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4"/>
  </p:normalViewPr>
  <p:slideViewPr>
    <p:cSldViewPr snapToGrid="0" snapToObjects="1">
      <p:cViewPr varScale="1">
        <p:scale>
          <a:sx n="152" d="100"/>
          <a:sy n="152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0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E033-6304-F74D-80D4-75CE57812C81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DD12-08D7-5E42-ABC2-6B5D1F83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pnas/111/44/15798.full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m.sciencemag.org/content/7/316/316ra192.sh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F9DBC0-DAFE-0243-9312-0607B3E71C8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7" b="32817"/>
          <a:stretch/>
        </p:blipFill>
        <p:spPr>
          <a:xfrm>
            <a:off x="2301076" y="237227"/>
            <a:ext cx="4390845" cy="3191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F1268-8AF0-954C-88EC-6E54A0B76065}"/>
              </a:ext>
            </a:extLst>
          </p:cNvPr>
          <p:cNvSpPr txBox="1"/>
          <p:nvPr/>
        </p:nvSpPr>
        <p:spPr>
          <a:xfrm>
            <a:off x="83889" y="3390134"/>
            <a:ext cx="203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B050"/>
                </a:solidFill>
              </a:rPr>
              <a:t>Our best model: HA group-level imprinting</a:t>
            </a:r>
          </a:p>
          <a:p>
            <a:pPr algn="ctr"/>
            <a:r>
              <a:rPr lang="en-US" sz="800" dirty="0">
                <a:solidFill>
                  <a:srgbClr val="00B050"/>
                </a:solidFill>
              </a:rPr>
              <a:t>Assumes all protection against 2009 pandemic strain driver by stalk-specific immune memory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DE0572-C531-9F42-B063-AB8BC2FCCA8C}"/>
              </a:ext>
            </a:extLst>
          </p:cNvPr>
          <p:cNvCxnSpPr/>
          <p:nvPr/>
        </p:nvCxnSpPr>
        <p:spPr>
          <a:xfrm>
            <a:off x="176169" y="3254928"/>
            <a:ext cx="8825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34F8EB-2150-004D-B85E-6C0A6B150270}"/>
              </a:ext>
            </a:extLst>
          </p:cNvPr>
          <p:cNvCxnSpPr/>
          <p:nvPr/>
        </p:nvCxnSpPr>
        <p:spPr>
          <a:xfrm>
            <a:off x="-151002" y="4454279"/>
            <a:ext cx="8825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FFF4C6-340A-3E47-8710-C8AD54ECC01F}"/>
              </a:ext>
            </a:extLst>
          </p:cNvPr>
          <p:cNvCxnSpPr>
            <a:cxnSpLocks/>
          </p:cNvCxnSpPr>
          <p:nvPr/>
        </p:nvCxnSpPr>
        <p:spPr>
          <a:xfrm>
            <a:off x="2860646" y="3573710"/>
            <a:ext cx="1635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197C82-ACBF-D344-A63D-789F387CD1B2}"/>
              </a:ext>
            </a:extLst>
          </p:cNvPr>
          <p:cNvSpPr txBox="1"/>
          <p:nvPr/>
        </p:nvSpPr>
        <p:spPr>
          <a:xfrm>
            <a:off x="2681739" y="3588564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Born c.1968-2009</a:t>
            </a:r>
          </a:p>
          <a:p>
            <a:pPr algn="ctr"/>
            <a:r>
              <a:rPr lang="en-US" sz="800" dirty="0"/>
              <a:t>Group 2 imprinted</a:t>
            </a:r>
          </a:p>
          <a:p>
            <a:pPr algn="ctr"/>
            <a:r>
              <a:rPr lang="en-US" sz="800" dirty="0">
                <a:sym typeface="Wingdings" pitchFamily="2" charset="2"/>
              </a:rPr>
              <a:t> Weak protection against group 1 stalk</a:t>
            </a:r>
            <a:endParaRPr lang="en-US" sz="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F90EDD-2ACD-D340-B204-5B8BA0A34902}"/>
              </a:ext>
            </a:extLst>
          </p:cNvPr>
          <p:cNvCxnSpPr>
            <a:cxnSpLocks/>
          </p:cNvCxnSpPr>
          <p:nvPr/>
        </p:nvCxnSpPr>
        <p:spPr>
          <a:xfrm>
            <a:off x="4583127" y="3573710"/>
            <a:ext cx="163585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9DB356-C30B-6F44-835D-214C459AFA17}"/>
              </a:ext>
            </a:extLst>
          </p:cNvPr>
          <p:cNvSpPr txBox="1"/>
          <p:nvPr/>
        </p:nvSpPr>
        <p:spPr>
          <a:xfrm>
            <a:off x="4681004" y="3588564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Born 19189-c.1968</a:t>
            </a:r>
          </a:p>
          <a:p>
            <a:pPr algn="ctr"/>
            <a:r>
              <a:rPr lang="en-US" sz="800" dirty="0"/>
              <a:t>Group 1 imprinted</a:t>
            </a:r>
          </a:p>
          <a:p>
            <a:pPr algn="ctr"/>
            <a:r>
              <a:rPr lang="en-US" sz="800" dirty="0">
                <a:sym typeface="Wingdings" pitchFamily="2" charset="2"/>
              </a:rPr>
              <a:t> Strong protection against group 1 stalk</a:t>
            </a:r>
            <a:endParaRPr lang="en-US" sz="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0778A5-BC2B-B148-AC14-558274DAFC67}"/>
              </a:ext>
            </a:extLst>
          </p:cNvPr>
          <p:cNvCxnSpPr>
            <a:cxnSpLocks/>
          </p:cNvCxnSpPr>
          <p:nvPr/>
        </p:nvCxnSpPr>
        <p:spPr>
          <a:xfrm>
            <a:off x="4541182" y="2055303"/>
            <a:ext cx="0" cy="157713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50310F0-9FF7-984D-A4B1-9E7C22146694}"/>
              </a:ext>
            </a:extLst>
          </p:cNvPr>
          <p:cNvSpPr/>
          <p:nvPr/>
        </p:nvSpPr>
        <p:spPr>
          <a:xfrm>
            <a:off x="6800925" y="3362161"/>
            <a:ext cx="21249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Definitively wrong!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lang="en-US" sz="700" dirty="0">
                <a:sym typeface="Wingdings" pitchFamily="2" charset="2"/>
              </a:rPr>
              <a:t>Model’s break point in protection (dashed vertical) inconsistent with break point in the data (closer to 1980)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lang="en-US" sz="700" dirty="0">
                <a:sym typeface="Wingdings" pitchFamily="2" charset="2"/>
              </a:rPr>
              <a:t>Immunological data shows that cohorts born after c.1980 targeted the stalk (poor protection), whereas older cohorts targeted the HA head.</a:t>
            </a:r>
          </a:p>
          <a:p>
            <a:pPr algn="ctr"/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125DB-F65D-D346-918C-FDD12AC91313}"/>
              </a:ext>
            </a:extLst>
          </p:cNvPr>
          <p:cNvSpPr txBox="1"/>
          <p:nvPr/>
        </p:nvSpPr>
        <p:spPr>
          <a:xfrm>
            <a:off x="0" y="4641262"/>
            <a:ext cx="203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What I think the real story is:</a:t>
            </a:r>
          </a:p>
          <a:p>
            <a:pPr algn="ctr"/>
            <a:r>
              <a:rPr lang="en-US" sz="800" b="1" dirty="0"/>
              <a:t>…not yet modeled explicitly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001874-7767-E642-B75E-BFCF3506B889}"/>
              </a:ext>
            </a:extLst>
          </p:cNvPr>
          <p:cNvCxnSpPr>
            <a:cxnSpLocks/>
          </p:cNvCxnSpPr>
          <p:nvPr/>
        </p:nvCxnSpPr>
        <p:spPr>
          <a:xfrm>
            <a:off x="2994870" y="4810539"/>
            <a:ext cx="93956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87ECCF-4192-5D45-9690-E2742EFE73D6}"/>
              </a:ext>
            </a:extLst>
          </p:cNvPr>
          <p:cNvSpPr txBox="1"/>
          <p:nvPr/>
        </p:nvSpPr>
        <p:spPr>
          <a:xfrm>
            <a:off x="838899" y="4867934"/>
            <a:ext cx="3095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/>
              <a:t>Born after c. 1986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No pre-existing immune memory of K166 epitope near immunodominant Sa antigenic site, which was blocked by a glycan from c. 1986-2009. Ref: </a:t>
            </a:r>
            <a:r>
              <a:rPr lang="en-US" sz="800" dirty="0">
                <a:hlinkClick r:id="rId3"/>
              </a:rPr>
              <a:t>https://www.pnas.org/content/pnas/111/44/15798.full.pdf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On primary exposure to 2009 pandemic strain, antibodies targeted the HA stalk, because K166 Sa antigenic site was not recognizable. Ref: </a:t>
            </a:r>
            <a:r>
              <a:rPr lang="en-US" sz="800" dirty="0">
                <a:hlinkClick r:id="rId4"/>
              </a:rPr>
              <a:t>https://stm.sciencemag.org/content/7/316/316ra192.short</a:t>
            </a:r>
            <a:endParaRPr lang="en-US" sz="800" dirty="0"/>
          </a:p>
          <a:p>
            <a:pPr marL="628650" lvl="1" indent="-171450">
              <a:buFont typeface="Wingdings" pitchFamily="2" charset="2"/>
              <a:buChar char="à"/>
            </a:pPr>
            <a:r>
              <a:rPr lang="en-US" sz="800" dirty="0">
                <a:sym typeface="Wingdings" pitchFamily="2" charset="2"/>
              </a:rPr>
              <a:t>Stalk-specific responses provided weak protection. (Implications for universal stalk vaccines)</a:t>
            </a:r>
          </a:p>
          <a:p>
            <a:pPr marL="628650" lvl="1" indent="-171450">
              <a:buFont typeface="Wingdings" pitchFamily="2" charset="2"/>
              <a:buChar char="à"/>
            </a:pPr>
            <a:r>
              <a:rPr lang="en-US" sz="800" dirty="0">
                <a:sym typeface="Wingdings" pitchFamily="2" charset="2"/>
              </a:rPr>
              <a:t>These cohorts got hit hard by the first pandemic wave.</a:t>
            </a:r>
            <a:endParaRPr lang="en-US" sz="8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822A32-29BF-AB4A-AD08-A7E129E7D014}"/>
              </a:ext>
            </a:extLst>
          </p:cNvPr>
          <p:cNvCxnSpPr>
            <a:cxnSpLocks/>
          </p:cNvCxnSpPr>
          <p:nvPr/>
        </p:nvCxnSpPr>
        <p:spPr>
          <a:xfrm>
            <a:off x="4018325" y="4810539"/>
            <a:ext cx="220065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25359E-FD5F-E74C-84CF-DC39037E1044}"/>
              </a:ext>
            </a:extLst>
          </p:cNvPr>
          <p:cNvSpPr txBox="1"/>
          <p:nvPr/>
        </p:nvSpPr>
        <p:spPr>
          <a:xfrm>
            <a:off x="4095197" y="4873178"/>
            <a:ext cx="3095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Born before c. 1986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Probably had at least one prior exposure to seasonal H1N1 with immunodominant K166 epitope exposed. Later, able to recognize homologous K166 epitope on the 2009 pandemic strain. Ref: </a:t>
            </a:r>
            <a:r>
              <a:rPr lang="en-US" sz="800" dirty="0">
                <a:hlinkClick r:id="rId3"/>
              </a:rPr>
              <a:t>https://www.pnas.org/content/pnas/111/44/15798.full.pdf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On primary exposure to 2009 pandemic strain, antibodies targeted the K166 epitope on the HA head. Ref: </a:t>
            </a:r>
            <a:r>
              <a:rPr lang="en-US" sz="800" dirty="0">
                <a:hlinkClick r:id="rId4"/>
              </a:rPr>
              <a:t>https://stm.sciencemag.org/content/7/316/316ra192.short</a:t>
            </a:r>
            <a:endParaRPr lang="en-US" sz="800" dirty="0"/>
          </a:p>
          <a:p>
            <a:pPr marL="628650" lvl="1" indent="-171450">
              <a:buFont typeface="Wingdings" pitchFamily="2" charset="2"/>
              <a:buChar char="à"/>
            </a:pPr>
            <a:r>
              <a:rPr lang="en-US" sz="800" dirty="0">
                <a:sym typeface="Wingdings" pitchFamily="2" charset="2"/>
              </a:rPr>
              <a:t>Head-specific Ab responses</a:t>
            </a:r>
          </a:p>
          <a:p>
            <a:pPr marL="628650" lvl="1" indent="-171450">
              <a:buFont typeface="Wingdings" pitchFamily="2" charset="2"/>
              <a:buChar char="à"/>
            </a:pPr>
            <a:r>
              <a:rPr lang="en-US" sz="800" dirty="0">
                <a:sym typeface="Wingdings" pitchFamily="2" charset="2"/>
              </a:rPr>
              <a:t>These cohorts were strongly protected.</a:t>
            </a:r>
          </a:p>
          <a:p>
            <a:pPr marL="628650" lvl="1" indent="-171450">
              <a:buFont typeface="Wingdings" pitchFamily="2" charset="2"/>
              <a:buChar char="à"/>
            </a:pPr>
            <a:r>
              <a:rPr lang="en-US" sz="800" dirty="0">
                <a:sym typeface="Wingdings" pitchFamily="2" charset="2"/>
              </a:rPr>
              <a:t>Predicted break point better aligned with observed break point in susceptibility.</a:t>
            </a:r>
            <a:endParaRPr lang="en-US" sz="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015CB-1F8B-904F-AB22-D0E389D388EA}"/>
              </a:ext>
            </a:extLst>
          </p:cNvPr>
          <p:cNvCxnSpPr>
            <a:cxnSpLocks/>
          </p:cNvCxnSpPr>
          <p:nvPr/>
        </p:nvCxnSpPr>
        <p:spPr>
          <a:xfrm>
            <a:off x="3980518" y="4454279"/>
            <a:ext cx="0" cy="3091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36145A-A21D-2848-9888-7A9C8097DFE3}"/>
              </a:ext>
            </a:extLst>
          </p:cNvPr>
          <p:cNvSpPr txBox="1"/>
          <p:nvPr/>
        </p:nvSpPr>
        <p:spPr>
          <a:xfrm>
            <a:off x="7097086" y="4555298"/>
            <a:ext cx="174490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My best hypothesis: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Protection against 2009 pandemic strain was driven by any previous exposure to a specific H1N1 epitope, not by childhood imprinting.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The HA stalk played a role in protection, but probably only in the cohorts who showed poor protection.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Our current best model is misleading.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Maybe we should write this up as a separate paper? Could combine with my work on strength of stalk-mediated immunity against avian flu.</a:t>
            </a:r>
          </a:p>
        </p:txBody>
      </p:sp>
    </p:spTree>
    <p:extLst>
      <p:ext uri="{BB962C8B-B14F-4D97-AF65-F5344CB8AC3E}">
        <p14:creationId xmlns:p14="http://schemas.microsoft.com/office/powerpoint/2010/main" val="320284528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Size" id="{E109759E-E612-F147-BF7D-25EB0FA8D7F9}" vid="{20392960-D3F2-B342-A47B-294608C061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StandardSize</Template>
  <TotalTime>19</TotalTime>
  <Words>405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Katelyn Gostic</dc:creator>
  <cp:lastModifiedBy>Katelyn Gostic</cp:lastModifiedBy>
  <cp:revision>2</cp:revision>
  <dcterms:created xsi:type="dcterms:W3CDTF">2019-05-07T18:48:27Z</dcterms:created>
  <dcterms:modified xsi:type="dcterms:W3CDTF">2019-05-07T19:08:00Z</dcterms:modified>
</cp:coreProperties>
</file>