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3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451F-E327-0E44-85D7-E441B77E43A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yclismo.org/tutorial/R/typ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week 6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Parameter Intuition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0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sense check for proportions</a:t>
            </a:r>
            <a:endParaRPr lang="en-US" dirty="0"/>
          </a:p>
        </p:txBody>
      </p:sp>
      <p:pic>
        <p:nvPicPr>
          <p:cNvPr id="4" name="Content Placeholder 3" descr="../../Screen%20Shot%202016-01-29%20at%205.27.56%20P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" b="51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98588" y="3600824"/>
            <a:ext cx="3018118" cy="2764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sense check for proportions</a:t>
            </a:r>
            <a:endParaRPr lang="en-US" dirty="0"/>
          </a:p>
        </p:txBody>
      </p:sp>
      <p:pic>
        <p:nvPicPr>
          <p:cNvPr id="4" name="Content Placeholder 3" descr="../../Screen%20Shot%202016-01-29%20at%205.27.56%20PM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5" t="26947" r="8424" b="515"/>
          <a:stretch/>
        </p:blipFill>
        <p:spPr bwMode="auto">
          <a:xfrm>
            <a:off x="747059" y="1619341"/>
            <a:ext cx="5991412" cy="4387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1942355" y="2420471"/>
            <a:ext cx="1682132" cy="1329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42355" y="4072683"/>
            <a:ext cx="16821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67225" y="4313880"/>
            <a:ext cx="903437" cy="1039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59108" y="5264320"/>
            <a:ext cx="1527148" cy="177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86256" y="5080000"/>
            <a:ext cx="1308685" cy="3621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94941" y="3519859"/>
            <a:ext cx="791883" cy="14396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05176" y="3112878"/>
            <a:ext cx="2838824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All green arrows represent a recovery from low-intensity, acute infection.</a:t>
            </a:r>
          </a:p>
          <a:p>
            <a:endParaRPr lang="en-US" dirty="0"/>
          </a:p>
          <a:p>
            <a:r>
              <a:rPr lang="en-US" dirty="0" err="1" smtClean="0"/>
              <a:t>γ</a:t>
            </a:r>
            <a:r>
              <a:rPr lang="en-US" dirty="0" smtClean="0"/>
              <a:t> is the TOTAL rate of recovery from acute infection</a:t>
            </a:r>
          </a:p>
          <a:p>
            <a:endParaRPr lang="en-US" dirty="0"/>
          </a:p>
          <a:p>
            <a:r>
              <a:rPr lang="en-US" dirty="0" smtClean="0"/>
              <a:t>coefficients on </a:t>
            </a:r>
            <a:r>
              <a:rPr lang="en-US" dirty="0" err="1" smtClean="0"/>
              <a:t>γ</a:t>
            </a:r>
            <a:r>
              <a:rPr lang="en-US" dirty="0" smtClean="0"/>
              <a:t> (the p’s) are </a:t>
            </a:r>
            <a:r>
              <a:rPr lang="en-US" b="1" dirty="0" smtClean="0"/>
              <a:t>proportions </a:t>
            </a:r>
            <a:r>
              <a:rPr lang="en-US" dirty="0" smtClean="0"/>
              <a:t>that allocate fractions of the total flow (</a:t>
            </a:r>
            <a:r>
              <a:rPr lang="en-US" dirty="0" err="1" smtClean="0"/>
              <a:t>γ</a:t>
            </a:r>
            <a:r>
              <a:rPr lang="en-US" dirty="0" smtClean="0"/>
              <a:t>) into different recovered or chronic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0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sense check for proportions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0435" y="4108824"/>
            <a:ext cx="6527800" cy="2468282"/>
            <a:chOff x="270435" y="4108824"/>
            <a:chExt cx="6527800" cy="2468282"/>
          </a:xfrm>
        </p:grpSpPr>
        <p:sp>
          <p:nvSpPr>
            <p:cNvPr id="5" name="Rectangle 4"/>
            <p:cNvSpPr/>
            <p:nvPr/>
          </p:nvSpPr>
          <p:spPr>
            <a:xfrm flipV="1">
              <a:off x="4064000" y="4261224"/>
              <a:ext cx="2734235" cy="2315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flipV="1">
              <a:off x="270435" y="4108824"/>
              <a:ext cx="2734235" cy="23158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Proportions are essentially fractions and need to sum to 1</a:t>
            </a:r>
          </a:p>
          <a:p>
            <a:pPr lvl="1"/>
            <a:r>
              <a:rPr lang="en-US" dirty="0" smtClean="0"/>
              <a:t>Identify which arrows are part of the same “whole”</a:t>
            </a:r>
          </a:p>
          <a:p>
            <a:pPr lvl="2"/>
            <a:r>
              <a:rPr lang="en-US" dirty="0" smtClean="0"/>
              <a:t>In this case, the “whole” is all recovery from class I</a:t>
            </a:r>
            <a:r>
              <a:rPr lang="en-US" baseline="-25000" dirty="0" smtClean="0"/>
              <a:t>L, </a:t>
            </a:r>
            <a:r>
              <a:rPr lang="en-US" dirty="0" smtClean="0"/>
              <a:t>at rate gamma</a:t>
            </a:r>
          </a:p>
          <a:p>
            <a:pPr lvl="1"/>
            <a:r>
              <a:rPr lang="en-US" dirty="0" smtClean="0"/>
              <a:t>Make sure all relevant flows sum to the total rate</a:t>
            </a:r>
          </a:p>
          <a:p>
            <a:pPr lvl="2"/>
            <a:r>
              <a:rPr lang="en-US" dirty="0" smtClean="0"/>
              <a:t>In this case, </a:t>
            </a:r>
            <a:r>
              <a:rPr lang="en-US" dirty="0" err="1" smtClean="0"/>
              <a:t>γP</a:t>
            </a:r>
            <a:r>
              <a:rPr lang="en-US" baseline="-25000" dirty="0" err="1" smtClean="0"/>
              <a:t>LN</a:t>
            </a:r>
            <a:r>
              <a:rPr lang="en-US" dirty="0" err="1" smtClean="0"/>
              <a:t>+γP</a:t>
            </a:r>
            <a:r>
              <a:rPr lang="en-US" baseline="-25000" dirty="0" err="1" smtClean="0"/>
              <a:t>LS</a:t>
            </a:r>
            <a:r>
              <a:rPr lang="en-US" dirty="0" err="1" smtClean="0"/>
              <a:t>+γ</a:t>
            </a:r>
            <a:r>
              <a:rPr lang="en-US" dirty="0" smtClean="0"/>
              <a:t>(1-P</a:t>
            </a:r>
            <a:r>
              <a:rPr lang="en-US" baseline="-25000" dirty="0" smtClean="0"/>
              <a:t>LN</a:t>
            </a:r>
            <a:r>
              <a:rPr lang="en-US" dirty="0" smtClean="0"/>
              <a:t>-P</a:t>
            </a:r>
            <a:r>
              <a:rPr lang="en-US" baseline="-25000" dirty="0" smtClean="0"/>
              <a:t>LS</a:t>
            </a:r>
            <a:r>
              <a:rPr lang="en-US" dirty="0" smtClean="0"/>
              <a:t>) = </a:t>
            </a:r>
            <a:r>
              <a:rPr lang="en-US" dirty="0" err="1" smtClean="0"/>
              <a:t>γ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Debugging/coding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As you first write:</a:t>
            </a:r>
          </a:p>
          <a:p>
            <a:r>
              <a:rPr lang="en-US" dirty="0" smtClean="0"/>
              <a:t>Break your code into sections using comments. Write yourself notes about what each section should: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Do to the inputs</a:t>
            </a:r>
          </a:p>
          <a:p>
            <a:pPr lvl="1"/>
            <a:r>
              <a:rPr lang="en-US" dirty="0" smtClean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6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Debugging/coding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you try to fix problems</a:t>
            </a:r>
          </a:p>
          <a:p>
            <a:r>
              <a:rPr lang="en-US" dirty="0" smtClean="0"/>
              <a:t>Go line-by-line</a:t>
            </a:r>
          </a:p>
          <a:p>
            <a:pPr lvl="1"/>
            <a:r>
              <a:rPr lang="en-US" dirty="0" smtClean="0"/>
              <a:t>Know before your run the line:</a:t>
            </a:r>
          </a:p>
          <a:p>
            <a:pPr lvl="2"/>
            <a:r>
              <a:rPr lang="en-US" dirty="0" smtClean="0"/>
              <a:t>What’s going in:</a:t>
            </a:r>
          </a:p>
          <a:p>
            <a:pPr lvl="3"/>
            <a:r>
              <a:rPr lang="en-US" dirty="0" smtClean="0"/>
              <a:t>Data type</a:t>
            </a:r>
          </a:p>
          <a:p>
            <a:pPr lvl="3"/>
            <a:r>
              <a:rPr lang="en-US" dirty="0" smtClean="0"/>
              <a:t>Length/dimension of data</a:t>
            </a:r>
          </a:p>
          <a:p>
            <a:pPr lvl="2"/>
            <a:r>
              <a:rPr lang="en-US" dirty="0" smtClean="0"/>
              <a:t>What should be coming out:</a:t>
            </a:r>
          </a:p>
          <a:p>
            <a:pPr lvl="3"/>
            <a:r>
              <a:rPr lang="en-US" dirty="0" smtClean="0"/>
              <a:t>Do the arithmetic...what values do you expect?</a:t>
            </a:r>
          </a:p>
          <a:p>
            <a:pPr lvl="3"/>
            <a:r>
              <a:rPr lang="en-US" dirty="0" smtClean="0"/>
              <a:t>What data type to you expect out?</a:t>
            </a:r>
          </a:p>
          <a:p>
            <a:pPr lvl="3"/>
            <a:r>
              <a:rPr lang="en-US" dirty="0" smtClean="0"/>
              <a:t>What length/dimension of data do you expect out?</a:t>
            </a:r>
          </a:p>
          <a:p>
            <a:pPr lvl="2"/>
            <a:r>
              <a:rPr lang="en-US" dirty="0" smtClean="0"/>
              <a:t>Print the output of each line and make sure it meets your expectations!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0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i="1" dirty="0" err="1" smtClean="0"/>
              <a:t>variableName</a:t>
            </a:r>
            <a:r>
              <a:rPr lang="en-US" dirty="0" smtClean="0"/>
              <a:t>) -&gt; tells you the data type of the variable you input</a:t>
            </a:r>
          </a:p>
          <a:p>
            <a:pPr lvl="1"/>
            <a:r>
              <a:rPr lang="en-US" dirty="0" smtClean="0"/>
              <a:t>e.g. list, factor, character, logical, numeric, etc.</a:t>
            </a:r>
          </a:p>
          <a:p>
            <a:pPr lvl="1"/>
            <a:r>
              <a:rPr lang="en-US" dirty="0" smtClean="0"/>
              <a:t>For a good description of </a:t>
            </a:r>
            <a:r>
              <a:rPr lang="en-US" dirty="0"/>
              <a:t>data types see </a:t>
            </a:r>
            <a:r>
              <a:rPr lang="en-US" dirty="0">
                <a:hlinkClick r:id="rId2"/>
              </a:rPr>
              <a:t>http://www.cyclismo.org/tutorial/R/</a:t>
            </a:r>
            <a:r>
              <a:rPr lang="en-US" dirty="0" smtClean="0">
                <a:hlinkClick r:id="rId2"/>
              </a:rPr>
              <a:t>types.html</a:t>
            </a:r>
            <a:endParaRPr lang="en-US" dirty="0" smtClean="0"/>
          </a:p>
          <a:p>
            <a:pPr lvl="1"/>
            <a:r>
              <a:rPr lang="en-US" dirty="0" smtClean="0"/>
              <a:t>If your data type is wrong (e.g. character when you want numeric), it could be the root of your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6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is.numeric</a:t>
            </a:r>
            <a:r>
              <a:rPr lang="en-US" dirty="0" smtClean="0"/>
              <a:t>(</a:t>
            </a:r>
            <a:r>
              <a:rPr lang="en-US" i="1" dirty="0" err="1" smtClean="0"/>
              <a:t>variableName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is.character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...etc., Tell you “True” or “False” whether your variable is the data type of interest</a:t>
            </a:r>
          </a:p>
          <a:p>
            <a:endParaRPr lang="en-US" dirty="0"/>
          </a:p>
          <a:p>
            <a:r>
              <a:rPr lang="en-US" dirty="0" err="1" smtClean="0"/>
              <a:t>as.numeric</a:t>
            </a:r>
            <a:r>
              <a:rPr lang="en-US" dirty="0" smtClean="0"/>
              <a:t>(), </a:t>
            </a:r>
            <a:r>
              <a:rPr lang="en-US" dirty="0" err="1" smtClean="0"/>
              <a:t>as.character</a:t>
            </a:r>
            <a:r>
              <a:rPr lang="en-US" dirty="0" smtClean="0"/>
              <a:t>(),... etc. convert to different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0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data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length(</a:t>
            </a:r>
            <a:r>
              <a:rPr lang="en-US" i="1" dirty="0" err="1" smtClean="0"/>
              <a:t>variableNam</a:t>
            </a:r>
            <a:r>
              <a:rPr lang="en-US" dirty="0" err="1" smtClean="0"/>
              <a:t>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tells you the length of a vector</a:t>
            </a:r>
          </a:p>
          <a:p>
            <a:pPr lvl="1"/>
            <a:r>
              <a:rPr lang="en-US" dirty="0" smtClean="0"/>
              <a:t>tells you the total number of entries in a matrix</a:t>
            </a:r>
          </a:p>
          <a:p>
            <a:pPr lvl="1"/>
            <a:r>
              <a:rPr lang="en-US" dirty="0" smtClean="0"/>
              <a:t>tells you the number of items in a list</a:t>
            </a:r>
          </a:p>
          <a:p>
            <a:r>
              <a:rPr lang="en-US" dirty="0" smtClean="0"/>
              <a:t>dim(</a:t>
            </a:r>
            <a:r>
              <a:rPr lang="en-US" i="1" dirty="0" err="1" smtClean="0"/>
              <a:t>matrixNam</a:t>
            </a:r>
            <a:r>
              <a:rPr lang="en-US" dirty="0" err="1" smtClean="0"/>
              <a:t>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returns the (# rows, # columns) of a matrix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(</a:t>
            </a:r>
            <a:r>
              <a:rPr lang="en-US" i="1" dirty="0" err="1" smtClean="0"/>
              <a:t>listName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tells you the names of all items in a named list</a:t>
            </a:r>
          </a:p>
          <a:p>
            <a:pPr lvl="1"/>
            <a:r>
              <a:rPr lang="en-US" dirty="0" smtClean="0"/>
              <a:t>tells you the names of all columns in a data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head(</a:t>
            </a:r>
            <a:r>
              <a:rPr lang="en-US" i="1" dirty="0" err="1" smtClean="0"/>
              <a:t>variableName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tail(</a:t>
            </a:r>
            <a:r>
              <a:rPr lang="en-US" i="1" dirty="0" err="1" smtClean="0"/>
              <a:t>variableName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Shows you the first, or last 10 rows or entries of a very large variable.</a:t>
            </a:r>
          </a:p>
          <a:p>
            <a:pPr lvl="1"/>
            <a:r>
              <a:rPr lang="en-US" dirty="0" smtClean="0"/>
              <a:t>You can also specify the number of rows/entries you want to return (e.g. 30): </a:t>
            </a:r>
            <a:r>
              <a:rPr lang="en-US" dirty="0"/>
              <a:t>head(</a:t>
            </a:r>
            <a:r>
              <a:rPr lang="en-US" i="1" dirty="0" err="1" smtClean="0"/>
              <a:t>variableName</a:t>
            </a:r>
            <a:r>
              <a:rPr lang="en-US" i="1" dirty="0" smtClean="0"/>
              <a:t>, 30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3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</a:p>
          <a:p>
            <a:r>
              <a:rPr lang="en-US" dirty="0" smtClean="0"/>
              <a:t>If you use the print() command inside a for loop, it will return the value of the variable you print for every iteration of the loop (otherwise, you just get the final answer)</a:t>
            </a:r>
          </a:p>
          <a:p>
            <a:r>
              <a:rPr lang="en-US" dirty="0" smtClean="0"/>
              <a:t>Careful -&gt; this will make your code run really slowly, so don’t do it all </a:t>
            </a:r>
            <a:r>
              <a:rPr lang="en-US" smtClean="0"/>
              <a:t>the time.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your parameters are rates?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your parameters are proportions?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5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sense check for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Say your </a:t>
            </a:r>
            <a:r>
              <a:rPr lang="en-US" b="1" dirty="0" smtClean="0"/>
              <a:t>model’s time unit is days</a:t>
            </a:r>
          </a:p>
          <a:p>
            <a:pPr lvl="1"/>
            <a:r>
              <a:rPr lang="en-US" b="1" dirty="0" smtClean="0"/>
              <a:t>Which of these is a reasonable per-capita birth rate?</a:t>
            </a:r>
          </a:p>
          <a:p>
            <a:pPr lvl="2"/>
            <a:r>
              <a:rPr lang="en-US" dirty="0" smtClean="0"/>
              <a:t>b = 0.005/day</a:t>
            </a:r>
          </a:p>
          <a:p>
            <a:pPr lvl="2"/>
            <a:r>
              <a:rPr lang="en-US" dirty="0" smtClean="0"/>
              <a:t>b = 0.0001/day</a:t>
            </a:r>
          </a:p>
          <a:p>
            <a:pPr lvl="1"/>
            <a:r>
              <a:rPr lang="en-US" b="1" dirty="0" smtClean="0"/>
              <a:t>If I know my females typically have 2 offspring/year, what is my birth rate?</a:t>
            </a:r>
          </a:p>
          <a:p>
            <a:pPr lvl="1"/>
            <a:r>
              <a:rPr lang="en-US" b="1" dirty="0" smtClean="0"/>
              <a:t>If I know females in my species typically have 1 offspring in their first 4 years of reproductive maturity, what is my birth rate?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272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2-09 09.54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234" y="4617195"/>
            <a:ext cx="9338233" cy="1628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sense check for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your </a:t>
            </a:r>
            <a:r>
              <a:rPr lang="en-US" b="1" dirty="0" smtClean="0"/>
              <a:t>model’s time unit is days</a:t>
            </a:r>
          </a:p>
          <a:p>
            <a:pPr lvl="1"/>
            <a:r>
              <a:rPr lang="en-US" b="1" dirty="0" smtClean="0"/>
              <a:t>Say your species is K-selected and reproduces annually. Which of these is a reasonable per-capita birth rate?</a:t>
            </a:r>
          </a:p>
          <a:p>
            <a:pPr lvl="2"/>
            <a:r>
              <a:rPr lang="en-US" dirty="0" smtClean="0"/>
              <a:t>b = 0.005/day</a:t>
            </a:r>
          </a:p>
          <a:p>
            <a:pPr lvl="2"/>
            <a:r>
              <a:rPr lang="en-US" dirty="0" smtClean="0"/>
              <a:t>b = 0.0001/day</a:t>
            </a:r>
          </a:p>
          <a:p>
            <a:pPr lvl="1"/>
            <a:r>
              <a:rPr lang="en-US" b="1" dirty="0" smtClean="0"/>
              <a:t>Convert to a sensible time unit (years)</a:t>
            </a:r>
          </a:p>
          <a:p>
            <a:pPr lvl="2"/>
            <a:endParaRPr lang="en-US" dirty="0"/>
          </a:p>
        </p:txBody>
      </p:sp>
      <p:pic>
        <p:nvPicPr>
          <p:cNvPr id="4" name="Picture 3" descr="Screenshot 2016-02-09 09.5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6954"/>
            <a:ext cx="9144000" cy="8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9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sense check for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Say your model’s time unit is days</a:t>
            </a:r>
          </a:p>
          <a:p>
            <a:pPr lvl="1"/>
            <a:r>
              <a:rPr lang="en-US" b="1" dirty="0" smtClean="0"/>
              <a:t>If I know my females typically have 2 offspring/year, what is my birth rate? </a:t>
            </a:r>
          </a:p>
          <a:p>
            <a:pPr lvl="1"/>
            <a:r>
              <a:rPr lang="en-US" sz="2400" dirty="0" smtClean="0"/>
              <a:t>2/year*1year/365days = 2/365 = 0.0055 babies/day</a:t>
            </a:r>
          </a:p>
          <a:p>
            <a:pPr lvl="1"/>
            <a:endParaRPr lang="en-US" sz="2400" dirty="0" smtClean="0"/>
          </a:p>
          <a:p>
            <a:pPr lvl="1"/>
            <a:r>
              <a:rPr lang="en-US" b="1" dirty="0" smtClean="0"/>
              <a:t>If I know females in my species typically have 1 offspring in their first 4 years of reproductive maturity, what is my birth rate?</a:t>
            </a:r>
          </a:p>
          <a:p>
            <a:pPr lvl="1"/>
            <a:r>
              <a:rPr lang="en-US" sz="2400" dirty="0" smtClean="0"/>
              <a:t>1/4years*1year/365days = 1/(4*365) = 0.00068 babies/day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34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rates and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expect each female to have about 2 offspring/year, and reproduction occurs year-round. My model is in discrete time and my time step is one month. What is the probability of reproduction per time step?</a:t>
            </a:r>
          </a:p>
          <a:p>
            <a:pPr lvl="1"/>
            <a:r>
              <a:rPr lang="en-US" dirty="0" smtClean="0"/>
              <a:t>Approach 1: Convert the known rate into units that line up with your time step.</a:t>
            </a:r>
          </a:p>
          <a:p>
            <a:pPr lvl="2"/>
            <a:r>
              <a:rPr lang="en-US" dirty="0" smtClean="0"/>
              <a:t>2/year * 1year/12monts = 2/12 = 0.1667 offspring/month</a:t>
            </a:r>
          </a:p>
          <a:p>
            <a:pPr lvl="2"/>
            <a:r>
              <a:rPr lang="en-US" dirty="0" smtClean="0"/>
              <a:t>Probability is 0.1667</a:t>
            </a:r>
          </a:p>
        </p:txBody>
      </p:sp>
    </p:spTree>
    <p:extLst>
      <p:ext uri="{BB962C8B-B14F-4D97-AF65-F5344CB8AC3E}">
        <p14:creationId xmlns:p14="http://schemas.microsoft.com/office/powerpoint/2010/main" val="30825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0">
              <a:buNone/>
            </a:pPr>
            <a:r>
              <a:rPr lang="en-US" sz="2400" dirty="0" smtClean="0"/>
              <a:t>2 </a:t>
            </a:r>
            <a:r>
              <a:rPr lang="en-US" sz="2400" dirty="0"/>
              <a:t>offspring per year -&gt; you expect one birth every 6 months</a:t>
            </a:r>
          </a:p>
          <a:p>
            <a:pPr lvl="2"/>
            <a:r>
              <a:rPr lang="en-US" b="1" dirty="0"/>
              <a:t>Binomial intuition </a:t>
            </a:r>
            <a:r>
              <a:rPr lang="en-US" dirty="0"/>
              <a:t>-&gt; If you flip a biased coin 6 times (once per time-step for 6 months), and the probability of heads is 0.1667, how many times do you expect to see heads</a:t>
            </a:r>
            <a:r>
              <a:rPr lang="en-US" dirty="0" smtClean="0"/>
              <a:t>?</a:t>
            </a:r>
          </a:p>
          <a:p>
            <a:pPr lvl="3"/>
            <a:r>
              <a:rPr lang="en-US" dirty="0" smtClean="0"/>
              <a:t>E[</a:t>
            </a:r>
            <a:r>
              <a:rPr lang="en-US" dirty="0" err="1" smtClean="0"/>
              <a:t>Binom</a:t>
            </a:r>
            <a:r>
              <a:rPr lang="en-US" dirty="0" smtClean="0"/>
              <a:t>(n, p)] = </a:t>
            </a:r>
            <a:r>
              <a:rPr lang="en-US" dirty="0" err="1" smtClean="0"/>
              <a:t>np</a:t>
            </a:r>
            <a:r>
              <a:rPr lang="en-US" dirty="0" smtClean="0"/>
              <a:t> = 6*0.1667 = 1 per 6 months</a:t>
            </a:r>
            <a:endParaRPr lang="en-US" dirty="0"/>
          </a:p>
          <a:p>
            <a:pPr lvl="2"/>
            <a:r>
              <a:rPr lang="en-US" b="1" dirty="0"/>
              <a:t>Geometric intuition</a:t>
            </a:r>
            <a:r>
              <a:rPr lang="en-US" dirty="0"/>
              <a:t> -&gt; If the probability of success is 0.1667 at each time step, how long do you expect to wait for the first success</a:t>
            </a:r>
            <a:r>
              <a:rPr lang="en-US" dirty="0" smtClean="0"/>
              <a:t>?</a:t>
            </a:r>
          </a:p>
          <a:p>
            <a:pPr lvl="3"/>
            <a:r>
              <a:rPr lang="en-US" dirty="0" smtClean="0"/>
              <a:t>E[</a:t>
            </a:r>
            <a:r>
              <a:rPr lang="en-US" dirty="0" err="1" smtClean="0"/>
              <a:t>Geom</a:t>
            </a:r>
            <a:r>
              <a:rPr lang="en-US" dirty="0" smtClean="0"/>
              <a:t>(p)] = 1/p = 1/0.1667 = 6 months between births on average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1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855" r="-28855"/>
          <a:stretch>
            <a:fillRect/>
          </a:stretch>
        </p:blipFill>
        <p:spPr>
          <a:xfrm>
            <a:off x="-842683" y="16002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201317" y="2246112"/>
            <a:ext cx="530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barplot</a:t>
            </a:r>
            <a:r>
              <a:rPr lang="en-US" sz="1200" dirty="0"/>
              <a:t>(</a:t>
            </a:r>
            <a:r>
              <a:rPr lang="en-US" sz="1200" b="1" dirty="0" err="1"/>
              <a:t>dbinom</a:t>
            </a:r>
            <a:r>
              <a:rPr lang="en-US" sz="1200" b="1" dirty="0"/>
              <a:t>(x = 0:6, size = 6, prob = 0.16667)</a:t>
            </a:r>
            <a:r>
              <a:rPr lang="en-US" sz="1200" dirty="0"/>
              <a:t>, </a:t>
            </a:r>
            <a:r>
              <a:rPr lang="en-US" sz="1200" dirty="0" err="1"/>
              <a:t>names.arg</a:t>
            </a:r>
            <a:r>
              <a:rPr lang="en-US" sz="1200" dirty="0"/>
              <a:t> = 0:6</a:t>
            </a:r>
            <a:r>
              <a:rPr lang="en-US" sz="1200" dirty="0" smtClean="0"/>
              <a:t>,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             main  </a:t>
            </a:r>
            <a:r>
              <a:rPr lang="en-US" sz="1200" dirty="0"/>
              <a:t>= 'Probability of N offspring in 6 months')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331" y="4459480"/>
            <a:ext cx="473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barplot</a:t>
            </a:r>
            <a:r>
              <a:rPr lang="en-US" sz="1200" dirty="0"/>
              <a:t>(</a:t>
            </a:r>
            <a:r>
              <a:rPr lang="en-US" sz="1200" b="1" dirty="0" err="1"/>
              <a:t>dbinom</a:t>
            </a:r>
            <a:r>
              <a:rPr lang="en-US" sz="1200" b="1" dirty="0"/>
              <a:t>(x = 0:12, size = 12, prob = 0.16667)</a:t>
            </a:r>
            <a:r>
              <a:rPr lang="en-US" sz="1200" dirty="0"/>
              <a:t>, </a:t>
            </a:r>
            <a:r>
              <a:rPr lang="en-US" sz="1200" dirty="0" err="1"/>
              <a:t>names.arg</a:t>
            </a:r>
            <a:r>
              <a:rPr lang="en-US" sz="1200" dirty="0"/>
              <a:t> = 0:12, </a:t>
            </a:r>
            <a:r>
              <a:rPr lang="en-US" sz="1200" dirty="0" smtClean="0"/>
              <a:t>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                   main </a:t>
            </a:r>
            <a:r>
              <a:rPr lang="en-US" sz="1200" dirty="0"/>
              <a:t>= 'Probability of N offspring in one year')</a:t>
            </a:r>
          </a:p>
        </p:txBody>
      </p:sp>
    </p:spTree>
    <p:extLst>
      <p:ext uri="{BB962C8B-B14F-4D97-AF65-F5344CB8AC3E}">
        <p14:creationId xmlns:p14="http://schemas.microsoft.com/office/powerpoint/2010/main" val="11680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6825" y="2092223"/>
            <a:ext cx="760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barplot</a:t>
            </a:r>
            <a:r>
              <a:rPr lang="en-US" sz="1400" dirty="0"/>
              <a:t>(</a:t>
            </a:r>
            <a:r>
              <a:rPr lang="en-US" sz="1400" b="1" dirty="0" err="1"/>
              <a:t>dgeom</a:t>
            </a:r>
            <a:r>
              <a:rPr lang="en-US" sz="1400" b="1" dirty="0"/>
              <a:t>(x = 0</a:t>
            </a:r>
            <a:r>
              <a:rPr lang="en-US" sz="1400" b="1" dirty="0" smtClean="0"/>
              <a:t>:12, </a:t>
            </a:r>
            <a:r>
              <a:rPr lang="en-US" sz="1400" b="1" dirty="0"/>
              <a:t>prob = 0.16667)</a:t>
            </a:r>
            <a:r>
              <a:rPr lang="en-US" sz="1400" dirty="0"/>
              <a:t>, </a:t>
            </a:r>
            <a:r>
              <a:rPr lang="en-US" sz="1400" dirty="0" err="1"/>
              <a:t>names.arg</a:t>
            </a:r>
            <a:r>
              <a:rPr lang="en-US" sz="1400" dirty="0"/>
              <a:t> = 0</a:t>
            </a:r>
            <a:r>
              <a:rPr lang="en-US" sz="1400" dirty="0" smtClean="0"/>
              <a:t>:12, </a:t>
            </a:r>
            <a:r>
              <a:rPr lang="en-US" sz="1400" dirty="0"/>
              <a:t>main  = 'Probability of waiting N months before the first birth')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331" y="4459480"/>
            <a:ext cx="473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barplot</a:t>
            </a:r>
            <a:r>
              <a:rPr lang="en-US" sz="1200" dirty="0"/>
              <a:t>(</a:t>
            </a:r>
            <a:r>
              <a:rPr lang="en-US" sz="1200" b="1" dirty="0" err="1"/>
              <a:t>dbinom</a:t>
            </a:r>
            <a:r>
              <a:rPr lang="en-US" sz="1200" b="1" dirty="0"/>
              <a:t>(x = 0:12, size = 12, prob = 0.16667)</a:t>
            </a:r>
            <a:r>
              <a:rPr lang="en-US" sz="1200" dirty="0"/>
              <a:t>, </a:t>
            </a:r>
            <a:r>
              <a:rPr lang="en-US" sz="1200" dirty="0" err="1"/>
              <a:t>names.arg</a:t>
            </a:r>
            <a:r>
              <a:rPr lang="en-US" sz="1200" dirty="0"/>
              <a:t> = 0:12, </a:t>
            </a:r>
            <a:r>
              <a:rPr lang="en-US" sz="1200" dirty="0" smtClean="0"/>
              <a:t>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                   main </a:t>
            </a:r>
            <a:r>
              <a:rPr lang="en-US" sz="1200" dirty="0"/>
              <a:t>= 'Probability of N offspring in one year')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16" t="51768" r="216" b="6992"/>
          <a:stretch/>
        </p:blipFill>
        <p:spPr>
          <a:xfrm>
            <a:off x="457200" y="3182471"/>
            <a:ext cx="8229600" cy="29436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4382"/>
            <a:ext cx="7467600" cy="647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5" y="3429000"/>
            <a:ext cx="7467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99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</TotalTime>
  <Words>1180</Words>
  <Application>Microsoft Macintosh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Discussion week 6 </vt:lpstr>
      <vt:lpstr>Parameters</vt:lpstr>
      <vt:lpstr>Common sense check for rates</vt:lpstr>
      <vt:lpstr>Common sense check for rates</vt:lpstr>
      <vt:lpstr>Common sense check for rates</vt:lpstr>
      <vt:lpstr>Relationship between rates and probabilities</vt:lpstr>
      <vt:lpstr>Justification</vt:lpstr>
      <vt:lpstr>Probability distributions</vt:lpstr>
      <vt:lpstr>Probability distributions</vt:lpstr>
      <vt:lpstr>Common sense check for proportions</vt:lpstr>
      <vt:lpstr>Common sense check for proportions</vt:lpstr>
      <vt:lpstr>Common sense check for proportions</vt:lpstr>
      <vt:lpstr>Debugging/coding intuition</vt:lpstr>
      <vt:lpstr>Debugging/coding intuition</vt:lpstr>
      <vt:lpstr>Check your data type</vt:lpstr>
      <vt:lpstr>Check your data type</vt:lpstr>
      <vt:lpstr>Check your data dimensions</vt:lpstr>
      <vt:lpstr>Other useful commands</vt:lpstr>
      <vt:lpstr>Other useful commands</vt:lpstr>
    </vt:vector>
  </TitlesOfParts>
  <Company>Stony Brook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Gostic</dc:creator>
  <cp:lastModifiedBy>Katie Gostic</cp:lastModifiedBy>
  <cp:revision>9</cp:revision>
  <dcterms:created xsi:type="dcterms:W3CDTF">2016-02-09T17:31:54Z</dcterms:created>
  <dcterms:modified xsi:type="dcterms:W3CDTF">2016-02-09T18:53:28Z</dcterms:modified>
</cp:coreProperties>
</file>