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2481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2481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2481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504" algn="l" defTabSz="2481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2481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2481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2481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2481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2481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1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8"/>
    <p:restoredTop sz="94655"/>
  </p:normalViewPr>
  <p:slideViewPr>
    <p:cSldViewPr snapToGrid="0" snapToObjects="1">
      <p:cViewPr varScale="1">
        <p:scale>
          <a:sx n="235" d="100"/>
          <a:sy n="235" d="100"/>
        </p:scale>
        <p:origin x="1696" y="168"/>
      </p:cViewPr>
      <p:guideLst>
        <p:guide orient="horz" pos="864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52170"/>
            <a:ext cx="4663440" cy="5880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554480"/>
            <a:ext cx="384048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09855"/>
            <a:ext cx="1234440" cy="2340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09855"/>
            <a:ext cx="3611880" cy="2340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762761"/>
            <a:ext cx="4663440" cy="54483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162685"/>
            <a:ext cx="4663440" cy="60007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640080"/>
            <a:ext cx="242316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640080"/>
            <a:ext cx="242316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614045"/>
            <a:ext cx="2424113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869950"/>
            <a:ext cx="2424113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614045"/>
            <a:ext cx="2425065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869950"/>
            <a:ext cx="2425065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3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220"/>
            <a:ext cx="1804988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09220"/>
            <a:ext cx="3067050" cy="2341245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574040"/>
            <a:ext cx="1804988" cy="1876425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1920240"/>
            <a:ext cx="3291840" cy="22669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245110"/>
            <a:ext cx="3291840" cy="1645920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4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146935"/>
            <a:ext cx="3291840" cy="321945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4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09855"/>
            <a:ext cx="4937760" cy="457200"/>
          </a:xfrm>
          <a:prstGeom prst="rect">
            <a:avLst/>
          </a:prstGeom>
        </p:spPr>
        <p:txBody>
          <a:bodyPr vert="horz" lIns="49634" tIns="24817" rIns="49634" bIns="248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640080"/>
            <a:ext cx="4937760" cy="1810385"/>
          </a:xfrm>
          <a:prstGeom prst="rect">
            <a:avLst/>
          </a:prstGeom>
        </p:spPr>
        <p:txBody>
          <a:bodyPr vert="horz" lIns="49634" tIns="24817" rIns="49634" bIns="248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2542540"/>
            <a:ext cx="128016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451F-E327-0E44-85D7-E441B77E43A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2542540"/>
            <a:ext cx="173736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2542540"/>
            <a:ext cx="128016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8168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6" indent="-186126" algn="l" defTabSz="248168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248168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24816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248168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248168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248168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248168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248168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29" indent="-124084" algn="l" defTabSz="248168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816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24816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24816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4" algn="l" defTabSz="24816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24816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24816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24816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24816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24816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A124BB-FD40-0B4D-8B51-6D4FC3AFF7DD}"/>
              </a:ext>
            </a:extLst>
          </p:cNvPr>
          <p:cNvSpPr/>
          <p:nvPr/>
        </p:nvSpPr>
        <p:spPr>
          <a:xfrm>
            <a:off x="1445307" y="2068370"/>
            <a:ext cx="1077652" cy="370839"/>
          </a:xfrm>
          <a:prstGeom prst="rect">
            <a:avLst/>
          </a:prstGeom>
          <a:solidFill>
            <a:srgbClr val="251A53"/>
          </a:solidFill>
          <a:ln>
            <a:solidFill>
              <a:srgbClr val="251A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5309" y="1281405"/>
            <a:ext cx="1077652" cy="714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Helvetica"/>
                <a:cs typeface="Helvetica"/>
              </a:rPr>
              <a:t>Site of inoculation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53936" y="1215458"/>
            <a:ext cx="846726" cy="910763"/>
          </a:xfrm>
          <a:prstGeom prst="rightArrow">
            <a:avLst/>
          </a:prstGeom>
          <a:solidFill>
            <a:srgbClr val="251A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52335" y="1281405"/>
            <a:ext cx="1077652" cy="714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Helvetica"/>
                <a:cs typeface="Helvetica"/>
              </a:rPr>
              <a:t>Within-host environment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59363" y="1281403"/>
            <a:ext cx="1077652" cy="714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Helvetica"/>
                <a:cs typeface="Helvetica"/>
              </a:rPr>
              <a:t>Infection</a:t>
            </a:r>
          </a:p>
          <a:p>
            <a:pPr algn="ctr"/>
            <a:r>
              <a:rPr lang="en-US" sz="700" i="1" dirty="0">
                <a:solidFill>
                  <a:srgbClr val="000000"/>
                </a:solidFill>
                <a:latin typeface="Helvetica"/>
                <a:cs typeface="Helvetica"/>
              </a:rPr>
              <a:t>Surviving leptospires reproduce</a:t>
            </a:r>
          </a:p>
        </p:txBody>
      </p:sp>
      <p:sp>
        <p:nvSpPr>
          <p:cNvPr id="19" name="Arc 18"/>
          <p:cNvSpPr/>
          <p:nvPr/>
        </p:nvSpPr>
        <p:spPr>
          <a:xfrm>
            <a:off x="2076510" y="950708"/>
            <a:ext cx="1161041" cy="526523"/>
          </a:xfrm>
          <a:prstGeom prst="arc">
            <a:avLst>
              <a:gd name="adj1" fmla="val 11378185"/>
              <a:gd name="adj2" fmla="val 0"/>
            </a:avLst>
          </a:prstGeom>
          <a:solidFill>
            <a:srgbClr val="FFFFFF"/>
          </a:solidFill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6990" y="634520"/>
            <a:ext cx="66711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p</a:t>
            </a:r>
            <a:r>
              <a:rPr lang="en-US" sz="1400" baseline="-25000" dirty="0">
                <a:latin typeface="Helvetica"/>
                <a:cs typeface="Helvetica"/>
              </a:rPr>
              <a:t>c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0364" y="634521"/>
            <a:ext cx="41831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p</a:t>
            </a:r>
            <a:r>
              <a:rPr lang="en-US" sz="1400" baseline="-25000" dirty="0">
                <a:latin typeface="Helvetica"/>
                <a:cs typeface="Helvetica"/>
              </a:rPr>
              <a:t>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83" y="2160618"/>
            <a:ext cx="11350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/>
                <a:cs typeface="Helvetica"/>
              </a:rPr>
              <a:t>Expected # surviving leptospires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064239"/>
              </p:ext>
            </p:extLst>
          </p:nvPr>
        </p:nvGraphicFramePr>
        <p:xfrm>
          <a:off x="3343005" y="181439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3005" y="181439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3936" y="1538245"/>
            <a:ext cx="72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Exposure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A885068-8A24-AB46-96D8-6C312805EE7E}"/>
              </a:ext>
            </a:extLst>
          </p:cNvPr>
          <p:cNvSpPr/>
          <p:nvPr/>
        </p:nvSpPr>
        <p:spPr>
          <a:xfrm>
            <a:off x="3457305" y="963414"/>
            <a:ext cx="1161041" cy="526523"/>
          </a:xfrm>
          <a:prstGeom prst="arc">
            <a:avLst>
              <a:gd name="adj1" fmla="val 11378185"/>
              <a:gd name="adj2" fmla="val 0"/>
            </a:avLst>
          </a:prstGeom>
          <a:solidFill>
            <a:srgbClr val="FFFFFF"/>
          </a:solidFill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E1018-FBC3-1442-BEE2-D0C8FC1F1C0C}"/>
              </a:ext>
            </a:extLst>
          </p:cNvPr>
          <p:cNvSpPr txBox="1"/>
          <p:nvPr/>
        </p:nvSpPr>
        <p:spPr>
          <a:xfrm>
            <a:off x="2057400" y="118570"/>
            <a:ext cx="1371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Helvetica"/>
                <a:cs typeface="Helvetica"/>
              </a:rPr>
              <a:t>Host entry</a:t>
            </a:r>
            <a:r>
              <a:rPr lang="en-US" sz="800" dirty="0">
                <a:latin typeface="Helvetica"/>
                <a:cs typeface="Helvetica"/>
              </a:rPr>
              <a:t>: leptospires must cross physical immune barriers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59B00-0ED0-2645-92B5-AAC9087A01AF}"/>
              </a:ext>
            </a:extLst>
          </p:cNvPr>
          <p:cNvSpPr txBox="1"/>
          <p:nvPr/>
        </p:nvSpPr>
        <p:spPr>
          <a:xfrm>
            <a:off x="3560108" y="118570"/>
            <a:ext cx="13716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Helvetica"/>
                <a:cs typeface="Helvetica"/>
              </a:rPr>
              <a:t>Within-host persistence</a:t>
            </a:r>
            <a:r>
              <a:rPr lang="en-US" sz="800" dirty="0">
                <a:latin typeface="Helvetica"/>
                <a:cs typeface="Helvetica"/>
              </a:rPr>
              <a:t>: leptospires must survive immune attacks within the host, and establish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E6DAF-E65C-414C-837D-7546F5B64C5A}"/>
              </a:ext>
            </a:extLst>
          </p:cNvPr>
          <p:cNvSpPr txBox="1"/>
          <p:nvPr/>
        </p:nvSpPr>
        <p:spPr>
          <a:xfrm>
            <a:off x="1814054" y="2122984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Helvetica"/>
                <a:cs typeface="Helvetica"/>
              </a:rPr>
              <a:t>D</a:t>
            </a:r>
            <a:r>
              <a:rPr lang="en-US" sz="1100" baseline="-25000" dirty="0">
                <a:solidFill>
                  <a:schemeClr val="bg1"/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304BE-9BFA-5F41-8E4E-A237D58B7228}"/>
              </a:ext>
            </a:extLst>
          </p:cNvPr>
          <p:cNvSpPr/>
          <p:nvPr/>
        </p:nvSpPr>
        <p:spPr>
          <a:xfrm>
            <a:off x="2752335" y="2128396"/>
            <a:ext cx="1077652" cy="253698"/>
          </a:xfrm>
          <a:prstGeom prst="rect">
            <a:avLst/>
          </a:prstGeom>
          <a:solidFill>
            <a:srgbClr val="251A53"/>
          </a:solidFill>
          <a:ln>
            <a:solidFill>
              <a:srgbClr val="251A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11466C-4275-B34D-8F05-F55DEFB7B35F}"/>
              </a:ext>
            </a:extLst>
          </p:cNvPr>
          <p:cNvSpPr txBox="1"/>
          <p:nvPr/>
        </p:nvSpPr>
        <p:spPr>
          <a:xfrm>
            <a:off x="3117147" y="2115073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Helvetica"/>
                <a:cs typeface="Helvetica"/>
              </a:rPr>
              <a:t>D</a:t>
            </a:r>
            <a:r>
              <a:rPr lang="en-US" sz="1100" baseline="-25000" dirty="0" err="1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endParaRPr lang="en-US" sz="1100" baseline="-25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801834-9E09-AE45-B59D-5F80F1BC7B37}"/>
              </a:ext>
            </a:extLst>
          </p:cNvPr>
          <p:cNvSpPr/>
          <p:nvPr/>
        </p:nvSpPr>
        <p:spPr>
          <a:xfrm>
            <a:off x="4059755" y="2187673"/>
            <a:ext cx="1077652" cy="152923"/>
          </a:xfrm>
          <a:prstGeom prst="rect">
            <a:avLst/>
          </a:prstGeom>
          <a:solidFill>
            <a:srgbClr val="251A53"/>
          </a:solidFill>
          <a:ln>
            <a:solidFill>
              <a:srgbClr val="251A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40C48F-14E0-1749-AD23-BECD33CFB913}"/>
              </a:ext>
            </a:extLst>
          </p:cNvPr>
          <p:cNvSpPr txBox="1"/>
          <p:nvPr/>
        </p:nvSpPr>
        <p:spPr>
          <a:xfrm>
            <a:off x="4424567" y="2136716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Helvetica"/>
                <a:cs typeface="Helvetica"/>
              </a:rPr>
              <a:t>D</a:t>
            </a:r>
            <a:r>
              <a:rPr lang="en-US" sz="1100" baseline="-25000" dirty="0">
                <a:solidFill>
                  <a:schemeClr val="bg1"/>
                </a:solidFill>
                <a:latin typeface="Helvetica"/>
                <a:cs typeface="Helvetica"/>
              </a:rPr>
              <a:t>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362860-F662-204E-A1B0-2297935E0C28}"/>
              </a:ext>
            </a:extLst>
          </p:cNvPr>
          <p:cNvSpPr txBox="1"/>
          <p:nvPr/>
        </p:nvSpPr>
        <p:spPr>
          <a:xfrm>
            <a:off x="2511443" y="2132811"/>
            <a:ext cx="231757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9761E2-B6FB-1F45-87A5-9D356B8371AA}"/>
              </a:ext>
            </a:extLst>
          </p:cNvPr>
          <p:cNvSpPr txBox="1"/>
          <p:nvPr/>
        </p:nvSpPr>
        <p:spPr>
          <a:xfrm>
            <a:off x="3798196" y="2130462"/>
            <a:ext cx="231757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A58255-5259-3645-8F63-EC3CBB5FA5E0}"/>
              </a:ext>
            </a:extLst>
          </p:cNvPr>
          <p:cNvSpPr txBox="1"/>
          <p:nvPr/>
        </p:nvSpPr>
        <p:spPr>
          <a:xfrm>
            <a:off x="264039" y="773020"/>
            <a:ext cx="129380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/>
                <a:cs typeface="Helvetica"/>
              </a:rPr>
              <a:t>Per-</a:t>
            </a:r>
            <a:r>
              <a:rPr lang="en-US" sz="800" dirty="0" err="1">
                <a:latin typeface="Helvetica"/>
                <a:cs typeface="Helvetica"/>
              </a:rPr>
              <a:t>leptospire</a:t>
            </a:r>
            <a:r>
              <a:rPr lang="en-US" sz="800" dirty="0">
                <a:latin typeface="Helvetica"/>
                <a:cs typeface="Helvetica"/>
              </a:rPr>
              <a:t> probability of survival</a:t>
            </a:r>
          </a:p>
        </p:txBody>
      </p:sp>
    </p:spTree>
    <p:extLst>
      <p:ext uri="{BB962C8B-B14F-4D97-AF65-F5344CB8AC3E}">
        <p14:creationId xmlns:p14="http://schemas.microsoft.com/office/powerpoint/2010/main" val="29958049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7256</TotalTime>
  <Words>48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Default Theme</vt:lpstr>
      <vt:lpstr>Equation</vt:lpstr>
      <vt:lpstr>PowerPoint Presentation</vt:lpstr>
    </vt:vector>
  </TitlesOfParts>
  <Company>Stony Brook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Gostic</dc:creator>
  <cp:lastModifiedBy>Katelyn Gostic</cp:lastModifiedBy>
  <cp:revision>10</cp:revision>
  <cp:lastPrinted>2019-01-30T01:29:47Z</cp:lastPrinted>
  <dcterms:created xsi:type="dcterms:W3CDTF">2017-01-26T22:01:06Z</dcterms:created>
  <dcterms:modified xsi:type="dcterms:W3CDTF">2019-01-30T01:30:49Z</dcterms:modified>
</cp:coreProperties>
</file>