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0"/>
  </p:normalViewPr>
  <p:slideViewPr>
    <p:cSldViewPr snapToGrid="0" snapToObjects="1">
      <p:cViewPr>
        <p:scale>
          <a:sx n="100" d="100"/>
          <a:sy n="100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58.05</c:v>
                </c:pt>
                <c:pt idx="1">
                  <c:v>96.39</c:v>
                </c:pt>
                <c:pt idx="2">
                  <c:v>22.05</c:v>
                </c:pt>
                <c:pt idx="3">
                  <c:v>87.8</c:v>
                </c:pt>
                <c:pt idx="4">
                  <c:v>24.37</c:v>
                </c:pt>
                <c:pt idx="5">
                  <c:v>34.06</c:v>
                </c:pt>
                <c:pt idx="6">
                  <c:v>27.77</c:v>
                </c:pt>
                <c:pt idx="7">
                  <c:v>89.09</c:v>
                </c:pt>
                <c:pt idx="8">
                  <c:v>83.87</c:v>
                </c:pt>
                <c:pt idx="9">
                  <c:v>41.01</c:v>
                </c:pt>
                <c:pt idx="10">
                  <c:v>94.11</c:v>
                </c:pt>
                <c:pt idx="11">
                  <c:v>69.31</c:v>
                </c:pt>
                <c:pt idx="12">
                  <c:v>53.84</c:v>
                </c:pt>
                <c:pt idx="13">
                  <c:v>35.79</c:v>
                </c:pt>
                <c:pt idx="14">
                  <c:v>80.8</c:v>
                </c:pt>
                <c:pt idx="15">
                  <c:v>62.63</c:v>
                </c:pt>
                <c:pt idx="16">
                  <c:v>78.83</c:v>
                </c:pt>
                <c:pt idx="17">
                  <c:v>78.510000000000005</c:v>
                </c:pt>
                <c:pt idx="18">
                  <c:v>63.55</c:v>
                </c:pt>
                <c:pt idx="19">
                  <c:v>35.94</c:v>
                </c:pt>
                <c:pt idx="20">
                  <c:v>54.46</c:v>
                </c:pt>
                <c:pt idx="21">
                  <c:v>19.47</c:v>
                </c:pt>
                <c:pt idx="22">
                  <c:v>56.34</c:v>
                </c:pt>
                <c:pt idx="23">
                  <c:v>98.64</c:v>
                </c:pt>
                <c:pt idx="24">
                  <c:v>40.47</c:v>
                </c:pt>
                <c:pt idx="25">
                  <c:v>54.58</c:v>
                </c:pt>
                <c:pt idx="26">
                  <c:v>81.2</c:v>
                </c:pt>
                <c:pt idx="27">
                  <c:v>29.72</c:v>
                </c:pt>
                <c:pt idx="28">
                  <c:v>52.6</c:v>
                </c:pt>
                <c:pt idx="29">
                  <c:v>68.599999999999994</c:v>
                </c:pt>
                <c:pt idx="30">
                  <c:v>19.48</c:v>
                </c:pt>
                <c:pt idx="31">
                  <c:v>20.45</c:v>
                </c:pt>
                <c:pt idx="32">
                  <c:v>25.5</c:v>
                </c:pt>
                <c:pt idx="33">
                  <c:v>89.96</c:v>
                </c:pt>
                <c:pt idx="34">
                  <c:v>30.93</c:v>
                </c:pt>
                <c:pt idx="35">
                  <c:v>53.3</c:v>
                </c:pt>
                <c:pt idx="36">
                  <c:v>83.84</c:v>
                </c:pt>
                <c:pt idx="37">
                  <c:v>76.97</c:v>
                </c:pt>
                <c:pt idx="38">
                  <c:v>12.46</c:v>
                </c:pt>
                <c:pt idx="39">
                  <c:v>69.099999999999994</c:v>
                </c:pt>
                <c:pt idx="40">
                  <c:v>34.03</c:v>
                </c:pt>
                <c:pt idx="41">
                  <c:v>55.14</c:v>
                </c:pt>
                <c:pt idx="42">
                  <c:v>43.59</c:v>
                </c:pt>
                <c:pt idx="43">
                  <c:v>65.819999999999993</c:v>
                </c:pt>
                <c:pt idx="44">
                  <c:v>63.66</c:v>
                </c:pt>
                <c:pt idx="45">
                  <c:v>21.85</c:v>
                </c:pt>
                <c:pt idx="46">
                  <c:v>17.350000000000001</c:v>
                </c:pt>
                <c:pt idx="47">
                  <c:v>59.73</c:v>
                </c:pt>
                <c:pt idx="48">
                  <c:v>44.49</c:v>
                </c:pt>
                <c:pt idx="49">
                  <c:v>66.94</c:v>
                </c:pt>
              </c:numCache>
            </c:numRef>
          </c:xVal>
          <c:yVal>
            <c:numRef>
              <c:f>Sheet1!$C$2:$C$51</c:f>
              <c:numCache>
                <c:formatCode>General</c:formatCode>
                <c:ptCount val="50"/>
                <c:pt idx="0">
                  <c:v>351.18608572337604</c:v>
                </c:pt>
                <c:pt idx="1">
                  <c:v>416.0732873146556</c:v>
                </c:pt>
                <c:pt idx="2">
                  <c:v>103.85056153148372</c:v>
                </c:pt>
                <c:pt idx="3">
                  <c:v>443.13352975388995</c:v>
                </c:pt>
                <c:pt idx="4">
                  <c:v>59.251726091568571</c:v>
                </c:pt>
                <c:pt idx="5">
                  <c:v>145.20782001926727</c:v>
                </c:pt>
                <c:pt idx="6">
                  <c:v>158.69660730617093</c:v>
                </c:pt>
                <c:pt idx="7">
                  <c:v>431.95505861139753</c:v>
                </c:pt>
                <c:pt idx="8">
                  <c:v>482.39463363254356</c:v>
                </c:pt>
                <c:pt idx="9">
                  <c:v>198.70446318450732</c:v>
                </c:pt>
                <c:pt idx="10">
                  <c:v>519.22748216911305</c:v>
                </c:pt>
                <c:pt idx="11">
                  <c:v>318.50792704893303</c:v>
                </c:pt>
                <c:pt idx="12">
                  <c:v>252.42733149908025</c:v>
                </c:pt>
                <c:pt idx="13">
                  <c:v>224.59229184267835</c:v>
                </c:pt>
                <c:pt idx="14">
                  <c:v>441.96219126373035</c:v>
                </c:pt>
                <c:pt idx="15">
                  <c:v>256.35079727969503</c:v>
                </c:pt>
                <c:pt idx="16">
                  <c:v>385.99095990148311</c:v>
                </c:pt>
                <c:pt idx="17">
                  <c:v>461.40110191543278</c:v>
                </c:pt>
                <c:pt idx="18">
                  <c:v>252.48430139185956</c:v>
                </c:pt>
                <c:pt idx="19">
                  <c:v>235.38734939460181</c:v>
                </c:pt>
                <c:pt idx="20">
                  <c:v>283.31220252145647</c:v>
                </c:pt>
                <c:pt idx="21">
                  <c:v>65.145048478411866</c:v>
                </c:pt>
                <c:pt idx="22">
                  <c:v>251.91448958083072</c:v>
                </c:pt>
                <c:pt idx="23">
                  <c:v>516.64573431192298</c:v>
                </c:pt>
                <c:pt idx="24">
                  <c:v>234.13556841263579</c:v>
                </c:pt>
                <c:pt idx="25">
                  <c:v>234.87787805545599</c:v>
                </c:pt>
                <c:pt idx="26">
                  <c:v>463.27765886917967</c:v>
                </c:pt>
                <c:pt idx="27">
                  <c:v>103.78091981235126</c:v>
                </c:pt>
                <c:pt idx="28">
                  <c:v>224.40403146533561</c:v>
                </c:pt>
                <c:pt idx="29">
                  <c:v>401.33987552121965</c:v>
                </c:pt>
                <c:pt idx="30">
                  <c:v>136.84736387915586</c:v>
                </c:pt>
                <c:pt idx="31">
                  <c:v>79.410787225944333</c:v>
                </c:pt>
                <c:pt idx="32">
                  <c:v>172.64342948703916</c:v>
                </c:pt>
                <c:pt idx="33">
                  <c:v>419.90854849936943</c:v>
                </c:pt>
                <c:pt idx="34">
                  <c:v>212.5774638303555</c:v>
                </c:pt>
                <c:pt idx="35">
                  <c:v>268.87921840117809</c:v>
                </c:pt>
                <c:pt idx="36">
                  <c:v>464.01645350400736</c:v>
                </c:pt>
                <c:pt idx="37">
                  <c:v>449.60885820329725</c:v>
                </c:pt>
                <c:pt idx="38">
                  <c:v>40.562226838697626</c:v>
                </c:pt>
                <c:pt idx="39">
                  <c:v>295.73353672325209</c:v>
                </c:pt>
                <c:pt idx="40">
                  <c:v>112.25768325129863</c:v>
                </c:pt>
                <c:pt idx="41">
                  <c:v>305.07955142091066</c:v>
                </c:pt>
                <c:pt idx="42">
                  <c:v>290.20506620318497</c:v>
                </c:pt>
                <c:pt idx="43">
                  <c:v>349.58056195453827</c:v>
                </c:pt>
                <c:pt idx="44">
                  <c:v>262.79891904495372</c:v>
                </c:pt>
                <c:pt idx="45">
                  <c:v>82.109729532662939</c:v>
                </c:pt>
                <c:pt idx="46">
                  <c:v>93.950929779310542</c:v>
                </c:pt>
                <c:pt idx="47">
                  <c:v>322.66280429444566</c:v>
                </c:pt>
                <c:pt idx="48">
                  <c:v>238.3945706091412</c:v>
                </c:pt>
                <c:pt idx="49">
                  <c:v>392.42030782400008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25-934E-9409-7634CB73B8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293455"/>
        <c:axId val="542824591"/>
      </c:scatterChart>
      <c:valAx>
        <c:axId val="538293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Independent</a:t>
                </a:r>
                <a:r>
                  <a:rPr lang="en-US" sz="1800" b="1" baseline="0"/>
                  <a:t> Variable (X)</a:t>
                </a:r>
                <a:endParaRPr lang="en-US" sz="18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824591"/>
        <c:crosses val="autoZero"/>
        <c:crossBetween val="midCat"/>
      </c:valAx>
      <c:valAx>
        <c:axId val="5428245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Dependent Variable (Y)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2934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tx1"/>
                </a:solidFill>
                <a:prstDash val="dash"/>
              </a:ln>
              <a:effectLst/>
            </c:spPr>
            <c:trendlineType val="linear"/>
            <c:forward val="5"/>
            <c:backward val="12"/>
            <c:intercept val="10"/>
            <c:dispRSqr val="0"/>
            <c:dispEq val="0"/>
          </c:trendline>
          <c:xVal>
            <c:numRef>
              <c:f>Sheet1!$A$2:$A$51</c:f>
              <c:numCache>
                <c:formatCode>General</c:formatCode>
                <c:ptCount val="50"/>
                <c:pt idx="0">
                  <c:v>58.05</c:v>
                </c:pt>
                <c:pt idx="1">
                  <c:v>96.39</c:v>
                </c:pt>
                <c:pt idx="2">
                  <c:v>22.05</c:v>
                </c:pt>
                <c:pt idx="3">
                  <c:v>87.8</c:v>
                </c:pt>
                <c:pt idx="4">
                  <c:v>24.37</c:v>
                </c:pt>
                <c:pt idx="5">
                  <c:v>34.06</c:v>
                </c:pt>
                <c:pt idx="6">
                  <c:v>27.77</c:v>
                </c:pt>
                <c:pt idx="7">
                  <c:v>89.09</c:v>
                </c:pt>
                <c:pt idx="8">
                  <c:v>83.87</c:v>
                </c:pt>
                <c:pt idx="9">
                  <c:v>41.01</c:v>
                </c:pt>
                <c:pt idx="10">
                  <c:v>94.11</c:v>
                </c:pt>
                <c:pt idx="11">
                  <c:v>69.31</c:v>
                </c:pt>
                <c:pt idx="12">
                  <c:v>53.84</c:v>
                </c:pt>
                <c:pt idx="13">
                  <c:v>35.79</c:v>
                </c:pt>
                <c:pt idx="14">
                  <c:v>80.8</c:v>
                </c:pt>
                <c:pt idx="15">
                  <c:v>62.63</c:v>
                </c:pt>
                <c:pt idx="16">
                  <c:v>78.83</c:v>
                </c:pt>
                <c:pt idx="17">
                  <c:v>78.510000000000005</c:v>
                </c:pt>
                <c:pt idx="18">
                  <c:v>63.55</c:v>
                </c:pt>
                <c:pt idx="19">
                  <c:v>35.94</c:v>
                </c:pt>
                <c:pt idx="20">
                  <c:v>54.46</c:v>
                </c:pt>
                <c:pt idx="21">
                  <c:v>19.47</c:v>
                </c:pt>
                <c:pt idx="22">
                  <c:v>56.34</c:v>
                </c:pt>
                <c:pt idx="23">
                  <c:v>98.64</c:v>
                </c:pt>
                <c:pt idx="24">
                  <c:v>40.47</c:v>
                </c:pt>
                <c:pt idx="25">
                  <c:v>54.58</c:v>
                </c:pt>
                <c:pt idx="26">
                  <c:v>81.2</c:v>
                </c:pt>
                <c:pt idx="27">
                  <c:v>29.72</c:v>
                </c:pt>
                <c:pt idx="28">
                  <c:v>52.6</c:v>
                </c:pt>
                <c:pt idx="29">
                  <c:v>68.599999999999994</c:v>
                </c:pt>
                <c:pt idx="30">
                  <c:v>19.48</c:v>
                </c:pt>
                <c:pt idx="31">
                  <c:v>20.45</c:v>
                </c:pt>
                <c:pt idx="32">
                  <c:v>25.5</c:v>
                </c:pt>
                <c:pt idx="33">
                  <c:v>89.96</c:v>
                </c:pt>
                <c:pt idx="34">
                  <c:v>30.93</c:v>
                </c:pt>
                <c:pt idx="35">
                  <c:v>53.3</c:v>
                </c:pt>
                <c:pt idx="36">
                  <c:v>83.84</c:v>
                </c:pt>
                <c:pt idx="37">
                  <c:v>76.97</c:v>
                </c:pt>
                <c:pt idx="38">
                  <c:v>12.46</c:v>
                </c:pt>
                <c:pt idx="39">
                  <c:v>69.099999999999994</c:v>
                </c:pt>
                <c:pt idx="40">
                  <c:v>34.03</c:v>
                </c:pt>
                <c:pt idx="41">
                  <c:v>55.14</c:v>
                </c:pt>
                <c:pt idx="42">
                  <c:v>43.59</c:v>
                </c:pt>
                <c:pt idx="43">
                  <c:v>65.819999999999993</c:v>
                </c:pt>
                <c:pt idx="44">
                  <c:v>63.66</c:v>
                </c:pt>
                <c:pt idx="45">
                  <c:v>21.85</c:v>
                </c:pt>
                <c:pt idx="46">
                  <c:v>17.350000000000001</c:v>
                </c:pt>
                <c:pt idx="47">
                  <c:v>59.73</c:v>
                </c:pt>
                <c:pt idx="48">
                  <c:v>44.49</c:v>
                </c:pt>
                <c:pt idx="49">
                  <c:v>66.94</c:v>
                </c:pt>
              </c:numCache>
            </c:numRef>
          </c:xVal>
          <c:yVal>
            <c:numRef>
              <c:f>Sheet1!$C$2:$C$51</c:f>
              <c:numCache>
                <c:formatCode>General</c:formatCode>
                <c:ptCount val="50"/>
                <c:pt idx="0">
                  <c:v>351.18608572337604</c:v>
                </c:pt>
                <c:pt idx="1">
                  <c:v>416.0732873146556</c:v>
                </c:pt>
                <c:pt idx="2">
                  <c:v>103.85056153148372</c:v>
                </c:pt>
                <c:pt idx="3">
                  <c:v>443.13352975388995</c:v>
                </c:pt>
                <c:pt idx="4">
                  <c:v>59.251726091568571</c:v>
                </c:pt>
                <c:pt idx="5">
                  <c:v>145.20782001926727</c:v>
                </c:pt>
                <c:pt idx="6">
                  <c:v>158.69660730617093</c:v>
                </c:pt>
                <c:pt idx="7">
                  <c:v>431.95505861139753</c:v>
                </c:pt>
                <c:pt idx="8">
                  <c:v>482.39463363254356</c:v>
                </c:pt>
                <c:pt idx="9">
                  <c:v>198.70446318450732</c:v>
                </c:pt>
                <c:pt idx="10">
                  <c:v>519.22748216911305</c:v>
                </c:pt>
                <c:pt idx="11">
                  <c:v>318.50792704893303</c:v>
                </c:pt>
                <c:pt idx="12">
                  <c:v>252.42733149908025</c:v>
                </c:pt>
                <c:pt idx="13">
                  <c:v>224.59229184267835</c:v>
                </c:pt>
                <c:pt idx="14">
                  <c:v>441.96219126373035</c:v>
                </c:pt>
                <c:pt idx="15">
                  <c:v>256.35079727969503</c:v>
                </c:pt>
                <c:pt idx="16">
                  <c:v>385.99095990148311</c:v>
                </c:pt>
                <c:pt idx="17">
                  <c:v>461.40110191543278</c:v>
                </c:pt>
                <c:pt idx="18">
                  <c:v>252.48430139185956</c:v>
                </c:pt>
                <c:pt idx="19">
                  <c:v>235.38734939460181</c:v>
                </c:pt>
                <c:pt idx="20">
                  <c:v>283.31220252145647</c:v>
                </c:pt>
                <c:pt idx="21">
                  <c:v>65.145048478411866</c:v>
                </c:pt>
                <c:pt idx="22">
                  <c:v>251.91448958083072</c:v>
                </c:pt>
                <c:pt idx="23">
                  <c:v>516.64573431192298</c:v>
                </c:pt>
                <c:pt idx="24">
                  <c:v>234.13556841263579</c:v>
                </c:pt>
                <c:pt idx="25">
                  <c:v>234.87787805545599</c:v>
                </c:pt>
                <c:pt idx="26">
                  <c:v>463.27765886917967</c:v>
                </c:pt>
                <c:pt idx="27">
                  <c:v>103.78091981235126</c:v>
                </c:pt>
                <c:pt idx="28">
                  <c:v>224.40403146533561</c:v>
                </c:pt>
                <c:pt idx="29">
                  <c:v>401.33987552121965</c:v>
                </c:pt>
                <c:pt idx="30">
                  <c:v>136.84736387915586</c:v>
                </c:pt>
                <c:pt idx="31">
                  <c:v>79.410787225944333</c:v>
                </c:pt>
                <c:pt idx="32">
                  <c:v>172.64342948703916</c:v>
                </c:pt>
                <c:pt idx="33">
                  <c:v>419.90854849936943</c:v>
                </c:pt>
                <c:pt idx="34">
                  <c:v>212.5774638303555</c:v>
                </c:pt>
                <c:pt idx="35">
                  <c:v>268.87921840117809</c:v>
                </c:pt>
                <c:pt idx="36">
                  <c:v>464.01645350400736</c:v>
                </c:pt>
                <c:pt idx="37">
                  <c:v>449.60885820329725</c:v>
                </c:pt>
                <c:pt idx="38">
                  <c:v>40.562226838697626</c:v>
                </c:pt>
                <c:pt idx="39">
                  <c:v>295.73353672325209</c:v>
                </c:pt>
                <c:pt idx="40">
                  <c:v>112.25768325129863</c:v>
                </c:pt>
                <c:pt idx="41">
                  <c:v>305.07955142091066</c:v>
                </c:pt>
                <c:pt idx="42">
                  <c:v>290.20506620318497</c:v>
                </c:pt>
                <c:pt idx="43">
                  <c:v>349.58056195453827</c:v>
                </c:pt>
                <c:pt idx="44">
                  <c:v>262.79891904495372</c:v>
                </c:pt>
                <c:pt idx="45">
                  <c:v>82.109729532662939</c:v>
                </c:pt>
                <c:pt idx="46">
                  <c:v>93.950929779310542</c:v>
                </c:pt>
                <c:pt idx="47">
                  <c:v>322.66280429444566</c:v>
                </c:pt>
                <c:pt idx="48">
                  <c:v>238.3945706091412</c:v>
                </c:pt>
                <c:pt idx="49">
                  <c:v>392.42030782400008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EB-3A4A-93C0-D44B69AAB6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293455"/>
        <c:axId val="542824591"/>
      </c:scatterChart>
      <c:valAx>
        <c:axId val="538293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Independent</a:t>
                </a:r>
                <a:r>
                  <a:rPr lang="en-US" sz="1800" b="1" baseline="0"/>
                  <a:t> Variable (X)</a:t>
                </a:r>
                <a:endParaRPr lang="en-US" sz="18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824591"/>
        <c:crosses val="autoZero"/>
        <c:crossBetween val="midCat"/>
      </c:valAx>
      <c:valAx>
        <c:axId val="5428245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Dependent Variable (Y)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2934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Sheet1!$A$2:$A$51</c:f>
              <c:numCache>
                <c:formatCode>General</c:formatCode>
                <c:ptCount val="50"/>
                <c:pt idx="0">
                  <c:v>58.05</c:v>
                </c:pt>
                <c:pt idx="1">
                  <c:v>96.39</c:v>
                </c:pt>
                <c:pt idx="2">
                  <c:v>22.05</c:v>
                </c:pt>
                <c:pt idx="3">
                  <c:v>87.8</c:v>
                </c:pt>
                <c:pt idx="4">
                  <c:v>24.37</c:v>
                </c:pt>
                <c:pt idx="5">
                  <c:v>34.06</c:v>
                </c:pt>
                <c:pt idx="6">
                  <c:v>27.77</c:v>
                </c:pt>
                <c:pt idx="7">
                  <c:v>89.09</c:v>
                </c:pt>
                <c:pt idx="8">
                  <c:v>83.87</c:v>
                </c:pt>
                <c:pt idx="9">
                  <c:v>41.01</c:v>
                </c:pt>
                <c:pt idx="10">
                  <c:v>94.11</c:v>
                </c:pt>
                <c:pt idx="11">
                  <c:v>69.31</c:v>
                </c:pt>
                <c:pt idx="12">
                  <c:v>53.84</c:v>
                </c:pt>
                <c:pt idx="13">
                  <c:v>35.79</c:v>
                </c:pt>
                <c:pt idx="14">
                  <c:v>80.8</c:v>
                </c:pt>
                <c:pt idx="15">
                  <c:v>62.63</c:v>
                </c:pt>
                <c:pt idx="16">
                  <c:v>78.83</c:v>
                </c:pt>
                <c:pt idx="17">
                  <c:v>78.510000000000005</c:v>
                </c:pt>
                <c:pt idx="18">
                  <c:v>63.55</c:v>
                </c:pt>
                <c:pt idx="19">
                  <c:v>35.94</c:v>
                </c:pt>
                <c:pt idx="20">
                  <c:v>54.46</c:v>
                </c:pt>
                <c:pt idx="21">
                  <c:v>19.47</c:v>
                </c:pt>
                <c:pt idx="22">
                  <c:v>56.34</c:v>
                </c:pt>
                <c:pt idx="23">
                  <c:v>98.64</c:v>
                </c:pt>
                <c:pt idx="24">
                  <c:v>40.47</c:v>
                </c:pt>
                <c:pt idx="25">
                  <c:v>54.58</c:v>
                </c:pt>
                <c:pt idx="26">
                  <c:v>81.2</c:v>
                </c:pt>
                <c:pt idx="27">
                  <c:v>29.72</c:v>
                </c:pt>
                <c:pt idx="28">
                  <c:v>52.6</c:v>
                </c:pt>
                <c:pt idx="29">
                  <c:v>68.599999999999994</c:v>
                </c:pt>
                <c:pt idx="30">
                  <c:v>19.48</c:v>
                </c:pt>
                <c:pt idx="31">
                  <c:v>20.45</c:v>
                </c:pt>
                <c:pt idx="32">
                  <c:v>25.5</c:v>
                </c:pt>
                <c:pt idx="33">
                  <c:v>89.96</c:v>
                </c:pt>
                <c:pt idx="34">
                  <c:v>30.93</c:v>
                </c:pt>
                <c:pt idx="35">
                  <c:v>53.3</c:v>
                </c:pt>
                <c:pt idx="36">
                  <c:v>83.84</c:v>
                </c:pt>
                <c:pt idx="37">
                  <c:v>76.97</c:v>
                </c:pt>
                <c:pt idx="38">
                  <c:v>12.46</c:v>
                </c:pt>
                <c:pt idx="39">
                  <c:v>69.099999999999994</c:v>
                </c:pt>
                <c:pt idx="40">
                  <c:v>34.03</c:v>
                </c:pt>
                <c:pt idx="41">
                  <c:v>55.14</c:v>
                </c:pt>
                <c:pt idx="42">
                  <c:v>43.59</c:v>
                </c:pt>
                <c:pt idx="43">
                  <c:v>65.819999999999993</c:v>
                </c:pt>
                <c:pt idx="44">
                  <c:v>63.66</c:v>
                </c:pt>
                <c:pt idx="45">
                  <c:v>21.85</c:v>
                </c:pt>
                <c:pt idx="46">
                  <c:v>17.350000000000001</c:v>
                </c:pt>
                <c:pt idx="47">
                  <c:v>59.73</c:v>
                </c:pt>
                <c:pt idx="48">
                  <c:v>44.49</c:v>
                </c:pt>
                <c:pt idx="49">
                  <c:v>66.94</c:v>
                </c:pt>
              </c:numCache>
            </c:numRef>
          </c:xVal>
          <c:yVal>
            <c:numRef>
              <c:f>Sheet1!$C$2:$C$51</c:f>
              <c:numCache>
                <c:formatCode>General</c:formatCode>
                <c:ptCount val="50"/>
                <c:pt idx="0">
                  <c:v>351.18608572337604</c:v>
                </c:pt>
                <c:pt idx="1">
                  <c:v>416.0732873146556</c:v>
                </c:pt>
                <c:pt idx="2">
                  <c:v>103.85056153148372</c:v>
                </c:pt>
                <c:pt idx="3">
                  <c:v>443.13352975388995</c:v>
                </c:pt>
                <c:pt idx="4">
                  <c:v>59.251726091568571</c:v>
                </c:pt>
                <c:pt idx="5">
                  <c:v>145.20782001926727</c:v>
                </c:pt>
                <c:pt idx="6">
                  <c:v>158.69660730617093</c:v>
                </c:pt>
                <c:pt idx="7">
                  <c:v>431.95505861139753</c:v>
                </c:pt>
                <c:pt idx="8">
                  <c:v>482.39463363254356</c:v>
                </c:pt>
                <c:pt idx="9">
                  <c:v>198.70446318450732</c:v>
                </c:pt>
                <c:pt idx="10">
                  <c:v>519.22748216911305</c:v>
                </c:pt>
                <c:pt idx="11">
                  <c:v>318.50792704893303</c:v>
                </c:pt>
                <c:pt idx="12">
                  <c:v>252.42733149908025</c:v>
                </c:pt>
                <c:pt idx="13">
                  <c:v>224.59229184267835</c:v>
                </c:pt>
                <c:pt idx="14">
                  <c:v>441.96219126373035</c:v>
                </c:pt>
                <c:pt idx="15">
                  <c:v>256.35079727969503</c:v>
                </c:pt>
                <c:pt idx="16">
                  <c:v>385.99095990148311</c:v>
                </c:pt>
                <c:pt idx="17">
                  <c:v>461.40110191543278</c:v>
                </c:pt>
                <c:pt idx="18">
                  <c:v>252.48430139185956</c:v>
                </c:pt>
                <c:pt idx="19">
                  <c:v>235.38734939460181</c:v>
                </c:pt>
                <c:pt idx="20">
                  <c:v>283.31220252145647</c:v>
                </c:pt>
                <c:pt idx="21">
                  <c:v>65.145048478411866</c:v>
                </c:pt>
                <c:pt idx="22">
                  <c:v>251.91448958083072</c:v>
                </c:pt>
                <c:pt idx="23">
                  <c:v>516.64573431192298</c:v>
                </c:pt>
                <c:pt idx="24">
                  <c:v>234.13556841263579</c:v>
                </c:pt>
                <c:pt idx="25">
                  <c:v>234.87787805545599</c:v>
                </c:pt>
                <c:pt idx="26">
                  <c:v>463.27765886917967</c:v>
                </c:pt>
                <c:pt idx="27">
                  <c:v>103.78091981235126</c:v>
                </c:pt>
                <c:pt idx="28">
                  <c:v>224.40403146533561</c:v>
                </c:pt>
                <c:pt idx="29">
                  <c:v>401.33987552121965</c:v>
                </c:pt>
                <c:pt idx="30">
                  <c:v>136.84736387915586</c:v>
                </c:pt>
                <c:pt idx="31">
                  <c:v>79.410787225944333</c:v>
                </c:pt>
                <c:pt idx="32">
                  <c:v>172.64342948703916</c:v>
                </c:pt>
                <c:pt idx="33">
                  <c:v>419.90854849936943</c:v>
                </c:pt>
                <c:pt idx="34">
                  <c:v>212.5774638303555</c:v>
                </c:pt>
                <c:pt idx="35">
                  <c:v>268.87921840117809</c:v>
                </c:pt>
                <c:pt idx="36">
                  <c:v>464.01645350400736</c:v>
                </c:pt>
                <c:pt idx="37">
                  <c:v>449.60885820329725</c:v>
                </c:pt>
                <c:pt idx="38">
                  <c:v>40.562226838697626</c:v>
                </c:pt>
                <c:pt idx="39">
                  <c:v>295.73353672325209</c:v>
                </c:pt>
                <c:pt idx="40">
                  <c:v>112.25768325129863</c:v>
                </c:pt>
                <c:pt idx="41">
                  <c:v>305.07955142091066</c:v>
                </c:pt>
                <c:pt idx="42">
                  <c:v>290.20506620318497</c:v>
                </c:pt>
                <c:pt idx="43">
                  <c:v>349.58056195453827</c:v>
                </c:pt>
                <c:pt idx="44">
                  <c:v>262.79891904495372</c:v>
                </c:pt>
                <c:pt idx="45">
                  <c:v>82.109729532662939</c:v>
                </c:pt>
                <c:pt idx="46">
                  <c:v>93.950929779310542</c:v>
                </c:pt>
                <c:pt idx="47">
                  <c:v>322.66280429444566</c:v>
                </c:pt>
                <c:pt idx="48">
                  <c:v>238.3945706091412</c:v>
                </c:pt>
                <c:pt idx="49">
                  <c:v>392.42030782400008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FB-C640-845B-F6E9A545D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293455"/>
        <c:axId val="542824591"/>
      </c:scatterChart>
      <c:valAx>
        <c:axId val="5382934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Independent</a:t>
                </a:r>
                <a:r>
                  <a:rPr lang="en-US" sz="1800" b="1" baseline="0"/>
                  <a:t> Variable (X)</a:t>
                </a:r>
                <a:endParaRPr lang="en-US" sz="18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824591"/>
        <c:crosses val="autoZero"/>
        <c:crossBetween val="midCat"/>
      </c:valAx>
      <c:valAx>
        <c:axId val="5428245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Dependent Variable (Y)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2934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userShapes r:id="rId3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0.35578</cdr:x>
      <cdr:y>0.48573</cdr:y>
    </cdr:from>
    <cdr:to>
      <cdr:x>0.53356</cdr:x>
      <cdr:y>0.67233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D8403DA-41A6-4D45-B89D-DD6A07A064C6}"/>
            </a:ext>
          </a:extLst>
        </cdr:cNvPr>
        <cdr:cNvSpPr txBox="1"/>
      </cdr:nvSpPr>
      <cdr:spPr>
        <a:xfrm xmlns:a="http://schemas.openxmlformats.org/drawingml/2006/main">
          <a:off x="2013609" y="2380192"/>
          <a:ext cx="1006168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800" dirty="0"/>
        </a:p>
      </cdr:txBody>
    </cdr:sp>
  </cdr:relSizeAnchor>
  <cdr:relSizeAnchor xmlns:cdr="http://schemas.openxmlformats.org/drawingml/2006/chartDrawing">
    <cdr:from>
      <cdr:x>0.52957</cdr:x>
      <cdr:y>0.68788</cdr:y>
    </cdr:from>
    <cdr:to>
      <cdr:x>0.96049</cdr:x>
      <cdr:y>0.75753</cdr:y>
    </cdr:to>
    <cdr:sp macro="" textlink="">
      <cdr:nvSpPr>
        <cdr:cNvPr id="3" name="Line Callout 2 (Accent Bar) 2">
          <a:extLst xmlns:a="http://schemas.openxmlformats.org/drawingml/2006/main">
            <a:ext uri="{FF2B5EF4-FFF2-40B4-BE49-F238E27FC236}">
              <a16:creationId xmlns:a16="http://schemas.microsoft.com/office/drawing/2014/main" id="{343A681E-648B-6C4C-A5B1-625F683CE43B}"/>
            </a:ext>
          </a:extLst>
        </cdr:cNvPr>
        <cdr:cNvSpPr/>
      </cdr:nvSpPr>
      <cdr:spPr>
        <a:xfrm xmlns:a="http://schemas.openxmlformats.org/drawingml/2006/main">
          <a:off x="2997199" y="3370792"/>
          <a:ext cx="2438901" cy="341310"/>
        </a:xfrm>
        <a:prstGeom xmlns:a="http://schemas.openxmlformats.org/drawingml/2006/main" prst="accentCallout2">
          <a:avLst>
            <a:gd name="adj1" fmla="val 15029"/>
            <a:gd name="adj2" fmla="val 1040"/>
            <a:gd name="adj3" fmla="val 18750"/>
            <a:gd name="adj4" fmla="val -16667"/>
            <a:gd name="adj5" fmla="val -72043"/>
            <a:gd name="adj6" fmla="val -42702"/>
          </a:avLst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600" b="1" i="0">
              <a:solidFill>
                <a:schemeClr val="tx1"/>
              </a:solidFill>
              <a:latin typeface="Cambria Math" panose="02040503050406030204" pitchFamily="18" charset="0"/>
            </a:rPr>
            <a:t>(_𝒀^^) =  𝒃_𝟎+ 𝒃_𝟏 𝑿</a:t>
          </a:r>
          <a:r>
            <a:rPr lang="en-US" sz="1600" b="1" dirty="0">
              <a:solidFill>
                <a:schemeClr val="tx1"/>
              </a:solidFill>
            </a:rPr>
            <a:t> </a:t>
          </a:r>
        </a:p>
      </cdr:txBody>
    </cdr:sp>
  </cdr:relSizeAnchor>
  <cdr:relSizeAnchor xmlns:cdr="http://schemas.openxmlformats.org/drawingml/2006/chartDrawing">
    <cdr:from>
      <cdr:x>0.15932</cdr:x>
      <cdr:y>0.13585</cdr:y>
    </cdr:from>
    <cdr:to>
      <cdr:x>0.45328</cdr:x>
      <cdr:y>0.21355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5813227A-0C1E-7346-8AFE-BB5361716F5D}"/>
            </a:ext>
          </a:extLst>
        </cdr:cNvPr>
        <cdr:cNvSpPr/>
      </cdr:nvSpPr>
      <cdr:spPr>
        <a:xfrm xmlns:a="http://schemas.openxmlformats.org/drawingml/2006/main">
          <a:off x="901700" y="665692"/>
          <a:ext cx="1663700" cy="3807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r>
            <a:rPr lang="en-US" sz="1600" b="1" i="0">
              <a:solidFill>
                <a:schemeClr val="tx1"/>
              </a:solidFill>
              <a:latin typeface="Cambria Math" panose="02040503050406030204" pitchFamily="18" charset="0"/>
            </a:rPr>
            <a:t>𝒀= (_𝒀^^) + </a:t>
          </a:r>
          <a:r>
            <a:rPr lang="en-US" sz="1600" b="1" i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𝜺</a:t>
          </a:r>
          <a:r>
            <a:rPr lang="en-US" sz="1600" b="1" dirty="0">
              <a:solidFill>
                <a:schemeClr val="tx1"/>
              </a:solidFill>
            </a:rPr>
            <a:t> </a:t>
          </a:r>
        </a:p>
      </cdr:txBody>
    </cdr:sp>
  </cdr:relSizeAnchor>
  <cdr:relSizeAnchor xmlns:cdr="http://schemas.openxmlformats.org/drawingml/2006/chartDrawing">
    <cdr:from>
      <cdr:x>0.32684</cdr:x>
      <cdr:y>0.48314</cdr:y>
    </cdr:from>
    <cdr:to>
      <cdr:x>0.40166</cdr:x>
      <cdr:y>0.5585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29061F7F-3F44-AE41-9719-83900901C42E}"/>
            </a:ext>
          </a:extLst>
        </cdr:cNvPr>
        <cdr:cNvSpPr/>
      </cdr:nvSpPr>
      <cdr:spPr>
        <a:xfrm xmlns:a="http://schemas.openxmlformats.org/drawingml/2006/main">
          <a:off x="1849787" y="2367492"/>
          <a:ext cx="423513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en-US" b="1" i="0">
              <a:latin typeface="Cambria Math" panose="02040503050406030204" pitchFamily="18" charset="0"/>
            </a:rPr>
            <a:t> </a:t>
          </a:r>
          <a:r>
            <a:rPr lang="en-US" b="1" i="0">
              <a:latin typeface="Cambria Math" panose="02040503050406030204" pitchFamily="18" charset="0"/>
              <a:ea typeface="Cambria Math" panose="02040503050406030204" pitchFamily="18" charset="0"/>
            </a:rPr>
            <a:t>𝜺</a:t>
          </a:r>
          <a:endParaRPr lang="en-US" dirty="0"/>
        </a:p>
      </cdr:txBody>
    </cdr:sp>
  </cdr:relSizeAnchor>
  <cdr:relSizeAnchor xmlns:cdr="http://schemas.openxmlformats.org/drawingml/2006/chartDrawing">
    <cdr:from>
      <cdr:x>0.40087</cdr:x>
      <cdr:y>0.48092</cdr:y>
    </cdr:from>
    <cdr:to>
      <cdr:x>0.40087</cdr:x>
      <cdr:y>0.56645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1277162A-5AE3-204D-86FD-A5D182733D1D}"/>
            </a:ext>
          </a:extLst>
        </cdr:cNvPr>
        <cdr:cNvCxnSpPr/>
      </cdr:nvCxnSpPr>
      <cdr:spPr>
        <a:xfrm xmlns:a="http://schemas.openxmlformats.org/drawingml/2006/main">
          <a:off x="2268795" y="2356645"/>
          <a:ext cx="0" cy="419100"/>
        </a:xfrm>
        <a:prstGeom xmlns:a="http://schemas.openxmlformats.org/drawingml/2006/main" prst="straightConnector1">
          <a:avLst/>
        </a:prstGeom>
        <a:ln xmlns:a="http://schemas.openxmlformats.org/drawingml/2006/main" w="31750">
          <a:solidFill>
            <a:schemeClr val="tx1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0.09136</cdr:x>
      <cdr:y>0.47277</cdr:y>
    </cdr:from>
    <cdr:to>
      <cdr:x>0.98272</cdr:x>
      <cdr:y>0.47277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141254F5-28CA-4947-819E-291A1C8D8A55}"/>
            </a:ext>
          </a:extLst>
        </cdr:cNvPr>
        <cdr:cNvCxnSpPr/>
      </cdr:nvCxnSpPr>
      <cdr:spPr>
        <a:xfrm xmlns:a="http://schemas.openxmlformats.org/drawingml/2006/main">
          <a:off x="469899" y="2316692"/>
          <a:ext cx="4584700" cy="0"/>
        </a:xfrm>
        <a:prstGeom xmlns:a="http://schemas.openxmlformats.org/drawingml/2006/main" prst="line">
          <a:avLst/>
        </a:prstGeom>
        <a:ln xmlns:a="http://schemas.openxmlformats.org/drawingml/2006/main" w="25400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1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936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83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212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3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8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3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1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0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9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4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00BBA-8A57-144D-B260-1E38073D8E7F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8B5922-45E4-3449-9B49-E2821025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5740-400B-884C-8C69-8A931134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107159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AC8F5-E68F-4C4F-9B42-2D34B176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24CD-1AE0-2D42-A6AD-40F074E19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4291010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/>
                </a:solidFill>
              </a:rPr>
              <a:t>Regression explains the variation in a dependent variable using the independent variables.</a:t>
            </a: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/>
                </a:solidFill>
              </a:rPr>
              <a:t>The output of a regression is a function that predicts the dependent variable based upon values of the independent variables.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352D3AB-0CA3-1F44-90D3-34EB51EAD8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491519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613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AC8F5-E68F-4C4F-9B42-2D34B176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54" y="643467"/>
            <a:ext cx="5053946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 &amp; SSE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F24CD-1AE0-2D42-A6AD-40F074E195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160590"/>
                <a:ext cx="3973943" cy="432911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1" dirty="0">
                    <a:solidFill>
                      <a:schemeClr val="bg1"/>
                    </a:solidFill>
                  </a:rPr>
                  <a:t>Linear regression fits a straight line to the data.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2400" b="1" dirty="0">
                    <a:solidFill>
                      <a:schemeClr val="bg1"/>
                    </a:solidFill>
                  </a:rPr>
                  <a:t>A least squares regression selects the line with the lowest total sum of squared prediction errors or SSE.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altLang="en-US" sz="15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F24CD-1AE0-2D42-A6AD-40F074E19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160590"/>
                <a:ext cx="3973943" cy="43291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0FA18939-13A6-524F-8104-AA960E6CE7D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309034"/>
                  </p:ext>
                </p:extLst>
              </p:nvPr>
            </p:nvGraphicFramePr>
            <p:xfrm>
              <a:off x="5716872" y="978862"/>
              <a:ext cx="5659695" cy="49002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0FA18939-13A6-524F-8104-AA960E6CE7D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309034"/>
                  </p:ext>
                </p:extLst>
              </p:nvPr>
            </p:nvGraphicFramePr>
            <p:xfrm>
              <a:off x="5716872" y="978862"/>
              <a:ext cx="5659695" cy="49002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076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AC8F5-E68F-4C4F-9B42-2D34B176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54" y="643467"/>
            <a:ext cx="5117446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 &amp; SSR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24CD-1AE0-2D42-A6AD-40F074E19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b="1" dirty="0">
                <a:solidFill>
                  <a:schemeClr val="bg1"/>
                </a:solidFill>
              </a:rPr>
              <a:t>The Sum of Squares Regression (SSR) is the sum of the squared differences between the prediction for each observation and the population mean.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6FE0465-B223-B14A-A104-6A87DBEB3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36005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6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AC8F5-E68F-4C4F-9B42-2D34B176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SST &amp; 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24CD-1AE0-2D42-A6AD-40F074E19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2160590"/>
            <a:ext cx="4406899" cy="344011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/>
                </a:solidFill>
              </a:rPr>
              <a:t>Sum of Squares Total (SST)</a:t>
            </a: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bg1"/>
                </a:solidFill>
              </a:rPr>
              <a:t>The proportion of total variation (SST) that is explained by the regression (SSR)  is known as the Coefficient of Determination, and is often referred to as R</a:t>
            </a:r>
            <a:r>
              <a:rPr lang="en-US" altLang="en-US" sz="2400" b="1" baseline="30000" dirty="0">
                <a:solidFill>
                  <a:schemeClr val="bg1"/>
                </a:solidFill>
              </a:rPr>
              <a:t>2</a:t>
            </a:r>
            <a:r>
              <a:rPr lang="en-US" altLang="en-US" sz="24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FC36DE-00C2-CD42-B3FE-BE0BD2C1AC17}"/>
                  </a:ext>
                </a:extLst>
              </p:cNvPr>
              <p:cNvSpPr txBox="1"/>
              <p:nvPr/>
            </p:nvSpPr>
            <p:spPr>
              <a:xfrm>
                <a:off x="6184900" y="2160590"/>
                <a:ext cx="4089400" cy="1893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den>
                          </m:f>
                        </m:e>
                      </m:box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box>
                        <m:box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FC36DE-00C2-CD42-B3FE-BE0BD2C1A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00" y="2160590"/>
                <a:ext cx="4089400" cy="1893724"/>
              </a:xfrm>
              <a:prstGeom prst="rect">
                <a:avLst/>
              </a:prstGeom>
              <a:blipFill>
                <a:blip r:embed="rId2"/>
                <a:stretch>
                  <a:fillRect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92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AC8F5-E68F-4C4F-9B42-2D34B176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9435446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Degrees of Freedom  &amp;  </a:t>
            </a:r>
            <a:r>
              <a:rPr lang="en-US" dirty="0">
                <a:solidFill>
                  <a:schemeClr val="tx1"/>
                </a:solidFill>
              </a:rPr>
              <a:t>Standard Error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24CD-1AE0-2D42-A6AD-40F074E19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0590"/>
            <a:ext cx="10934700" cy="3440110"/>
          </a:xfrm>
        </p:spPr>
        <p:txBody>
          <a:bodyPr numCol="2"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Degrees of Freedom (</a:t>
            </a:r>
            <a:r>
              <a:rPr lang="en-US" sz="2400" b="1" dirty="0" err="1">
                <a:solidFill>
                  <a:schemeClr val="bg1"/>
                </a:solidFill>
              </a:rPr>
              <a:t>df</a:t>
            </a:r>
            <a:r>
              <a:rPr lang="en-US" sz="2400" b="1" dirty="0">
                <a:solidFill>
                  <a:schemeClr val="bg1"/>
                </a:solidFill>
              </a:rPr>
              <a:t>) in a statistical calculation represent how many values involved in a calculation have the freedom to vary</a:t>
            </a:r>
          </a:p>
          <a:p>
            <a:pPr>
              <a:spcBef>
                <a:spcPct val="50000"/>
              </a:spcBef>
            </a:pPr>
            <a:endParaRPr lang="en-US" altLang="en-US" sz="2400" b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sz="2400" b="1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tx1"/>
                </a:solidFill>
              </a:rPr>
              <a:t>The Standard Error of a regression is a measure of its variability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933342-B69A-7C43-8184-6233ADDABDDD}"/>
                  </a:ext>
                </a:extLst>
              </p:cNvPr>
              <p:cNvSpPr txBox="1"/>
              <p:nvPr/>
            </p:nvSpPr>
            <p:spPr>
              <a:xfrm>
                <a:off x="7400190" y="4260599"/>
                <a:ext cx="1615442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box>
                            <m:box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𝑆𝑆𝐸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box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933342-B69A-7C43-8184-6233ADDAB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190" y="4260599"/>
                <a:ext cx="1615442" cy="751552"/>
              </a:xfrm>
              <a:prstGeom prst="rect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E98E3C-31CF-E54C-870D-798EF0B8FF09}"/>
                  </a:ext>
                </a:extLst>
              </p:cNvPr>
              <p:cNvSpPr txBox="1"/>
              <p:nvPr/>
            </p:nvSpPr>
            <p:spPr>
              <a:xfrm>
                <a:off x="1522342" y="4451709"/>
                <a:ext cx="15766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E98E3C-31CF-E54C-870D-798EF0B8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342" y="4451709"/>
                <a:ext cx="1576650" cy="369332"/>
              </a:xfrm>
              <a:prstGeom prst="rect">
                <a:avLst/>
              </a:prstGeom>
              <a:blipFill>
                <a:blip r:embed="rId3"/>
                <a:stretch>
                  <a:fillRect l="-6452" r="-241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670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244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Trebuchet MS</vt:lpstr>
      <vt:lpstr>Wingdings 3</vt:lpstr>
      <vt:lpstr>Facet</vt:lpstr>
      <vt:lpstr>Linear Regression</vt:lpstr>
      <vt:lpstr>Regression</vt:lpstr>
      <vt:lpstr>Linear Regression &amp; SSE</vt:lpstr>
      <vt:lpstr>Linear Regression &amp; SSR</vt:lpstr>
      <vt:lpstr>SST &amp; R2</vt:lpstr>
      <vt:lpstr>Degrees of Freedom  &amp;  Standard Error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Devang Gandhi</dc:creator>
  <cp:lastModifiedBy>Devang Gandhi</cp:lastModifiedBy>
  <cp:revision>6</cp:revision>
  <dcterms:created xsi:type="dcterms:W3CDTF">2018-12-08T05:39:52Z</dcterms:created>
  <dcterms:modified xsi:type="dcterms:W3CDTF">2018-12-08T07:14:31Z</dcterms:modified>
</cp:coreProperties>
</file>