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4157"/>
  </p:normalViewPr>
  <p:slideViewPr>
    <p:cSldViewPr snapToGrid="0" snapToObjects="1">
      <p:cViewPr varScale="1">
        <p:scale>
          <a:sx n="85" d="100"/>
          <a:sy n="85" d="100"/>
        </p:scale>
        <p:origin x="14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0E856-F2BD-6E47-8E8F-C6D5ADA78405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0B608-795C-2047-BA89-C8333B3B3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22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B608-795C-2047-BA89-C8333B3B3F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2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your turn (group them in teams, with at least 1 student with programing comfort level above 3 in each team)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10 minutes, discuss their response and try to construct something that resembles this </a:t>
            </a:r>
            <a:r>
              <a:rPr lang="en-US" sz="1200" dirty="0"/>
              <a:t>example answer (there is no correct answer).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them to see what could go wrong and how they'd handle it. 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Suggest that they may have to write a new subroutine to make fresh bread and slice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 ask how they'd modify this to support any number of bacon strips.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B608-795C-2047-BA89-C8333B3B3F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5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722CA9-FC54-C74E-93CF-DD03ABC472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E393E6-FF48-F646-A386-E2C80AFC547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820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2CA9-FC54-C74E-93CF-DD03ABC472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93E6-FF48-F646-A386-E2C80AFC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2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2CA9-FC54-C74E-93CF-DD03ABC472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93E6-FF48-F646-A386-E2C80AFC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3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2CA9-FC54-C74E-93CF-DD03ABC472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93E6-FF48-F646-A386-E2C80AFC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4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722CA9-FC54-C74E-93CF-DD03ABC472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E393E6-FF48-F646-A386-E2C80AFC547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7209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2CA9-FC54-C74E-93CF-DD03ABC472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93E6-FF48-F646-A386-E2C80AFC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25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2CA9-FC54-C74E-93CF-DD03ABC472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93E6-FF48-F646-A386-E2C80AFC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32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2CA9-FC54-C74E-93CF-DD03ABC472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93E6-FF48-F646-A386-E2C80AFC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2CA9-FC54-C74E-93CF-DD03ABC472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93E6-FF48-F646-A386-E2C80AFC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2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722CA9-FC54-C74E-93CF-DD03ABC472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FE393E6-FF48-F646-A386-E2C80AFC54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6493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722CA9-FC54-C74E-93CF-DD03ABC472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FE393E6-FF48-F646-A386-E2C80AFC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3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722CA9-FC54-C74E-93CF-DD03ABC47286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FE393E6-FF48-F646-A386-E2C80AFC547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42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program" TargetMode="External"/><Relationship Id="rId2" Type="http://schemas.openxmlformats.org/officeDocument/2006/relationships/hyperlink" Target="https://en.wikipedia.org/wiki/High-level_programming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atural_language" TargetMode="External"/><Relationship Id="rId5" Type="http://schemas.openxmlformats.org/officeDocument/2006/relationships/hyperlink" Target="https://en.wikipedia.org/wiki/Programming_language" TargetMode="External"/><Relationship Id="rId4" Type="http://schemas.openxmlformats.org/officeDocument/2006/relationships/hyperlink" Target="https://en.wikipedia.org/wiki/Algorith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D3F0-5F10-684B-A1A1-CFD869489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Pseudo-coding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D91B-FC68-F540-B35A-A6C1C8235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4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3A5-9FAD-D34F-8EEB-00632D2C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1ECA6-E9C8-C745-A7AC-39C76ABC5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03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500" dirty="0"/>
              <a:t>An informal </a:t>
            </a:r>
            <a:r>
              <a:rPr lang="en-US" sz="3500" dirty="0">
                <a:hlinkClick r:id="rId2" tooltip="High-level programming language"/>
              </a:rPr>
              <a:t>high-level</a:t>
            </a:r>
            <a:r>
              <a:rPr lang="en-US" sz="3500" dirty="0"/>
              <a:t> description of the operating principle of a </a:t>
            </a:r>
            <a:r>
              <a:rPr lang="en-US" sz="3500" dirty="0">
                <a:hlinkClick r:id="rId3" tooltip="Computer program"/>
              </a:rPr>
              <a:t>computer program</a:t>
            </a:r>
            <a:r>
              <a:rPr lang="en-US" sz="3500" dirty="0"/>
              <a:t> or other </a:t>
            </a:r>
            <a:r>
              <a:rPr lang="en-US" sz="3500" dirty="0">
                <a:hlinkClick r:id="rId4" tooltip="Algorithm"/>
              </a:rPr>
              <a:t>algorithm</a:t>
            </a:r>
            <a:r>
              <a:rPr lang="en-US" sz="3500" dirty="0"/>
              <a:t>.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sz="3500" dirty="0"/>
              <a:t>It uses the structural conventions of a normal </a:t>
            </a:r>
            <a:r>
              <a:rPr lang="en-US" sz="3500" dirty="0">
                <a:hlinkClick r:id="rId5" tooltip="Programming language"/>
              </a:rPr>
              <a:t>programming language</a:t>
            </a:r>
            <a:r>
              <a:rPr lang="en-US" sz="3500" dirty="0"/>
              <a:t>, but is intended for human reading rather than machine reading.</a:t>
            </a:r>
          </a:p>
          <a:p>
            <a:r>
              <a:rPr lang="en-US" sz="3500" dirty="0"/>
              <a:t>The programming language is augmented with </a:t>
            </a:r>
            <a:r>
              <a:rPr lang="en-US" sz="3500" dirty="0">
                <a:hlinkClick r:id="rId6" tooltip="Natural language"/>
              </a:rPr>
              <a:t>natural language</a:t>
            </a:r>
            <a:r>
              <a:rPr lang="en-US" sz="3500" dirty="0"/>
              <a:t> description details, where convenient, or with compact mathematical notation.</a:t>
            </a:r>
          </a:p>
          <a:p>
            <a:r>
              <a:rPr lang="en-US" sz="3500" dirty="0"/>
              <a:t>The purpose of using pseudocode is that it is easier for people to understand than conventional programming language code, and that it is an efficient and environment-independent description of the key principles of an algorithm.</a:t>
            </a:r>
            <a:endParaRPr lang="en-US" dirty="0"/>
          </a:p>
          <a:p>
            <a:pPr marL="0" indent="0">
              <a:buNone/>
            </a:pPr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/wiki/Pseudocode</a:t>
            </a:r>
          </a:p>
        </p:txBody>
      </p:sp>
    </p:spTree>
    <p:extLst>
      <p:ext uri="{BB962C8B-B14F-4D97-AF65-F5344CB8AC3E}">
        <p14:creationId xmlns:p14="http://schemas.microsoft.com/office/powerpoint/2010/main" val="5672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EE0C-FB6C-7F41-A306-E211CDD7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Keep it lite: </a:t>
            </a:r>
            <a:br>
              <a:rPr lang="en-US" b="1" dirty="0"/>
            </a:br>
            <a:r>
              <a:rPr lang="en-US" sz="2800" b="1" dirty="0"/>
              <a:t>Key things to include in pseudocode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F2A19-DC91-E04E-BB09-AE5B58623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700" dirty="0"/>
              <a:t>Assumptions: </a:t>
            </a:r>
          </a:p>
          <a:p>
            <a:pPr marL="0" indent="0">
              <a:buNone/>
            </a:pPr>
            <a:r>
              <a:rPr lang="en-US" sz="2700" dirty="0"/>
              <a:t>state what you are expecting to be available as is, vs. what will be discovered or computed by your code.  </a:t>
            </a:r>
          </a:p>
          <a:p>
            <a:pPr marL="0" indent="0">
              <a:buNone/>
            </a:pPr>
            <a:r>
              <a:rPr lang="en-US" sz="2700" dirty="0"/>
              <a:t>Ex.  The user will enter the purchase list and their prices, and the tax percentage will be hard coded into the code.</a:t>
            </a:r>
            <a:br>
              <a:rPr lang="en-US" sz="2700" dirty="0"/>
            </a:br>
            <a:endParaRPr lang="en-US" sz="2700" dirty="0"/>
          </a:p>
          <a:p>
            <a:pPr marL="0" indent="0">
              <a:buNone/>
            </a:pPr>
            <a:r>
              <a:rPr lang="en-US" sz="2700" dirty="0"/>
              <a:t>This way later on if your outcomes are wrong, you can validate against your assumptions and adjust them and accordingly correct your code. </a:t>
            </a:r>
          </a:p>
          <a:p>
            <a:pPr marL="0" indent="0">
              <a:buNone/>
            </a:pPr>
            <a:r>
              <a:rPr lang="en-US" sz="2700" dirty="0"/>
              <a:t>Ex.  Say the tax percentage will vary from user to user as they may use this code in different locations.   </a:t>
            </a:r>
          </a:p>
          <a:p>
            <a:pPr marL="0" indent="0">
              <a:buNone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21841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9A66-0B26-3542-B56F-57F5EAB8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Keep it lite: </a:t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sz="2800" b="1" dirty="0">
                <a:solidFill>
                  <a:prstClr val="black"/>
                </a:solidFill>
              </a:rPr>
              <a:t>Key things to include in pseudocode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CCCD-2C48-3442-B315-4873EF85F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Inputs:  </a:t>
            </a:r>
          </a:p>
          <a:p>
            <a:r>
              <a:rPr lang="en-US" sz="2700" dirty="0"/>
              <a:t>start with the known inputs and leave some space to add stuff as needed while you are writing your pseudocode.  </a:t>
            </a:r>
          </a:p>
          <a:p>
            <a:r>
              <a:rPr lang="en-US" sz="2700" dirty="0"/>
              <a:t>Ex.  Items purchased and their prices.</a:t>
            </a:r>
          </a:p>
        </p:txBody>
      </p:sp>
    </p:spTree>
    <p:extLst>
      <p:ext uri="{BB962C8B-B14F-4D97-AF65-F5344CB8AC3E}">
        <p14:creationId xmlns:p14="http://schemas.microsoft.com/office/powerpoint/2010/main" val="327866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6D48-950E-6349-AD9F-2E8A002E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Keep it lite: </a:t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sz="2800" b="1" dirty="0">
                <a:solidFill>
                  <a:prstClr val="black"/>
                </a:solidFill>
              </a:rPr>
              <a:t>Key things to include in pseudocode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1203-6D10-474A-9296-52B74803A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Variables: </a:t>
            </a:r>
          </a:p>
          <a:p>
            <a:r>
              <a:rPr lang="en-US" sz="2700" dirty="0"/>
              <a:t>start with the knows, this are variables other then your input and output variables that you might need.  </a:t>
            </a:r>
          </a:p>
          <a:p>
            <a:r>
              <a:rPr lang="en-US" sz="2700" dirty="0"/>
              <a:t>Ex. Subtotal before taxes, or a constant variable that stores the </a:t>
            </a:r>
            <a:r>
              <a:rPr lang="en-US" sz="2700" dirty="0" err="1"/>
              <a:t>tax_percentage</a:t>
            </a:r>
            <a:r>
              <a:rPr lang="en-US" sz="2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437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686F-B262-DF4F-A6AA-CABE21FA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Keep it lite: </a:t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sz="2800" b="1" dirty="0">
                <a:solidFill>
                  <a:prstClr val="black"/>
                </a:solidFill>
              </a:rPr>
              <a:t>Key things to include in pseudocode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4C7F-5589-2342-BEB6-7F8B001E4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Output: </a:t>
            </a:r>
          </a:p>
          <a:p>
            <a:r>
              <a:rPr lang="en-US" sz="2700" dirty="0"/>
              <a:t>same rules as inputs but what are the expected outcomes.  </a:t>
            </a:r>
          </a:p>
          <a:p>
            <a:r>
              <a:rPr lang="en-US" sz="2700" dirty="0"/>
              <a:t>Ex.  Total payment amount including taxes</a:t>
            </a:r>
          </a:p>
        </p:txBody>
      </p:sp>
    </p:spTree>
    <p:extLst>
      <p:ext uri="{BB962C8B-B14F-4D97-AF65-F5344CB8AC3E}">
        <p14:creationId xmlns:p14="http://schemas.microsoft.com/office/powerpoint/2010/main" val="31546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7DF1-8778-804B-9E8E-CD24F2A5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Keep it lite: </a:t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sz="2800" b="1" dirty="0">
                <a:solidFill>
                  <a:prstClr val="black"/>
                </a:solidFill>
              </a:rPr>
              <a:t>Key things to include in pseudocode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54DA-6F2F-3240-993B-39EBF80D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Algorithm:  </a:t>
            </a:r>
          </a:p>
          <a:p>
            <a:r>
              <a:rPr lang="en-US" sz="2700" dirty="0"/>
              <a:t>This is the semi descriptive, semi-coded set of steps</a:t>
            </a:r>
          </a:p>
          <a:p>
            <a:r>
              <a:rPr lang="en-US" sz="2700" dirty="0"/>
              <a:t>Ex.</a:t>
            </a:r>
          </a:p>
          <a:p>
            <a:pPr marL="0" indent="0">
              <a:buNone/>
            </a:pPr>
            <a:r>
              <a:rPr lang="en-US" sz="2700" dirty="0"/>
              <a:t>	foreach item, price in the </a:t>
            </a:r>
            <a:r>
              <a:rPr lang="en-US" sz="2700" dirty="0" err="1"/>
              <a:t>inputlist</a:t>
            </a:r>
            <a:endParaRPr lang="en-US" sz="2700" dirty="0"/>
          </a:p>
          <a:p>
            <a:pPr marL="0" indent="0">
              <a:buNone/>
            </a:pPr>
            <a:r>
              <a:rPr lang="en-US" sz="2700" dirty="0"/>
              <a:t>		subtotal += price</a:t>
            </a:r>
          </a:p>
          <a:p>
            <a:pPr marL="0" indent="0">
              <a:buNone/>
            </a:pPr>
            <a:r>
              <a:rPr lang="en-US" sz="2700" dirty="0"/>
              <a:t>	</a:t>
            </a:r>
            <a:r>
              <a:rPr lang="en-US" sz="2700" dirty="0" err="1"/>
              <a:t>finaltotal</a:t>
            </a:r>
            <a:r>
              <a:rPr lang="en-US" sz="2700" dirty="0"/>
              <a:t> = subtotal * (1+tax_percentage)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01578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F8DE-2870-594A-BC49-CC3A7B59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sandwich?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1C05-9057-2D4D-9D51-712DC20D2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611" y="1825625"/>
            <a:ext cx="3886200" cy="4351338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400" dirty="0"/>
              <a:t>Assumptions: </a:t>
            </a:r>
          </a:p>
          <a:p>
            <a:r>
              <a:rPr lang="en-US" sz="2400" dirty="0"/>
              <a:t>The bread, bacon, lettuce and tomato will be made available</a:t>
            </a:r>
          </a:p>
          <a:p>
            <a:r>
              <a:rPr lang="en-US" sz="2400" dirty="0"/>
              <a:t>The routine will be implemented in a kitchen</a:t>
            </a:r>
          </a:p>
          <a:p>
            <a:pPr marL="0" indent="0">
              <a:buNone/>
            </a:pPr>
            <a:r>
              <a:rPr lang="en-US" sz="2400" dirty="0"/>
              <a:t>Inputs: bread, bacon, lettuce, tomato</a:t>
            </a:r>
          </a:p>
          <a:p>
            <a:pPr marL="0" indent="0">
              <a:buNone/>
            </a:pPr>
            <a:r>
              <a:rPr lang="en-US" sz="2400" dirty="0"/>
              <a:t>variables: butter knife, mayonnaise, mustard</a:t>
            </a:r>
          </a:p>
          <a:p>
            <a:pPr marL="0" indent="0">
              <a:buNone/>
            </a:pPr>
            <a:r>
              <a:rPr lang="en-US" sz="2400" dirty="0"/>
              <a:t>output: sandwich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8B774-8BD9-9F42-AE1A-ECFB24F9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211" y="1825625"/>
            <a:ext cx="6709856" cy="48300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Algorithm:</a:t>
            </a:r>
          </a:p>
          <a:p>
            <a:r>
              <a:rPr lang="en-US" sz="2400" dirty="0"/>
              <a:t>     Take a slice of bread</a:t>
            </a:r>
          </a:p>
          <a:p>
            <a:r>
              <a:rPr lang="en-US" sz="2400" dirty="0"/>
              <a:t>     Spread it with mayonnaise using a butter knife</a:t>
            </a:r>
          </a:p>
          <a:p>
            <a:r>
              <a:rPr lang="en-US" sz="2400" dirty="0"/>
              <a:t>     Add a leaf of lettuce</a:t>
            </a:r>
          </a:p>
          <a:p>
            <a:r>
              <a:rPr lang="en-US" sz="2400" dirty="0"/>
              <a:t>     Add a slice of tomato</a:t>
            </a:r>
          </a:p>
          <a:p>
            <a:r>
              <a:rPr lang="en-US" sz="2400" dirty="0"/>
              <a:t>     Add a strip of bacon</a:t>
            </a:r>
          </a:p>
          <a:p>
            <a:r>
              <a:rPr lang="en-US" sz="2400" dirty="0"/>
              <a:t>     Add a strip of bacon</a:t>
            </a:r>
          </a:p>
          <a:p>
            <a:r>
              <a:rPr lang="en-US" sz="2400" dirty="0"/>
              <a:t>     Take a slice of bread</a:t>
            </a:r>
          </a:p>
          <a:p>
            <a:r>
              <a:rPr lang="en-US" sz="2400" dirty="0"/>
              <a:t>     Spread it with mustard using a butter knife</a:t>
            </a:r>
          </a:p>
          <a:p>
            <a:r>
              <a:rPr lang="en-US" sz="2400" dirty="0"/>
              <a:t>     Add this slice of bread mustard side down to the sandwich</a:t>
            </a:r>
          </a:p>
          <a:p>
            <a:r>
              <a:rPr lang="en-US" sz="2400" dirty="0"/>
              <a:t>     Plate the sandwich</a:t>
            </a:r>
          </a:p>
        </p:txBody>
      </p:sp>
    </p:spTree>
    <p:extLst>
      <p:ext uri="{BB962C8B-B14F-4D97-AF65-F5344CB8AC3E}">
        <p14:creationId xmlns:p14="http://schemas.microsoft.com/office/powerpoint/2010/main" val="41637820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{AD01277D-EBFD-EB4B-B89F-DDD77D6EE278}tf10001071</Template>
  <TotalTime>34</TotalTime>
  <Words>202</Words>
  <Application>Microsoft Macintosh PowerPoint</Application>
  <PresentationFormat>Widescreen</PresentationFormat>
  <Paragraphs>58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Impact</vt:lpstr>
      <vt:lpstr>Badge</vt:lpstr>
      <vt:lpstr>Pseudo-coding</vt:lpstr>
      <vt:lpstr>Pseudocode</vt:lpstr>
      <vt:lpstr>Keep it lite:  Key things to include in pseudocode</vt:lpstr>
      <vt:lpstr>Keep it lite:  Key things to include in pseudocode</vt:lpstr>
      <vt:lpstr>Keep it lite:  Key things to include in pseudocode</vt:lpstr>
      <vt:lpstr>Keep it lite:  Key things to include in pseudocode</vt:lpstr>
      <vt:lpstr>Keep it lite:  Key things to include in pseudocode</vt:lpstr>
      <vt:lpstr>How to build a sandwich?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Psuedocoing</dc:title>
  <dc:creator>Devang Gandhi</dc:creator>
  <cp:lastModifiedBy>Devang Gandhi</cp:lastModifiedBy>
  <cp:revision>7</cp:revision>
  <dcterms:created xsi:type="dcterms:W3CDTF">2018-11-25T19:06:27Z</dcterms:created>
  <dcterms:modified xsi:type="dcterms:W3CDTF">2019-06-04T02:46:52Z</dcterms:modified>
</cp:coreProperties>
</file>