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93"/>
  </p:sldMasterIdLst>
  <p:notesMasterIdLst>
    <p:notesMasterId r:id="rId117"/>
  </p:notesMasterIdLst>
  <p:sldIdLst>
    <p:sldId id="256" r:id="rId94"/>
    <p:sldId id="257" r:id="rId95"/>
    <p:sldId id="260" r:id="rId96"/>
    <p:sldId id="258" r:id="rId97"/>
    <p:sldId id="261" r:id="rId98"/>
    <p:sldId id="259" r:id="rId99"/>
    <p:sldId id="262" r:id="rId100"/>
    <p:sldId id="271" r:id="rId101"/>
    <p:sldId id="264" r:id="rId102"/>
    <p:sldId id="272" r:id="rId103"/>
    <p:sldId id="263" r:id="rId104"/>
    <p:sldId id="265" r:id="rId105"/>
    <p:sldId id="266" r:id="rId106"/>
    <p:sldId id="268" r:id="rId107"/>
    <p:sldId id="270" r:id="rId108"/>
    <p:sldId id="273" r:id="rId109"/>
    <p:sldId id="278" r:id="rId110"/>
    <p:sldId id="274" r:id="rId111"/>
    <p:sldId id="275" r:id="rId112"/>
    <p:sldId id="267" r:id="rId113"/>
    <p:sldId id="269" r:id="rId114"/>
    <p:sldId id="276" r:id="rId115"/>
    <p:sldId id="277" r:id="rId1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notesMaster" Target="notesMasters/notesMaster1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9.xml"/><Relationship Id="rId16" Type="http://schemas.openxmlformats.org/officeDocument/2006/relationships/customXml" Target="../customXml/item16.xml"/><Relationship Id="rId107" Type="http://schemas.openxmlformats.org/officeDocument/2006/relationships/slide" Target="slides/slide14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9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customXml" Target="../customXml/item90.xml"/><Relationship Id="rId95" Type="http://schemas.openxmlformats.org/officeDocument/2006/relationships/slide" Target="slides/slide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7.xml"/><Relationship Id="rId105" Type="http://schemas.openxmlformats.org/officeDocument/2006/relationships/slide" Target="slides/slide12.xml"/><Relationship Id="rId113" Type="http://schemas.openxmlformats.org/officeDocument/2006/relationships/slide" Target="slides/slide20.xml"/><Relationship Id="rId11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slideMaster" Target="slideMasters/slideMaster1.xml"/><Relationship Id="rId98" Type="http://schemas.openxmlformats.org/officeDocument/2006/relationships/slide" Target="slides/slide5.xml"/><Relationship Id="rId12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slide" Target="slides/slide10.xml"/><Relationship Id="rId108" Type="http://schemas.openxmlformats.org/officeDocument/2006/relationships/slide" Target="slides/slide15.xml"/><Relationship Id="rId116" Type="http://schemas.openxmlformats.org/officeDocument/2006/relationships/slide" Target="slides/slide2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slide" Target="slides/slide3.xml"/><Relationship Id="rId111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13.xml"/><Relationship Id="rId114" Type="http://schemas.openxmlformats.org/officeDocument/2006/relationships/slide" Target="slides/slide21.xml"/><Relationship Id="rId119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slide" Target="slides/slide1.xml"/><Relationship Id="rId99" Type="http://schemas.openxmlformats.org/officeDocument/2006/relationships/slide" Target="slides/slide6.xml"/><Relationship Id="rId101" Type="http://schemas.openxmlformats.org/officeDocument/2006/relationships/slide" Target="slides/slide8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6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4.xml"/><Relationship Id="rId104" Type="http://schemas.openxmlformats.org/officeDocument/2006/relationships/slide" Target="slides/slide11.xml"/><Relationship Id="rId120" Type="http://schemas.openxmlformats.org/officeDocument/2006/relationships/theme" Target="theme/them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7.xml"/><Relationship Id="rId115" Type="http://schemas.openxmlformats.org/officeDocument/2006/relationships/slide" Target="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F3DC0-5097-46F1-BF7E-FA5F2A2E07A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BAE6963-0062-43D9-822D-2B47FB4760CD}">
      <dgm:prSet phldrT="[Texto]" custT="1"/>
      <dgm:spPr/>
      <dgm:t>
        <a:bodyPr/>
        <a:lstStyle/>
        <a:p>
          <a:r>
            <a:rPr lang="es-MX" sz="2800" dirty="0" smtClean="0"/>
            <a:t>Apps Web</a:t>
          </a:r>
          <a:endParaRPr lang="es-MX" sz="2800" dirty="0"/>
        </a:p>
      </dgm:t>
    </dgm:pt>
    <dgm:pt modelId="{7E68E87D-420A-4EE9-9152-2464D64C96C2}" type="parTrans" cxnId="{142B1E51-0D57-4528-96D9-B6F8226BBA93}">
      <dgm:prSet/>
      <dgm:spPr/>
      <dgm:t>
        <a:bodyPr/>
        <a:lstStyle/>
        <a:p>
          <a:endParaRPr lang="es-MX"/>
        </a:p>
      </dgm:t>
    </dgm:pt>
    <dgm:pt modelId="{FC91357E-8EDA-4A29-96CE-155FB6E3FB59}" type="sibTrans" cxnId="{142B1E51-0D57-4528-96D9-B6F8226BBA93}">
      <dgm:prSet/>
      <dgm:spPr/>
      <dgm:t>
        <a:bodyPr/>
        <a:lstStyle/>
        <a:p>
          <a:endParaRPr lang="es-MX"/>
        </a:p>
      </dgm:t>
    </dgm:pt>
    <dgm:pt modelId="{F8C54006-6C84-47E2-81B9-29B472602208}">
      <dgm:prSet phldrT="[Texto]" custT="1"/>
      <dgm:spPr/>
      <dgm:t>
        <a:bodyPr/>
        <a:lstStyle/>
        <a:p>
          <a:r>
            <a:rPr lang="es-MX" sz="2400" dirty="0" smtClean="0"/>
            <a:t>ASP.NET Web </a:t>
          </a:r>
          <a:r>
            <a:rPr lang="es-MX" sz="2400" dirty="0" err="1" smtClean="0"/>
            <a:t>Forms</a:t>
          </a:r>
          <a:endParaRPr lang="es-MX" sz="2400" dirty="0"/>
        </a:p>
      </dgm:t>
    </dgm:pt>
    <dgm:pt modelId="{80D170D0-8C7F-4DF1-BCDD-5EB060A7918A}" type="parTrans" cxnId="{6DB90421-5E0C-4971-8538-24FB1386C68B}">
      <dgm:prSet/>
      <dgm:spPr/>
      <dgm:t>
        <a:bodyPr/>
        <a:lstStyle/>
        <a:p>
          <a:endParaRPr lang="es-MX"/>
        </a:p>
      </dgm:t>
    </dgm:pt>
    <dgm:pt modelId="{6DD0A795-4A59-4F2C-889A-8C91BDF129E6}" type="sibTrans" cxnId="{6DB90421-5E0C-4971-8538-24FB1386C68B}">
      <dgm:prSet/>
      <dgm:spPr/>
      <dgm:t>
        <a:bodyPr/>
        <a:lstStyle/>
        <a:p>
          <a:endParaRPr lang="es-MX"/>
        </a:p>
      </dgm:t>
    </dgm:pt>
    <dgm:pt modelId="{0D587E95-B5BF-41B0-87EC-CD7BE740B6C1}">
      <dgm:prSet phldrT="[Texto]" custT="1"/>
      <dgm:spPr/>
      <dgm:t>
        <a:bodyPr/>
        <a:lstStyle/>
        <a:p>
          <a:r>
            <a:rPr lang="es-MX" sz="2800" dirty="0" err="1" smtClean="0"/>
            <a:t>APIs</a:t>
          </a:r>
          <a:endParaRPr lang="es-MX" sz="2800" dirty="0"/>
        </a:p>
      </dgm:t>
    </dgm:pt>
    <dgm:pt modelId="{84F8E94A-635C-47D9-95A8-EFDA08342962}" type="parTrans" cxnId="{B0BBD8F3-7328-4583-8184-941CFE280EF3}">
      <dgm:prSet/>
      <dgm:spPr/>
      <dgm:t>
        <a:bodyPr/>
        <a:lstStyle/>
        <a:p>
          <a:endParaRPr lang="es-MX"/>
        </a:p>
      </dgm:t>
    </dgm:pt>
    <dgm:pt modelId="{D1455610-4878-4BB8-ADA3-C86CCEDE6D26}" type="sibTrans" cxnId="{B0BBD8F3-7328-4583-8184-941CFE280EF3}">
      <dgm:prSet/>
      <dgm:spPr/>
      <dgm:t>
        <a:bodyPr/>
        <a:lstStyle/>
        <a:p>
          <a:endParaRPr lang="es-MX"/>
        </a:p>
      </dgm:t>
    </dgm:pt>
    <dgm:pt modelId="{828B9F61-E6BD-4825-B41D-6519C0F538B9}">
      <dgm:prSet phldrT="[Texto]" custT="1"/>
      <dgm:spPr/>
      <dgm:t>
        <a:bodyPr/>
        <a:lstStyle/>
        <a:p>
          <a:r>
            <a:rPr lang="es-MX" sz="2400" dirty="0" smtClean="0"/>
            <a:t>ASP.NET Web </a:t>
          </a:r>
          <a:r>
            <a:rPr lang="es-MX" sz="2400" dirty="0" err="1" smtClean="0"/>
            <a:t>APIs</a:t>
          </a:r>
          <a:endParaRPr lang="es-MX" sz="2400" dirty="0"/>
        </a:p>
      </dgm:t>
    </dgm:pt>
    <dgm:pt modelId="{1D5C3325-3741-47D9-9E88-21D89F882FC1}" type="parTrans" cxnId="{E2F0AE22-AF63-4D58-B8DA-C4CAEF7D7A47}">
      <dgm:prSet/>
      <dgm:spPr/>
      <dgm:t>
        <a:bodyPr/>
        <a:lstStyle/>
        <a:p>
          <a:endParaRPr lang="es-MX"/>
        </a:p>
      </dgm:t>
    </dgm:pt>
    <dgm:pt modelId="{D24AB516-75A3-42C4-83CD-4D2B6D0E3BAD}" type="sibTrans" cxnId="{E2F0AE22-AF63-4D58-B8DA-C4CAEF7D7A47}">
      <dgm:prSet/>
      <dgm:spPr/>
      <dgm:t>
        <a:bodyPr/>
        <a:lstStyle/>
        <a:p>
          <a:endParaRPr lang="es-MX"/>
        </a:p>
      </dgm:t>
    </dgm:pt>
    <dgm:pt modelId="{CBB6BA63-70B8-402C-ACCA-D8C45D8B7A38}">
      <dgm:prSet phldrT="[Texto]" custT="1"/>
      <dgm:spPr/>
      <dgm:t>
        <a:bodyPr/>
        <a:lstStyle/>
        <a:p>
          <a:r>
            <a:rPr lang="es-MX" sz="2800" dirty="0" smtClean="0"/>
            <a:t>Tiempo-Real</a:t>
          </a:r>
          <a:endParaRPr lang="es-MX" sz="2800" dirty="0"/>
        </a:p>
      </dgm:t>
    </dgm:pt>
    <dgm:pt modelId="{0F8DDB7F-C090-46C8-A32E-F37F4781E847}" type="parTrans" cxnId="{7413F86C-5079-45B5-B39E-0A71AC4977C4}">
      <dgm:prSet/>
      <dgm:spPr/>
      <dgm:t>
        <a:bodyPr/>
        <a:lstStyle/>
        <a:p>
          <a:endParaRPr lang="es-MX"/>
        </a:p>
      </dgm:t>
    </dgm:pt>
    <dgm:pt modelId="{B4E81884-48CE-4F5C-8ABD-3E81632EBD52}" type="sibTrans" cxnId="{7413F86C-5079-45B5-B39E-0A71AC4977C4}">
      <dgm:prSet/>
      <dgm:spPr/>
      <dgm:t>
        <a:bodyPr/>
        <a:lstStyle/>
        <a:p>
          <a:endParaRPr lang="es-MX"/>
        </a:p>
      </dgm:t>
    </dgm:pt>
    <dgm:pt modelId="{785F288F-1C04-4D66-8F87-4C1026163108}">
      <dgm:prSet phldrT="[Texto]" custT="1"/>
      <dgm:spPr/>
      <dgm:t>
        <a:bodyPr/>
        <a:lstStyle/>
        <a:p>
          <a:r>
            <a:rPr lang="es-MX" sz="2400" dirty="0" smtClean="0"/>
            <a:t>ASP.NET </a:t>
          </a:r>
          <a:r>
            <a:rPr lang="es-MX" sz="2400" dirty="0" err="1" smtClean="0"/>
            <a:t>SignalR</a:t>
          </a:r>
          <a:endParaRPr lang="es-MX" sz="2400" dirty="0"/>
        </a:p>
      </dgm:t>
    </dgm:pt>
    <dgm:pt modelId="{B6E35EAC-D7E5-4B19-A54C-95C31CA7E08A}" type="parTrans" cxnId="{D04FD389-5A67-42D1-8A76-D6DAF772B4AC}">
      <dgm:prSet/>
      <dgm:spPr/>
      <dgm:t>
        <a:bodyPr/>
        <a:lstStyle/>
        <a:p>
          <a:endParaRPr lang="es-MX"/>
        </a:p>
      </dgm:t>
    </dgm:pt>
    <dgm:pt modelId="{79BCF127-9112-4526-AC5A-ADE20862F87B}" type="sibTrans" cxnId="{D04FD389-5A67-42D1-8A76-D6DAF772B4AC}">
      <dgm:prSet/>
      <dgm:spPr/>
      <dgm:t>
        <a:bodyPr/>
        <a:lstStyle/>
        <a:p>
          <a:endParaRPr lang="es-MX"/>
        </a:p>
      </dgm:t>
    </dgm:pt>
    <dgm:pt modelId="{416BBC66-D5AD-4CFF-A666-6E7791C725F7}">
      <dgm:prSet phldrT="[Texto]" custT="1"/>
      <dgm:spPr/>
      <dgm:t>
        <a:bodyPr/>
        <a:lstStyle/>
        <a:p>
          <a:r>
            <a:rPr lang="es-MX" sz="2400" dirty="0" smtClean="0"/>
            <a:t>ASP.NET MVC</a:t>
          </a:r>
          <a:endParaRPr lang="es-MX" sz="2400" dirty="0"/>
        </a:p>
      </dgm:t>
    </dgm:pt>
    <dgm:pt modelId="{49181D34-2C63-49DC-BA81-CA74A215D86A}" type="parTrans" cxnId="{9C68E047-B10C-4EB0-AF69-21250C21714D}">
      <dgm:prSet/>
      <dgm:spPr/>
      <dgm:t>
        <a:bodyPr/>
        <a:lstStyle/>
        <a:p>
          <a:endParaRPr lang="es-MX"/>
        </a:p>
      </dgm:t>
    </dgm:pt>
    <dgm:pt modelId="{ACE20578-11EB-4419-B436-DD6829127B93}" type="sibTrans" cxnId="{9C68E047-B10C-4EB0-AF69-21250C21714D}">
      <dgm:prSet/>
      <dgm:spPr/>
      <dgm:t>
        <a:bodyPr/>
        <a:lstStyle/>
        <a:p>
          <a:endParaRPr lang="es-MX"/>
        </a:p>
      </dgm:t>
    </dgm:pt>
    <dgm:pt modelId="{976B876A-D020-409D-9199-FD5ACE16FC50}">
      <dgm:prSet phldrT="[Texto]" custT="1"/>
      <dgm:spPr/>
      <dgm:t>
        <a:bodyPr/>
        <a:lstStyle/>
        <a:p>
          <a:r>
            <a:rPr lang="es-MX" sz="2400" dirty="0" smtClean="0"/>
            <a:t>ASP.NET Web </a:t>
          </a:r>
          <a:r>
            <a:rPr lang="es-MX" sz="2400" dirty="0" err="1" smtClean="0"/>
            <a:t>Pages</a:t>
          </a:r>
          <a:endParaRPr lang="es-MX" sz="2400" dirty="0"/>
        </a:p>
      </dgm:t>
    </dgm:pt>
    <dgm:pt modelId="{675C6FD2-32D0-4732-85D4-F152A916E72F}" type="parTrans" cxnId="{0A254337-8B77-4B1D-95D6-D1184B4F9871}">
      <dgm:prSet/>
      <dgm:spPr/>
      <dgm:t>
        <a:bodyPr/>
        <a:lstStyle/>
        <a:p>
          <a:endParaRPr lang="es-MX"/>
        </a:p>
      </dgm:t>
    </dgm:pt>
    <dgm:pt modelId="{1912438D-D1A2-4822-8E73-130AFC6AAB6C}" type="sibTrans" cxnId="{0A254337-8B77-4B1D-95D6-D1184B4F9871}">
      <dgm:prSet/>
      <dgm:spPr/>
      <dgm:t>
        <a:bodyPr/>
        <a:lstStyle/>
        <a:p>
          <a:endParaRPr lang="es-MX"/>
        </a:p>
      </dgm:t>
    </dgm:pt>
    <dgm:pt modelId="{FF1A44D8-BA21-4FD0-BC5A-042E5FC4C673}">
      <dgm:prSet phldrT="[Texto]" custT="1"/>
      <dgm:spPr/>
      <dgm:t>
        <a:bodyPr/>
        <a:lstStyle/>
        <a:p>
          <a:r>
            <a:rPr lang="es-MX" sz="2400" dirty="0" smtClean="0"/>
            <a:t>Extensiones</a:t>
          </a:r>
          <a:endParaRPr lang="es-MX" sz="2400" dirty="0"/>
        </a:p>
      </dgm:t>
    </dgm:pt>
    <dgm:pt modelId="{2C941F7F-4380-4EBA-B92C-DED4CCD8BE65}" type="parTrans" cxnId="{86E63367-8CAC-4E74-A177-0FD507383112}">
      <dgm:prSet/>
      <dgm:spPr/>
      <dgm:t>
        <a:bodyPr/>
        <a:lstStyle/>
        <a:p>
          <a:endParaRPr lang="es-MX"/>
        </a:p>
      </dgm:t>
    </dgm:pt>
    <dgm:pt modelId="{7343998D-354B-4DA6-8A45-9C2DB5AB563D}" type="sibTrans" cxnId="{86E63367-8CAC-4E74-A177-0FD507383112}">
      <dgm:prSet/>
      <dgm:spPr/>
      <dgm:t>
        <a:bodyPr/>
        <a:lstStyle/>
        <a:p>
          <a:endParaRPr lang="es-MX"/>
        </a:p>
      </dgm:t>
    </dgm:pt>
    <dgm:pt modelId="{87BECC5D-8C7F-4E1E-BD2B-2E647A91DF0E}">
      <dgm:prSet phldrT="[Texto]" custT="1"/>
      <dgm:spPr/>
      <dgm:t>
        <a:bodyPr/>
        <a:lstStyle/>
        <a:p>
          <a:r>
            <a:rPr lang="es-MX" sz="2400" dirty="0" smtClean="0"/>
            <a:t>ASP.NET AJAX</a:t>
          </a:r>
          <a:endParaRPr lang="es-MX" sz="2400" dirty="0"/>
        </a:p>
      </dgm:t>
    </dgm:pt>
    <dgm:pt modelId="{893690A9-9928-4154-9EBA-E011C3D002BE}" type="parTrans" cxnId="{BF559AD1-62D8-4D56-AAFE-EB546FC14A0D}">
      <dgm:prSet/>
      <dgm:spPr/>
      <dgm:t>
        <a:bodyPr/>
        <a:lstStyle/>
        <a:p>
          <a:endParaRPr lang="es-MX"/>
        </a:p>
      </dgm:t>
    </dgm:pt>
    <dgm:pt modelId="{44099073-A26C-4DDB-89CC-D3F79DC45B9E}" type="sibTrans" cxnId="{BF559AD1-62D8-4D56-AAFE-EB546FC14A0D}">
      <dgm:prSet/>
      <dgm:spPr/>
      <dgm:t>
        <a:bodyPr/>
        <a:lstStyle/>
        <a:p>
          <a:endParaRPr lang="es-MX"/>
        </a:p>
      </dgm:t>
    </dgm:pt>
    <dgm:pt modelId="{393ABBD3-2F95-4B11-BB16-80B11928AE5F}">
      <dgm:prSet phldrT="[Texto]" custT="1"/>
      <dgm:spPr/>
      <dgm:t>
        <a:bodyPr/>
        <a:lstStyle/>
        <a:p>
          <a:r>
            <a:rPr lang="es-MX" sz="2400" dirty="0" smtClean="0"/>
            <a:t>ASP.NET </a:t>
          </a:r>
          <a:r>
            <a:rPr lang="es-MX" sz="2400" dirty="0" err="1" smtClean="0"/>
            <a:t>Dynamic</a:t>
          </a:r>
          <a:r>
            <a:rPr lang="es-MX" sz="2400" dirty="0" smtClean="0"/>
            <a:t> Data</a:t>
          </a:r>
          <a:endParaRPr lang="es-MX" sz="2400" dirty="0"/>
        </a:p>
      </dgm:t>
    </dgm:pt>
    <dgm:pt modelId="{78A8EFB6-9A9F-42CA-80DF-232B6B1707B2}" type="parTrans" cxnId="{16319A66-1892-4861-99DC-9FAAE9E72D6C}">
      <dgm:prSet/>
      <dgm:spPr/>
      <dgm:t>
        <a:bodyPr/>
        <a:lstStyle/>
        <a:p>
          <a:endParaRPr lang="es-MX"/>
        </a:p>
      </dgm:t>
    </dgm:pt>
    <dgm:pt modelId="{30A06FE7-BCBE-4AA8-8F9A-C9A40258FA16}" type="sibTrans" cxnId="{16319A66-1892-4861-99DC-9FAAE9E72D6C}">
      <dgm:prSet/>
      <dgm:spPr/>
      <dgm:t>
        <a:bodyPr/>
        <a:lstStyle/>
        <a:p>
          <a:endParaRPr lang="es-MX"/>
        </a:p>
      </dgm:t>
    </dgm:pt>
    <dgm:pt modelId="{6C489FF0-C8E3-4788-8829-5FB9ABAC5309}">
      <dgm:prSet phldrT="[Texto]" custT="1"/>
      <dgm:spPr/>
      <dgm:t>
        <a:bodyPr/>
        <a:lstStyle/>
        <a:p>
          <a:r>
            <a:rPr lang="es-MX" sz="2400" dirty="0" smtClean="0"/>
            <a:t>ASP.NET SPA</a:t>
          </a:r>
          <a:endParaRPr lang="es-MX" sz="2400" dirty="0"/>
        </a:p>
      </dgm:t>
    </dgm:pt>
    <dgm:pt modelId="{519710C7-2296-4625-9551-314EFAB6080B}" type="parTrans" cxnId="{14D2629C-9C63-4E0E-AD2B-F9F7A2BD970D}">
      <dgm:prSet/>
      <dgm:spPr/>
      <dgm:t>
        <a:bodyPr/>
        <a:lstStyle/>
        <a:p>
          <a:endParaRPr lang="es-MX"/>
        </a:p>
      </dgm:t>
    </dgm:pt>
    <dgm:pt modelId="{5C288A45-BC33-49C6-AE86-A4A2D6B10047}" type="sibTrans" cxnId="{14D2629C-9C63-4E0E-AD2B-F9F7A2BD970D}">
      <dgm:prSet/>
      <dgm:spPr/>
      <dgm:t>
        <a:bodyPr/>
        <a:lstStyle/>
        <a:p>
          <a:endParaRPr lang="es-MX"/>
        </a:p>
      </dgm:t>
    </dgm:pt>
    <dgm:pt modelId="{077C541A-8BCA-453E-AF63-72E9F095158F}" type="pres">
      <dgm:prSet presAssocID="{7B0F3DC0-5097-46F1-BF7E-FA5F2A2E07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824FC88-C83A-40BA-A875-0FE10205C38E}" type="pres">
      <dgm:prSet presAssocID="{EBAE6963-0062-43D9-822D-2B47FB4760CD}" presName="composite" presStyleCnt="0"/>
      <dgm:spPr/>
    </dgm:pt>
    <dgm:pt modelId="{8C754A7D-5154-4089-83BB-556F77CF150F}" type="pres">
      <dgm:prSet presAssocID="{EBAE6963-0062-43D9-822D-2B47FB4760C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C90EBCF-BD4C-4A10-BB34-42FE5CA58FA6}" type="pres">
      <dgm:prSet presAssocID="{EBAE6963-0062-43D9-822D-2B47FB4760C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F381A96-6CAE-4A68-B342-6F8B036628E8}" type="pres">
      <dgm:prSet presAssocID="{FC91357E-8EDA-4A29-96CE-155FB6E3FB59}" presName="space" presStyleCnt="0"/>
      <dgm:spPr/>
    </dgm:pt>
    <dgm:pt modelId="{9B97FAFE-9205-4978-9A1D-6F7D4340591B}" type="pres">
      <dgm:prSet presAssocID="{0D587E95-B5BF-41B0-87EC-CD7BE740B6C1}" presName="composite" presStyleCnt="0"/>
      <dgm:spPr/>
    </dgm:pt>
    <dgm:pt modelId="{4C8FB398-15BD-433A-9452-A6A93187F823}" type="pres">
      <dgm:prSet presAssocID="{0D587E95-B5BF-41B0-87EC-CD7BE740B6C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9D7CA18-E46D-413B-83A5-CBDF54F6047C}" type="pres">
      <dgm:prSet presAssocID="{0D587E95-B5BF-41B0-87EC-CD7BE740B6C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E6FD7AB-0123-4CD9-9329-AE0ED2382252}" type="pres">
      <dgm:prSet presAssocID="{D1455610-4878-4BB8-ADA3-C86CCEDE6D26}" presName="space" presStyleCnt="0"/>
      <dgm:spPr/>
    </dgm:pt>
    <dgm:pt modelId="{6F99BF4B-A3F6-46E2-9D08-D9121B388896}" type="pres">
      <dgm:prSet presAssocID="{CBB6BA63-70B8-402C-ACCA-D8C45D8B7A38}" presName="composite" presStyleCnt="0"/>
      <dgm:spPr/>
    </dgm:pt>
    <dgm:pt modelId="{9E665DA8-C109-4E12-9CB2-E89B8B01D85A}" type="pres">
      <dgm:prSet presAssocID="{CBB6BA63-70B8-402C-ACCA-D8C45D8B7A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8F98B08-A306-4943-9D4C-B6263B2B283E}" type="pres">
      <dgm:prSet presAssocID="{CBB6BA63-70B8-402C-ACCA-D8C45D8B7A3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F095BBC-C141-4087-AEDC-E57BAAA916A7}" type="pres">
      <dgm:prSet presAssocID="{B4E81884-48CE-4F5C-8ABD-3E81632EBD52}" presName="space" presStyleCnt="0"/>
      <dgm:spPr/>
    </dgm:pt>
    <dgm:pt modelId="{ACB738E1-DEA4-45EF-96FB-2B4652E03FCE}" type="pres">
      <dgm:prSet presAssocID="{FF1A44D8-BA21-4FD0-BC5A-042E5FC4C673}" presName="composite" presStyleCnt="0"/>
      <dgm:spPr/>
    </dgm:pt>
    <dgm:pt modelId="{342B4B41-ADF3-4898-B12D-BB8AB8A19921}" type="pres">
      <dgm:prSet presAssocID="{FF1A44D8-BA21-4FD0-BC5A-042E5FC4C67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4E97FB-361E-43DB-95B6-212B568BF0BC}" type="pres">
      <dgm:prSet presAssocID="{FF1A44D8-BA21-4FD0-BC5A-042E5FC4C67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77DA6E1-F338-4CA1-B193-3627FE353082}" type="presOf" srcId="{0D587E95-B5BF-41B0-87EC-CD7BE740B6C1}" destId="{4C8FB398-15BD-433A-9452-A6A93187F823}" srcOrd="0" destOrd="0" presId="urn:microsoft.com/office/officeart/2005/8/layout/hList1"/>
    <dgm:cxn modelId="{7031CE24-DB58-4502-B353-F8E7C27F4002}" type="presOf" srcId="{FF1A44D8-BA21-4FD0-BC5A-042E5FC4C673}" destId="{342B4B41-ADF3-4898-B12D-BB8AB8A19921}" srcOrd="0" destOrd="0" presId="urn:microsoft.com/office/officeart/2005/8/layout/hList1"/>
    <dgm:cxn modelId="{0A254337-8B77-4B1D-95D6-D1184B4F9871}" srcId="{EBAE6963-0062-43D9-822D-2B47FB4760CD}" destId="{976B876A-D020-409D-9199-FD5ACE16FC50}" srcOrd="2" destOrd="0" parTransId="{675C6FD2-32D0-4732-85D4-F152A916E72F}" sibTransId="{1912438D-D1A2-4822-8E73-130AFC6AAB6C}"/>
    <dgm:cxn modelId="{84286AB1-F05F-4750-B9EF-7C18008F36E3}" type="presOf" srcId="{828B9F61-E6BD-4825-B41D-6519C0F538B9}" destId="{19D7CA18-E46D-413B-83A5-CBDF54F6047C}" srcOrd="0" destOrd="0" presId="urn:microsoft.com/office/officeart/2005/8/layout/hList1"/>
    <dgm:cxn modelId="{142B1E51-0D57-4528-96D9-B6F8226BBA93}" srcId="{7B0F3DC0-5097-46F1-BF7E-FA5F2A2E07A5}" destId="{EBAE6963-0062-43D9-822D-2B47FB4760CD}" srcOrd="0" destOrd="0" parTransId="{7E68E87D-420A-4EE9-9152-2464D64C96C2}" sibTransId="{FC91357E-8EDA-4A29-96CE-155FB6E3FB59}"/>
    <dgm:cxn modelId="{BF559AD1-62D8-4D56-AAFE-EB546FC14A0D}" srcId="{FF1A44D8-BA21-4FD0-BC5A-042E5FC4C673}" destId="{87BECC5D-8C7F-4E1E-BD2B-2E647A91DF0E}" srcOrd="0" destOrd="0" parTransId="{893690A9-9928-4154-9EBA-E011C3D002BE}" sibTransId="{44099073-A26C-4DDB-89CC-D3F79DC45B9E}"/>
    <dgm:cxn modelId="{7413F86C-5079-45B5-B39E-0A71AC4977C4}" srcId="{7B0F3DC0-5097-46F1-BF7E-FA5F2A2E07A5}" destId="{CBB6BA63-70B8-402C-ACCA-D8C45D8B7A38}" srcOrd="2" destOrd="0" parTransId="{0F8DDB7F-C090-46C8-A32E-F37F4781E847}" sibTransId="{B4E81884-48CE-4F5C-8ABD-3E81632EBD52}"/>
    <dgm:cxn modelId="{33BA4BB9-8FAA-4AB7-8260-BB092B83C74C}" type="presOf" srcId="{7B0F3DC0-5097-46F1-BF7E-FA5F2A2E07A5}" destId="{077C541A-8BCA-453E-AF63-72E9F095158F}" srcOrd="0" destOrd="0" presId="urn:microsoft.com/office/officeart/2005/8/layout/hList1"/>
    <dgm:cxn modelId="{16319A66-1892-4861-99DC-9FAAE9E72D6C}" srcId="{FF1A44D8-BA21-4FD0-BC5A-042E5FC4C673}" destId="{393ABBD3-2F95-4B11-BB16-80B11928AE5F}" srcOrd="1" destOrd="0" parTransId="{78A8EFB6-9A9F-42CA-80DF-232B6B1707B2}" sibTransId="{30A06FE7-BCBE-4AA8-8F9A-C9A40258FA16}"/>
    <dgm:cxn modelId="{B0BBD8F3-7328-4583-8184-941CFE280EF3}" srcId="{7B0F3DC0-5097-46F1-BF7E-FA5F2A2E07A5}" destId="{0D587E95-B5BF-41B0-87EC-CD7BE740B6C1}" srcOrd="1" destOrd="0" parTransId="{84F8E94A-635C-47D9-95A8-EFDA08342962}" sibTransId="{D1455610-4878-4BB8-ADA3-C86CCEDE6D26}"/>
    <dgm:cxn modelId="{9C68E047-B10C-4EB0-AF69-21250C21714D}" srcId="{EBAE6963-0062-43D9-822D-2B47FB4760CD}" destId="{416BBC66-D5AD-4CFF-A666-6E7791C725F7}" srcOrd="1" destOrd="0" parTransId="{49181D34-2C63-49DC-BA81-CA74A215D86A}" sibTransId="{ACE20578-11EB-4419-B436-DD6829127B93}"/>
    <dgm:cxn modelId="{6DB90421-5E0C-4971-8538-24FB1386C68B}" srcId="{EBAE6963-0062-43D9-822D-2B47FB4760CD}" destId="{F8C54006-6C84-47E2-81B9-29B472602208}" srcOrd="0" destOrd="0" parTransId="{80D170D0-8C7F-4DF1-BCDD-5EB060A7918A}" sibTransId="{6DD0A795-4A59-4F2C-889A-8C91BDF129E6}"/>
    <dgm:cxn modelId="{12AF96E9-7B55-4B30-8500-0414C25A486E}" type="presOf" srcId="{976B876A-D020-409D-9199-FD5ACE16FC50}" destId="{5C90EBCF-BD4C-4A10-BB34-42FE5CA58FA6}" srcOrd="0" destOrd="2" presId="urn:microsoft.com/office/officeart/2005/8/layout/hList1"/>
    <dgm:cxn modelId="{37B6BD5D-CE6B-4436-ABD3-E05E52F4F09F}" type="presOf" srcId="{CBB6BA63-70B8-402C-ACCA-D8C45D8B7A38}" destId="{9E665DA8-C109-4E12-9CB2-E89B8B01D85A}" srcOrd="0" destOrd="0" presId="urn:microsoft.com/office/officeart/2005/8/layout/hList1"/>
    <dgm:cxn modelId="{14D2629C-9C63-4E0E-AD2B-F9F7A2BD970D}" srcId="{EBAE6963-0062-43D9-822D-2B47FB4760CD}" destId="{6C489FF0-C8E3-4788-8829-5FB9ABAC5309}" srcOrd="3" destOrd="0" parTransId="{519710C7-2296-4625-9551-314EFAB6080B}" sibTransId="{5C288A45-BC33-49C6-AE86-A4A2D6B10047}"/>
    <dgm:cxn modelId="{D04FD389-5A67-42D1-8A76-D6DAF772B4AC}" srcId="{CBB6BA63-70B8-402C-ACCA-D8C45D8B7A38}" destId="{785F288F-1C04-4D66-8F87-4C1026163108}" srcOrd="0" destOrd="0" parTransId="{B6E35EAC-D7E5-4B19-A54C-95C31CA7E08A}" sibTransId="{79BCF127-9112-4526-AC5A-ADE20862F87B}"/>
    <dgm:cxn modelId="{5DA34D91-7546-4EAB-8CE5-F3ABE2266DC3}" type="presOf" srcId="{393ABBD3-2F95-4B11-BB16-80B11928AE5F}" destId="{B64E97FB-361E-43DB-95B6-212B568BF0BC}" srcOrd="0" destOrd="1" presId="urn:microsoft.com/office/officeart/2005/8/layout/hList1"/>
    <dgm:cxn modelId="{95EEB956-52E6-4F13-85BF-EA83A3ABED60}" type="presOf" srcId="{F8C54006-6C84-47E2-81B9-29B472602208}" destId="{5C90EBCF-BD4C-4A10-BB34-42FE5CA58FA6}" srcOrd="0" destOrd="0" presId="urn:microsoft.com/office/officeart/2005/8/layout/hList1"/>
    <dgm:cxn modelId="{F69456BF-91EF-4AB2-8317-45AB9F343C4E}" type="presOf" srcId="{785F288F-1C04-4D66-8F87-4C1026163108}" destId="{78F98B08-A306-4943-9D4C-B6263B2B283E}" srcOrd="0" destOrd="0" presId="urn:microsoft.com/office/officeart/2005/8/layout/hList1"/>
    <dgm:cxn modelId="{86E63367-8CAC-4E74-A177-0FD507383112}" srcId="{7B0F3DC0-5097-46F1-BF7E-FA5F2A2E07A5}" destId="{FF1A44D8-BA21-4FD0-BC5A-042E5FC4C673}" srcOrd="3" destOrd="0" parTransId="{2C941F7F-4380-4EBA-B92C-DED4CCD8BE65}" sibTransId="{7343998D-354B-4DA6-8A45-9C2DB5AB563D}"/>
    <dgm:cxn modelId="{04675399-D224-4D97-9739-802EDB3D23B5}" type="presOf" srcId="{EBAE6963-0062-43D9-822D-2B47FB4760CD}" destId="{8C754A7D-5154-4089-83BB-556F77CF150F}" srcOrd="0" destOrd="0" presId="urn:microsoft.com/office/officeart/2005/8/layout/hList1"/>
    <dgm:cxn modelId="{15E72DB0-BF25-4611-B483-0E727DD53B13}" type="presOf" srcId="{87BECC5D-8C7F-4E1E-BD2B-2E647A91DF0E}" destId="{B64E97FB-361E-43DB-95B6-212B568BF0BC}" srcOrd="0" destOrd="0" presId="urn:microsoft.com/office/officeart/2005/8/layout/hList1"/>
    <dgm:cxn modelId="{F90A3D85-C07D-408A-AFBD-B6A799425C6E}" type="presOf" srcId="{416BBC66-D5AD-4CFF-A666-6E7791C725F7}" destId="{5C90EBCF-BD4C-4A10-BB34-42FE5CA58FA6}" srcOrd="0" destOrd="1" presId="urn:microsoft.com/office/officeart/2005/8/layout/hList1"/>
    <dgm:cxn modelId="{E2F0AE22-AF63-4D58-B8DA-C4CAEF7D7A47}" srcId="{0D587E95-B5BF-41B0-87EC-CD7BE740B6C1}" destId="{828B9F61-E6BD-4825-B41D-6519C0F538B9}" srcOrd="0" destOrd="0" parTransId="{1D5C3325-3741-47D9-9E88-21D89F882FC1}" sibTransId="{D24AB516-75A3-42C4-83CD-4D2B6D0E3BAD}"/>
    <dgm:cxn modelId="{31C0C36C-1B69-4238-A5B7-94D053DAF582}" type="presOf" srcId="{6C489FF0-C8E3-4788-8829-5FB9ABAC5309}" destId="{5C90EBCF-BD4C-4A10-BB34-42FE5CA58FA6}" srcOrd="0" destOrd="3" presId="urn:microsoft.com/office/officeart/2005/8/layout/hList1"/>
    <dgm:cxn modelId="{8961C70A-E8C5-4F52-8965-1CF1C9CDCA41}" type="presParOf" srcId="{077C541A-8BCA-453E-AF63-72E9F095158F}" destId="{6824FC88-C83A-40BA-A875-0FE10205C38E}" srcOrd="0" destOrd="0" presId="urn:microsoft.com/office/officeart/2005/8/layout/hList1"/>
    <dgm:cxn modelId="{C0094BA6-936D-4CFA-8441-EAA55B930A6E}" type="presParOf" srcId="{6824FC88-C83A-40BA-A875-0FE10205C38E}" destId="{8C754A7D-5154-4089-83BB-556F77CF150F}" srcOrd="0" destOrd="0" presId="urn:microsoft.com/office/officeart/2005/8/layout/hList1"/>
    <dgm:cxn modelId="{98B31204-8D1E-47E4-A824-B20548EAC7F8}" type="presParOf" srcId="{6824FC88-C83A-40BA-A875-0FE10205C38E}" destId="{5C90EBCF-BD4C-4A10-BB34-42FE5CA58FA6}" srcOrd="1" destOrd="0" presId="urn:microsoft.com/office/officeart/2005/8/layout/hList1"/>
    <dgm:cxn modelId="{6C82828F-A131-423B-9C50-3D02A6151217}" type="presParOf" srcId="{077C541A-8BCA-453E-AF63-72E9F095158F}" destId="{BF381A96-6CAE-4A68-B342-6F8B036628E8}" srcOrd="1" destOrd="0" presId="urn:microsoft.com/office/officeart/2005/8/layout/hList1"/>
    <dgm:cxn modelId="{E47219E4-E126-4B41-8C22-6A4F4F1B7924}" type="presParOf" srcId="{077C541A-8BCA-453E-AF63-72E9F095158F}" destId="{9B97FAFE-9205-4978-9A1D-6F7D4340591B}" srcOrd="2" destOrd="0" presId="urn:microsoft.com/office/officeart/2005/8/layout/hList1"/>
    <dgm:cxn modelId="{3C84310C-06A9-47F4-AEF0-F5D1029168A1}" type="presParOf" srcId="{9B97FAFE-9205-4978-9A1D-6F7D4340591B}" destId="{4C8FB398-15BD-433A-9452-A6A93187F823}" srcOrd="0" destOrd="0" presId="urn:microsoft.com/office/officeart/2005/8/layout/hList1"/>
    <dgm:cxn modelId="{51E4DE02-B79A-4BBA-B990-021F485BBC04}" type="presParOf" srcId="{9B97FAFE-9205-4978-9A1D-6F7D4340591B}" destId="{19D7CA18-E46D-413B-83A5-CBDF54F6047C}" srcOrd="1" destOrd="0" presId="urn:microsoft.com/office/officeart/2005/8/layout/hList1"/>
    <dgm:cxn modelId="{3126FA1B-D4B3-490C-9F5F-3663F4966985}" type="presParOf" srcId="{077C541A-8BCA-453E-AF63-72E9F095158F}" destId="{EE6FD7AB-0123-4CD9-9329-AE0ED2382252}" srcOrd="3" destOrd="0" presId="urn:microsoft.com/office/officeart/2005/8/layout/hList1"/>
    <dgm:cxn modelId="{A632C506-BF28-4909-AF3D-AEBDFCAD9494}" type="presParOf" srcId="{077C541A-8BCA-453E-AF63-72E9F095158F}" destId="{6F99BF4B-A3F6-46E2-9D08-D9121B388896}" srcOrd="4" destOrd="0" presId="urn:microsoft.com/office/officeart/2005/8/layout/hList1"/>
    <dgm:cxn modelId="{A5D8AE12-CA94-4A4B-AB46-B6FB65AE69DD}" type="presParOf" srcId="{6F99BF4B-A3F6-46E2-9D08-D9121B388896}" destId="{9E665DA8-C109-4E12-9CB2-E89B8B01D85A}" srcOrd="0" destOrd="0" presId="urn:microsoft.com/office/officeart/2005/8/layout/hList1"/>
    <dgm:cxn modelId="{BEB091F9-0929-49DC-B57A-2180872D5979}" type="presParOf" srcId="{6F99BF4B-A3F6-46E2-9D08-D9121B388896}" destId="{78F98B08-A306-4943-9D4C-B6263B2B283E}" srcOrd="1" destOrd="0" presId="urn:microsoft.com/office/officeart/2005/8/layout/hList1"/>
    <dgm:cxn modelId="{2CD496DA-1418-4B16-B7EE-11B2819973F6}" type="presParOf" srcId="{077C541A-8BCA-453E-AF63-72E9F095158F}" destId="{1F095BBC-C141-4087-AEDC-E57BAAA916A7}" srcOrd="5" destOrd="0" presId="urn:microsoft.com/office/officeart/2005/8/layout/hList1"/>
    <dgm:cxn modelId="{E7D4A8FA-7C44-4740-93EF-74EE77FB8E80}" type="presParOf" srcId="{077C541A-8BCA-453E-AF63-72E9F095158F}" destId="{ACB738E1-DEA4-45EF-96FB-2B4652E03FCE}" srcOrd="6" destOrd="0" presId="urn:microsoft.com/office/officeart/2005/8/layout/hList1"/>
    <dgm:cxn modelId="{65EC81DB-5A54-45F0-B4B7-2770B29E51AE}" type="presParOf" srcId="{ACB738E1-DEA4-45EF-96FB-2B4652E03FCE}" destId="{342B4B41-ADF3-4898-B12D-BB8AB8A19921}" srcOrd="0" destOrd="0" presId="urn:microsoft.com/office/officeart/2005/8/layout/hList1"/>
    <dgm:cxn modelId="{285BD98E-46AB-40E8-B11A-E73A888FAB7D}" type="presParOf" srcId="{ACB738E1-DEA4-45EF-96FB-2B4652E03FCE}" destId="{B64E97FB-361E-43DB-95B6-212B568BF0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4A7D-5154-4089-83BB-556F77CF150F}">
      <dsp:nvSpPr>
        <dsp:cNvPr id="0" name=""/>
        <dsp:cNvSpPr/>
      </dsp:nvSpPr>
      <dsp:spPr>
        <a:xfrm>
          <a:off x="4414" y="5507"/>
          <a:ext cx="265429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Apps Web</a:t>
          </a:r>
          <a:endParaRPr lang="es-MX" sz="2800" kern="1200" dirty="0"/>
        </a:p>
      </dsp:txBody>
      <dsp:txXfrm>
        <a:off x="4414" y="5507"/>
        <a:ext cx="2654297" cy="720000"/>
      </dsp:txXfrm>
    </dsp:sp>
    <dsp:sp modelId="{5C90EBCF-BD4C-4A10-BB34-42FE5CA58FA6}">
      <dsp:nvSpPr>
        <dsp:cNvPr id="0" name=""/>
        <dsp:cNvSpPr/>
      </dsp:nvSpPr>
      <dsp:spPr>
        <a:xfrm>
          <a:off x="4414" y="725507"/>
          <a:ext cx="2654297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Web </a:t>
          </a:r>
          <a:r>
            <a:rPr lang="es-MX" sz="2400" kern="1200" dirty="0" err="1" smtClean="0"/>
            <a:t>Forms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MVC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Web </a:t>
          </a:r>
          <a:r>
            <a:rPr lang="es-MX" sz="2400" kern="1200" dirty="0" err="1" smtClean="0"/>
            <a:t>Pages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SPA</a:t>
          </a:r>
          <a:endParaRPr lang="es-MX" sz="2400" kern="1200" dirty="0"/>
        </a:p>
      </dsp:txBody>
      <dsp:txXfrm>
        <a:off x="4414" y="725507"/>
        <a:ext cx="2654297" cy="2539125"/>
      </dsp:txXfrm>
    </dsp:sp>
    <dsp:sp modelId="{4C8FB398-15BD-433A-9452-A6A93187F823}">
      <dsp:nvSpPr>
        <dsp:cNvPr id="0" name=""/>
        <dsp:cNvSpPr/>
      </dsp:nvSpPr>
      <dsp:spPr>
        <a:xfrm>
          <a:off x="3030313" y="5507"/>
          <a:ext cx="265429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err="1" smtClean="0"/>
            <a:t>APIs</a:t>
          </a:r>
          <a:endParaRPr lang="es-MX" sz="2800" kern="1200" dirty="0"/>
        </a:p>
      </dsp:txBody>
      <dsp:txXfrm>
        <a:off x="3030313" y="5507"/>
        <a:ext cx="2654297" cy="720000"/>
      </dsp:txXfrm>
    </dsp:sp>
    <dsp:sp modelId="{19D7CA18-E46D-413B-83A5-CBDF54F6047C}">
      <dsp:nvSpPr>
        <dsp:cNvPr id="0" name=""/>
        <dsp:cNvSpPr/>
      </dsp:nvSpPr>
      <dsp:spPr>
        <a:xfrm>
          <a:off x="3030313" y="725507"/>
          <a:ext cx="2654297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Web </a:t>
          </a:r>
          <a:r>
            <a:rPr lang="es-MX" sz="2400" kern="1200" dirty="0" err="1" smtClean="0"/>
            <a:t>APIs</a:t>
          </a:r>
          <a:endParaRPr lang="es-MX" sz="2400" kern="1200" dirty="0"/>
        </a:p>
      </dsp:txBody>
      <dsp:txXfrm>
        <a:off x="3030313" y="725507"/>
        <a:ext cx="2654297" cy="2539125"/>
      </dsp:txXfrm>
    </dsp:sp>
    <dsp:sp modelId="{9E665DA8-C109-4E12-9CB2-E89B8B01D85A}">
      <dsp:nvSpPr>
        <dsp:cNvPr id="0" name=""/>
        <dsp:cNvSpPr/>
      </dsp:nvSpPr>
      <dsp:spPr>
        <a:xfrm>
          <a:off x="6056213" y="5507"/>
          <a:ext cx="265429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Tiempo-Real</a:t>
          </a:r>
          <a:endParaRPr lang="es-MX" sz="2800" kern="1200" dirty="0"/>
        </a:p>
      </dsp:txBody>
      <dsp:txXfrm>
        <a:off x="6056213" y="5507"/>
        <a:ext cx="2654297" cy="720000"/>
      </dsp:txXfrm>
    </dsp:sp>
    <dsp:sp modelId="{78F98B08-A306-4943-9D4C-B6263B2B283E}">
      <dsp:nvSpPr>
        <dsp:cNvPr id="0" name=""/>
        <dsp:cNvSpPr/>
      </dsp:nvSpPr>
      <dsp:spPr>
        <a:xfrm>
          <a:off x="6056213" y="725507"/>
          <a:ext cx="2654297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</a:t>
          </a:r>
          <a:r>
            <a:rPr lang="es-MX" sz="2400" kern="1200" dirty="0" err="1" smtClean="0"/>
            <a:t>SignalR</a:t>
          </a:r>
          <a:endParaRPr lang="es-MX" sz="2400" kern="1200" dirty="0"/>
        </a:p>
      </dsp:txBody>
      <dsp:txXfrm>
        <a:off x="6056213" y="725507"/>
        <a:ext cx="2654297" cy="2539125"/>
      </dsp:txXfrm>
    </dsp:sp>
    <dsp:sp modelId="{342B4B41-ADF3-4898-B12D-BB8AB8A19921}">
      <dsp:nvSpPr>
        <dsp:cNvPr id="0" name=""/>
        <dsp:cNvSpPr/>
      </dsp:nvSpPr>
      <dsp:spPr>
        <a:xfrm>
          <a:off x="9082112" y="5507"/>
          <a:ext cx="265429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Extensiones</a:t>
          </a:r>
          <a:endParaRPr lang="es-MX" sz="2400" kern="1200" dirty="0"/>
        </a:p>
      </dsp:txBody>
      <dsp:txXfrm>
        <a:off x="9082112" y="5507"/>
        <a:ext cx="2654297" cy="720000"/>
      </dsp:txXfrm>
    </dsp:sp>
    <dsp:sp modelId="{B64E97FB-361E-43DB-95B6-212B568BF0BC}">
      <dsp:nvSpPr>
        <dsp:cNvPr id="0" name=""/>
        <dsp:cNvSpPr/>
      </dsp:nvSpPr>
      <dsp:spPr>
        <a:xfrm>
          <a:off x="9082112" y="725507"/>
          <a:ext cx="2654297" cy="2539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AJAX</a:t>
          </a:r>
          <a:endParaRPr lang="es-MX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400" kern="1200" dirty="0" smtClean="0"/>
            <a:t>ASP.NET </a:t>
          </a:r>
          <a:r>
            <a:rPr lang="es-MX" sz="2400" kern="1200" dirty="0" err="1" smtClean="0"/>
            <a:t>Dynamic</a:t>
          </a:r>
          <a:r>
            <a:rPr lang="es-MX" sz="2400" kern="1200" dirty="0" smtClean="0"/>
            <a:t> Data</a:t>
          </a:r>
          <a:endParaRPr lang="es-MX" sz="2400" kern="1200" dirty="0"/>
        </a:p>
      </dsp:txBody>
      <dsp:txXfrm>
        <a:off x="9082112" y="725507"/>
        <a:ext cx="2654297" cy="253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6F7D-0CFA-4A12-9E4C-2869094FF83A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E1EA3-44BF-4009-9F70-5D68A9F557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16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If the application is Windows platform specific then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Language independent, so if the team has multiple skill expertise C#, VB.NET , C++ , developers can still work on the same project with different skill set.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MS technologies provides RAD (rapid application development) to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faster, customers always prefer faster delivery.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Debugging is very effort-less therefore, can fix the bugs quicker.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 deployment is very easy and simple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6) Ajax implementation is simple &amp; easy</a:t>
            </a:r>
          </a:p>
          <a:p>
            <a:r>
              <a:rPr lang="es-MX" dirty="0" smtClean="0"/>
              <a:t>http://www.asp.net/mobile  - Web api </a:t>
            </a:r>
            <a:r>
              <a:rPr lang="es-MX" dirty="0" err="1" smtClean="0"/>
              <a:t>backend</a:t>
            </a:r>
            <a:r>
              <a:rPr lang="es-MX" dirty="0" smtClean="0"/>
              <a:t> – WCF </a:t>
            </a:r>
            <a:r>
              <a:rPr lang="es-MX" dirty="0" err="1" smtClean="0"/>
              <a:t>tb</a:t>
            </a:r>
            <a:r>
              <a:rPr lang="es-MX" dirty="0" smtClean="0"/>
              <a:t> </a:t>
            </a:r>
            <a:r>
              <a:rPr lang="es-MX" dirty="0" err="1" smtClean="0"/>
              <a:t>multi</a:t>
            </a:r>
            <a:r>
              <a:rPr lang="es-MX" baseline="0" dirty="0" smtClean="0"/>
              <a:t> dispositivo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1EA3-44BF-4009-9F70-5D68A9F557E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92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- </a:t>
            </a:r>
            <a:r>
              <a:rPr lang="es-MX" dirty="0" err="1" smtClean="0"/>
              <a:t>Multi</a:t>
            </a:r>
            <a:r>
              <a:rPr lang="es-MX" dirty="0" smtClean="0"/>
              <a:t>-lenguaje: (VB.NET, C#, C++, PHP para Web </a:t>
            </a:r>
            <a:r>
              <a:rPr lang="es-MX" dirty="0" err="1" smtClean="0"/>
              <a:t>Pages</a:t>
            </a:r>
            <a:r>
              <a:rPr lang="es-MX" dirty="0" smtClean="0"/>
              <a:t>, etc.)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dirty="0" smtClean="0"/>
              <a:t>Cross-</a:t>
            </a:r>
            <a:r>
              <a:rPr lang="es-MX" dirty="0" err="1" smtClean="0"/>
              <a:t>Platforms</a:t>
            </a:r>
            <a:r>
              <a:rPr lang="es-MX" baseline="0" dirty="0" smtClean="0"/>
              <a:t>: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(CLR)  - A partir de ASP.NET Core y proyecto Mono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Packaging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comandos: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NuGet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Bower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Aparte de las opciones propias de MS también permite otras formas de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 conocidas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s-MX" dirty="0" smtClean="0"/>
              <a:t>(</a:t>
            </a:r>
            <a:r>
              <a:rPr lang="es-MX" dirty="0" err="1" smtClean="0"/>
              <a:t>front-end</a:t>
            </a:r>
            <a:r>
              <a:rPr lang="es-MX" dirty="0" smtClean="0"/>
              <a:t> / back-</a:t>
            </a:r>
            <a:r>
              <a:rPr lang="es-MX" dirty="0" err="1" smtClean="0"/>
              <a:t>end</a:t>
            </a:r>
            <a:r>
              <a:rPr lang="es-MX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dirty="0" smtClean="0"/>
              <a:t>ASP-NET </a:t>
            </a:r>
            <a:r>
              <a:rPr lang="es-MX" dirty="0" err="1" smtClean="0"/>
              <a:t>Identity</a:t>
            </a:r>
            <a:r>
              <a:rPr lang="es-MX" dirty="0" smtClean="0"/>
              <a:t>: http://respagblog.azurewebsites.net/introduccion-a-asp-net-identity/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MX" dirty="0" smtClean="0"/>
              <a:t>ASP-NET</a:t>
            </a:r>
            <a:r>
              <a:rPr lang="es-MX" baseline="0" dirty="0" smtClean="0"/>
              <a:t> &amp; </a:t>
            </a:r>
            <a:r>
              <a:rPr lang="es-MX" baseline="0" dirty="0" err="1" smtClean="0"/>
              <a:t>NoSql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databases</a:t>
            </a:r>
            <a:r>
              <a:rPr lang="es-MX" baseline="0" dirty="0" smtClean="0"/>
              <a:t>: http://es.slideshare.net/mkennedy66996693/building-web-apps-with-aspnet-mvc-and-nosql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MX" u="sng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MX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1EA3-44BF-4009-9F70-5D68A9F557E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95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 que yo he visto que buscan las empresas es: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Soporte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Capacitación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Certificaciones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Actualizaciones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eso te lo da Microsoft, es diferente a que les vendas un proyecto que está en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Entorno RAD (Rapid App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E1EA3-44BF-4009-9F70-5D68A9F557E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60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80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5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33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54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48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711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51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7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61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6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0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56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62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8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B123688-2AD9-44BE-8715-92FB88B986D7}" type="datetimeFigureOut">
              <a:rPr lang="es-MX" smtClean="0"/>
              <a:t>21/04/2016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8541EAF-319B-40D8-AD8B-B85FA6E53E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7531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7.xml"/><Relationship Id="rId2" Type="http://schemas.openxmlformats.org/officeDocument/2006/relationships/customXml" Target="../../customXml/item85.xml"/><Relationship Id="rId1" Type="http://schemas.openxmlformats.org/officeDocument/2006/relationships/customXml" Target="../../customXml/item55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7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customXml" Target="../../customXml/item5.xml"/><Relationship Id="rId7" Type="http://schemas.openxmlformats.org/officeDocument/2006/relationships/image" Target="../media/image11.png"/><Relationship Id="rId2" Type="http://schemas.openxmlformats.org/officeDocument/2006/relationships/customXml" Target="../../customXml/item68.xml"/><Relationship Id="rId1" Type="http://schemas.openxmlformats.org/officeDocument/2006/relationships/customXml" Target="../../customXml/item9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45.xml"/><Relationship Id="rId9" Type="http://schemas.openxmlformats.org/officeDocument/2006/relationships/hyperlink" Target="http://www.mono-project.com/archived/web_service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customXml" Target="../../customXml/item10.xml"/><Relationship Id="rId7" Type="http://schemas.openxmlformats.org/officeDocument/2006/relationships/diagramData" Target="../diagrams/data1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86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6.xml"/><Relationship Id="rId10" Type="http://schemas.openxmlformats.org/officeDocument/2006/relationships/diagramColors" Target="../diagrams/colors1.xml"/><Relationship Id="rId4" Type="http://schemas.openxmlformats.org/officeDocument/2006/relationships/customXml" Target="../../customXml/item64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7.xml"/><Relationship Id="rId7" Type="http://schemas.openxmlformats.org/officeDocument/2006/relationships/image" Target="../media/image13.png"/><Relationship Id="rId2" Type="http://schemas.openxmlformats.org/officeDocument/2006/relationships/customXml" Target="../../customXml/item4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8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7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3.xml"/><Relationship Id="rId7" Type="http://schemas.openxmlformats.org/officeDocument/2006/relationships/image" Target="../media/image14.png"/><Relationship Id="rId2" Type="http://schemas.openxmlformats.org/officeDocument/2006/relationships/customXml" Target="../../customXml/item61.xml"/><Relationship Id="rId1" Type="http://schemas.openxmlformats.org/officeDocument/2006/relationships/customXml" Target="../../customXml/item7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4.xml"/><Relationship Id="rId7" Type="http://schemas.openxmlformats.org/officeDocument/2006/relationships/image" Target="../media/image15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6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4.xml"/><Relationship Id="rId7" Type="http://schemas.openxmlformats.org/officeDocument/2006/relationships/image" Target="../media/image16.gif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3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8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customXml" Target="../../customXml/item54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customXml" Target="../../customXml/item7.xml"/><Relationship Id="rId16" Type="http://schemas.openxmlformats.org/officeDocument/2006/relationships/image" Target="../media/image26.png"/><Relationship Id="rId1" Type="http://schemas.openxmlformats.org/officeDocument/2006/relationships/customXml" Target="../../customXml/item19.xml"/><Relationship Id="rId6" Type="http://schemas.openxmlformats.org/officeDocument/2006/relationships/image" Target="../media/image3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5.jpg"/><Relationship Id="rId10" Type="http://schemas.openxmlformats.org/officeDocument/2006/relationships/image" Target="../media/image20.png"/><Relationship Id="rId4" Type="http://schemas.openxmlformats.org/officeDocument/2006/relationships/customXml" Target="../../customXml/item84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../customXml/item51.xml"/><Relationship Id="rId7" Type="http://schemas.openxmlformats.org/officeDocument/2006/relationships/image" Target="../media/image27.png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69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7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8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4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80.xml"/><Relationship Id="rId2" Type="http://schemas.openxmlformats.org/officeDocument/2006/relationships/customXml" Target="../../customXml/item48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2.xml"/><Relationship Id="rId7" Type="http://schemas.openxmlformats.org/officeDocument/2006/relationships/image" Target="../media/image22.png"/><Relationship Id="rId2" Type="http://schemas.openxmlformats.org/officeDocument/2006/relationships/customXml" Target="../../customXml/item71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1.xml"/><Relationship Id="rId7" Type="http://schemas.openxmlformats.org/officeDocument/2006/relationships/image" Target="../media/image29.jpg"/><Relationship Id="rId2" Type="http://schemas.openxmlformats.org/officeDocument/2006/relationships/customXml" Target="../../customXml/item36.xml"/><Relationship Id="rId1" Type="http://schemas.openxmlformats.org/officeDocument/2006/relationships/customXml" Target="../../customXml/item7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6.xml"/><Relationship Id="rId7" Type="http://schemas.openxmlformats.org/officeDocument/2006/relationships/image" Target="../media/image5.jpg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7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../customXml/item38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7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87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../customXml/item8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7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5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3.xml"/><Relationship Id="rId2" Type="http://schemas.openxmlformats.org/officeDocument/2006/relationships/customXml" Target="../../customXml/item92.xml"/><Relationship Id="rId1" Type="http://schemas.openxmlformats.org/officeDocument/2006/relationships/customXml" Target="../../customXml/item4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49.xml"/><Relationship Id="rId1" Type="http://schemas.openxmlformats.org/officeDocument/2006/relationships/customXml" Target="../../customXml/item17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customXml" Target="../../customXml/item25.xml"/><Relationship Id="rId7" Type="http://schemas.openxmlformats.org/officeDocument/2006/relationships/image" Target="../media/image9.png"/><Relationship Id="rId2" Type="http://schemas.openxmlformats.org/officeDocument/2006/relationships/customXml" Target="../../customXml/item41.xml"/><Relationship Id="rId1" Type="http://schemas.openxmlformats.org/officeDocument/2006/relationships/customXml" Target="../../customXml/item78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4" Type="http://schemas.openxmlformats.org/officeDocument/2006/relationships/customXml" Target="../../customXml/item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991893"/>
            <a:ext cx="11015206" cy="3428306"/>
          </a:xfrm>
        </p:spPr>
        <p:txBody>
          <a:bodyPr/>
          <a:lstStyle/>
          <a:p>
            <a:r>
              <a:rPr lang="es-MX" dirty="0" smtClean="0"/>
              <a:t>!Hágalo fácil! </a:t>
            </a:r>
            <a:br>
              <a:rPr lang="es-MX" dirty="0" smtClean="0"/>
            </a:br>
            <a:r>
              <a:rPr lang="es-MX" dirty="0" smtClean="0"/>
              <a:t>Una mirada al desarrollo de aplicaciones web con Microsoft ASP.NET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05232" y="5063360"/>
            <a:ext cx="5021451" cy="434974"/>
          </a:xfrm>
        </p:spPr>
        <p:txBody>
          <a:bodyPr/>
          <a:lstStyle/>
          <a:p>
            <a:pPr algn="r"/>
            <a:r>
              <a:rPr lang="es-MX" sz="2000" b="1" dirty="0" smtClean="0"/>
              <a:t>Por: Karen Goytizolo Cáceres</a:t>
            </a:r>
            <a:endParaRPr lang="es-MX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4" y="5280847"/>
            <a:ext cx="6121831" cy="1307011"/>
          </a:xfrm>
          <a:prstGeom prst="rect">
            <a:avLst/>
          </a:prstGeom>
        </p:spPr>
      </p:pic>
      <p:sp>
        <p:nvSpPr>
          <p:cNvPr id="5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290" y="757156"/>
            <a:ext cx="11874398" cy="970450"/>
          </a:xfrm>
        </p:spPr>
        <p:txBody>
          <a:bodyPr/>
          <a:lstStyle/>
          <a:p>
            <a:pPr algn="ctr"/>
            <a:r>
              <a:rPr lang="es-MX" sz="4400" dirty="0" smtClean="0"/>
              <a:t>¿NET y ASPNET ya funcionaban en entornos </a:t>
            </a:r>
            <a:r>
              <a:rPr lang="es-MX" sz="4400" dirty="0" err="1" smtClean="0"/>
              <a:t>multi</a:t>
            </a:r>
            <a:r>
              <a:rPr lang="es-MX" sz="4400" dirty="0" smtClean="0"/>
              <a:t> plataforma antes de Core 1.0? </a:t>
            </a:r>
            <a:endParaRPr lang="es-MX" sz="4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179735" y="6533404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Fuente: http://www.mono-project.com/docs/web/aspnet/</a:t>
            </a:r>
            <a:endParaRPr lang="es-MX" sz="1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0" y="2375653"/>
            <a:ext cx="5429250" cy="34290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594857"/>
            <a:ext cx="762000" cy="9144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187321" y="2308928"/>
            <a:ext cx="441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de: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ASP.NET </a:t>
            </a:r>
            <a:r>
              <a:rPr lang="en-US" dirty="0"/>
              <a:t>2.0,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ASP.NET MVC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ASP.NET </a:t>
            </a:r>
            <a:r>
              <a:rPr lang="en-US" dirty="0"/>
              <a:t>AJAX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550540" y="4023120"/>
            <a:ext cx="463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Mono Project ASP.NET </a:t>
            </a:r>
            <a:r>
              <a:rPr lang="en-US" dirty="0" err="1" smtClean="0"/>
              <a:t>soporta</a:t>
            </a:r>
            <a:r>
              <a:rPr lang="en-US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Web </a:t>
            </a:r>
            <a:r>
              <a:rPr lang="en-US" dirty="0"/>
              <a:t>Forms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hlinkClick r:id="rId9"/>
              </a:rPr>
              <a:t>Web </a:t>
            </a:r>
            <a:r>
              <a:rPr lang="en-US" dirty="0">
                <a:hlinkClick r:id="rId9"/>
              </a:rPr>
              <a:t>Services</a:t>
            </a:r>
            <a:r>
              <a:rPr lang="en-US" dirty="0"/>
              <a:t> </a:t>
            </a:r>
            <a:r>
              <a:rPr lang="en-US" dirty="0" smtClean="0"/>
              <a:t>(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SOAP).</a:t>
            </a:r>
            <a:endParaRPr lang="en-US" dirty="0"/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550540" y="5329385"/>
            <a:ext cx="58945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Mono Open Source Project </a:t>
            </a:r>
            <a:r>
              <a:rPr lang="en-US" dirty="0" err="1" smtClean="0"/>
              <a:t>comienza</a:t>
            </a:r>
            <a:r>
              <a:rPr lang="en-US" dirty="0" smtClean="0"/>
              <a:t> el 07/2001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Mono 1.0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lanzado</a:t>
            </a:r>
            <a:r>
              <a:rPr lang="en-US" dirty="0" smtClean="0"/>
              <a:t> el 30/07/2004</a:t>
            </a:r>
          </a:p>
        </p:txBody>
      </p:sp>
    </p:spTree>
    <p:extLst>
      <p:ext uri="{BB962C8B-B14F-4D97-AF65-F5344CB8AC3E}">
        <p14:creationId xmlns:p14="http://schemas.microsoft.com/office/powerpoint/2010/main" val="40520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000" dirty="0" smtClean="0"/>
              <a:t>Empezando a usar ASP.NET 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04160204"/>
              </p:ext>
            </p:extLst>
          </p:nvPr>
        </p:nvGraphicFramePr>
        <p:xfrm>
          <a:off x="263471" y="2386741"/>
          <a:ext cx="11740825" cy="327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87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710654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Trabajando con </a:t>
            </a:r>
            <a:r>
              <a:rPr lang="es-MX" sz="5000" dirty="0"/>
              <a:t>ASP.NET </a:t>
            </a:r>
            <a:r>
              <a:rPr lang="es-MX" sz="5000" dirty="0" smtClean="0"/>
              <a:t>Web </a:t>
            </a:r>
            <a:r>
              <a:rPr lang="es-MX" sz="5000" dirty="0" err="1" smtClean="0"/>
              <a:t>Forms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77493" y="2298962"/>
            <a:ext cx="5756704" cy="2896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</a:t>
            </a:r>
            <a:r>
              <a:rPr lang="es-MX" sz="2000" dirty="0" smtClean="0"/>
              <a:t>Páginas maestras .</a:t>
            </a:r>
            <a:r>
              <a:rPr lang="es-MX" sz="2000" dirty="0" err="1" smtClean="0"/>
              <a:t>aspx</a:t>
            </a:r>
            <a:endParaRPr lang="es-MX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</a:t>
            </a:r>
            <a:r>
              <a:rPr lang="es-MX" sz="2000" dirty="0" err="1" smtClean="0"/>
              <a:t>Code</a:t>
            </a:r>
            <a:r>
              <a:rPr lang="es-MX" sz="2000" dirty="0" smtClean="0"/>
              <a:t> </a:t>
            </a:r>
            <a:r>
              <a:rPr lang="es-MX" sz="2000" dirty="0" err="1" smtClean="0"/>
              <a:t>behind</a:t>
            </a:r>
            <a:r>
              <a:rPr lang="es-MX" sz="20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</a:t>
            </a:r>
            <a:r>
              <a:rPr lang="es-MX" sz="2000" dirty="0" err="1" smtClean="0"/>
              <a:t>Html</a:t>
            </a:r>
            <a:r>
              <a:rPr lang="es-MX" sz="2000" dirty="0" smtClean="0"/>
              <a:t> dinámico generado por el servidor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Controles predefinidos de servidor &lt;</a:t>
            </a:r>
            <a:r>
              <a:rPr lang="es-MX" sz="2000" dirty="0" err="1" smtClean="0"/>
              <a:t>asp</a:t>
            </a:r>
            <a:r>
              <a:rPr lang="es-MX" sz="2000" dirty="0" smtClean="0"/>
              <a:t>: 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Manejo de eventos en los controladores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Herramienta de diseño para UI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10" y="1904134"/>
            <a:ext cx="613495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710654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Trabajando con </a:t>
            </a:r>
            <a:r>
              <a:rPr lang="es-MX" sz="5000" dirty="0"/>
              <a:t>ASP.NET </a:t>
            </a:r>
            <a:r>
              <a:rPr lang="es-MX" sz="5000" dirty="0" smtClean="0"/>
              <a:t>Web </a:t>
            </a:r>
            <a:r>
              <a:rPr lang="es-MX" sz="5000" dirty="0" err="1" smtClean="0"/>
              <a:t>Forms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08489" y="2329958"/>
            <a:ext cx="6633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</a:t>
            </a:r>
            <a:r>
              <a:rPr lang="es-MX" sz="2400" dirty="0" smtClean="0"/>
              <a:t>Separación de UI y lógica del negocio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URL </a:t>
            </a:r>
            <a:r>
              <a:rPr lang="es-MX" sz="2400" dirty="0" err="1" smtClean="0"/>
              <a:t>Routing</a:t>
            </a:r>
            <a:endParaRPr lang="es-MX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Lenguajes: C#, VB.NET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Adquiere beneficios de .NET y uso de FW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Controles data-</a:t>
            </a:r>
            <a:r>
              <a:rPr lang="es-MX" sz="2400" dirty="0" err="1" smtClean="0"/>
              <a:t>bound</a:t>
            </a:r>
            <a:endParaRPr lang="es-MX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</a:t>
            </a:r>
            <a:r>
              <a:rPr lang="es-MX" sz="2400" dirty="0" err="1" smtClean="0"/>
              <a:t>Membership</a:t>
            </a:r>
            <a:r>
              <a:rPr lang="es-MX" sz="2400" dirty="0" smtClean="0"/>
              <a:t> - registro de usuarios</a:t>
            </a:r>
          </a:p>
        </p:txBody>
      </p:sp>
    </p:spTree>
    <p:extLst>
      <p:ext uri="{BB962C8B-B14F-4D97-AF65-F5344CB8AC3E}">
        <p14:creationId xmlns:p14="http://schemas.microsoft.com/office/powerpoint/2010/main" val="2836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137215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Trabajando con </a:t>
            </a:r>
            <a:r>
              <a:rPr lang="es-MX" sz="5000" dirty="0"/>
              <a:t>ASP.NET </a:t>
            </a:r>
            <a:r>
              <a:rPr lang="es-MX" sz="5000" dirty="0" smtClean="0"/>
              <a:t>MVC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90061" y="2014665"/>
            <a:ext cx="61077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Patrón Modelo – Vista - Controlador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Modelo: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R</a:t>
            </a:r>
            <a:r>
              <a:rPr lang="es-MX" sz="2400" dirty="0" smtClean="0"/>
              <a:t>eglas de negocio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</a:t>
            </a:r>
            <a:r>
              <a:rPr lang="es-MX" sz="2400" dirty="0" smtClean="0"/>
              <a:t>Datos devueltos / Acceso a datos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Vista: Presentación de la aplicación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Controlador: Intermediario entre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Usuario &gt; Modelo &gt; Vistas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99" y="2585462"/>
            <a:ext cx="5537025" cy="273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62686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Trabajando con </a:t>
            </a:r>
            <a:r>
              <a:rPr lang="es-MX" sz="5000" dirty="0"/>
              <a:t>ASP.NET </a:t>
            </a:r>
            <a:r>
              <a:rPr lang="es-MX" sz="5000" dirty="0" smtClean="0"/>
              <a:t>MVC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39486" y="2314545"/>
            <a:ext cx="560281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Arquitectura orientada a eventos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</a:t>
            </a:r>
            <a:r>
              <a:rPr lang="es-MX" sz="2000" dirty="0" err="1" smtClean="0"/>
              <a:t>URLs</a:t>
            </a:r>
            <a:r>
              <a:rPr lang="es-MX" sz="2000" dirty="0" smtClean="0"/>
              <a:t> semánticas – URL </a:t>
            </a:r>
            <a:r>
              <a:rPr lang="es-MX" sz="2000" dirty="0" err="1" smtClean="0"/>
              <a:t>Routing</a:t>
            </a:r>
            <a:endParaRPr lang="es-MX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Lenguajes: C#, VB.NET,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err="1"/>
              <a:t>M</a:t>
            </a:r>
            <a:r>
              <a:rPr lang="es-MX" sz="2000" dirty="0" err="1" smtClean="0"/>
              <a:t>arkup</a:t>
            </a:r>
            <a:r>
              <a:rPr lang="es-MX" sz="2000" dirty="0" smtClean="0"/>
              <a:t> </a:t>
            </a:r>
            <a:r>
              <a:rPr lang="es-MX" sz="2000" dirty="0" err="1" smtClean="0"/>
              <a:t>language</a:t>
            </a:r>
            <a:r>
              <a:rPr lang="es-MX" sz="2000" dirty="0" smtClean="0"/>
              <a:t> (</a:t>
            </a:r>
            <a:r>
              <a:rPr lang="es-MX" sz="2000" dirty="0" err="1" smtClean="0"/>
              <a:t>Razor</a:t>
            </a:r>
            <a:r>
              <a:rPr lang="es-MX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Adquiere beneficios de .NET y uso de FW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Curva de aprendizaje &gt; Web </a:t>
            </a:r>
            <a:r>
              <a:rPr lang="es-MX" sz="2000" dirty="0" err="1" smtClean="0"/>
              <a:t>Forms</a:t>
            </a:r>
            <a:endParaRPr lang="es-MX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Mayor facilidad para pruebas unitarias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40" y="1982085"/>
            <a:ext cx="624927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8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62686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Arquitectura Web </a:t>
            </a:r>
            <a:r>
              <a:rPr lang="es-MX" sz="5000" dirty="0" err="1" smtClean="0"/>
              <a:t>Forms</a:t>
            </a:r>
            <a:r>
              <a:rPr lang="es-MX" sz="5000" dirty="0" smtClean="0"/>
              <a:t> vs MVC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8" y="2028894"/>
            <a:ext cx="5729039" cy="45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8260" y="664164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Sinergia entre ASP.NET web </a:t>
            </a:r>
            <a:r>
              <a:rPr lang="es-MX" sz="5000" dirty="0" err="1" smtClean="0"/>
              <a:t>applications</a:t>
            </a:r>
            <a:r>
              <a:rPr lang="es-MX" sz="5000" dirty="0" smtClean="0"/>
              <a:t> y </a:t>
            </a:r>
            <a:r>
              <a:rPr lang="es-MX" sz="5000" dirty="0" err="1" smtClean="0"/>
              <a:t>Opensource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945397" y="2464230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Front-</a:t>
            </a:r>
            <a:r>
              <a:rPr lang="es-MX" sz="2400" b="1" dirty="0" err="1" smtClean="0"/>
              <a:t>end</a:t>
            </a:r>
            <a:endParaRPr lang="es-MX" sz="2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528881" y="4564775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Bases de Datos No </a:t>
            </a:r>
            <a:r>
              <a:rPr lang="es-MX" sz="2400" b="1" dirty="0" err="1" smtClean="0"/>
              <a:t>Sql</a:t>
            </a:r>
            <a:endParaRPr lang="es-MX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661332" y="2111746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Repositorios</a:t>
            </a:r>
            <a:endParaRPr lang="es-MX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553915" y="2207771"/>
            <a:ext cx="465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/>
              <a:t>Integración </a:t>
            </a:r>
            <a:r>
              <a:rPr lang="es-MX" sz="2400" b="1" dirty="0" smtClean="0"/>
              <a:t>NPM </a:t>
            </a:r>
            <a:r>
              <a:rPr lang="es-MX" sz="2400" b="1" dirty="0"/>
              <a:t>y</a:t>
            </a:r>
            <a:r>
              <a:rPr lang="es-MX" sz="2400" b="1" dirty="0" smtClean="0"/>
              <a:t> manejo de</a:t>
            </a:r>
          </a:p>
          <a:p>
            <a:r>
              <a:rPr lang="es-MX" sz="2400" b="1" dirty="0" smtClean="0"/>
              <a:t>Dependencias</a:t>
            </a:r>
            <a:endParaRPr lang="es-MX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772" y="3074985"/>
            <a:ext cx="1419983" cy="12424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3019549"/>
            <a:ext cx="1476707" cy="88602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0" y="3199895"/>
            <a:ext cx="1159033" cy="103677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54" y="3322800"/>
            <a:ext cx="2895600" cy="15811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861" y="4490807"/>
            <a:ext cx="609600" cy="6096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30" y="2650888"/>
            <a:ext cx="1371600" cy="1143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44" y="2925894"/>
            <a:ext cx="1187481" cy="118748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30" y="5075898"/>
            <a:ext cx="1139298" cy="133743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4" y="3991762"/>
            <a:ext cx="1295400" cy="122872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6232730" y="6104739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http://nosql-database.org/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699" y="4484066"/>
            <a:ext cx="1169795" cy="116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19" y="695160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Empezando a meter mano en el código (Demo)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395" y="2352758"/>
            <a:ext cx="2857500" cy="2857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63" y="2706069"/>
            <a:ext cx="4330485" cy="180436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543144" y="4649924"/>
            <a:ext cx="17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Visual Studio 2015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321429" y="5344765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Visual Studio </a:t>
            </a:r>
            <a:r>
              <a:rPr lang="es-MX" dirty="0" err="1" smtClean="0"/>
              <a:t>Code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3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710654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Mejores prácticas para desarrollo de Aplicaciones Web ASP.NET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123986" y="2092146"/>
            <a:ext cx="53159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Aplicaciones </a:t>
            </a:r>
            <a:r>
              <a:rPr lang="es-MX" sz="2000" dirty="0" err="1" smtClean="0"/>
              <a:t>multi</a:t>
            </a:r>
            <a:r>
              <a:rPr lang="es-MX" sz="2000" dirty="0" smtClean="0"/>
              <a:t>-nivel: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Entidades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Servicios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Datos (conexión)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Lógica de negocio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Integrador MVC (*)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UI / </a:t>
            </a:r>
            <a:r>
              <a:rPr lang="es-MX" sz="2000" dirty="0" err="1" smtClean="0"/>
              <a:t>front-end</a:t>
            </a:r>
            <a:endParaRPr lang="es-MX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err="1" smtClean="0"/>
              <a:t>Testing</a:t>
            </a:r>
            <a:r>
              <a:rPr lang="es-MX" sz="2000" dirty="0" smtClean="0"/>
              <a:t> back-</a:t>
            </a:r>
            <a:r>
              <a:rPr lang="es-MX" sz="2000" dirty="0" err="1" smtClean="0"/>
              <a:t>end</a:t>
            </a:r>
            <a:r>
              <a:rPr lang="es-MX" sz="2000" dirty="0" smtClean="0"/>
              <a:t> y </a:t>
            </a:r>
            <a:r>
              <a:rPr lang="es-MX" sz="2000" dirty="0" err="1" smtClean="0"/>
              <a:t>front-end</a:t>
            </a:r>
            <a:r>
              <a:rPr lang="es-MX" sz="2000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MX" sz="2400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4804476" y="1798992"/>
            <a:ext cx="65557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Inyección de dependencias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Repositorios para </a:t>
            </a:r>
            <a:r>
              <a:rPr lang="es-MX" sz="2000" dirty="0" err="1" smtClean="0"/>
              <a:t>Mockups</a:t>
            </a:r>
            <a:r>
              <a:rPr lang="es-MX" sz="2000" dirty="0" smtClean="0"/>
              <a:t> / </a:t>
            </a:r>
            <a:r>
              <a:rPr lang="es-MX" sz="2000" dirty="0" err="1" smtClean="0"/>
              <a:t>Testing</a:t>
            </a:r>
            <a:endParaRPr lang="es-MX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Host de servicios no debe estar dentro de aplicación web. Esta solo la consume.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 Analizar cuando crear aplicaciones web con Web </a:t>
            </a:r>
            <a:r>
              <a:rPr lang="es-MX" sz="2000" dirty="0" err="1" smtClean="0"/>
              <a:t>Forms</a:t>
            </a:r>
            <a:r>
              <a:rPr lang="es-MX" sz="2000" dirty="0" smtClean="0"/>
              <a:t>, MVC, </a:t>
            </a:r>
            <a:r>
              <a:rPr lang="es-MX" sz="2000" dirty="0" err="1" smtClean="0"/>
              <a:t>etc</a:t>
            </a:r>
            <a:endParaRPr lang="es-MX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/>
              <a:t> </a:t>
            </a:r>
            <a:r>
              <a:rPr lang="es-MX" sz="2000" dirty="0" smtClean="0"/>
              <a:t>Analizar implementación de </a:t>
            </a:r>
            <a:r>
              <a:rPr lang="es-MX" sz="2000" dirty="0" err="1" smtClean="0"/>
              <a:t>frameworks</a:t>
            </a:r>
            <a:r>
              <a:rPr lang="es-MX" sz="2000" dirty="0" smtClean="0"/>
              <a:t> de diseño para </a:t>
            </a:r>
            <a:r>
              <a:rPr lang="es-MX" sz="2000" dirty="0" err="1" smtClean="0"/>
              <a:t>front-end</a:t>
            </a:r>
            <a:endParaRPr lang="es-MX" sz="20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000" dirty="0" smtClean="0"/>
              <a:t>Bases de datos traen la data y realizan </a:t>
            </a:r>
          </a:p>
          <a:p>
            <a:pPr lvl="1">
              <a:lnSpc>
                <a:spcPct val="150000"/>
              </a:lnSpc>
            </a:pPr>
            <a:r>
              <a:rPr lang="es-MX" sz="2000" dirty="0"/>
              <a:t> </a:t>
            </a:r>
            <a:r>
              <a:rPr lang="es-MX" sz="2000" dirty="0" smtClean="0"/>
              <a:t>   transacciones CRUD. Usar LINQ para aplicar</a:t>
            </a:r>
          </a:p>
          <a:p>
            <a:pPr lvl="1">
              <a:lnSpc>
                <a:spcPct val="150000"/>
              </a:lnSpc>
            </a:pPr>
            <a:r>
              <a:rPr lang="es-MX" sz="2000" dirty="0"/>
              <a:t> </a:t>
            </a:r>
            <a:r>
              <a:rPr lang="es-MX" sz="2000" dirty="0" smtClean="0"/>
              <a:t>   lógica de negocio compleja.</a:t>
            </a:r>
          </a:p>
        </p:txBody>
      </p:sp>
    </p:spTree>
    <p:extLst>
      <p:ext uri="{BB962C8B-B14F-4D97-AF65-F5344CB8AC3E}">
        <p14:creationId xmlns:p14="http://schemas.microsoft.com/office/powerpoint/2010/main" val="16706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 smtClean="0"/>
              <a:t>AGENDA</a:t>
            </a:r>
            <a:endParaRPr lang="es-MX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5" y="447188"/>
            <a:ext cx="1857375" cy="19716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85981" y="2149801"/>
            <a:ext cx="11437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 smtClean="0"/>
              <a:t> ¿Por qué ASP.NET?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/>
              <a:t> </a:t>
            </a:r>
            <a:r>
              <a:rPr lang="es-MX" sz="2400" dirty="0" smtClean="0"/>
              <a:t>Conociendo un poco la evolución de ASP.NET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 smtClean="0"/>
              <a:t> Principales aplicaciones web ASP.NET disponibles ¿Cuál utilizar?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 smtClean="0"/>
              <a:t>Desarrollando aplicaciones web con ASP.NET y Visual Studio 2015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 err="1" smtClean="0"/>
              <a:t>Tips</a:t>
            </a:r>
            <a:r>
              <a:rPr lang="es-MX" sz="2400" dirty="0" smtClean="0"/>
              <a:t> y mejores prácticas para desarrollo de aplicaciones web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MX" sz="2400" dirty="0" smtClean="0"/>
              <a:t>Conclusiones</a:t>
            </a:r>
          </a:p>
        </p:txBody>
      </p:sp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710654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Decídete por </a:t>
            </a:r>
            <a:r>
              <a:rPr lang="es-MX" sz="5000" dirty="0"/>
              <a:t>ASP.NET </a:t>
            </a:r>
            <a:r>
              <a:rPr lang="es-MX" sz="5000" dirty="0" smtClean="0"/>
              <a:t>Web </a:t>
            </a:r>
            <a:r>
              <a:rPr lang="es-MX" sz="5000" dirty="0" err="1" smtClean="0"/>
              <a:t>Forms</a:t>
            </a:r>
            <a:r>
              <a:rPr lang="es-MX" sz="5000" dirty="0" smtClean="0"/>
              <a:t> si….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63470" y="2484938"/>
            <a:ext cx="11701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</a:t>
            </a:r>
            <a:r>
              <a:rPr lang="es-MX" sz="2400" dirty="0" smtClean="0"/>
              <a:t>Los usuarios de tu sistema no tienen sistemas operativos actualizados compatibles con las nuevas versiones de .NET </a:t>
            </a:r>
            <a:r>
              <a:rPr lang="es-MX" sz="2400" dirty="0" err="1" smtClean="0"/>
              <a:t>Frameworks</a:t>
            </a:r>
            <a:r>
              <a:rPr lang="es-MX" sz="24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Tu equipo es de pocos desarrolladores y requieren aplicaciones con entregables rápidos.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Crear aplicaciones web con arquitectura robusta pero poco compleja</a:t>
            </a:r>
          </a:p>
        </p:txBody>
      </p:sp>
    </p:spTree>
    <p:extLst>
      <p:ext uri="{BB962C8B-B14F-4D97-AF65-F5344CB8AC3E}">
        <p14:creationId xmlns:p14="http://schemas.microsoft.com/office/powerpoint/2010/main" val="30196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16192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Decídete por </a:t>
            </a:r>
            <a:r>
              <a:rPr lang="es-MX" sz="5000" dirty="0"/>
              <a:t>ASP.NET </a:t>
            </a:r>
            <a:r>
              <a:rPr lang="es-MX" sz="5000" dirty="0" smtClean="0"/>
              <a:t>MVC si….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263470" y="2314460"/>
            <a:ext cx="11561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</a:t>
            </a:r>
            <a:r>
              <a:rPr lang="es-MX" sz="2400" dirty="0" smtClean="0"/>
              <a:t>Soluciones de software más complejas a nivel de </a:t>
            </a:r>
            <a:r>
              <a:rPr lang="es-MX" sz="2400" dirty="0" err="1" smtClean="0"/>
              <a:t>front-end</a:t>
            </a:r>
            <a:r>
              <a:rPr lang="es-MX" sz="2400" dirty="0" smtClean="0"/>
              <a:t> y back-</a:t>
            </a:r>
            <a:r>
              <a:rPr lang="es-MX" sz="2400" dirty="0" err="1" smtClean="0"/>
              <a:t>end</a:t>
            </a:r>
            <a:endParaRPr lang="es-MX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Tu equipo es de varios desarrolladores y pueden cubrir requerimientos de aplicaciones escalables en el tiempo.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 smtClean="0"/>
              <a:t> Requieren realizar un manejo más profundo de pruebas (sobretodo TDD).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sz="2400" dirty="0"/>
              <a:t> </a:t>
            </a:r>
            <a:r>
              <a:rPr lang="es-MX" sz="2400" dirty="0" smtClean="0"/>
              <a:t>Tu equipo está familiarizado con metodologías </a:t>
            </a:r>
            <a:r>
              <a:rPr lang="es-MX" sz="2400" dirty="0" err="1" smtClean="0"/>
              <a:t>Scrum</a:t>
            </a:r>
            <a:r>
              <a:rPr lang="es-MX" sz="2400" dirty="0" smtClean="0"/>
              <a:t> para los entregables de software.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4247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416192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Materiales de interés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201478" y="2510725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Ejercicio del demo en </a:t>
            </a:r>
            <a:r>
              <a:rPr lang="es-MX" b="1" dirty="0" err="1" smtClean="0"/>
              <a:t>GitHub</a:t>
            </a:r>
            <a:r>
              <a:rPr lang="es-MX" b="1" dirty="0" smtClean="0"/>
              <a:t>: </a:t>
            </a:r>
            <a:endParaRPr lang="es-MX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18495" y="2510725"/>
            <a:ext cx="596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https://github.com/kgoytizolo/ASP-NET-5-Web-Apps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9" y="393742"/>
            <a:ext cx="1371600" cy="11430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01478" y="299128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Otros links: </a:t>
            </a:r>
            <a:endParaRPr lang="es-MX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546" y="3421701"/>
            <a:ext cx="11501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	- https://john-dugan.com/visual-studio-code-vs-sublime-text/</a:t>
            </a:r>
          </a:p>
          <a:p>
            <a:r>
              <a:rPr lang="es-MX" dirty="0" smtClean="0"/>
              <a:t>	- https://marketplace.visualstudio.com/search?term=Git&amp;target=SCode&amp;sortBy=Relevance</a:t>
            </a:r>
          </a:p>
          <a:p>
            <a:r>
              <a:rPr lang="es-MX" dirty="0" smtClean="0"/>
              <a:t>	- https://code.visualstudio.com/docs?start=true</a:t>
            </a:r>
          </a:p>
          <a:p>
            <a:r>
              <a:rPr lang="es-MX" dirty="0" smtClean="0"/>
              <a:t>	- https://code.visualstudio.com/Docs/?dv=win</a:t>
            </a:r>
          </a:p>
          <a:p>
            <a:r>
              <a:rPr lang="es-MX" dirty="0" smtClean="0"/>
              <a:t>	- http://proudmonkey.azurewebsites.net/asp-net-5-getting-started-with-mvc-6/</a:t>
            </a:r>
          </a:p>
          <a:p>
            <a:r>
              <a:rPr lang="es-MX" dirty="0" smtClean="0"/>
              <a:t>	- http://proudmonkey.azurewebsites.net/introducing-asp-net-5-the-new-asp-net-in-town/</a:t>
            </a:r>
          </a:p>
          <a:p>
            <a:r>
              <a:rPr lang="es-MX" dirty="0" smtClean="0"/>
              <a:t>	- http://www.talkingdotnet.com/various-configuration-json-files-in-asp-net-5/</a:t>
            </a:r>
          </a:p>
          <a:p>
            <a:r>
              <a:rPr lang="es-MX" dirty="0" smtClean="0"/>
              <a:t>	- http://www.talkingdotnet.com/whats-new-in-asp-net-5-rc-1/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8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GRACIAS!!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07" y="2014771"/>
            <a:ext cx="6389710" cy="38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 smtClean="0"/>
              <a:t>¿Por qué ASP.NET?</a:t>
            </a:r>
            <a:endParaRPr lang="es-MX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34" y="2273316"/>
            <a:ext cx="475798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 smtClean="0"/>
              <a:t>¿Por qué ASP.NET?</a:t>
            </a:r>
            <a:endParaRPr lang="es-MX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732509" y="2543011"/>
            <a:ext cx="2429146" cy="19992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9" y="2380279"/>
            <a:ext cx="2324746" cy="23247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8488" y="4701946"/>
            <a:ext cx="350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Desarrollo mucho más rápido y amigable</a:t>
            </a:r>
            <a:endParaRPr lang="es-MX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087465" y="2388562"/>
            <a:ext cx="6750566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Lenguaje C#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.NET Framework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Fácil desarrollo mediante Visual Studio IDE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err="1" smtClean="0"/>
              <a:t>NuGet</a:t>
            </a:r>
            <a:r>
              <a:rPr lang="es-MX" dirty="0" smtClean="0"/>
              <a:t> </a:t>
            </a:r>
            <a:r>
              <a:rPr lang="es-MX" dirty="0" err="1" smtClean="0"/>
              <a:t>packages</a:t>
            </a:r>
            <a:r>
              <a:rPr lang="es-MX" dirty="0" smtClean="0"/>
              <a:t> – integración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err="1" smtClean="0"/>
              <a:t>Intellisense</a:t>
            </a:r>
            <a:endParaRPr lang="es-MX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Opciones de back-</a:t>
            </a:r>
            <a:r>
              <a:rPr lang="es-MX" dirty="0" err="1" smtClean="0"/>
              <a:t>end</a:t>
            </a:r>
            <a:r>
              <a:rPr lang="es-MX" dirty="0" smtClean="0"/>
              <a:t> </a:t>
            </a:r>
            <a:r>
              <a:rPr lang="es-MX" dirty="0" err="1" smtClean="0"/>
              <a:t>multi</a:t>
            </a:r>
            <a:r>
              <a:rPr lang="es-MX" dirty="0" smtClean="0"/>
              <a:t> dispositivos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Diversas opciones de arquitectura de aplicaciones web</a:t>
            </a:r>
          </a:p>
          <a:p>
            <a:pPr>
              <a:lnSpc>
                <a:spcPct val="150000"/>
              </a:lnSpc>
            </a:pP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8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 smtClean="0"/>
              <a:t>¿Por qué ASP.NET?</a:t>
            </a:r>
            <a:endParaRPr lang="es-MX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732509" y="2543011"/>
            <a:ext cx="2429146" cy="19992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08488" y="4701946"/>
            <a:ext cx="350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Flexibilidad y continua evolución</a:t>
            </a:r>
            <a:endParaRPr lang="es-MX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087465" y="2388562"/>
            <a:ext cx="7382149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err="1" smtClean="0"/>
              <a:t>Multi</a:t>
            </a:r>
            <a:r>
              <a:rPr lang="es-MX" dirty="0" smtClean="0"/>
              <a:t> - Lenguaje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Aplicaciones web </a:t>
            </a:r>
            <a:r>
              <a:rPr lang="es-MX" dirty="0" err="1" smtClean="0"/>
              <a:t>Multi</a:t>
            </a:r>
            <a:r>
              <a:rPr lang="es-MX" dirty="0" smtClean="0"/>
              <a:t> – Plataforma.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Uso de </a:t>
            </a:r>
            <a:r>
              <a:rPr lang="es-MX" dirty="0" err="1" smtClean="0"/>
              <a:t>packaging</a:t>
            </a:r>
            <a:r>
              <a:rPr lang="es-MX" dirty="0" smtClean="0"/>
              <a:t> y comandos (ASP.NET 5 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Compatible con </a:t>
            </a:r>
            <a:r>
              <a:rPr lang="es-MX" dirty="0" err="1" smtClean="0"/>
              <a:t>frameworks</a:t>
            </a:r>
            <a:r>
              <a:rPr lang="es-MX" dirty="0" smtClean="0"/>
              <a:t> de patrones de diseño </a:t>
            </a:r>
            <a:r>
              <a:rPr lang="es-MX" dirty="0" err="1" smtClean="0"/>
              <a:t>front-end</a:t>
            </a:r>
            <a:endParaRPr lang="es-MX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Aplicación de patrones de diseño Back-</a:t>
            </a:r>
            <a:r>
              <a:rPr lang="es-MX" dirty="0" err="1" smtClean="0"/>
              <a:t>end</a:t>
            </a:r>
            <a:endParaRPr lang="es-MX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ASP.NET </a:t>
            </a:r>
            <a:r>
              <a:rPr lang="es-MX" dirty="0" err="1" smtClean="0"/>
              <a:t>Identity</a:t>
            </a:r>
            <a:r>
              <a:rPr lang="es-MX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Mayores opciones para </a:t>
            </a:r>
            <a:r>
              <a:rPr lang="es-MX" dirty="0" err="1" smtClean="0"/>
              <a:t>Unit</a:t>
            </a:r>
            <a:r>
              <a:rPr lang="es-MX" dirty="0" smtClean="0"/>
              <a:t> </a:t>
            </a:r>
            <a:r>
              <a:rPr lang="es-MX" dirty="0" err="1" smtClean="0"/>
              <a:t>Testing</a:t>
            </a:r>
            <a:endParaRPr lang="es-MX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A la vanguardia con tendencias de TI</a:t>
            </a:r>
            <a:endParaRPr lang="es-MX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Open </a:t>
            </a:r>
            <a:r>
              <a:rPr lang="es-MX" dirty="0" err="1" smtClean="0"/>
              <a:t>source</a:t>
            </a:r>
            <a:r>
              <a:rPr lang="es-MX" dirty="0" smtClean="0"/>
              <a:t> – tecnología </a:t>
            </a:r>
            <a:r>
              <a:rPr lang="es-MX" dirty="0" smtClean="0"/>
              <a:t>híbrida</a:t>
            </a: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7" y="2715534"/>
            <a:ext cx="1826759" cy="18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400" dirty="0" smtClean="0"/>
              <a:t>¿Por qué ASP.NET?</a:t>
            </a:r>
            <a:endParaRPr lang="es-MX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32509" y="2543011"/>
            <a:ext cx="2429146" cy="199928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/>
          <p:cNvSpPr txBox="1"/>
          <p:nvPr/>
        </p:nvSpPr>
        <p:spPr>
          <a:xfrm>
            <a:off x="108488" y="4701946"/>
            <a:ext cx="3502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Alta adopción en las empresas</a:t>
            </a:r>
            <a:endParaRPr lang="es-MX" sz="24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087465" y="2388562"/>
            <a:ext cx="7441461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Alta demanda de desarrolladores .NET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Entorno RAD completo para el ciclo de vida del producto SW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Integración con otros productos de Microsoft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Provee soluciones web con arquitectura sólida y escalable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/>
              <a:t>M</a:t>
            </a:r>
            <a:r>
              <a:rPr lang="es-MX" dirty="0" smtClean="0"/>
              <a:t>ás económico que IBM, Oracle y otras empresas de SW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Mayor soporte por parte de socios Microsoft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s-MX" dirty="0" smtClean="0"/>
              <a:t>Buen nivel de productividad</a:t>
            </a:r>
          </a:p>
          <a:p>
            <a:pPr>
              <a:lnSpc>
                <a:spcPct val="150000"/>
              </a:lnSpc>
            </a:pPr>
            <a:endParaRPr lang="es-MX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24" y="2548178"/>
            <a:ext cx="1994115" cy="19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000" dirty="0" smtClean="0"/>
              <a:t>ASP.NET</a:t>
            </a:r>
            <a:r>
              <a:rPr lang="es-MX" sz="5000" dirty="0"/>
              <a:t> </a:t>
            </a:r>
            <a:r>
              <a:rPr lang="es-MX" sz="5000" dirty="0" smtClean="0"/>
              <a:t>– 14 años de evolución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501894" y="4263745"/>
            <a:ext cx="1561241" cy="15343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1.0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768493" y="4263745"/>
            <a:ext cx="1561241" cy="1534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1.1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263137" y="4263745"/>
            <a:ext cx="1561241" cy="15343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2.0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722747" y="4263745"/>
            <a:ext cx="1561241" cy="153433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3.0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0179936" y="4263901"/>
            <a:ext cx="1561241" cy="15343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3.5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>
            <a:stCxn id="9" idx="6"/>
            <a:endCxn id="12" idx="2"/>
          </p:cNvCxnSpPr>
          <p:nvPr/>
        </p:nvCxnSpPr>
        <p:spPr>
          <a:xfrm>
            <a:off x="2063135" y="5030911"/>
            <a:ext cx="705358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3" idx="2"/>
          </p:cNvCxnSpPr>
          <p:nvPr/>
        </p:nvCxnSpPr>
        <p:spPr>
          <a:xfrm>
            <a:off x="4329734" y="5030911"/>
            <a:ext cx="933403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824378" y="5068791"/>
            <a:ext cx="93340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9283988" y="5082558"/>
            <a:ext cx="93340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66599" y="3328218"/>
            <a:ext cx="144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Enero 2002</a:t>
            </a:r>
          </a:p>
          <a:p>
            <a:r>
              <a:rPr lang="es-MX" dirty="0" smtClean="0"/>
              <a:t> .NET 1.0 </a:t>
            </a:r>
          </a:p>
          <a:p>
            <a:r>
              <a:rPr lang="es-MX" dirty="0" smtClean="0"/>
              <a:t>VS .NET 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775276" y="3328218"/>
            <a:ext cx="1560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Abril 2003</a:t>
            </a:r>
          </a:p>
          <a:p>
            <a:r>
              <a:rPr lang="es-MX" dirty="0" smtClean="0"/>
              <a:t> .NET 1.1 </a:t>
            </a:r>
          </a:p>
          <a:p>
            <a:r>
              <a:rPr lang="es-MX" dirty="0" smtClean="0"/>
              <a:t>VS .NET 2003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060953" y="6558013"/>
            <a:ext cx="6864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Fuente:  https://en.wikipedia.org/wiki/.NET_Framework_version_history#cite_note-net45-48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124854" y="3343716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Noviembre 2005</a:t>
            </a:r>
          </a:p>
          <a:p>
            <a:r>
              <a:rPr lang="es-MX" dirty="0" smtClean="0"/>
              <a:t>      .NET 2.0 </a:t>
            </a:r>
          </a:p>
          <a:p>
            <a:r>
              <a:rPr lang="es-MX" dirty="0" smtClean="0"/>
              <a:t>     VS 2005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559407" y="3321020"/>
            <a:ext cx="2002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Noviembre 2006</a:t>
            </a:r>
          </a:p>
          <a:p>
            <a:r>
              <a:rPr lang="es-MX" dirty="0"/>
              <a:t> </a:t>
            </a:r>
            <a:r>
              <a:rPr lang="es-MX" dirty="0" smtClean="0"/>
              <a:t>     .NET 3.0</a:t>
            </a:r>
          </a:p>
          <a:p>
            <a:r>
              <a:rPr lang="es-MX" dirty="0" err="1" smtClean="0"/>
              <a:t>Expression</a:t>
            </a:r>
            <a:r>
              <a:rPr lang="es-MX" dirty="0" smtClean="0"/>
              <a:t> </a:t>
            </a:r>
            <a:r>
              <a:rPr lang="es-MX" dirty="0" err="1" smtClean="0"/>
              <a:t>Blend</a:t>
            </a:r>
            <a:endParaRPr lang="es-MX" dirty="0" smtClean="0"/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959320" y="3324300"/>
            <a:ext cx="200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Noviembre 2007</a:t>
            </a:r>
          </a:p>
          <a:p>
            <a:r>
              <a:rPr lang="es-MX" dirty="0" smtClean="0"/>
              <a:t>      .NET 3.5 </a:t>
            </a:r>
          </a:p>
          <a:p>
            <a:r>
              <a:rPr lang="es-MX" dirty="0" smtClean="0"/>
              <a:t>     VS 2008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9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5000" dirty="0" smtClean="0"/>
              <a:t>ASP.NET</a:t>
            </a:r>
            <a:r>
              <a:rPr lang="es-MX" sz="5000" dirty="0"/>
              <a:t> </a:t>
            </a:r>
            <a:r>
              <a:rPr lang="es-MX" sz="5000" dirty="0" smtClean="0"/>
              <a:t>– 14 años de evolución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501894" y="4263745"/>
            <a:ext cx="1561241" cy="153433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4.0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2768493" y="4263745"/>
            <a:ext cx="1561241" cy="153433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ASP.NET 4.5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5263137" y="4263745"/>
            <a:ext cx="1561241" cy="153433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4.5.1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722747" y="4263745"/>
            <a:ext cx="1561241" cy="1534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 4.6 y</a:t>
            </a:r>
          </a:p>
          <a:p>
            <a:pPr algn="ctr"/>
            <a:r>
              <a:rPr lang="es-MX" b="1" dirty="0" smtClean="0">
                <a:solidFill>
                  <a:schemeClr val="bg1"/>
                </a:solidFill>
              </a:rPr>
              <a:t>5.0 beta</a:t>
            </a:r>
          </a:p>
        </p:txBody>
      </p:sp>
      <p:sp>
        <p:nvSpPr>
          <p:cNvPr id="15" name="Elipse 14"/>
          <p:cNvSpPr/>
          <p:nvPr/>
        </p:nvSpPr>
        <p:spPr>
          <a:xfrm>
            <a:off x="10179936" y="4263901"/>
            <a:ext cx="1561241" cy="1534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ASP.NET</a:t>
            </a:r>
          </a:p>
          <a:p>
            <a:pPr algn="ctr"/>
            <a:r>
              <a:rPr lang="es-MX" b="1" dirty="0" smtClean="0">
                <a:solidFill>
                  <a:schemeClr val="bg1"/>
                </a:solidFill>
              </a:rPr>
              <a:t>4.6.1 y Core 1.0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>
            <a:stCxn id="9" idx="6"/>
            <a:endCxn id="12" idx="2"/>
          </p:cNvCxnSpPr>
          <p:nvPr/>
        </p:nvCxnSpPr>
        <p:spPr>
          <a:xfrm>
            <a:off x="2063135" y="5030911"/>
            <a:ext cx="705358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endCxn id="13" idx="2"/>
          </p:cNvCxnSpPr>
          <p:nvPr/>
        </p:nvCxnSpPr>
        <p:spPr>
          <a:xfrm>
            <a:off x="4329734" y="5030911"/>
            <a:ext cx="933403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824378" y="5068791"/>
            <a:ext cx="933403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9283988" y="5082558"/>
            <a:ext cx="933403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01894" y="3328218"/>
            <a:ext cx="1623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Abril 2010</a:t>
            </a:r>
          </a:p>
          <a:p>
            <a:r>
              <a:rPr lang="es-MX" dirty="0" smtClean="0"/>
              <a:t>    .NET 4.0 </a:t>
            </a:r>
          </a:p>
          <a:p>
            <a:r>
              <a:rPr lang="es-MX" dirty="0" smtClean="0"/>
              <a:t>    VS 2010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775276" y="3328218"/>
            <a:ext cx="1622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Agosto 2012</a:t>
            </a:r>
          </a:p>
          <a:p>
            <a:r>
              <a:rPr lang="es-MX" dirty="0" smtClean="0"/>
              <a:t>  .NET 4.5</a:t>
            </a:r>
          </a:p>
          <a:p>
            <a:r>
              <a:rPr lang="es-MX" dirty="0" smtClean="0"/>
              <a:t>VS .NET 2012</a:t>
            </a:r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5124854" y="3343716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Octubre 2013</a:t>
            </a:r>
          </a:p>
          <a:p>
            <a:r>
              <a:rPr lang="es-MX" dirty="0" smtClean="0"/>
              <a:t>     .NET 4.5.1</a:t>
            </a:r>
          </a:p>
          <a:p>
            <a:r>
              <a:rPr lang="es-MX" dirty="0" smtClean="0"/>
              <a:t>     VS 2013</a:t>
            </a:r>
            <a:endParaRPr lang="es-MX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633863" y="3091825"/>
            <a:ext cx="2468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    Noviembre 2015</a:t>
            </a:r>
          </a:p>
          <a:p>
            <a:r>
              <a:rPr lang="es-MX" dirty="0" smtClean="0"/>
              <a:t>         .NET 4.6.1 </a:t>
            </a:r>
          </a:p>
          <a:p>
            <a:r>
              <a:rPr lang="es-MX" dirty="0" smtClean="0"/>
              <a:t>      .NET CORE 1.0 </a:t>
            </a:r>
          </a:p>
          <a:p>
            <a:r>
              <a:rPr lang="es-MX" dirty="0" smtClean="0"/>
              <a:t>     VS 2015 </a:t>
            </a:r>
            <a:r>
              <a:rPr lang="es-MX" dirty="0" err="1" smtClean="0"/>
              <a:t>Update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244585" y="3343716"/>
            <a:ext cx="2393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       Julio 2015</a:t>
            </a:r>
          </a:p>
          <a:p>
            <a:r>
              <a:rPr lang="es-MX" dirty="0" smtClean="0"/>
              <a:t>     .NET 4.6 - .NET 5.0</a:t>
            </a:r>
          </a:p>
          <a:p>
            <a:r>
              <a:rPr lang="es-MX" dirty="0" smtClean="0"/>
              <a:t>           VS 2015</a:t>
            </a:r>
            <a:endParaRPr lang="es-MX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060953" y="6558013"/>
            <a:ext cx="6864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Fuente:  https://en.wikipedia.org/wiki/.NET_Framework_version_history#cite_note-net45-48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0382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757156"/>
            <a:ext cx="10571998" cy="970450"/>
          </a:xfrm>
        </p:spPr>
        <p:txBody>
          <a:bodyPr/>
          <a:lstStyle/>
          <a:p>
            <a:pPr algn="ctr"/>
            <a:r>
              <a:rPr lang="es-MX" sz="5000" dirty="0" smtClean="0"/>
              <a:t>Comparando ASP.NET 4.6 y ASP.NET CORE 1.0 </a:t>
            </a:r>
            <a:endParaRPr lang="es-MX" sz="5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5897406"/>
            <a:ext cx="3347635" cy="714720"/>
          </a:xfrm>
          <a:prstGeom prst="rect">
            <a:avLst/>
          </a:prstGeom>
        </p:spPr>
      </p:pic>
      <p:sp>
        <p:nvSpPr>
          <p:cNvPr id="10" name="Oval 1"/>
          <p:cNvSpPr/>
          <p:nvPr>
            <p:custDataLst>
              <p:custData r:id="rId1"/>
              <p:custData r:id="rId2"/>
            </p:custDataLst>
          </p:nvPr>
        </p:nvSpPr>
        <p:spPr>
          <a:xfrm>
            <a:off x="11167740" y="5984983"/>
            <a:ext cx="657467" cy="62714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11360258" y="6187989"/>
            <a:ext cx="263471" cy="24380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69" y="2076750"/>
            <a:ext cx="7539580" cy="372790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293704" y="6551116"/>
            <a:ext cx="798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Fuente: http://www.hanselman.com/blog/ASPNET5IsDeadIntroducingASPNETCore10AndNETCore10.aspx</a:t>
            </a:r>
            <a:endParaRPr lang="es-MX" sz="1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" y="2599410"/>
            <a:ext cx="2507864" cy="212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item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2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9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3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3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4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46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4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4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5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5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5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9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6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6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6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6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71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2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7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7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7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7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8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86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87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8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9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CFBA1468-AC58-4D82-9138-0377A61DCB7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A38FB78-0931-4981-B3E5-E205D6EF47F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FE1F898-89A8-4E43-BEA6-A882C82289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B56F1F4-8A50-49B9-ADC7-5DB79F3CBFF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2C72F71-D419-4B07-9176-0998159FDAF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2B6F6B6-E1DE-45B5-A873-34C40EEE16B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EB5F393-F47F-4FF6-9232-B71252D79EA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0D39348-A2E5-4DE2-8AA3-D4032D197A9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B1B207D-E8EE-495F-9BD5-95A962C0DD3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F5A5FAF-F539-441F-B19E-BC1941C16CD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8F37203-1EBB-4C5E-B7EE-FC29F198688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5F60F99-F07D-48D2-A37D-94356C9EA6A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5415C9E6-0F63-42E7-AB3A-49DE1EBE7D2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D95FCA7-7470-4ADF-9910-36A387939896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457228-D4DD-47F7-BDC1-6A833881F84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C63CEF94-679B-4D97-8992-D1976EB5A70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8474C01-AABC-4B53-A513-5BA07798437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96D6710-CC9F-4FE8-A12C-D39B4443EE2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F215F0D-940D-489B-91EC-108FAC0B652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A5839E2-901D-445A-BE26-11E304D5A30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0253DBE-515F-4F2F-A53F-229352C1710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B93B61B-04E6-4AE5-AA00-3A85727C48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A6DCD18-6240-4562-BAAC-7FD2EDEA140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5CC2B07-FB6C-45FB-AA87-86A731962B4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1FC1D11-9681-45DD-AFC1-6B3E86308EF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8085864-8990-4A27-85F2-84783F325EAC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17F7704-1CC5-424E-B594-F4D75AFA7365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99E5A96-8788-497A-81E6-F11569F6AAFC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E179434-1337-4966-87C1-4C50A024FD2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D2D9577-BDF2-42E4-B6B0-915EA6794A4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E9DDC42-3971-4AB1-8492-6112D006119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C611E08-5624-4FF8-9C33-76444E41164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F1CDD36-9036-4484-8D34-A1AA0C8A1CC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4EC503D-88D7-4520-A5EE-867D70A30779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579E257-C7AE-4216-8797-D9E1ADE39C2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353F2DA7-E192-421B-AB08-B2F7416DC41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4EA4CB1-D0D4-44B1-A977-11C082DAC33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D8726EA-7BA2-4DD8-BD95-354BE6DF37B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D01A2A6-E906-403B-937B-E6CC55CAA00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9BEF0DD-062C-48B5-A0F9-378F7401E65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3006C24-A7EE-4C3B-8D13-B5170115A29B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D848935-0B40-4463-9327-477B5EE9FF8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2C96DF7E-58A7-435C-89E8-75B0E4503F8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3E3069E-D618-41DE-86DF-A81A939E23D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2E98E6D-5CD6-4481-89C7-16CBCFFE870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9775BD2-15E8-4078-8F9D-73AD23A3FD1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D94BD74-E99D-4645-8335-552AFEF5A8A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C2CBC42-DDEF-4380-BCCA-3CAAFEF701E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BB73739-602D-47BB-9812-44A3AD98B80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FF53430-1C72-4F53-AC1D-6E8E64F9B6D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14F11E2-FB1E-4F30-877B-EC0A86476051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614EAF7-D434-4743-9F03-43F972C8840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850C61-0509-437F-BC9B-7B2AFAE3572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55EDC27-5A77-4B57-8B72-0D5933AAB17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F51926F-5F6D-4CF9-8BB6-EFAF3DD9E7C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6FC086-ADF5-418C-A00E-4283550C483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9C2DB7-8A03-42DF-B508-52BA68706E3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5A228ED-7FEC-4D73-897C-5008D6AE38F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996A865-F959-4B59-AB09-31B8FD8F7DA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FCFFBDCC-7540-4693-B6D5-278D3185D73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E873979-7392-4431-B3DE-8E63055580D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8AD09062-2EF4-4D8F-BE56-41DF71FACD01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6B4EDCF-DF96-4266-AC33-585F3535654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65F9F58-23A5-44AF-8641-9EB2FFE23905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F5ED5E2-46A7-478C-9F2E-B5F7545C036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FEDE401-53C0-4D1A-91DC-AA75D809554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FF84A9D-4D27-46E0-94A0-CF9AC81F32F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E3BE13F-56CF-4BA9-97AA-05B79B0AF9D8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6F97832-3098-4748-BBDF-B22AA5EDF1F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00BAF9F6-5B5C-4CBA-8771-A4FEC8FD64B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7085B9A0-1CD6-4972-9583-68D47A22271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FB4E9C8-E770-44A1-81D6-C5AF22C350D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0A445F4-2BD5-4EF1-85BA-82258BD24DC7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8338A0B8-E89A-401C-9D2A-89C0FC6433B8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4DEFFDD-3A19-486D-B53B-E58F3D7AE57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426A434-B1D4-4331-9394-F1D4433AD876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FA973DE-BC79-4067-A5F7-99434F51C3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6E2753B-3506-489E-A97D-4BE1F58E4C1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33D001D-35D3-4EAB-9E60-46AAB84D53B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6EEB930-0E3E-495D-BA71-9F2F36962F9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FB92DC7-6A30-4956-BF5A-197FA99FDFD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97FB8A4-E6C5-45F5-BF3C-40FFFC42362C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2822DA0-8894-437B-910C-D6D577BD884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6E89DD8-1D99-49E8-B11F-90871718473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3DD5D68-121B-4213-9610-4D25D15E4FE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F3CD0A7-07BD-4EA0-88E1-E60E0ADC8BA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F90C3A4-C1FB-4424-AECC-351DA73AA10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BBF7F8F-CB19-4FD2-AD98-A6593BBF770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37C1245-D0D0-4DEF-BEC2-FEDBB312628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0E1E216-6A10-4C92-8ABA-6278A4F6DFB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47484C7-DDCB-4C2B-8A8C-1813293E0AB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06B2D95-DA7C-4AA7-A49C-803366CF8A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1376</TotalTime>
  <Words>1064</Words>
  <Application>Microsoft Office PowerPoint</Application>
  <PresentationFormat>Panorámica</PresentationFormat>
  <Paragraphs>217</Paragraphs>
  <Slides>23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Wingdings</vt:lpstr>
      <vt:lpstr>Wingdings 2</vt:lpstr>
      <vt:lpstr>Citable</vt:lpstr>
      <vt:lpstr>!Hágalo fácil!  Una mirada al desarrollo de aplicaciones web con Microsoft ASP.NET </vt:lpstr>
      <vt:lpstr>AGENDA</vt:lpstr>
      <vt:lpstr>¿Por qué ASP.NET?</vt:lpstr>
      <vt:lpstr>¿Por qué ASP.NET?</vt:lpstr>
      <vt:lpstr>¿Por qué ASP.NET?</vt:lpstr>
      <vt:lpstr>¿Por qué ASP.NET?</vt:lpstr>
      <vt:lpstr>ASP.NET – 14 años de evolución</vt:lpstr>
      <vt:lpstr>ASP.NET – 14 años de evolución</vt:lpstr>
      <vt:lpstr>Comparando ASP.NET 4.6 y ASP.NET CORE 1.0 </vt:lpstr>
      <vt:lpstr>¿NET y ASPNET ya funcionaban en entornos multi plataforma antes de Core 1.0? </vt:lpstr>
      <vt:lpstr>Empezando a usar ASP.NET </vt:lpstr>
      <vt:lpstr>Trabajando con ASP.NET Web Forms</vt:lpstr>
      <vt:lpstr>Trabajando con ASP.NET Web Forms</vt:lpstr>
      <vt:lpstr>Trabajando con ASP.NET MVC</vt:lpstr>
      <vt:lpstr>Trabajando con ASP.NET MVC</vt:lpstr>
      <vt:lpstr>Arquitectura Web Forms vs MVC</vt:lpstr>
      <vt:lpstr>Sinergia entre ASP.NET web applications y Opensource</vt:lpstr>
      <vt:lpstr>Empezando a meter mano en el código (Demo)</vt:lpstr>
      <vt:lpstr>Mejores prácticas para desarrollo de Aplicaciones Web ASP.NET</vt:lpstr>
      <vt:lpstr>Decídete por ASP.NET Web Forms si….</vt:lpstr>
      <vt:lpstr>Decídete por ASP.NET MVC si….</vt:lpstr>
      <vt:lpstr>Materiales de interés</vt:lpstr>
      <vt:lpstr>GRACIAS!!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130</cp:revision>
  <dcterms:created xsi:type="dcterms:W3CDTF">2016-04-21T02:31:21Z</dcterms:created>
  <dcterms:modified xsi:type="dcterms:W3CDTF">2016-04-22T02:02:05Z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