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sv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18AE1-4AE9-40A6-9DED-8EFB9D8BB5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SmartAppSearch</a:t>
            </a:r>
            <a:r>
              <a:rPr lang="en-GB" dirty="0"/>
              <a:t> Guide </a:t>
            </a:r>
            <a:endParaRPr lang="en-D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E5E4B6-181A-42A2-A30E-8048437310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Karen Goytizolo</a:t>
            </a:r>
            <a:endParaRPr lang="en-DE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FA713A9-2E51-4017-9BB0-5D877D670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025" y="220184"/>
            <a:ext cx="3919186" cy="134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85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7D414-8743-4328-833D-58125220A8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THANK YOU!</a:t>
            </a:r>
            <a:endParaRPr lang="en-D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24E26A-A2B1-45B4-B459-17FD6DDF7A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D1C54B73-7D14-4D68-B092-9DD199A79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7521" y="197091"/>
            <a:ext cx="2699339" cy="92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9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F1935-CF43-4E57-9A3C-0C8939D5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  <a:endParaRPr lang="en-D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E14791-86D3-451B-9E11-4A6AA8540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7828138" cy="3636511"/>
          </a:xfrm>
        </p:spPr>
        <p:txBody>
          <a:bodyPr/>
          <a:lstStyle/>
          <a:p>
            <a:r>
              <a:rPr lang="en-GB" dirty="0"/>
              <a:t>Software user and technical requirements</a:t>
            </a:r>
          </a:p>
          <a:p>
            <a:r>
              <a:rPr lang="en-GB" dirty="0"/>
              <a:t>Applying Elasticsearch best practices for searching and analysis purposes</a:t>
            </a:r>
          </a:p>
          <a:p>
            <a:r>
              <a:rPr lang="en-GB" dirty="0"/>
              <a:t>REST API architecture and usage of Elasticsearch NEST framework (high level client)</a:t>
            </a:r>
          </a:p>
          <a:p>
            <a:r>
              <a:rPr lang="en-GB" dirty="0"/>
              <a:t>Calling the REST API to test several full text search scenarios  </a:t>
            </a:r>
          </a:p>
          <a:p>
            <a:endParaRPr lang="en-GB" dirty="0"/>
          </a:p>
          <a:p>
            <a:endParaRPr lang="en-DE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7DFF04D6-17C0-4B51-B405-6B47AA34C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7521" y="197091"/>
            <a:ext cx="2699339" cy="925936"/>
          </a:xfrm>
          <a:prstGeom prst="rect">
            <a:avLst/>
          </a:prstGeom>
        </p:spPr>
      </p:pic>
      <p:pic>
        <p:nvPicPr>
          <p:cNvPr id="6" name="Gráfico 5" descr="Portapapeles comprobado con relleno sólido">
            <a:extLst>
              <a:ext uri="{FF2B5EF4-FFF2-40B4-BE49-F238E27FC236}">
                <a16:creationId xmlns:a16="http://schemas.microsoft.com/office/drawing/2014/main" id="{DC11F5A3-859A-4FAE-A5B3-0170693DD3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2515" y="2354802"/>
            <a:ext cx="2652204" cy="265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1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26232-AD9F-45E9-9A96-45F642DF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user requirements</a:t>
            </a:r>
            <a:br>
              <a:rPr lang="en-GB" dirty="0"/>
            </a:br>
            <a:r>
              <a:rPr lang="en-GB" dirty="0"/>
              <a:t>(inputs)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66BB4B-54C8-44E6-84EF-9C9EC013D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36" y="2509592"/>
            <a:ext cx="9070516" cy="499317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An optimized full text search is required for 2 cases:</a:t>
            </a:r>
          </a:p>
          <a:p>
            <a:pPr lvl="1"/>
            <a:r>
              <a:rPr lang="en-GB" b="1" dirty="0"/>
              <a:t>Management = </a:t>
            </a:r>
            <a:r>
              <a:rPr lang="en-GB" dirty="0"/>
              <a:t>Management Companies which own 1 or more properties.</a:t>
            </a:r>
          </a:p>
          <a:p>
            <a:pPr lvl="1"/>
            <a:r>
              <a:rPr lang="en-GB" b="1" dirty="0"/>
              <a:t>Properties = </a:t>
            </a:r>
            <a:r>
              <a:rPr lang="en-GB" dirty="0"/>
              <a:t>Apartment complexes for rent.</a:t>
            </a:r>
          </a:p>
          <a:p>
            <a:r>
              <a:rPr lang="en-GB" dirty="0"/>
              <a:t>The app should consider as input:</a:t>
            </a:r>
          </a:p>
          <a:p>
            <a:pPr lvl="1"/>
            <a:r>
              <a:rPr lang="en-GB" b="1" dirty="0"/>
              <a:t>Search phrase </a:t>
            </a:r>
            <a:r>
              <a:rPr lang="en-GB" dirty="0"/>
              <a:t>(required) – string </a:t>
            </a:r>
            <a:r>
              <a:rPr lang="en-GB" dirty="0">
                <a:sym typeface="Wingdings" panose="05000000000000000000" pitchFamily="2" charset="2"/>
              </a:rPr>
              <a:t> by name or former name</a:t>
            </a:r>
            <a:endParaRPr lang="en-GB" dirty="0"/>
          </a:p>
          <a:p>
            <a:pPr lvl="2"/>
            <a:r>
              <a:rPr lang="en-GB" dirty="0"/>
              <a:t>Example: “Essex”</a:t>
            </a:r>
          </a:p>
          <a:p>
            <a:pPr lvl="1"/>
            <a:r>
              <a:rPr lang="en-GB" b="1" dirty="0"/>
              <a:t>Limit</a:t>
            </a:r>
            <a:r>
              <a:rPr lang="en-GB" dirty="0"/>
              <a:t> (required) – int </a:t>
            </a:r>
            <a:r>
              <a:rPr lang="en-GB" dirty="0">
                <a:sym typeface="Wingdings" panose="05000000000000000000" pitchFamily="2" charset="2"/>
              </a:rPr>
              <a:t> Default value = 25,  Max = How many results to be returned</a:t>
            </a:r>
            <a:endParaRPr lang="en-GB" dirty="0"/>
          </a:p>
          <a:p>
            <a:pPr lvl="1"/>
            <a:r>
              <a:rPr lang="en-GB" b="1" dirty="0"/>
              <a:t>Market</a:t>
            </a:r>
            <a:r>
              <a:rPr lang="en-GB" dirty="0"/>
              <a:t> (optional) – string[]  </a:t>
            </a:r>
            <a:r>
              <a:rPr lang="en-GB" dirty="0">
                <a:sym typeface="Wingdings" panose="05000000000000000000" pitchFamily="2" charset="2"/>
              </a:rPr>
              <a:t> Search scope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One or more markets can be searched through a string array/List. </a:t>
            </a:r>
          </a:p>
          <a:p>
            <a:pPr lvl="3"/>
            <a:r>
              <a:rPr lang="en-GB" dirty="0">
                <a:sym typeface="Wingdings" panose="05000000000000000000" pitchFamily="2" charset="2"/>
              </a:rPr>
              <a:t>Example: List&lt;string&gt; { ‘California’ , ‘South California’, ‘Seattle’}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If no market is specified, search is assumed to be done in the entire US (all markets). </a:t>
            </a:r>
          </a:p>
          <a:p>
            <a:pPr lvl="2"/>
            <a:endParaRPr lang="en-GB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en-GB" dirty="0">
                <a:sym typeface="Wingdings" panose="05000000000000000000" pitchFamily="2" charset="2"/>
              </a:rPr>
              <a:t>	</a:t>
            </a:r>
          </a:p>
          <a:p>
            <a:pPr marL="457200" lvl="1" indent="0">
              <a:buNone/>
            </a:pPr>
            <a:r>
              <a:rPr lang="en-GB" dirty="0">
                <a:sym typeface="Wingdings" panose="05000000000000000000" pitchFamily="2" charset="2"/>
              </a:rPr>
              <a:t>     </a:t>
            </a:r>
            <a:endParaRPr lang="en-GB" dirty="0"/>
          </a:p>
          <a:p>
            <a:pPr lvl="1"/>
            <a:endParaRPr lang="en-DE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9CD10937-9702-4619-A43C-F4BFF5A27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7521" y="197091"/>
            <a:ext cx="2699339" cy="925936"/>
          </a:xfrm>
          <a:prstGeom prst="rect">
            <a:avLst/>
          </a:prstGeom>
        </p:spPr>
      </p:pic>
      <p:pic>
        <p:nvPicPr>
          <p:cNvPr id="10" name="Gráfico 9" descr="Casa contorno">
            <a:extLst>
              <a:ext uri="{FF2B5EF4-FFF2-40B4-BE49-F238E27FC236}">
                <a16:creationId xmlns:a16="http://schemas.microsoft.com/office/drawing/2014/main" id="{27D207F7-EF8A-43B3-A03F-3CB54F6BB4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7400" y="2035946"/>
            <a:ext cx="2003764" cy="2003764"/>
          </a:xfrm>
          <a:prstGeom prst="rect">
            <a:avLst/>
          </a:prstGeom>
        </p:spPr>
      </p:pic>
      <p:pic>
        <p:nvPicPr>
          <p:cNvPr id="12" name="Gráfico 11" descr="Edificio contorno">
            <a:extLst>
              <a:ext uri="{FF2B5EF4-FFF2-40B4-BE49-F238E27FC236}">
                <a16:creationId xmlns:a16="http://schemas.microsoft.com/office/drawing/2014/main" id="{BD243B20-CD37-4752-B75D-BC164CFAB3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77400" y="4200817"/>
            <a:ext cx="2066817" cy="2066817"/>
          </a:xfrm>
          <a:prstGeom prst="rect">
            <a:avLst/>
          </a:prstGeom>
        </p:spPr>
      </p:pic>
      <p:pic>
        <p:nvPicPr>
          <p:cNvPr id="13" name="Gráfico 12" descr="Lupa con relleno sólido">
            <a:extLst>
              <a:ext uri="{FF2B5EF4-FFF2-40B4-BE49-F238E27FC236}">
                <a16:creationId xmlns:a16="http://schemas.microsoft.com/office/drawing/2014/main" id="{DEAC3E34-748A-4106-830C-27EACA00A7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80484" y="55862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0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654F0-F3D0-4B3A-AAD6-AB19EF38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user requirements</a:t>
            </a:r>
            <a:br>
              <a:rPr lang="en-GB" dirty="0"/>
            </a:br>
            <a:r>
              <a:rPr lang="en-GB" dirty="0"/>
              <a:t>(output)</a:t>
            </a:r>
            <a:endParaRPr lang="en-D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6BD5E2-4EBE-4FDC-9284-8E6209468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8396309" cy="3636511"/>
          </a:xfrm>
        </p:spPr>
        <p:txBody>
          <a:bodyPr/>
          <a:lstStyle/>
          <a:p>
            <a:r>
              <a:rPr lang="en-GB" dirty="0"/>
              <a:t>Optimized text search should display results based on </a:t>
            </a:r>
            <a:r>
              <a:rPr lang="en-GB" b="1" dirty="0"/>
              <a:t>relevance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The best full text search option must be applied.</a:t>
            </a:r>
          </a:p>
          <a:p>
            <a:pPr lvl="1"/>
            <a:r>
              <a:rPr lang="en-GB" dirty="0"/>
              <a:t>If the user enters a phrase with a stop word, should not be considered in the search.</a:t>
            </a:r>
          </a:p>
          <a:p>
            <a:pPr lvl="1"/>
            <a:r>
              <a:rPr lang="en-GB" dirty="0"/>
              <a:t>Avoid substring match due to a stop-word match conflict.</a:t>
            </a:r>
          </a:p>
          <a:p>
            <a:r>
              <a:rPr lang="en-GB" dirty="0"/>
              <a:t>Type of text search: auto complete</a:t>
            </a:r>
          </a:p>
          <a:p>
            <a:endParaRPr lang="en-DE" dirty="0"/>
          </a:p>
        </p:txBody>
      </p:sp>
      <p:pic>
        <p:nvPicPr>
          <p:cNvPr id="4" name="Gráfico 3" descr="Casa contorno">
            <a:extLst>
              <a:ext uri="{FF2B5EF4-FFF2-40B4-BE49-F238E27FC236}">
                <a16:creationId xmlns:a16="http://schemas.microsoft.com/office/drawing/2014/main" id="{311B3676-0FEC-48E0-910B-DA93EEAAB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7400" y="2035946"/>
            <a:ext cx="2003764" cy="2003764"/>
          </a:xfrm>
          <a:prstGeom prst="rect">
            <a:avLst/>
          </a:prstGeom>
        </p:spPr>
      </p:pic>
      <p:pic>
        <p:nvPicPr>
          <p:cNvPr id="5" name="Gráfico 4" descr="Edificio contorno">
            <a:extLst>
              <a:ext uri="{FF2B5EF4-FFF2-40B4-BE49-F238E27FC236}">
                <a16:creationId xmlns:a16="http://schemas.microsoft.com/office/drawing/2014/main" id="{B7FC09C3-CF72-4E0D-A9ED-46FC7B13DF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45873" y="4039710"/>
            <a:ext cx="2066817" cy="2066817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F1046CDA-2B00-4742-B99D-9F4BD43696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87521" y="197091"/>
            <a:ext cx="2699339" cy="925936"/>
          </a:xfrm>
          <a:prstGeom prst="rect">
            <a:avLst/>
          </a:prstGeom>
        </p:spPr>
      </p:pic>
      <p:pic>
        <p:nvPicPr>
          <p:cNvPr id="8" name="Gráfico 7" descr="Lupa con relleno sólido">
            <a:extLst>
              <a:ext uri="{FF2B5EF4-FFF2-40B4-BE49-F238E27FC236}">
                <a16:creationId xmlns:a16="http://schemas.microsoft.com/office/drawing/2014/main" id="{F1868941-DF04-4CCB-B9BC-2A6F736F01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80484" y="55862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1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EFB67-024D-492A-B439-6A55F297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technical requirements</a:t>
            </a:r>
            <a:endParaRPr lang="en-D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C2EC87-6B3B-497C-8DDD-94EF3F1AD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7925793" cy="4444843"/>
          </a:xfrm>
        </p:spPr>
        <p:txBody>
          <a:bodyPr>
            <a:normAutofit/>
          </a:bodyPr>
          <a:lstStyle/>
          <a:p>
            <a:r>
              <a:rPr lang="en-GB" dirty="0"/>
              <a:t>For full text search data analysis and design: </a:t>
            </a:r>
          </a:p>
          <a:p>
            <a:pPr lvl="1"/>
            <a:r>
              <a:rPr lang="en-GB" dirty="0"/>
              <a:t>Elasticsearch </a:t>
            </a:r>
          </a:p>
          <a:p>
            <a:pPr lvl="2"/>
            <a:r>
              <a:rPr lang="en-GB" dirty="0"/>
              <a:t>Cloud-search option: AWS Elasticsearch service (AWS ES) </a:t>
            </a:r>
          </a:p>
          <a:p>
            <a:pPr lvl="1"/>
            <a:r>
              <a:rPr lang="en-GB" dirty="0"/>
              <a:t>Full Text search (autocomplete) design requirements</a:t>
            </a:r>
          </a:p>
          <a:p>
            <a:pPr lvl="2"/>
            <a:r>
              <a:rPr lang="en-GB" dirty="0"/>
              <a:t>Implement built-in or custom:</a:t>
            </a:r>
          </a:p>
          <a:p>
            <a:pPr lvl="3"/>
            <a:r>
              <a:rPr lang="en-GB" dirty="0" err="1"/>
              <a:t>Analyzers</a:t>
            </a:r>
            <a:r>
              <a:rPr lang="en-GB" dirty="0"/>
              <a:t>, Tokenizers, Filters, Others</a:t>
            </a:r>
          </a:p>
          <a:p>
            <a:r>
              <a:rPr lang="en-GB" dirty="0"/>
              <a:t>For REST API creation</a:t>
            </a:r>
          </a:p>
          <a:p>
            <a:pPr lvl="1"/>
            <a:r>
              <a:rPr lang="en-GB" dirty="0"/>
              <a:t>Framework: .NET Core</a:t>
            </a:r>
          </a:p>
          <a:p>
            <a:pPr lvl="2"/>
            <a:r>
              <a:rPr lang="en-GB" dirty="0"/>
              <a:t>Architecture must apply design patterns, clean code and quality design</a:t>
            </a:r>
          </a:p>
          <a:p>
            <a:r>
              <a:rPr lang="en-GB" dirty="0"/>
              <a:t>For data indexing (upload):  </a:t>
            </a:r>
          </a:p>
          <a:p>
            <a:pPr lvl="1"/>
            <a:r>
              <a:rPr lang="en-GB" dirty="0"/>
              <a:t>properties and management JSON files</a:t>
            </a:r>
          </a:p>
          <a:p>
            <a:pPr lvl="1"/>
            <a:endParaRPr lang="en-DE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154D9A1B-B29C-4D57-A853-F06905779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7521" y="197091"/>
            <a:ext cx="2699339" cy="925936"/>
          </a:xfrm>
          <a:prstGeom prst="rect">
            <a:avLst/>
          </a:prstGeom>
        </p:spPr>
      </p:pic>
      <p:pic>
        <p:nvPicPr>
          <p:cNvPr id="6" name="Gráfico 5" descr="Engranajes con relleno sólido">
            <a:extLst>
              <a:ext uri="{FF2B5EF4-FFF2-40B4-BE49-F238E27FC236}">
                <a16:creationId xmlns:a16="http://schemas.microsoft.com/office/drawing/2014/main" id="{1CEF2B52-E46E-4351-97F7-6D3AC61580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8375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EFB67-024D-492A-B439-6A55F297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started</a:t>
            </a:r>
            <a:endParaRPr lang="en-D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C2EC87-6B3B-497C-8DDD-94EF3F1AD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2413157"/>
            <a:ext cx="7925793" cy="4444843"/>
          </a:xfrm>
        </p:spPr>
        <p:txBody>
          <a:bodyPr>
            <a:normAutofit/>
          </a:bodyPr>
          <a:lstStyle/>
          <a:p>
            <a:r>
              <a:rPr lang="en-GB" dirty="0"/>
              <a:t>Elasticsearch Cluster and node setup. </a:t>
            </a:r>
          </a:p>
          <a:p>
            <a:pPr lvl="1"/>
            <a:r>
              <a:rPr lang="en-GB" dirty="0"/>
              <a:t>Cloud-search option: AWS Elasticsearch service (AWS ES – Free Tier) </a:t>
            </a:r>
          </a:p>
          <a:p>
            <a:pPr lvl="1"/>
            <a:r>
              <a:rPr lang="en-GB" dirty="0"/>
              <a:t>On-Premise option: Elasticsearch v.7.13</a:t>
            </a:r>
          </a:p>
          <a:p>
            <a:r>
              <a:rPr lang="en-GB" dirty="0"/>
              <a:t>Data indexing (upload bulk files):  </a:t>
            </a:r>
          </a:p>
          <a:p>
            <a:pPr lvl="1"/>
            <a:r>
              <a:rPr lang="en-GB" dirty="0"/>
              <a:t>Clean up, format and index provided files.</a:t>
            </a:r>
          </a:p>
          <a:p>
            <a:pPr lvl="1"/>
            <a:r>
              <a:rPr lang="en-GB" dirty="0"/>
              <a:t>Using CURL utility to upload properties and management JSON files</a:t>
            </a:r>
          </a:p>
          <a:p>
            <a:r>
              <a:rPr lang="en-GB" dirty="0"/>
              <a:t>Setting properties and management indexes:</a:t>
            </a:r>
          </a:p>
          <a:p>
            <a:pPr lvl="1"/>
            <a:r>
              <a:rPr lang="en-GB" dirty="0"/>
              <a:t>Configuring </a:t>
            </a:r>
            <a:r>
              <a:rPr lang="en-GB" dirty="0" err="1"/>
              <a:t>analizers</a:t>
            </a:r>
            <a:r>
              <a:rPr lang="en-GB" dirty="0"/>
              <a:t>, tokenizers and filters</a:t>
            </a:r>
          </a:p>
          <a:p>
            <a:pPr lvl="1"/>
            <a:r>
              <a:rPr lang="en-GB" dirty="0"/>
              <a:t>Configuring indexes mapping</a:t>
            </a:r>
          </a:p>
          <a:p>
            <a:pPr lvl="1"/>
            <a:r>
              <a:rPr lang="en-GB" dirty="0"/>
              <a:t>Indexes creation</a:t>
            </a:r>
          </a:p>
          <a:p>
            <a:r>
              <a:rPr lang="en-GB" dirty="0"/>
              <a:t>Monitoring indexes and cluster health</a:t>
            </a:r>
          </a:p>
          <a:p>
            <a:endParaRPr lang="en-GB" dirty="0"/>
          </a:p>
          <a:p>
            <a:pPr lvl="1"/>
            <a:endParaRPr lang="en-DE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154D9A1B-B29C-4D57-A853-F06905779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7521" y="197091"/>
            <a:ext cx="2699339" cy="925936"/>
          </a:xfrm>
          <a:prstGeom prst="rect">
            <a:avLst/>
          </a:prstGeom>
        </p:spPr>
      </p:pic>
      <p:pic>
        <p:nvPicPr>
          <p:cNvPr id="6" name="Gráfico 5" descr="Engranajes con relleno sólido">
            <a:extLst>
              <a:ext uri="{FF2B5EF4-FFF2-40B4-BE49-F238E27FC236}">
                <a16:creationId xmlns:a16="http://schemas.microsoft.com/office/drawing/2014/main" id="{1CEF2B52-E46E-4351-97F7-6D3AC61580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84690" y="230782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5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11724-9A73-48A7-98DE-102E57BE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Applying Elasticsearch </a:t>
            </a:r>
            <a:br>
              <a:rPr lang="en-GB" dirty="0"/>
            </a:br>
            <a:r>
              <a:rPr lang="en-GB" dirty="0"/>
              <a:t>best practices for full text search</a:t>
            </a:r>
            <a:endParaRPr lang="en-D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B17CDA-E593-4406-92AA-2416ABBC0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94" y="2550761"/>
            <a:ext cx="8239563" cy="4063103"/>
          </a:xfrm>
        </p:spPr>
        <p:txBody>
          <a:bodyPr/>
          <a:lstStyle/>
          <a:p>
            <a:r>
              <a:rPr lang="en-GB" dirty="0"/>
              <a:t>Usage of Elasticsearch DSL language for search request execution.</a:t>
            </a:r>
          </a:p>
          <a:p>
            <a:r>
              <a:rPr lang="en-GB" dirty="0"/>
              <a:t>Application of search query context for:</a:t>
            </a:r>
          </a:p>
          <a:p>
            <a:pPr lvl="1"/>
            <a:r>
              <a:rPr lang="en-GB" dirty="0"/>
              <a:t>Full text searches based on relevance (scoring – TD/IDF algorithm)</a:t>
            </a:r>
          </a:p>
          <a:p>
            <a:pPr lvl="1"/>
            <a:r>
              <a:rPr lang="en-GB" dirty="0"/>
              <a:t>Definition of </a:t>
            </a:r>
            <a:r>
              <a:rPr lang="en-GB" dirty="0" err="1"/>
              <a:t>analizers</a:t>
            </a:r>
            <a:r>
              <a:rPr lang="en-GB" dirty="0"/>
              <a:t>, tokenizers and filters for text search customization</a:t>
            </a:r>
          </a:p>
          <a:p>
            <a:r>
              <a:rPr lang="en-GB" dirty="0"/>
              <a:t>Application of search filter context for:</a:t>
            </a:r>
          </a:p>
          <a:p>
            <a:pPr lvl="1"/>
            <a:r>
              <a:rPr lang="en-GB" dirty="0"/>
              <a:t>Exact matches based on structured data.</a:t>
            </a:r>
          </a:p>
          <a:p>
            <a:pPr lvl="1"/>
            <a:r>
              <a:rPr lang="en-GB" dirty="0"/>
              <a:t>It only includes certain data</a:t>
            </a:r>
          </a:p>
          <a:p>
            <a:pPr lvl="1"/>
            <a:r>
              <a:rPr lang="en-GB" dirty="0"/>
              <a:t>Avoids extra calculations (scoring) to calculate relevance</a:t>
            </a:r>
          </a:p>
          <a:p>
            <a:pPr lvl="1"/>
            <a:endParaRPr lang="en-GB" dirty="0"/>
          </a:p>
          <a:p>
            <a:endParaRPr lang="en-DE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A3D61A5C-5E65-4DC3-A83C-84BBDB551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7521" y="197091"/>
            <a:ext cx="2699339" cy="925936"/>
          </a:xfrm>
          <a:prstGeom prst="rect">
            <a:avLst/>
          </a:prstGeom>
        </p:spPr>
      </p:pic>
      <p:pic>
        <p:nvPicPr>
          <p:cNvPr id="5" name="Gráfico 4" descr="Engranajes con relleno sólido">
            <a:extLst>
              <a:ext uri="{FF2B5EF4-FFF2-40B4-BE49-F238E27FC236}">
                <a16:creationId xmlns:a16="http://schemas.microsoft.com/office/drawing/2014/main" id="{01CE2445-C034-47EA-9611-1A200D37C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84690" y="230782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87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76B42-4B30-47F3-9F66-9A284BD26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 API architecture and usage </a:t>
            </a:r>
            <a:br>
              <a:rPr lang="en-GB" dirty="0"/>
            </a:br>
            <a:r>
              <a:rPr lang="en-GB" dirty="0"/>
              <a:t>of Elasticsearch NEST framework</a:t>
            </a:r>
            <a:endParaRPr lang="en-D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A77AD0-3D99-4789-BB2C-62D65FDE1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REST API Framework and language</a:t>
            </a:r>
          </a:p>
          <a:p>
            <a:pPr lvl="1"/>
            <a:r>
              <a:rPr lang="en-GB" dirty="0"/>
              <a:t>.NET 5 (Includes .NET Core 3.1 and .NET Framework  4.8.x)</a:t>
            </a:r>
          </a:p>
          <a:p>
            <a:pPr lvl="1"/>
            <a:r>
              <a:rPr lang="en-GB" dirty="0"/>
              <a:t>C# 9</a:t>
            </a:r>
          </a:p>
          <a:p>
            <a:r>
              <a:rPr lang="en-GB" dirty="0"/>
              <a:t>Architecture:</a:t>
            </a:r>
          </a:p>
          <a:p>
            <a:pPr lvl="1"/>
            <a:r>
              <a:rPr lang="en-GB" dirty="0"/>
              <a:t>Applies SOLID design patterns</a:t>
            </a:r>
          </a:p>
          <a:p>
            <a:pPr lvl="2"/>
            <a:r>
              <a:rPr lang="en-GB" dirty="0"/>
              <a:t>Usage of independency injection, repository pattern, interface segregation principle.</a:t>
            </a:r>
          </a:p>
          <a:p>
            <a:pPr lvl="2"/>
            <a:r>
              <a:rPr lang="en-GB" dirty="0"/>
              <a:t>Types of projects (dotnet CLI):  </a:t>
            </a:r>
            <a:r>
              <a:rPr lang="en-GB" dirty="0" err="1"/>
              <a:t>webapi</a:t>
            </a:r>
            <a:r>
              <a:rPr lang="en-GB" dirty="0"/>
              <a:t>, </a:t>
            </a:r>
            <a:r>
              <a:rPr lang="en-GB" dirty="0" err="1"/>
              <a:t>classlib</a:t>
            </a:r>
            <a:r>
              <a:rPr lang="en-GB" dirty="0"/>
              <a:t> and </a:t>
            </a:r>
            <a:r>
              <a:rPr lang="en-GB" dirty="0" err="1"/>
              <a:t>nunit</a:t>
            </a:r>
            <a:endParaRPr lang="en-GB" dirty="0"/>
          </a:p>
          <a:p>
            <a:pPr lvl="1"/>
            <a:r>
              <a:rPr lang="en-GB" dirty="0"/>
              <a:t>Clean code design</a:t>
            </a:r>
          </a:p>
          <a:p>
            <a:pPr lvl="1"/>
            <a:r>
              <a:rPr lang="en-GB" dirty="0"/>
              <a:t>REST API standards</a:t>
            </a:r>
          </a:p>
          <a:p>
            <a:pPr lvl="1"/>
            <a:r>
              <a:rPr lang="en-GB" dirty="0"/>
              <a:t>REST API is executes server logic through asynchronous tasks to handle multiple pools</a:t>
            </a:r>
          </a:p>
          <a:p>
            <a:endParaRPr lang="en-DE" dirty="0"/>
          </a:p>
        </p:txBody>
      </p:sp>
      <p:pic>
        <p:nvPicPr>
          <p:cNvPr id="4" name="Gráfico 3" descr="Engranajes con relleno sólido">
            <a:extLst>
              <a:ext uri="{FF2B5EF4-FFF2-40B4-BE49-F238E27FC236}">
                <a16:creationId xmlns:a16="http://schemas.microsoft.com/office/drawing/2014/main" id="{A496598F-724A-4980-BD62-3F6965A29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84690" y="2307824"/>
            <a:ext cx="1905000" cy="190500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9D2CA873-6429-45FA-BBB9-DC53FAC0D8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7521" y="197091"/>
            <a:ext cx="2699339" cy="92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06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80496-6264-4552-9892-A6300C9DF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Calling the REST API to test </a:t>
            </a:r>
            <a:br>
              <a:rPr lang="en-GB" dirty="0"/>
            </a:br>
            <a:r>
              <a:rPr lang="en-GB" dirty="0"/>
              <a:t>several full text search scenarios  </a:t>
            </a:r>
            <a:endParaRPr lang="en-D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BE84E5-0D4A-4B5F-893A-3A88895F6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Through a test application</a:t>
            </a:r>
          </a:p>
          <a:p>
            <a:r>
              <a:rPr lang="en-GB" dirty="0"/>
              <a:t>Through a testing tool</a:t>
            </a:r>
            <a:endParaRPr lang="en-DE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75518A3D-75CB-4ADF-A3B9-827B9E0AB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7521" y="197091"/>
            <a:ext cx="2699339" cy="92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37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1159</TotalTime>
  <Words>589</Words>
  <Application>Microsoft Office PowerPoint</Application>
  <PresentationFormat>Panorámica</PresentationFormat>
  <Paragraphs>76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Citable</vt:lpstr>
      <vt:lpstr>SmartAppSearch Guide </vt:lpstr>
      <vt:lpstr>Overview</vt:lpstr>
      <vt:lpstr>Software user requirements (inputs)</vt:lpstr>
      <vt:lpstr>Software user requirements (output)</vt:lpstr>
      <vt:lpstr>Software technical requirements</vt:lpstr>
      <vt:lpstr>Getting started</vt:lpstr>
      <vt:lpstr>Applying Elasticsearch  best practices for full text search</vt:lpstr>
      <vt:lpstr>REST API architecture and usage  of Elasticsearch NEST framework</vt:lpstr>
      <vt:lpstr>Calling the REST API to test  several full text search scenarios 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SmartAppSearch Guide</dc:title>
  <dc:creator>Karen maria Goytizolo Caceres</dc:creator>
  <cp:lastModifiedBy>Karen maria Goytizolo Caceres</cp:lastModifiedBy>
  <cp:revision>39</cp:revision>
  <dcterms:created xsi:type="dcterms:W3CDTF">2021-06-06T15:25:11Z</dcterms:created>
  <dcterms:modified xsi:type="dcterms:W3CDTF">2021-06-07T10:44:56Z</dcterms:modified>
</cp:coreProperties>
</file>