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8" r:id="rId3"/>
    <p:sldId id="318" r:id="rId4"/>
    <p:sldId id="320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21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2DA"/>
    <a:srgbClr val="7AAAA5"/>
    <a:srgbClr val="282826"/>
    <a:srgbClr val="619994"/>
    <a:srgbClr val="74A7A2"/>
    <a:srgbClr val="142A37"/>
    <a:srgbClr val="49736F"/>
    <a:srgbClr val="85B1AD"/>
    <a:srgbClr val="639B96"/>
    <a:srgbClr val="03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>
      <p:cViewPr varScale="1">
        <p:scale>
          <a:sx n="70" d="100"/>
          <a:sy n="70" d="100"/>
        </p:scale>
        <p:origin x="1360" y="52"/>
      </p:cViewPr>
      <p:guideLst>
        <p:guide orient="horz" pos="2840"/>
        <p:guide pos="2880"/>
        <p:guide pos="204"/>
        <p:guide pos="5556"/>
        <p:guide orient="horz" pos="1117"/>
        <p:guide orient="horz" pos="1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7AA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9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282826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0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282826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5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38" r:id="rId1"/>
    <p:sldLayoutId id="2147485241" r:id="rId2"/>
    <p:sldLayoutId id="2147485242" r:id="rId3"/>
    <p:sldLayoutId id="2147485243" r:id="rId4"/>
    <p:sldLayoutId id="2147485244" r:id="rId5"/>
    <p:sldLayoutId id="2147485245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33" name="그룹 32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7A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직선 연결선 19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직선 연결선 22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직선 연결선 23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7" name="제목 2"/>
          <p:cNvSpPr txBox="1">
            <a:spLocks/>
          </p:cNvSpPr>
          <p:nvPr/>
        </p:nvSpPr>
        <p:spPr bwMode="auto">
          <a:xfrm>
            <a:off x="1962000" y="1187227"/>
            <a:ext cx="5220000" cy="41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prstTxWarp prst="textArchDown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PRESENTATION FREE </a:t>
            </a:r>
            <a:r>
              <a:rPr lang="en-US" altLang="ko-KR" sz="1400" b="1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TEMPLATE D’BREED</a:t>
            </a:r>
            <a:endParaRPr lang="en-US" altLang="ko-KR" sz="1400" b="1" dirty="0">
              <a:solidFill>
                <a:srgbClr val="282826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 bwMode="auto">
          <a:xfrm>
            <a:off x="2306230" y="1551245"/>
            <a:ext cx="4531540" cy="36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prstTxWarp prst="textArchUp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PRESENTATION DESIGN GROUP </a:t>
            </a:r>
            <a:r>
              <a:rPr lang="en-US" altLang="ko-KR" sz="1400" b="1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D'BREED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63656" y="2283391"/>
            <a:ext cx="6611441" cy="2020626"/>
            <a:chOff x="1263656" y="2488520"/>
            <a:chExt cx="6611441" cy="2020626"/>
          </a:xfrm>
        </p:grpSpPr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1263656" y="2488520"/>
              <a:ext cx="6611441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eaLnBrk="1" latinLnBrk="1" hangingPunct="1">
                <a:defRPr kumimoji="0" sz="3200" b="1" spc="600">
                  <a:solidFill>
                    <a:schemeClr val="bg1">
                      <a:lumMod val="75000"/>
                      <a:alpha val="48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ko-KR" sz="8000" spc="-15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DesignPattern</a:t>
              </a:r>
              <a:endParaRPr lang="en-US" altLang="ko-KR" sz="8000" spc="-1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1562100" y="3601205"/>
              <a:ext cx="6019800" cy="90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eaLnBrk="1" latinLnBrk="1" hangingPunct="1">
                <a:defRPr kumimoji="0" sz="3200" b="1" spc="600">
                  <a:solidFill>
                    <a:schemeClr val="bg1">
                      <a:lumMod val="75000"/>
                      <a:alpha val="48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ko-KR" sz="5150" spc="-15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KKNA</a:t>
              </a:r>
            </a:p>
          </p:txBody>
        </p:sp>
      </p:grp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722763" y="4410159"/>
            <a:ext cx="1698474" cy="361934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-108520" y="908720"/>
            <a:ext cx="53507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dirty="0">
                <a:ea typeface="맑은 고딕" panose="020B0503020000020004" pitchFamily="50" charset="-127"/>
              </a:rPr>
              <a:t>추상 </a:t>
            </a:r>
            <a:r>
              <a:rPr lang="ko-KR" altLang="en-US" dirty="0" err="1">
                <a:ea typeface="맑은 고딕" panose="020B0503020000020004" pitchFamily="50" charset="-127"/>
              </a:rPr>
              <a:t>팩토리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a typeface="맑은 고딕" panose="020B0503020000020004" pitchFamily="50" charset="-127"/>
              </a:rPr>
              <a:t>구조</a:t>
            </a:r>
            <a:endParaRPr lang="ko-KR" altLang="ko-KR" dirty="0"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11355" cy="36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9502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ko-KR" sz="8000" spc="-15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896971"/>
              <a:ext cx="5260312" cy="983822"/>
              <a:chOff x="3347864" y="2294683"/>
              <a:chExt cx="5260312" cy="983822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294683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44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44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44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샘플</a:t>
                </a:r>
                <a:endParaRPr lang="ko-KR" altLang="ko-KR" sz="44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970728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1400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PRESENTATION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FREE </a:t>
                </a:r>
                <a:r>
                  <a:rPr lang="en-US" altLang="ko-KR" sz="1400" b="1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TEMPLATE </a:t>
                </a:r>
                <a:r>
                  <a:rPr lang="en-US" altLang="ko-KR" sz="1400" b="1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D’BREED</a:t>
                </a:r>
                <a:endParaRPr lang="en-US" altLang="ko-KR" sz="1400" b="1" dirty="0">
                  <a:solidFill>
                    <a:srgbClr val="282826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08520" y="836712"/>
            <a:ext cx="5260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000" b="1" spc="-150">
                <a:solidFill>
                  <a:srgbClr val="030504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sz="4400" dirty="0" smtClean="0">
                <a:ea typeface="맑은 고딕" panose="020B0503020000020004" pitchFamily="50" charset="-127"/>
              </a:rPr>
              <a:t>추상 </a:t>
            </a:r>
            <a:r>
              <a:rPr lang="ko-KR" altLang="en-US" sz="4400" dirty="0" err="1" smtClean="0">
                <a:ea typeface="맑은 고딕" panose="020B0503020000020004" pitchFamily="50" charset="-127"/>
              </a:rPr>
              <a:t>팩토리</a:t>
            </a:r>
            <a:r>
              <a:rPr lang="ko-KR" altLang="en-US" sz="44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ea typeface="맑은 고딕" panose="020B0503020000020004" pitchFamily="50" charset="-127"/>
              </a:rPr>
              <a:t>: </a:t>
            </a:r>
            <a:r>
              <a:rPr lang="ko-KR" altLang="en-US" sz="4400" dirty="0" smtClean="0">
                <a:ea typeface="맑은 고딕" panose="020B0503020000020004" pitchFamily="50" charset="-127"/>
              </a:rPr>
              <a:t>샘플</a:t>
            </a:r>
            <a:endParaRPr lang="ko-KR" altLang="ko-KR" sz="4400" dirty="0">
              <a:ea typeface="맑은 고딕" panose="020B0503020000020004" pitchFamily="50" charset="-127"/>
            </a:endParaRPr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222945" y="1700808"/>
            <a:ext cx="7344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2500" b="0" spc="0">
                <a:solidFill>
                  <a:srgbClr val="282826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sz="1800" dirty="0"/>
              <a:t>map.java (</a:t>
            </a:r>
            <a:r>
              <a:rPr lang="en-US" altLang="ko-KR" sz="1800" dirty="0" err="1"/>
              <a:t>AbstractProduct</a:t>
            </a:r>
            <a:r>
              <a:rPr lang="en-US" altLang="ko-KR" sz="1800" dirty="0"/>
              <a:t>) : </a:t>
            </a:r>
            <a:r>
              <a:rPr lang="ko-KR" altLang="en-US" sz="1800" dirty="0"/>
              <a:t>실제로 필요한 물건을 의미한다</a:t>
            </a:r>
            <a:br>
              <a:rPr lang="ko-KR" altLang="en-US" sz="1800" dirty="0"/>
            </a:br>
            <a:endParaRPr lang="en-US" altLang="ko-KR" sz="1800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132856"/>
            <a:ext cx="822327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189849" y="755698"/>
            <a:ext cx="7344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2500" b="0" spc="0">
                <a:solidFill>
                  <a:srgbClr val="282826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sz="1800" dirty="0"/>
              <a:t>mapFactory.java (</a:t>
            </a:r>
            <a:r>
              <a:rPr lang="en-US" altLang="ko-KR" sz="1800" dirty="0" err="1"/>
              <a:t>AbstractFactory</a:t>
            </a:r>
            <a:r>
              <a:rPr lang="en-US" altLang="ko-KR" sz="1800" dirty="0"/>
              <a:t>) : </a:t>
            </a:r>
            <a:r>
              <a:rPr lang="ko-KR" altLang="en-US" sz="1800" dirty="0"/>
              <a:t>물건에 필요한 것들이 무엇이 있는지</a:t>
            </a:r>
            <a:r>
              <a:rPr lang="en-US" altLang="ko-KR" sz="1800" dirty="0"/>
              <a:t>, </a:t>
            </a:r>
            <a:r>
              <a:rPr lang="ko-KR" altLang="en-US" sz="1800" dirty="0"/>
              <a:t>그에 맞게 생성할 수 있는 것들을 나타낸다</a:t>
            </a:r>
            <a:endParaRPr lang="en-US" altLang="ko-KR" sz="1800" dirty="0"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70966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189849" y="755698"/>
            <a:ext cx="73448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2500" b="0" spc="0">
                <a:solidFill>
                  <a:srgbClr val="282826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1800" dirty="0"/>
              <a:t>Level1Factory(Concrete Factory1) : </a:t>
            </a:r>
            <a:r>
              <a:rPr lang="ko-KR" altLang="en-US" sz="1800" dirty="0"/>
              <a:t>물건의 종류 중 </a:t>
            </a:r>
            <a:r>
              <a:rPr lang="en-US" altLang="ko-KR" sz="1800" dirty="0"/>
              <a:t>1</a:t>
            </a:r>
            <a:r>
              <a:rPr lang="ko-KR" altLang="en-US" sz="1800" dirty="0"/>
              <a:t>개를 만들 </a:t>
            </a:r>
            <a:r>
              <a:rPr lang="en-US" altLang="ko-KR" sz="1800" dirty="0"/>
              <a:t>Factory</a:t>
            </a:r>
          </a:p>
          <a:p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65" y="1556792"/>
            <a:ext cx="6264696" cy="49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189849" y="755698"/>
            <a:ext cx="7344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2500" b="0" spc="0">
                <a:solidFill>
                  <a:srgbClr val="282826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1800" dirty="0"/>
              <a:t>Level2Factory(Concrete Factory2) :</a:t>
            </a:r>
            <a:r>
              <a:rPr lang="ko-KR" altLang="en-US" sz="1800" dirty="0"/>
              <a:t>물건의 종류 중 </a:t>
            </a:r>
            <a:r>
              <a:rPr lang="en-US" altLang="ko-KR" sz="1800" dirty="0"/>
              <a:t>1</a:t>
            </a:r>
            <a:r>
              <a:rPr lang="ko-KR" altLang="en-US" sz="1800" dirty="0"/>
              <a:t>개를 만들 </a:t>
            </a:r>
            <a:r>
              <a:rPr lang="en-US" altLang="ko-KR" sz="1800" dirty="0"/>
              <a:t>Factory</a:t>
            </a:r>
            <a:endParaRPr lang="en-US" altLang="ko-KR" sz="1800" dirty="0"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5760640" cy="47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6" name="제목 2"/>
          <p:cNvSpPr txBox="1">
            <a:spLocks/>
          </p:cNvSpPr>
          <p:nvPr/>
        </p:nvSpPr>
        <p:spPr bwMode="auto">
          <a:xfrm>
            <a:off x="189849" y="755698"/>
            <a:ext cx="7344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2500" b="0" spc="0">
                <a:solidFill>
                  <a:srgbClr val="282826"/>
                </a:solidFill>
                <a:latin typeface="Arial Black" panose="020B0A04020102020204" pitchFamily="34" charset="0"/>
                <a:ea typeface="10X10" panose="020D0604000000000000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sz="1800" dirty="0"/>
              <a:t>Client  : </a:t>
            </a:r>
            <a:r>
              <a:rPr lang="ko-KR" altLang="en-US" sz="1800" dirty="0"/>
              <a:t>제품을 사용할 고객에게 전달</a:t>
            </a:r>
            <a:br>
              <a:rPr lang="ko-KR" altLang="en-US" sz="1800" dirty="0"/>
            </a:br>
            <a:endParaRPr lang="en-US" altLang="ko-KR" sz="1800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02922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12" name="그룹 11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7A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직선 연결선 15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직선 연결선 17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직선 연결선 18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" name="제목 2"/>
          <p:cNvSpPr txBox="1">
            <a:spLocks/>
          </p:cNvSpPr>
          <p:nvPr/>
        </p:nvSpPr>
        <p:spPr bwMode="auto">
          <a:xfrm>
            <a:off x="1962000" y="1187227"/>
            <a:ext cx="5220000" cy="41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prstTxWarp prst="textArchDown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PRESENTATION FREE </a:t>
            </a:r>
            <a:r>
              <a:rPr lang="en-US" altLang="ko-KR" sz="1400" b="1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TEMPLATE D’BREED</a:t>
            </a:r>
            <a:endParaRPr lang="en-US" altLang="ko-KR" sz="1400" b="1" dirty="0">
              <a:solidFill>
                <a:srgbClr val="282826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1962000" y="1568488"/>
            <a:ext cx="5220000" cy="415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prstTxWarp prst="textArchUp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1400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PRESENTATION DESIGN GROUP </a:t>
            </a:r>
            <a:r>
              <a:rPr lang="en-US" altLang="ko-KR" sz="1400" b="1" dirty="0" smtClean="0">
                <a:solidFill>
                  <a:srgbClr val="282826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D'BREED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704975" y="2777897"/>
            <a:ext cx="57340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66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704975" y="3716961"/>
            <a:ext cx="5734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3200" b="1" spc="600">
                <a:solidFill>
                  <a:schemeClr val="bg1">
                    <a:lumMod val="75000"/>
                    <a:alpha val="48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20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www.dbreed.co.kr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738520" y="4611955"/>
            <a:ext cx="1666960" cy="355218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282826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976718"/>
            <a:ext cx="9144000" cy="4904564"/>
            <a:chOff x="0" y="976718"/>
            <a:chExt cx="9144000" cy="4904564"/>
          </a:xfrm>
        </p:grpSpPr>
        <p:grpSp>
          <p:nvGrpSpPr>
            <p:cNvPr id="23" name="그룹 22"/>
            <p:cNvGrpSpPr/>
            <p:nvPr/>
          </p:nvGrpSpPr>
          <p:grpSpPr>
            <a:xfrm>
              <a:off x="1562100" y="976718"/>
              <a:ext cx="6019800" cy="4904564"/>
              <a:chOff x="1562100" y="976718"/>
              <a:chExt cx="6019800" cy="4904564"/>
            </a:xfrm>
          </p:grpSpPr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1705133" y="1123896"/>
                <a:ext cx="5733736" cy="4610206"/>
              </a:xfrm>
              <a:custGeom>
                <a:avLst/>
                <a:gdLst>
                  <a:gd name="T0" fmla="*/ 534 w 583"/>
                  <a:gd name="T1" fmla="*/ 75 h 468"/>
                  <a:gd name="T2" fmla="*/ 433 w 583"/>
                  <a:gd name="T3" fmla="*/ 38 h 468"/>
                  <a:gd name="T4" fmla="*/ 293 w 583"/>
                  <a:gd name="T5" fmla="*/ 2 h 468"/>
                  <a:gd name="T6" fmla="*/ 129 w 583"/>
                  <a:gd name="T7" fmla="*/ 47 h 468"/>
                  <a:gd name="T8" fmla="*/ 42 w 583"/>
                  <a:gd name="T9" fmla="*/ 75 h 468"/>
                  <a:gd name="T10" fmla="*/ 0 w 583"/>
                  <a:gd name="T11" fmla="*/ 75 h 468"/>
                  <a:gd name="T12" fmla="*/ 0 w 583"/>
                  <a:gd name="T13" fmla="*/ 234 h 468"/>
                  <a:gd name="T14" fmla="*/ 0 w 583"/>
                  <a:gd name="T15" fmla="*/ 234 h 468"/>
                  <a:gd name="T16" fmla="*/ 0 w 583"/>
                  <a:gd name="T17" fmla="*/ 393 h 468"/>
                  <a:gd name="T18" fmla="*/ 49 w 583"/>
                  <a:gd name="T19" fmla="*/ 393 h 468"/>
                  <a:gd name="T20" fmla="*/ 152 w 583"/>
                  <a:gd name="T21" fmla="*/ 430 h 468"/>
                  <a:gd name="T22" fmla="*/ 290 w 583"/>
                  <a:gd name="T23" fmla="*/ 466 h 468"/>
                  <a:gd name="T24" fmla="*/ 452 w 583"/>
                  <a:gd name="T25" fmla="*/ 422 h 468"/>
                  <a:gd name="T26" fmla="*/ 542 w 583"/>
                  <a:gd name="T27" fmla="*/ 393 h 468"/>
                  <a:gd name="T28" fmla="*/ 583 w 583"/>
                  <a:gd name="T29" fmla="*/ 393 h 468"/>
                  <a:gd name="T30" fmla="*/ 583 w 583"/>
                  <a:gd name="T31" fmla="*/ 234 h 468"/>
                  <a:gd name="T32" fmla="*/ 583 w 583"/>
                  <a:gd name="T33" fmla="*/ 234 h 468"/>
                  <a:gd name="T34" fmla="*/ 583 w 583"/>
                  <a:gd name="T35" fmla="*/ 75 h 468"/>
                  <a:gd name="T36" fmla="*/ 534 w 583"/>
                  <a:gd name="T37" fmla="*/ 7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3" h="468">
                    <a:moveTo>
                      <a:pt x="534" y="75"/>
                    </a:moveTo>
                    <a:cubicBezTo>
                      <a:pt x="480" y="67"/>
                      <a:pt x="433" y="38"/>
                      <a:pt x="433" y="38"/>
                    </a:cubicBezTo>
                    <a:cubicBezTo>
                      <a:pt x="359" y="0"/>
                      <a:pt x="293" y="2"/>
                      <a:pt x="293" y="2"/>
                    </a:cubicBezTo>
                    <a:cubicBezTo>
                      <a:pt x="209" y="2"/>
                      <a:pt x="129" y="47"/>
                      <a:pt x="129" y="47"/>
                    </a:cubicBezTo>
                    <a:cubicBezTo>
                      <a:pt x="84" y="74"/>
                      <a:pt x="42" y="75"/>
                      <a:pt x="42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49" y="393"/>
                      <a:pt x="49" y="393"/>
                      <a:pt x="49" y="393"/>
                    </a:cubicBezTo>
                    <a:cubicBezTo>
                      <a:pt x="95" y="396"/>
                      <a:pt x="152" y="430"/>
                      <a:pt x="152" y="430"/>
                    </a:cubicBezTo>
                    <a:cubicBezTo>
                      <a:pt x="230" y="468"/>
                      <a:pt x="290" y="466"/>
                      <a:pt x="290" y="466"/>
                    </a:cubicBezTo>
                    <a:cubicBezTo>
                      <a:pt x="367" y="468"/>
                      <a:pt x="452" y="422"/>
                      <a:pt x="452" y="422"/>
                    </a:cubicBezTo>
                    <a:cubicBezTo>
                      <a:pt x="495" y="394"/>
                      <a:pt x="542" y="393"/>
                      <a:pt x="542" y="393"/>
                    </a:cubicBezTo>
                    <a:cubicBezTo>
                      <a:pt x="583" y="393"/>
                      <a:pt x="583" y="393"/>
                      <a:pt x="583" y="393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234"/>
                      <a:pt x="583" y="234"/>
                      <a:pt x="583" y="234"/>
                    </a:cubicBezTo>
                    <a:cubicBezTo>
                      <a:pt x="583" y="75"/>
                      <a:pt x="583" y="75"/>
                      <a:pt x="583" y="75"/>
                    </a:cubicBezTo>
                    <a:lnTo>
                      <a:pt x="534" y="7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1562100" y="976718"/>
                <a:ext cx="6019800" cy="4904564"/>
              </a:xfrm>
              <a:custGeom>
                <a:avLst/>
                <a:gdLst>
                  <a:gd name="T0" fmla="*/ 560 w 612"/>
                  <a:gd name="T1" fmla="*/ 78 h 498"/>
                  <a:gd name="T2" fmla="*/ 455 w 612"/>
                  <a:gd name="T3" fmla="*/ 41 h 498"/>
                  <a:gd name="T4" fmla="*/ 308 w 612"/>
                  <a:gd name="T5" fmla="*/ 4 h 498"/>
                  <a:gd name="T6" fmla="*/ 136 w 612"/>
                  <a:gd name="T7" fmla="*/ 50 h 498"/>
                  <a:gd name="T8" fmla="*/ 43 w 612"/>
                  <a:gd name="T9" fmla="*/ 78 h 498"/>
                  <a:gd name="T10" fmla="*/ 0 w 612"/>
                  <a:gd name="T11" fmla="*/ 78 h 498"/>
                  <a:gd name="T12" fmla="*/ 0 w 612"/>
                  <a:gd name="T13" fmla="*/ 249 h 498"/>
                  <a:gd name="T14" fmla="*/ 0 w 612"/>
                  <a:gd name="T15" fmla="*/ 249 h 498"/>
                  <a:gd name="T16" fmla="*/ 0 w 612"/>
                  <a:gd name="T17" fmla="*/ 421 h 498"/>
                  <a:gd name="T18" fmla="*/ 51 w 612"/>
                  <a:gd name="T19" fmla="*/ 421 h 498"/>
                  <a:gd name="T20" fmla="*/ 156 w 612"/>
                  <a:gd name="T21" fmla="*/ 457 h 498"/>
                  <a:gd name="T22" fmla="*/ 304 w 612"/>
                  <a:gd name="T23" fmla="*/ 494 h 498"/>
                  <a:gd name="T24" fmla="*/ 476 w 612"/>
                  <a:gd name="T25" fmla="*/ 448 h 498"/>
                  <a:gd name="T26" fmla="*/ 568 w 612"/>
                  <a:gd name="T27" fmla="*/ 421 h 498"/>
                  <a:gd name="T28" fmla="*/ 612 w 612"/>
                  <a:gd name="T29" fmla="*/ 421 h 498"/>
                  <a:gd name="T30" fmla="*/ 612 w 612"/>
                  <a:gd name="T31" fmla="*/ 249 h 498"/>
                  <a:gd name="T32" fmla="*/ 612 w 612"/>
                  <a:gd name="T33" fmla="*/ 249 h 498"/>
                  <a:gd name="T34" fmla="*/ 612 w 612"/>
                  <a:gd name="T35" fmla="*/ 78 h 498"/>
                  <a:gd name="T36" fmla="*/ 560 w 612"/>
                  <a:gd name="T37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2" h="498">
                    <a:moveTo>
                      <a:pt x="560" y="78"/>
                    </a:moveTo>
                    <a:cubicBezTo>
                      <a:pt x="513" y="74"/>
                      <a:pt x="455" y="41"/>
                      <a:pt x="455" y="41"/>
                    </a:cubicBezTo>
                    <a:cubicBezTo>
                      <a:pt x="377" y="0"/>
                      <a:pt x="308" y="4"/>
                      <a:pt x="308" y="4"/>
                    </a:cubicBezTo>
                    <a:cubicBezTo>
                      <a:pt x="212" y="3"/>
                      <a:pt x="136" y="50"/>
                      <a:pt x="136" y="50"/>
                    </a:cubicBezTo>
                    <a:cubicBezTo>
                      <a:pt x="89" y="75"/>
                      <a:pt x="43" y="78"/>
                      <a:pt x="43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51" y="421"/>
                      <a:pt x="51" y="421"/>
                      <a:pt x="51" y="421"/>
                    </a:cubicBezTo>
                    <a:cubicBezTo>
                      <a:pt x="99" y="424"/>
                      <a:pt x="156" y="457"/>
                      <a:pt x="156" y="457"/>
                    </a:cubicBezTo>
                    <a:cubicBezTo>
                      <a:pt x="234" y="498"/>
                      <a:pt x="304" y="494"/>
                      <a:pt x="304" y="494"/>
                    </a:cubicBezTo>
                    <a:cubicBezTo>
                      <a:pt x="400" y="495"/>
                      <a:pt x="476" y="448"/>
                      <a:pt x="476" y="448"/>
                    </a:cubicBezTo>
                    <a:cubicBezTo>
                      <a:pt x="523" y="423"/>
                      <a:pt x="568" y="421"/>
                      <a:pt x="568" y="421"/>
                    </a:cubicBezTo>
                    <a:cubicBezTo>
                      <a:pt x="612" y="421"/>
                      <a:pt x="612" y="421"/>
                      <a:pt x="612" y="421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249"/>
                      <a:pt x="612" y="249"/>
                      <a:pt x="612" y="249"/>
                    </a:cubicBezTo>
                    <a:cubicBezTo>
                      <a:pt x="612" y="78"/>
                      <a:pt x="612" y="78"/>
                      <a:pt x="612" y="78"/>
                    </a:cubicBezTo>
                    <a:lnTo>
                      <a:pt x="560" y="78"/>
                    </a:lnTo>
                    <a:close/>
                  </a:path>
                </a:pathLst>
              </a:custGeom>
              <a:noFill/>
              <a:ln w="57150">
                <a:solidFill>
                  <a:srgbClr val="28282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0" y="2589451"/>
              <a:ext cx="9144000" cy="1679098"/>
            </a:xfrm>
            <a:prstGeom prst="rect">
              <a:avLst/>
            </a:prstGeom>
            <a:solidFill>
              <a:srgbClr val="E0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288291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직선 연결선 25"/>
            <p:cNvCxnSpPr/>
            <p:nvPr/>
          </p:nvCxnSpPr>
          <p:spPr>
            <a:xfrm>
              <a:off x="1288291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직선 연결선 26"/>
            <p:cNvCxnSpPr/>
            <p:nvPr/>
          </p:nvCxnSpPr>
          <p:spPr>
            <a:xfrm>
              <a:off x="7155017" y="2589451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직선 연결선 27"/>
            <p:cNvCxnSpPr/>
            <p:nvPr/>
          </p:nvCxnSpPr>
          <p:spPr>
            <a:xfrm>
              <a:off x="7155017" y="4268549"/>
              <a:ext cx="720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1562100" y="2127103"/>
            <a:ext cx="6019800" cy="27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prstTxWarp prst="textArchUp">
              <a:avLst/>
            </a:prstTxWarp>
            <a:spAutoFit/>
          </a:bodyPr>
          <a:lstStyle>
            <a:defPPr>
              <a:defRPr lang="ko-KR"/>
            </a:defPPr>
            <a:lvl1pPr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ko-KR" sz="5500" dirty="0" err="1" smtClean="0">
                <a:ea typeface="맑은 고딕" panose="020B0503020000020004" pitchFamily="50" charset="-127"/>
              </a:rPr>
              <a:t>DesignPattern</a:t>
            </a:r>
            <a:endParaRPr lang="en-US" altLang="ko-KR" sz="5500" dirty="0"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329657" y="2809886"/>
            <a:ext cx="3473450" cy="2185875"/>
            <a:chOff x="2835275" y="2880460"/>
            <a:chExt cx="3473450" cy="2185875"/>
          </a:xfrm>
        </p:grpSpPr>
        <p:grpSp>
          <p:nvGrpSpPr>
            <p:cNvPr id="14340" name="그룹 1"/>
            <p:cNvGrpSpPr>
              <a:grpSpLocks/>
            </p:cNvGrpSpPr>
            <p:nvPr/>
          </p:nvGrpSpPr>
          <p:grpSpPr bwMode="auto">
            <a:xfrm>
              <a:off x="2835275" y="2880460"/>
              <a:ext cx="3473450" cy="400113"/>
              <a:chOff x="5240111" y="2096093"/>
              <a:chExt cx="3473726" cy="400297"/>
            </a:xfrm>
          </p:grpSpPr>
          <p:sp>
            <p:nvSpPr>
              <p:cNvPr id="13336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6096"/>
                <a:ext cx="647751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sz="2000" dirty="0">
                    <a:ea typeface="맑은 고딕" panose="020B0503020000020004" pitchFamily="50" charset="-127"/>
                  </a:rPr>
                  <a:t>01.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37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2096093"/>
                <a:ext cx="2879954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sz="1400">
                    <a:solidFill>
                      <a:srgbClr val="282826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생성패턴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341" name="그룹 2"/>
            <p:cNvGrpSpPr>
              <a:grpSpLocks/>
            </p:cNvGrpSpPr>
            <p:nvPr/>
          </p:nvGrpSpPr>
          <p:grpSpPr bwMode="auto">
            <a:xfrm>
              <a:off x="2835275" y="3326899"/>
              <a:ext cx="3473450" cy="400114"/>
              <a:chOff x="5243286" y="2596323"/>
              <a:chExt cx="3473726" cy="400299"/>
            </a:xfrm>
          </p:grpSpPr>
          <p:sp>
            <p:nvSpPr>
              <p:cNvPr id="13334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96327"/>
                <a:ext cx="647751" cy="400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sz="2000" dirty="0">
                    <a:ea typeface="맑은 고딕" panose="020B0503020000020004" pitchFamily="50" charset="-127"/>
                  </a:rPr>
                  <a:t>02.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35" name="Text Box 5"/>
              <p:cNvSpPr txBox="1">
                <a:spLocks noChangeArrowheads="1"/>
              </p:cNvSpPr>
              <p:nvPr/>
            </p:nvSpPr>
            <p:spPr bwMode="auto">
              <a:xfrm>
                <a:off x="5837058" y="2596323"/>
                <a:ext cx="2879954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sz="1400">
                    <a:solidFill>
                      <a:srgbClr val="282826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20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 smtClean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설명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342" name="그룹 3"/>
            <p:cNvGrpSpPr>
              <a:grpSpLocks/>
            </p:cNvGrpSpPr>
            <p:nvPr/>
          </p:nvGrpSpPr>
          <p:grpSpPr bwMode="auto">
            <a:xfrm>
              <a:off x="2835275" y="3773338"/>
              <a:ext cx="3473450" cy="400115"/>
              <a:chOff x="5240111" y="3072965"/>
              <a:chExt cx="3473726" cy="400300"/>
            </a:xfrm>
          </p:grpSpPr>
          <p:sp>
            <p:nvSpPr>
              <p:cNvPr id="1333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72965"/>
                <a:ext cx="647751" cy="400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sz="2000" dirty="0">
                    <a:ea typeface="맑은 고딕" panose="020B0503020000020004" pitchFamily="50" charset="-127"/>
                  </a:rPr>
                  <a:t>03.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33" name="Text Box 5"/>
              <p:cNvSpPr txBox="1">
                <a:spLocks noChangeArrowheads="1"/>
              </p:cNvSpPr>
              <p:nvPr/>
            </p:nvSpPr>
            <p:spPr bwMode="auto">
              <a:xfrm>
                <a:off x="5833883" y="3072971"/>
                <a:ext cx="2879954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sz="1400">
                    <a:solidFill>
                      <a:srgbClr val="282826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20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활용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343" name="그룹 4"/>
            <p:cNvGrpSpPr>
              <a:grpSpLocks/>
            </p:cNvGrpSpPr>
            <p:nvPr/>
          </p:nvGrpSpPr>
          <p:grpSpPr bwMode="auto">
            <a:xfrm>
              <a:off x="2835275" y="4219779"/>
              <a:ext cx="3473450" cy="400115"/>
              <a:chOff x="5241699" y="3551251"/>
              <a:chExt cx="3473726" cy="400299"/>
            </a:xfrm>
          </p:grpSpPr>
          <p:sp>
            <p:nvSpPr>
              <p:cNvPr id="13330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51251"/>
                <a:ext cx="647751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sz="2000" dirty="0">
                    <a:ea typeface="맑은 고딕" panose="020B0503020000020004" pitchFamily="50" charset="-127"/>
                  </a:rPr>
                  <a:t>04.</a:t>
                </a:r>
                <a:endParaRPr lang="ko-KR" altLang="ko-KR" sz="200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31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3551256"/>
                <a:ext cx="2879954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sz="1400">
                    <a:solidFill>
                      <a:srgbClr val="282826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20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구조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344" name="그룹 5"/>
            <p:cNvGrpSpPr>
              <a:grpSpLocks/>
            </p:cNvGrpSpPr>
            <p:nvPr/>
          </p:nvGrpSpPr>
          <p:grpSpPr bwMode="auto">
            <a:xfrm>
              <a:off x="2835275" y="4666220"/>
              <a:ext cx="3473450" cy="400115"/>
              <a:chOff x="5241699" y="4027099"/>
              <a:chExt cx="3473726" cy="400300"/>
            </a:xfrm>
          </p:grpSpPr>
          <p:sp>
            <p:nvSpPr>
              <p:cNvPr id="13328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4027099"/>
                <a:ext cx="647751" cy="400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sz="2000" dirty="0">
                    <a:ea typeface="맑은 고딕" panose="020B0503020000020004" pitchFamily="50" charset="-127"/>
                  </a:rPr>
                  <a:t>05.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29" name="Text Box 5"/>
              <p:cNvSpPr txBox="1">
                <a:spLocks noChangeArrowheads="1"/>
              </p:cNvSpPr>
              <p:nvPr/>
            </p:nvSpPr>
            <p:spPr bwMode="auto">
              <a:xfrm>
                <a:off x="5835471" y="4027105"/>
                <a:ext cx="2879954" cy="40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sz="1400">
                    <a:solidFill>
                      <a:srgbClr val="282826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20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2000" dirty="0" smtClean="0">
                    <a:ea typeface="맑은 고딕" panose="020B0503020000020004" pitchFamily="50" charset="-127"/>
                  </a:rPr>
                  <a:t>샘플</a:t>
                </a:r>
                <a:endParaRPr lang="ko-KR" altLang="ko-KR" sz="2000" dirty="0"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9502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896971"/>
              <a:ext cx="5260312" cy="983822"/>
              <a:chOff x="3347864" y="2294683"/>
              <a:chExt cx="5260312" cy="983822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294683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ko-KR" altLang="en-US" sz="4400" dirty="0" smtClean="0">
                    <a:solidFill>
                      <a:srgbClr val="142A37"/>
                    </a:solidFill>
                    <a:ea typeface="맑은 고딕" panose="020B0503020000020004" pitchFamily="50" charset="-127"/>
                  </a:rPr>
                  <a:t>생성 패턴</a:t>
                </a:r>
                <a:endParaRPr lang="en-US" altLang="ko-KR" sz="4400" dirty="0">
                  <a:solidFill>
                    <a:srgbClr val="142A37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970728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1400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PRESENTATION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FREE </a:t>
                </a:r>
                <a:r>
                  <a:rPr lang="en-US" altLang="ko-KR" sz="1400" b="1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TEMPLATE </a:t>
                </a:r>
                <a:r>
                  <a:rPr lang="en-US" altLang="ko-KR" sz="1400" b="1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D’BREED</a:t>
                </a:r>
                <a:endParaRPr lang="en-US" altLang="ko-KR" sz="1400" b="1" dirty="0">
                  <a:solidFill>
                    <a:srgbClr val="282826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3035561" y="2492896"/>
            <a:ext cx="2739335" cy="36004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3405632"/>
            <a:ext cx="8289282" cy="2201307"/>
            <a:chOff x="163223" y="2564626"/>
            <a:chExt cx="8289282" cy="2201307"/>
          </a:xfrm>
        </p:grpSpPr>
        <p:sp>
          <p:nvSpPr>
            <p:cNvPr id="16387" name="제목 2"/>
            <p:cNvSpPr txBox="1">
              <a:spLocks/>
            </p:cNvSpPr>
            <p:nvPr/>
          </p:nvSpPr>
          <p:spPr bwMode="auto">
            <a:xfrm>
              <a:off x="1116013" y="4324350"/>
              <a:ext cx="2019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endParaRPr lang="en-US" altLang="ko-KR" sz="1800" dirty="0">
                <a:ea typeface="맑은 고딕" panose="020B0503020000020004" pitchFamily="50" charset="-127"/>
              </a:endParaRPr>
            </a:p>
          </p:txBody>
        </p:sp>
        <p:sp>
          <p:nvSpPr>
            <p:cNvPr id="16389" name="제목 2"/>
            <p:cNvSpPr txBox="1">
              <a:spLocks/>
            </p:cNvSpPr>
            <p:nvPr/>
          </p:nvSpPr>
          <p:spPr bwMode="auto">
            <a:xfrm>
              <a:off x="6008688" y="4324350"/>
              <a:ext cx="2019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endParaRPr lang="en-US" altLang="ko-KR" sz="1800" dirty="0">
                <a:ea typeface="맑은 고딕" panose="020B0503020000020004" pitchFamily="50" charset="-127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63223" y="2564626"/>
              <a:ext cx="1989981" cy="2201307"/>
            </a:xfrm>
            <a:prstGeom prst="ellipse">
              <a:avLst/>
            </a:prstGeom>
            <a:solidFill>
              <a:srgbClr val="619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구체 클래스</a:t>
              </a: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6534532" y="2564626"/>
              <a:ext cx="1917973" cy="2149624"/>
            </a:xfrm>
            <a:prstGeom prst="ellipse">
              <a:avLst/>
            </a:prstGeom>
            <a:solidFill>
              <a:srgbClr val="619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</a:t>
              </a:r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!</a:t>
              </a: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388" name="제목 2"/>
            <p:cNvSpPr txBox="1">
              <a:spLocks/>
            </p:cNvSpPr>
            <p:nvPr/>
          </p:nvSpPr>
          <p:spPr bwMode="auto">
            <a:xfrm>
              <a:off x="3191929" y="3080621"/>
              <a:ext cx="20193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2500" b="0" spc="0">
                  <a:solidFill>
                    <a:srgbClr val="282826"/>
                  </a:solidFill>
                  <a:latin typeface="Arial Black" panose="020B0A04020102020204" pitchFamily="34" charset="0"/>
                  <a:ea typeface="10X10" panose="020D0604000000000000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ko-KR" altLang="en-US" sz="1800" dirty="0" smtClean="0">
                  <a:solidFill>
                    <a:schemeClr val="bg1"/>
                  </a:solidFill>
                  <a:ea typeface="맑은 고딕" panose="020B0503020000020004" pitchFamily="50" charset="-127"/>
                </a:rPr>
                <a:t>언제</a:t>
              </a:r>
              <a:endParaRPr lang="en-US" altLang="ko-KR" sz="1800" dirty="0" smtClean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chemeClr val="bg1"/>
                  </a:solidFill>
                  <a:ea typeface="맑은 고딕" panose="020B0503020000020004" pitchFamily="50" charset="-127"/>
                </a:rPr>
                <a:t>무엇을</a:t>
              </a:r>
              <a:endParaRPr lang="en-US" altLang="ko-KR" sz="1800" dirty="0" smtClean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chemeClr val="bg1"/>
                  </a:solidFill>
                  <a:ea typeface="맑은 고딕" panose="020B0503020000020004" pitchFamily="50" charset="-127"/>
                </a:rPr>
                <a:t>어떻게</a:t>
              </a:r>
              <a:r>
                <a:rPr lang="en-US" altLang="ko-KR" sz="1800" dirty="0" smtClean="0">
                  <a:solidFill>
                    <a:schemeClr val="bg1"/>
                  </a:solidFill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33650" y="1385143"/>
            <a:ext cx="40767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dirty="0" smtClean="0">
                <a:ea typeface="맑은 고딕" panose="020B0503020000020004" pitchFamily="50" charset="-127"/>
              </a:rPr>
              <a:t>생성 패턴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>
            <a:stCxn id="5" idx="6"/>
            <a:endCxn id="11" idx="2"/>
          </p:cNvCxnSpPr>
          <p:nvPr/>
        </p:nvCxnSpPr>
        <p:spPr>
          <a:xfrm flipV="1">
            <a:off x="2313509" y="4480444"/>
            <a:ext cx="4381328" cy="2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7"/>
            <a:endCxn id="11" idx="3"/>
          </p:cNvCxnSpPr>
          <p:nvPr/>
        </p:nvCxnSpPr>
        <p:spPr>
          <a:xfrm>
            <a:off x="2022083" y="3728006"/>
            <a:ext cx="4953635" cy="151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5"/>
            <a:endCxn id="11" idx="1"/>
          </p:cNvCxnSpPr>
          <p:nvPr/>
        </p:nvCxnSpPr>
        <p:spPr>
          <a:xfrm flipV="1">
            <a:off x="2022083" y="3720437"/>
            <a:ext cx="4953635" cy="156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9502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ko-KR" sz="8000" spc="-15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896971"/>
              <a:ext cx="5260312" cy="983822"/>
              <a:chOff x="3347864" y="2294683"/>
              <a:chExt cx="5260312" cy="983822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294683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44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44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44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설명</a:t>
                </a:r>
                <a:endParaRPr lang="ko-KR" altLang="ko-KR" sz="44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970728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1400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PRESENTATION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FREE </a:t>
                </a:r>
                <a:r>
                  <a:rPr lang="en-US" altLang="ko-KR" sz="1400" b="1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TEMPLATE </a:t>
                </a:r>
                <a:r>
                  <a:rPr lang="en-US" altLang="ko-KR" sz="1400" b="1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D’BREED</a:t>
                </a:r>
                <a:endParaRPr lang="en-US" altLang="ko-KR" sz="1400" b="1" dirty="0">
                  <a:solidFill>
                    <a:srgbClr val="282826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en-US" dirty="0" smtClean="0"/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979712" y="1369343"/>
            <a:ext cx="4630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dirty="0" smtClean="0">
                <a:ea typeface="맑은 고딕" panose="020B0503020000020004" pitchFamily="50" charset="-127"/>
              </a:rPr>
              <a:t>추상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팩토리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ea typeface="맑은 고딕" panose="020B0503020000020004" pitchFamily="50" charset="-127"/>
              </a:rPr>
              <a:t>설명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grpSp>
        <p:nvGrpSpPr>
          <p:cNvPr id="24579" name="그룹 24578"/>
          <p:cNvGrpSpPr/>
          <p:nvPr/>
        </p:nvGrpSpPr>
        <p:grpSpPr>
          <a:xfrm>
            <a:off x="701571" y="2646437"/>
            <a:ext cx="7740859" cy="3371573"/>
            <a:chOff x="791580" y="2646437"/>
            <a:chExt cx="7740859" cy="3371573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91580" y="2646437"/>
              <a:ext cx="3335578" cy="3371573"/>
              <a:chOff x="-5128794" y="-1199502"/>
              <a:chExt cx="9799522" cy="9905270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-5128794" y="-1199502"/>
                <a:ext cx="9799522" cy="9905270"/>
                <a:chOff x="467545" y="2998695"/>
                <a:chExt cx="3264552" cy="3299780"/>
              </a:xfrm>
            </p:grpSpPr>
            <p:sp>
              <p:nvSpPr>
                <p:cNvPr id="161" name="자유형 160"/>
                <p:cNvSpPr/>
                <p:nvPr/>
              </p:nvSpPr>
              <p:spPr>
                <a:xfrm>
                  <a:off x="1640894" y="2998695"/>
                  <a:ext cx="917855" cy="947966"/>
                </a:xfrm>
                <a:custGeom>
                  <a:avLst/>
                  <a:gdLst>
                    <a:gd name="connsiteX0" fmla="*/ 340532 w 687894"/>
                    <a:gd name="connsiteY0" fmla="*/ 0 h 710461"/>
                    <a:gd name="connsiteX1" fmla="*/ 343947 w 687894"/>
                    <a:gd name="connsiteY1" fmla="*/ 6985 h 710461"/>
                    <a:gd name="connsiteX2" fmla="*/ 346188 w 687894"/>
                    <a:gd name="connsiteY2" fmla="*/ 2402 h 710461"/>
                    <a:gd name="connsiteX3" fmla="*/ 346188 w 687894"/>
                    <a:gd name="connsiteY3" fmla="*/ 11569 h 710461"/>
                    <a:gd name="connsiteX4" fmla="*/ 687894 w 687894"/>
                    <a:gd name="connsiteY4" fmla="*/ 710461 h 710461"/>
                    <a:gd name="connsiteX5" fmla="*/ 346188 w 687894"/>
                    <a:gd name="connsiteY5" fmla="*/ 710461 h 710461"/>
                    <a:gd name="connsiteX6" fmla="*/ 339357 w 687894"/>
                    <a:gd name="connsiteY6" fmla="*/ 710461 h 710461"/>
                    <a:gd name="connsiteX7" fmla="*/ 0 w 687894"/>
                    <a:gd name="connsiteY7" fmla="*/ 710461 h 710461"/>
                    <a:gd name="connsiteX8" fmla="*/ 339357 w 687894"/>
                    <a:gd name="connsiteY8" fmla="*/ 16374 h 710461"/>
                    <a:gd name="connsiteX9" fmla="*/ 339357 w 687894"/>
                    <a:gd name="connsiteY9" fmla="*/ 2402 h 71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894" h="710461">
                      <a:moveTo>
                        <a:pt x="340532" y="0"/>
                      </a:moveTo>
                      <a:lnTo>
                        <a:pt x="343947" y="6985"/>
                      </a:lnTo>
                      <a:lnTo>
                        <a:pt x="346188" y="2402"/>
                      </a:lnTo>
                      <a:lnTo>
                        <a:pt x="346188" y="11569"/>
                      </a:lnTo>
                      <a:lnTo>
                        <a:pt x="687894" y="710461"/>
                      </a:lnTo>
                      <a:lnTo>
                        <a:pt x="346188" y="710461"/>
                      </a:lnTo>
                      <a:lnTo>
                        <a:pt x="339357" y="710461"/>
                      </a:lnTo>
                      <a:lnTo>
                        <a:pt x="0" y="710461"/>
                      </a:lnTo>
                      <a:lnTo>
                        <a:pt x="339357" y="16374"/>
                      </a:lnTo>
                      <a:lnTo>
                        <a:pt x="339357" y="2402"/>
                      </a:lnTo>
                      <a:close/>
                    </a:path>
                  </a:pathLst>
                </a:custGeom>
                <a:solidFill>
                  <a:srgbClr val="6199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자유형 161"/>
                <p:cNvSpPr/>
                <p:nvPr/>
              </p:nvSpPr>
              <p:spPr>
                <a:xfrm>
                  <a:off x="1091709" y="4140458"/>
                  <a:ext cx="2016224" cy="979016"/>
                </a:xfrm>
                <a:custGeom>
                  <a:avLst/>
                  <a:gdLst>
                    <a:gd name="connsiteX0" fmla="*/ 358740 w 1405374"/>
                    <a:gd name="connsiteY0" fmla="*/ 0 h 733732"/>
                    <a:gd name="connsiteX1" fmla="*/ 698097 w 1405374"/>
                    <a:gd name="connsiteY1" fmla="*/ 0 h 733732"/>
                    <a:gd name="connsiteX2" fmla="*/ 704928 w 1405374"/>
                    <a:gd name="connsiteY2" fmla="*/ 0 h 733732"/>
                    <a:gd name="connsiteX3" fmla="*/ 1046634 w 1405374"/>
                    <a:gd name="connsiteY3" fmla="*/ 0 h 733732"/>
                    <a:gd name="connsiteX4" fmla="*/ 1399848 w 1405374"/>
                    <a:gd name="connsiteY4" fmla="*/ 722430 h 733732"/>
                    <a:gd name="connsiteX5" fmla="*/ 1405374 w 1405374"/>
                    <a:gd name="connsiteY5" fmla="*/ 733732 h 733732"/>
                    <a:gd name="connsiteX6" fmla="*/ 704928 w 1405374"/>
                    <a:gd name="connsiteY6" fmla="*/ 733732 h 733732"/>
                    <a:gd name="connsiteX7" fmla="*/ 698097 w 1405374"/>
                    <a:gd name="connsiteY7" fmla="*/ 733732 h 733732"/>
                    <a:gd name="connsiteX8" fmla="*/ 0 w 1405374"/>
                    <a:gd name="connsiteY8" fmla="*/ 733732 h 733732"/>
                    <a:gd name="connsiteX9" fmla="*/ 5526 w 1405374"/>
                    <a:gd name="connsiteY9" fmla="*/ 722430 h 733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05374" h="733732">
                      <a:moveTo>
                        <a:pt x="358740" y="0"/>
                      </a:moveTo>
                      <a:lnTo>
                        <a:pt x="698097" y="0"/>
                      </a:lnTo>
                      <a:lnTo>
                        <a:pt x="704928" y="0"/>
                      </a:lnTo>
                      <a:lnTo>
                        <a:pt x="1046634" y="0"/>
                      </a:lnTo>
                      <a:lnTo>
                        <a:pt x="1399848" y="722430"/>
                      </a:lnTo>
                      <a:lnTo>
                        <a:pt x="1405374" y="733732"/>
                      </a:lnTo>
                      <a:lnTo>
                        <a:pt x="704928" y="733732"/>
                      </a:lnTo>
                      <a:lnTo>
                        <a:pt x="698097" y="733732"/>
                      </a:lnTo>
                      <a:lnTo>
                        <a:pt x="0" y="733732"/>
                      </a:lnTo>
                      <a:lnTo>
                        <a:pt x="5526" y="722430"/>
                      </a:lnTo>
                      <a:close/>
                    </a:path>
                  </a:pathLst>
                </a:custGeom>
                <a:solidFill>
                  <a:srgbClr val="6199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자유형 162"/>
                <p:cNvSpPr/>
                <p:nvPr/>
              </p:nvSpPr>
              <p:spPr>
                <a:xfrm>
                  <a:off x="467545" y="5319459"/>
                  <a:ext cx="3264552" cy="979016"/>
                </a:xfrm>
                <a:custGeom>
                  <a:avLst/>
                  <a:gdLst>
                    <a:gd name="connsiteX0" fmla="*/ 358740 w 2122856"/>
                    <a:gd name="connsiteY0" fmla="*/ 0 h 733732"/>
                    <a:gd name="connsiteX1" fmla="*/ 1056837 w 2122856"/>
                    <a:gd name="connsiteY1" fmla="*/ 0 h 733732"/>
                    <a:gd name="connsiteX2" fmla="*/ 1056838 w 2122856"/>
                    <a:gd name="connsiteY2" fmla="*/ 0 h 733732"/>
                    <a:gd name="connsiteX3" fmla="*/ 1063668 w 2122856"/>
                    <a:gd name="connsiteY3" fmla="*/ 0 h 733732"/>
                    <a:gd name="connsiteX4" fmla="*/ 1764116 w 2122856"/>
                    <a:gd name="connsiteY4" fmla="*/ 0 h 733732"/>
                    <a:gd name="connsiteX5" fmla="*/ 2122856 w 2122856"/>
                    <a:gd name="connsiteY5" fmla="*/ 733732 h 733732"/>
                    <a:gd name="connsiteX6" fmla="*/ 1056838 w 2122856"/>
                    <a:gd name="connsiteY6" fmla="*/ 733732 h 733732"/>
                    <a:gd name="connsiteX7" fmla="*/ 1056837 w 2122856"/>
                    <a:gd name="connsiteY7" fmla="*/ 733732 h 733732"/>
                    <a:gd name="connsiteX8" fmla="*/ 1056837 w 2122856"/>
                    <a:gd name="connsiteY8" fmla="*/ 733731 h 733732"/>
                    <a:gd name="connsiteX9" fmla="*/ 0 w 2122856"/>
                    <a:gd name="connsiteY9" fmla="*/ 733731 h 733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22856" h="733732">
                      <a:moveTo>
                        <a:pt x="358740" y="0"/>
                      </a:moveTo>
                      <a:lnTo>
                        <a:pt x="1056837" y="0"/>
                      </a:lnTo>
                      <a:lnTo>
                        <a:pt x="1056838" y="0"/>
                      </a:lnTo>
                      <a:lnTo>
                        <a:pt x="1063668" y="0"/>
                      </a:lnTo>
                      <a:lnTo>
                        <a:pt x="1764116" y="0"/>
                      </a:lnTo>
                      <a:lnTo>
                        <a:pt x="2122856" y="733732"/>
                      </a:lnTo>
                      <a:lnTo>
                        <a:pt x="1056838" y="733732"/>
                      </a:lnTo>
                      <a:lnTo>
                        <a:pt x="1056837" y="733732"/>
                      </a:lnTo>
                      <a:lnTo>
                        <a:pt x="1056837" y="733731"/>
                      </a:lnTo>
                      <a:lnTo>
                        <a:pt x="0" y="733731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평행 사변형 158"/>
              <p:cNvSpPr/>
              <p:nvPr/>
            </p:nvSpPr>
            <p:spPr>
              <a:xfrm>
                <a:off x="-1718737" y="1628294"/>
                <a:ext cx="2855618" cy="602853"/>
              </a:xfrm>
              <a:prstGeom prst="parallelogram">
                <a:avLst>
                  <a:gd name="adj" fmla="val 15445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평행 사변형 159"/>
              <p:cNvSpPr/>
              <p:nvPr/>
            </p:nvSpPr>
            <p:spPr>
              <a:xfrm>
                <a:off x="-3479049" y="5165543"/>
                <a:ext cx="6282359" cy="602853"/>
              </a:xfrm>
              <a:prstGeom prst="parallelogram">
                <a:avLst>
                  <a:gd name="adj" fmla="val 15445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236522" y="3091294"/>
              <a:ext cx="3295917" cy="907638"/>
              <a:chOff x="5005808" y="3079002"/>
              <a:chExt cx="3295917" cy="907638"/>
            </a:xfrm>
          </p:grpSpPr>
          <p:sp>
            <p:nvSpPr>
              <p:cNvPr id="100" name="Rectangle 3"/>
              <p:cNvSpPr txBox="1">
                <a:spLocks noChangeArrowheads="1"/>
              </p:cNvSpPr>
              <p:nvPr/>
            </p:nvSpPr>
            <p:spPr bwMode="auto">
              <a:xfrm>
                <a:off x="5005809" y="3079002"/>
                <a:ext cx="31158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의도</a:t>
                </a:r>
                <a:endParaRPr lang="en-US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Rectangle 3"/>
              <p:cNvSpPr txBox="1">
                <a:spLocks noChangeArrowheads="1"/>
              </p:cNvSpPr>
              <p:nvPr/>
            </p:nvSpPr>
            <p:spPr bwMode="auto">
              <a:xfrm>
                <a:off x="5005808" y="3432642"/>
                <a:ext cx="3295917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indent="0" latinLnBrk="1">
                  <a:defRPr sz="1000">
                    <a:solidFill>
                      <a:srgbClr val="282826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dirty="0"/>
                  <a:t>상세화된 서브 클래스를 정의하지 않고도 서로 관련성이 있거나 독립적인 여러 객체의 군을 생성하기 위한 인터페이스를 제공</a:t>
                </a:r>
                <a:endParaRPr lang="en-US" altLang="ko-KR" dirty="0"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6" name="직선 연결선 95"/>
            <p:cNvCxnSpPr/>
            <p:nvPr/>
          </p:nvCxnSpPr>
          <p:spPr>
            <a:xfrm>
              <a:off x="3066876" y="3245952"/>
              <a:ext cx="1980000" cy="0"/>
            </a:xfrm>
            <a:prstGeom prst="line">
              <a:avLst/>
            </a:prstGeom>
            <a:ln w="19050">
              <a:solidFill>
                <a:srgbClr val="142A37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>
              <a:off x="5236522" y="4192351"/>
              <a:ext cx="3295917" cy="599861"/>
              <a:chOff x="5005808" y="3079002"/>
              <a:chExt cx="3295917" cy="599861"/>
            </a:xfrm>
          </p:grpSpPr>
          <p:sp>
            <p:nvSpPr>
              <p:cNvPr id="131" name="Rectangle 3"/>
              <p:cNvSpPr txBox="1">
                <a:spLocks noChangeArrowheads="1"/>
              </p:cNvSpPr>
              <p:nvPr/>
            </p:nvSpPr>
            <p:spPr bwMode="auto">
              <a:xfrm>
                <a:off x="5005809" y="3079002"/>
                <a:ext cx="31158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dirty="0" smtClean="0">
                    <a:ea typeface="맑은 고딕" panose="020B0503020000020004" pitchFamily="50" charset="-127"/>
                  </a:rPr>
                  <a:t>동기</a:t>
                </a:r>
                <a:endParaRPr lang="en-US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Rectangle 3"/>
              <p:cNvSpPr txBox="1">
                <a:spLocks noChangeArrowheads="1"/>
              </p:cNvSpPr>
              <p:nvPr/>
            </p:nvSpPr>
            <p:spPr bwMode="auto">
              <a:xfrm>
                <a:off x="5005808" y="3432642"/>
                <a:ext cx="329591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indent="0" latinLnBrk="1">
                  <a:defRPr sz="1000">
                    <a:solidFill>
                      <a:srgbClr val="282826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dirty="0" smtClean="0">
                    <a:ea typeface="맑은 고딕" panose="020B0503020000020004" pitchFamily="50" charset="-127"/>
                  </a:rPr>
                  <a:t>시스템의 독립성</a:t>
                </a:r>
                <a:r>
                  <a:rPr lang="en-US" altLang="ko-KR" dirty="0" smtClean="0">
                    <a:ea typeface="맑은 고딕" panose="020B0503020000020004" pitchFamily="50" charset="-127"/>
                  </a:rPr>
                  <a:t>, </a:t>
                </a:r>
                <a:r>
                  <a:rPr lang="ko-KR" altLang="en-US" dirty="0" smtClean="0">
                    <a:ea typeface="맑은 고딕" panose="020B0503020000020004" pitchFamily="50" charset="-127"/>
                  </a:rPr>
                  <a:t>다양성</a:t>
                </a:r>
                <a:endParaRPr lang="en-US" altLang="ko-KR" dirty="0"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30" name="직선 연결선 129"/>
            <p:cNvCxnSpPr/>
            <p:nvPr/>
          </p:nvCxnSpPr>
          <p:spPr>
            <a:xfrm>
              <a:off x="3606876" y="4347009"/>
              <a:ext cx="1440000" cy="0"/>
            </a:xfrm>
            <a:prstGeom prst="line">
              <a:avLst/>
            </a:prstGeom>
            <a:ln w="19050">
              <a:solidFill>
                <a:srgbClr val="142A37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/>
            <p:cNvGrpSpPr/>
            <p:nvPr/>
          </p:nvGrpSpPr>
          <p:grpSpPr>
            <a:xfrm>
              <a:off x="5236522" y="5293408"/>
              <a:ext cx="3295917" cy="599861"/>
              <a:chOff x="5005808" y="3079002"/>
              <a:chExt cx="3295917" cy="599861"/>
            </a:xfrm>
          </p:grpSpPr>
          <p:sp>
            <p:nvSpPr>
              <p:cNvPr id="170" name="Rectangle 3"/>
              <p:cNvSpPr txBox="1">
                <a:spLocks noChangeArrowheads="1"/>
              </p:cNvSpPr>
              <p:nvPr/>
            </p:nvSpPr>
            <p:spPr bwMode="auto">
              <a:xfrm>
                <a:off x="5005809" y="3079002"/>
                <a:ext cx="311589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eaLnBrk="1" latinLnBrk="1" hangingPunct="1">
                  <a:defRPr kumimoji="0" sz="2500" b="0" spc="0">
                    <a:solidFill>
                      <a:srgbClr val="282826"/>
                    </a:solidFill>
                    <a:latin typeface="Arial Black" panose="020B0A040201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2000" smtClean="0">
                    <a:ea typeface="맑은 고딕" panose="020B0503020000020004" pitchFamily="50" charset="-127"/>
                  </a:rPr>
                  <a:t>예시</a:t>
                </a:r>
                <a:endParaRPr lang="en-US" altLang="ko-KR" sz="20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Rectangle 3"/>
              <p:cNvSpPr txBox="1">
                <a:spLocks noChangeArrowheads="1"/>
              </p:cNvSpPr>
              <p:nvPr/>
            </p:nvSpPr>
            <p:spPr bwMode="auto">
              <a:xfrm>
                <a:off x="5005808" y="3432642"/>
                <a:ext cx="329591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indent="0" latinLnBrk="1">
                  <a:defRPr sz="1000">
                    <a:solidFill>
                      <a:srgbClr val="282826"/>
                    </a:solidFill>
                    <a:latin typeface="Arial" panose="020B0604020202020204" pitchFamily="34" charset="0"/>
                    <a:ea typeface="10X10" panose="020D0604000000000000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ko-KR" dirty="0" smtClean="0">
                    <a:ea typeface="맑은 고딕" panose="020B0503020000020004" pitchFamily="50" charset="-127"/>
                  </a:rPr>
                  <a:t>Java interface, </a:t>
                </a:r>
                <a:r>
                  <a:rPr lang="en-US" altLang="ko-KR" dirty="0" err="1" smtClean="0">
                    <a:ea typeface="맑은 고딕" panose="020B0503020000020004" pitchFamily="50" charset="-127"/>
                  </a:rPr>
                  <a:t>linux</a:t>
                </a:r>
                <a:r>
                  <a:rPr lang="en-US" altLang="ko-KR" dirty="0" smtClean="0">
                    <a:ea typeface="맑은 고딕" panose="020B0503020000020004" pitchFamily="50" charset="-127"/>
                  </a:rPr>
                  <a:t> driver</a:t>
                </a:r>
                <a:endParaRPr lang="en-US" altLang="ko-KR" dirty="0"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9" name="직선 연결선 168"/>
            <p:cNvCxnSpPr/>
            <p:nvPr/>
          </p:nvCxnSpPr>
          <p:spPr>
            <a:xfrm>
              <a:off x="4110876" y="5448066"/>
              <a:ext cx="936000" cy="0"/>
            </a:xfrm>
            <a:prstGeom prst="line">
              <a:avLst/>
            </a:prstGeom>
            <a:ln w="19050">
              <a:solidFill>
                <a:srgbClr val="142A37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1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9502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896971"/>
              <a:ext cx="5260312" cy="983822"/>
              <a:chOff x="3347864" y="2294683"/>
              <a:chExt cx="5260312" cy="983822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294683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44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44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44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4400" dirty="0">
                    <a:ea typeface="맑은 고딕" panose="020B0503020000020004" pitchFamily="50" charset="-127"/>
                  </a:rPr>
                  <a:t>활용</a:t>
                </a:r>
                <a:endParaRPr lang="ko-KR" altLang="ko-KR" sz="44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970728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1400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PRESENTATION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FREE </a:t>
                </a:r>
                <a:r>
                  <a:rPr lang="en-US" altLang="ko-KR" sz="1400" b="1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TEMPLATE </a:t>
                </a:r>
                <a:r>
                  <a:rPr lang="en-US" altLang="ko-KR" sz="1400" b="1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D’BREED</a:t>
                </a:r>
                <a:endParaRPr lang="en-US" altLang="ko-KR" sz="1400" b="1" dirty="0">
                  <a:solidFill>
                    <a:srgbClr val="282826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4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D'breed Template Contents Title</a:t>
            </a:r>
            <a:endParaRPr lang="ko-KR" altLang="ko-KR" dirty="0" smtClean="0"/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0" y="836712"/>
            <a:ext cx="50405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ko-KR" altLang="en-US" dirty="0">
                <a:ea typeface="맑은 고딕" panose="020B0503020000020004" pitchFamily="50" charset="-127"/>
              </a:rPr>
              <a:t>추상 </a:t>
            </a:r>
            <a:r>
              <a:rPr lang="ko-KR" altLang="en-US" dirty="0" err="1">
                <a:ea typeface="맑은 고딕" panose="020B0503020000020004" pitchFamily="50" charset="-127"/>
              </a:rPr>
              <a:t>팩토리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a typeface="맑은 고딕" panose="020B0503020000020004" pitchFamily="50" charset="-127"/>
              </a:rPr>
              <a:t>활용</a:t>
            </a:r>
            <a:endParaRPr lang="ko-KR" altLang="ko-KR" dirty="0">
              <a:ea typeface="맑은 고딕" panose="020B0503020000020004" pitchFamily="50" charset="-127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611560" y="1780830"/>
            <a:ext cx="792088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4400" b="1" spc="-150">
                <a:solidFill>
                  <a:srgbClr val="142A37"/>
                </a:solidFill>
                <a:latin typeface="Times New Roman" panose="02020603050405020304" pitchFamily="18" charset="0"/>
                <a:ea typeface="10X10" panose="020D0604000000000000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endParaRPr lang="en-US" altLang="ko-KR" sz="2000" b="0" dirty="0" smtClean="0">
              <a:latin typeface="20"/>
            </a:endParaRPr>
          </a:p>
          <a:p>
            <a:pPr algn="l"/>
            <a:r>
              <a:rPr lang="ko-KR" altLang="en-US" sz="2000" b="0" dirty="0" smtClean="0">
                <a:latin typeface="20"/>
              </a:rPr>
              <a:t>객체가 </a:t>
            </a:r>
            <a:r>
              <a:rPr lang="ko-KR" altLang="en-US" sz="2000" b="0" dirty="0">
                <a:latin typeface="20"/>
              </a:rPr>
              <a:t>생성되거나 구성 </a:t>
            </a:r>
            <a:r>
              <a:rPr lang="en-US" altLang="ko-KR" sz="2000" b="0" dirty="0">
                <a:latin typeface="20"/>
              </a:rPr>
              <a:t>&amp; </a:t>
            </a:r>
            <a:r>
              <a:rPr lang="ko-KR" altLang="en-US" sz="2000" b="0" dirty="0">
                <a:latin typeface="20"/>
              </a:rPr>
              <a:t>표현되는 방식과 무관하게 시스템을 독립적으로 만들고자 </a:t>
            </a:r>
            <a:r>
              <a:rPr lang="ko-KR" altLang="en-US" sz="2000" b="0" dirty="0" err="1">
                <a:latin typeface="20"/>
              </a:rPr>
              <a:t>할때</a:t>
            </a:r>
            <a:endParaRPr lang="ko-KR" altLang="en-US" sz="2000" b="0" dirty="0">
              <a:latin typeface="20"/>
            </a:endParaRPr>
          </a:p>
          <a:p>
            <a:pPr algn="l"/>
            <a:endParaRPr lang="en-US" altLang="ko-KR" sz="2000" b="0" dirty="0" smtClean="0">
              <a:latin typeface="20"/>
            </a:endParaRPr>
          </a:p>
          <a:p>
            <a:pPr algn="l"/>
            <a:r>
              <a:rPr lang="ko-KR" altLang="en-US" sz="2000" b="0" dirty="0" smtClean="0">
                <a:latin typeface="20"/>
              </a:rPr>
              <a:t>여러 </a:t>
            </a:r>
            <a:r>
              <a:rPr lang="ko-KR" altLang="en-US" sz="2000" b="0" dirty="0" err="1">
                <a:latin typeface="20"/>
              </a:rPr>
              <a:t>제품군</a:t>
            </a:r>
            <a:r>
              <a:rPr lang="ko-KR" altLang="en-US" sz="2000" b="0" dirty="0">
                <a:latin typeface="20"/>
              </a:rPr>
              <a:t> 중 하나를 선택해서 시스템을 설정해야 하고 한번 구성한 제품을 다른 것으로 대체할 수 있을 때</a:t>
            </a:r>
          </a:p>
          <a:p>
            <a:pPr algn="l"/>
            <a:endParaRPr lang="en-US" altLang="ko-KR" sz="2000" b="0" dirty="0" smtClean="0">
              <a:latin typeface="20"/>
            </a:endParaRPr>
          </a:p>
          <a:p>
            <a:pPr algn="l"/>
            <a:r>
              <a:rPr lang="ko-KR" altLang="en-US" sz="2000" b="0" dirty="0" smtClean="0">
                <a:latin typeface="20"/>
              </a:rPr>
              <a:t>관련된 </a:t>
            </a:r>
            <a:r>
              <a:rPr lang="ko-KR" altLang="en-US" sz="2000" b="0" dirty="0">
                <a:latin typeface="20"/>
              </a:rPr>
              <a:t>제품 객체들이 함께 사용되도록 설계되었고</a:t>
            </a:r>
            <a:r>
              <a:rPr lang="en-US" altLang="ko-KR" sz="2000" b="0" dirty="0">
                <a:latin typeface="20"/>
              </a:rPr>
              <a:t>, </a:t>
            </a:r>
            <a:r>
              <a:rPr lang="ko-KR" altLang="en-US" sz="2000" b="0" dirty="0">
                <a:latin typeface="20"/>
              </a:rPr>
              <a:t>이 부분에 대한 제약이 외부에도 지켜지도록 하고 싶을 때</a:t>
            </a:r>
          </a:p>
          <a:p>
            <a:pPr algn="l"/>
            <a:endParaRPr lang="en-US" altLang="ko-KR" sz="2000" b="0" dirty="0" smtClean="0">
              <a:latin typeface="20"/>
            </a:endParaRPr>
          </a:p>
          <a:p>
            <a:pPr algn="l"/>
            <a:r>
              <a:rPr lang="ko-KR" altLang="en-US" sz="2000" b="0" dirty="0" smtClean="0">
                <a:latin typeface="20"/>
              </a:rPr>
              <a:t>제품에 </a:t>
            </a:r>
            <a:r>
              <a:rPr lang="ko-KR" altLang="en-US" sz="2000" b="0" dirty="0">
                <a:latin typeface="20"/>
              </a:rPr>
              <a:t>대한 클래스 라이브러리를 제공하고</a:t>
            </a:r>
            <a:r>
              <a:rPr lang="en-US" altLang="ko-KR" sz="2000" b="0" dirty="0">
                <a:latin typeface="20"/>
              </a:rPr>
              <a:t>, </a:t>
            </a:r>
            <a:r>
              <a:rPr lang="ko-KR" altLang="en-US" sz="2000" b="0" dirty="0">
                <a:latin typeface="20"/>
              </a:rPr>
              <a:t>그들의 구현이 아닌 인터페이스를 노출 시카고 싶을 때</a:t>
            </a:r>
          </a:p>
          <a:p>
            <a:pPr algn="l"/>
            <a:r>
              <a:rPr lang="ko-KR" altLang="en-US" sz="2000" dirty="0">
                <a:latin typeface="20"/>
              </a:rPr>
              <a:t/>
            </a:r>
            <a:br>
              <a:rPr lang="ko-KR" altLang="en-US" sz="2000" dirty="0">
                <a:latin typeface="20"/>
              </a:rPr>
            </a:br>
            <a:endParaRPr lang="ko-KR" altLang="ko-KR" sz="2000" dirty="0">
              <a:latin typeface="2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8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95022" y="2637473"/>
            <a:ext cx="6921394" cy="1583054"/>
            <a:chOff x="1317217" y="2637473"/>
            <a:chExt cx="6921394" cy="1583054"/>
          </a:xfrm>
        </p:grpSpPr>
        <p:grpSp>
          <p:nvGrpSpPr>
            <p:cNvPr id="6" name="그룹 5"/>
            <p:cNvGrpSpPr/>
            <p:nvPr/>
          </p:nvGrpSpPr>
          <p:grpSpPr>
            <a:xfrm>
              <a:off x="1317217" y="2637473"/>
              <a:ext cx="1540284" cy="1583054"/>
              <a:chOff x="3491880" y="80275"/>
              <a:chExt cx="1942557" cy="199649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1880" y="80275"/>
                <a:ext cx="1935998" cy="1996498"/>
                <a:chOff x="7135813" y="948780"/>
                <a:chExt cx="609600" cy="6286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71358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96 h 396"/>
                    <a:gd name="T2" fmla="*/ 0 w 192"/>
                    <a:gd name="T3" fmla="*/ 339 h 396"/>
                    <a:gd name="T4" fmla="*/ 0 w 192"/>
                    <a:gd name="T5" fmla="*/ 0 h 396"/>
                    <a:gd name="T6" fmla="*/ 192 w 192"/>
                    <a:gd name="T7" fmla="*/ 58 h 396"/>
                    <a:gd name="T8" fmla="*/ 192 w 192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96"/>
                      </a:moveTo>
                      <a:lnTo>
                        <a:pt x="0" y="339"/>
                      </a:lnTo>
                      <a:lnTo>
                        <a:pt x="0" y="0"/>
                      </a:lnTo>
                      <a:lnTo>
                        <a:pt x="192" y="58"/>
                      </a:lnTo>
                      <a:lnTo>
                        <a:pt x="192" y="396"/>
                      </a:lnTo>
                      <a:close/>
                    </a:path>
                  </a:pathLst>
                </a:custGeom>
                <a:solidFill>
                  <a:srgbClr val="142A3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7440613" y="948780"/>
                  <a:ext cx="304800" cy="628650"/>
                </a:xfrm>
                <a:custGeom>
                  <a:avLst/>
                  <a:gdLst>
                    <a:gd name="T0" fmla="*/ 192 w 192"/>
                    <a:gd name="T1" fmla="*/ 339 h 396"/>
                    <a:gd name="T2" fmla="*/ 0 w 192"/>
                    <a:gd name="T3" fmla="*/ 396 h 396"/>
                    <a:gd name="T4" fmla="*/ 0 w 192"/>
                    <a:gd name="T5" fmla="*/ 58 h 396"/>
                    <a:gd name="T6" fmla="*/ 192 w 192"/>
                    <a:gd name="T7" fmla="*/ 0 h 396"/>
                    <a:gd name="T8" fmla="*/ 192 w 192"/>
                    <a:gd name="T9" fmla="*/ 33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396">
                      <a:moveTo>
                        <a:pt x="192" y="339"/>
                      </a:moveTo>
                      <a:lnTo>
                        <a:pt x="0" y="396"/>
                      </a:lnTo>
                      <a:lnTo>
                        <a:pt x="0" y="58"/>
                      </a:lnTo>
                      <a:lnTo>
                        <a:pt x="192" y="0"/>
                      </a:lnTo>
                      <a:lnTo>
                        <a:pt x="192" y="339"/>
                      </a:lnTo>
                      <a:close/>
                    </a:path>
                  </a:pathLst>
                </a:custGeom>
                <a:solidFill>
                  <a:srgbClr val="74A7A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8" name="TextBox 5"/>
              <p:cNvSpPr txBox="1">
                <a:spLocks noChangeArrowheads="1"/>
              </p:cNvSpPr>
              <p:nvPr/>
            </p:nvSpPr>
            <p:spPr bwMode="auto">
              <a:xfrm>
                <a:off x="3491880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4466438" y="224551"/>
                <a:ext cx="967999" cy="166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3200" b="1" spc="600">
                    <a:solidFill>
                      <a:schemeClr val="bg1">
                        <a:lumMod val="75000"/>
                        <a:alpha val="48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defRPr/>
                </a:pPr>
                <a:r>
                  <a:rPr lang="en-US" altLang="ko-KR" sz="8000" spc="-15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ko-KR" sz="8000" spc="-15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978299" y="2896971"/>
              <a:ext cx="5260312" cy="983822"/>
              <a:chOff x="3347864" y="2294683"/>
              <a:chExt cx="5260312" cy="983822"/>
            </a:xfrm>
          </p:grpSpPr>
          <p:sp>
            <p:nvSpPr>
              <p:cNvPr id="12" name="TextBox 4"/>
              <p:cNvSpPr txBox="1">
                <a:spLocks noChangeArrowheads="1"/>
              </p:cNvSpPr>
              <p:nvPr/>
            </p:nvSpPr>
            <p:spPr bwMode="auto">
              <a:xfrm>
                <a:off x="3347864" y="2294683"/>
                <a:ext cx="526031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eaLnBrk="1" latinLnBrk="1" hangingPunct="1">
                  <a:defRPr kumimoji="0" sz="8000" b="1" spc="-150">
                    <a:solidFill>
                      <a:srgbClr val="030504"/>
                    </a:solidFill>
                    <a:latin typeface="Times New Roman" panose="02020603050405020304" pitchFamily="18" charset="0"/>
                    <a:ea typeface="10X10" panose="020D0604000000000000" pitchFamily="50" charset="-127"/>
                    <a:cs typeface="Times New Roman" panose="02020603050405020304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ko-KR" altLang="en-US" sz="4400" dirty="0" smtClean="0">
                    <a:ea typeface="맑은 고딕" panose="020B0503020000020004" pitchFamily="50" charset="-127"/>
                  </a:rPr>
                  <a:t>추상 </a:t>
                </a:r>
                <a:r>
                  <a:rPr lang="ko-KR" altLang="en-US" sz="4400" dirty="0" err="1" smtClean="0">
                    <a:ea typeface="맑은 고딕" panose="020B0503020000020004" pitchFamily="50" charset="-127"/>
                  </a:rPr>
                  <a:t>팩토리</a:t>
                </a:r>
                <a:r>
                  <a:rPr lang="ko-KR" altLang="en-US" sz="4400" dirty="0" smtClean="0">
                    <a:ea typeface="맑은 고딕" panose="020B0503020000020004" pitchFamily="50" charset="-127"/>
                  </a:rPr>
                  <a:t> </a:t>
                </a:r>
                <a:r>
                  <a:rPr lang="en-US" altLang="ko-KR" sz="4400" dirty="0">
                    <a:ea typeface="맑은 고딕" panose="020B0503020000020004" pitchFamily="50" charset="-127"/>
                  </a:rPr>
                  <a:t>: </a:t>
                </a:r>
                <a:r>
                  <a:rPr lang="ko-KR" altLang="en-US" sz="4400" dirty="0">
                    <a:ea typeface="맑은 고딕" panose="020B0503020000020004" pitchFamily="50" charset="-127"/>
                  </a:rPr>
                  <a:t>구조</a:t>
                </a:r>
                <a:endParaRPr lang="ko-KR" altLang="ko-KR" sz="4400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414075" y="2970728"/>
                <a:ext cx="47562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1400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PRESENTATION </a:t>
                </a:r>
                <a:r>
                  <a:rPr lang="en-US" altLang="ko-KR" sz="1400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FREE </a:t>
                </a:r>
                <a:r>
                  <a:rPr lang="en-US" altLang="ko-KR" sz="1400" b="1" dirty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TEMPLATE </a:t>
                </a:r>
                <a:r>
                  <a:rPr lang="en-US" altLang="ko-KR" sz="1400" b="1" dirty="0" smtClean="0">
                    <a:solidFill>
                      <a:srgbClr val="282826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D’BREED</a:t>
                </a:r>
                <a:endParaRPr lang="en-US" altLang="ko-KR" sz="1400" b="1" dirty="0">
                  <a:solidFill>
                    <a:srgbClr val="282826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3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295</Words>
  <Application>Microsoft Office PowerPoint</Application>
  <PresentationFormat>화면 슬라이드 쇼(4:3)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10X10</vt:lpstr>
      <vt:lpstr>20</vt:lpstr>
      <vt:lpstr>굴림</vt:lpstr>
      <vt:lpstr>나눔바른고딕</vt:lpstr>
      <vt:lpstr>맑은 고딕</vt:lpstr>
      <vt:lpstr>Arial</vt:lpstr>
      <vt:lpstr>Arial Black</vt:lpstr>
      <vt:lpstr>Times New Roman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D'breed Template Contents Title</vt:lpstr>
      <vt:lpstr>PowerPoint 프레젠테이션</vt:lpstr>
      <vt:lpstr>D'breed Template Contents Title</vt:lpstr>
      <vt:lpstr>PowerPoint 프레젠테이션</vt:lpstr>
      <vt:lpstr>D'breed Template Contents Title</vt:lpstr>
      <vt:lpstr>PowerPoint 프레젠테이션</vt:lpstr>
      <vt:lpstr>D'breed Template Contents Title</vt:lpstr>
      <vt:lpstr>PowerPoint 프레젠테이션</vt:lpstr>
      <vt:lpstr>D'breed Template Contents Title</vt:lpstr>
      <vt:lpstr>D'breed Template Contents Title</vt:lpstr>
      <vt:lpstr>D'breed Template Contents Title</vt:lpstr>
      <vt:lpstr>D'breed Template Contents Title</vt:lpstr>
      <vt:lpstr>D'breed Template Contents Title</vt:lpstr>
      <vt:lpstr>PowerPoint 프레젠테이션</vt:lpstr>
    </vt:vector>
  </TitlesOfParts>
  <Company>디브리드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임준수</cp:lastModifiedBy>
  <cp:revision>452</cp:revision>
  <dcterms:created xsi:type="dcterms:W3CDTF">2011-06-13T04:09:39Z</dcterms:created>
  <dcterms:modified xsi:type="dcterms:W3CDTF">2016-11-12T07:44:29Z</dcterms:modified>
</cp:coreProperties>
</file>