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6" r:id="rId9"/>
    <p:sldId id="268" r:id="rId10"/>
    <p:sldId id="265"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C5364"/>
    <a:srgbClr val="203A43"/>
    <a:srgbClr val="0F20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1366-D328-42A8-84CA-57DFAB69A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81C2B-EF5B-4188-8D2F-9C71863D9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0E299-C08E-4FED-90A7-CB5DE542A8F7}"/>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D7069006-A662-451C-B5F8-1ECD742D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013C8-DB45-4E28-94DD-2B0CDB015B0B}"/>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25944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FC4-2BB8-42A6-8418-5B1871F04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57CE0B-7D65-48FC-BF91-869920A64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B34C3E-EE93-4CC1-982E-28ECF9DE4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32397-4E68-46BA-9CFA-0ED697A28B38}"/>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6" name="Footer Placeholder 5">
            <a:extLst>
              <a:ext uri="{FF2B5EF4-FFF2-40B4-BE49-F238E27FC236}">
                <a16:creationId xmlns:a16="http://schemas.microsoft.com/office/drawing/2014/main" id="{19BE5912-9B31-4EA6-A587-A824FA547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18F88-90E4-4B42-B075-FD7ECD64806F}"/>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57315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1F14-CC6A-442B-9208-EEA4263F4C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6241C2-9F50-4CED-8B28-0D89450893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C6192-7725-47F3-B483-53CA702A7273}"/>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46CDC94F-5814-42B6-8321-183FC82CE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10DBC-DC72-4D81-A905-4EECD2A261D4}"/>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412223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46638-9830-419A-A5EB-F8441D558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246AD-40A1-46F7-8FED-0358B67EBC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0F98D-FA3B-4671-A110-08C2C728EBBC}"/>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9A5DC4B8-463F-4284-B6DE-5AC167878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66384-239E-4FAB-BFDB-97A5661339B7}"/>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40293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382A-2D9C-4C0F-BE8B-4A5EBD312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9255A-FB29-4100-BC55-F635A4B6A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AA686-D6DF-4576-A7C2-DD2209292A4B}"/>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B6B01A0E-9994-4474-93DF-87E7DD08F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04198-D722-4900-BA05-BDF413CBB022}"/>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282897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0A6-33A1-49D3-9A6B-61904CE40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3C0412-BF7D-46FF-A15F-FEB6924055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8F532-A4DC-4871-9BF1-21ACFBA2C578}"/>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592D59DE-9A83-447C-96F0-1D1665242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78A3D-CFD5-4F22-8E5A-20EF8365DBF1}"/>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24530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036-C123-429B-9A31-5E01898F3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B743D-7374-4EE6-A249-2172ACE788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DCC526-8F57-4DD0-B9E1-5D3BE4191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9C0F24-D5A0-4D02-AA00-B34520F11E0D}"/>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6" name="Footer Placeholder 5">
            <a:extLst>
              <a:ext uri="{FF2B5EF4-FFF2-40B4-BE49-F238E27FC236}">
                <a16:creationId xmlns:a16="http://schemas.microsoft.com/office/drawing/2014/main" id="{8810427D-5F52-498F-8A12-FB4A35589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90F22-BA43-48A2-BA21-D71175FF4A10}"/>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110427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A500-85D7-49B5-A9ED-B3AD39682E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F8AB5-87A7-406A-B4C2-4022A2FB5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292CD-3A61-4406-AE35-8491806109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20835-170B-4C7C-BE00-072F556D2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E7B5B-C41F-4182-B3F7-77C716086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98FCE-0E08-4F22-81BA-5DC218F25293}"/>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8" name="Footer Placeholder 7">
            <a:extLst>
              <a:ext uri="{FF2B5EF4-FFF2-40B4-BE49-F238E27FC236}">
                <a16:creationId xmlns:a16="http://schemas.microsoft.com/office/drawing/2014/main" id="{149D0817-A738-4439-BB98-019CDFC9B8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6D721-284D-45C5-AB91-1D396DE37B57}"/>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80741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4ED2-FF2F-4AF4-929D-5AD9B5538F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7514B-6FAF-4C8C-8708-C029540268F6}"/>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4" name="Footer Placeholder 3">
            <a:extLst>
              <a:ext uri="{FF2B5EF4-FFF2-40B4-BE49-F238E27FC236}">
                <a16:creationId xmlns:a16="http://schemas.microsoft.com/office/drawing/2014/main" id="{BAFB72AE-FD99-45D1-8F2D-6ACF7DD9FB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B2EA1-432F-4482-896C-D02504063F49}"/>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10441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rgbClr val="0F2027"/>
            </a:gs>
            <a:gs pos="53000">
              <a:srgbClr val="203A43"/>
            </a:gs>
            <a:gs pos="100000">
              <a:srgbClr val="2C5364"/>
            </a:gs>
          </a:gsLst>
          <a:lin ang="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30FC0-AA72-4861-B0E4-7B5ADFBC1C27}"/>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3" name="Footer Placeholder 2">
            <a:extLst>
              <a:ext uri="{FF2B5EF4-FFF2-40B4-BE49-F238E27FC236}">
                <a16:creationId xmlns:a16="http://schemas.microsoft.com/office/drawing/2014/main" id="{F4F222F8-915D-4790-A04E-BBA8041CF9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E2B78-EFEA-4403-AE4F-E6648E92BC4A}"/>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6429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rgbClr val="0F2027"/>
            </a:gs>
            <a:gs pos="53000">
              <a:srgbClr val="203A43"/>
            </a:gs>
            <a:gs pos="100000">
              <a:srgbClr val="2C5364"/>
            </a:gs>
          </a:gsLst>
          <a:lin ang="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30FC0-AA72-4861-B0E4-7B5ADFBC1C27}"/>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3" name="Footer Placeholder 2">
            <a:extLst>
              <a:ext uri="{FF2B5EF4-FFF2-40B4-BE49-F238E27FC236}">
                <a16:creationId xmlns:a16="http://schemas.microsoft.com/office/drawing/2014/main" id="{F4F222F8-915D-4790-A04E-BBA8041CF9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E2B78-EFEA-4403-AE4F-E6648E92BC4A}"/>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114402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ADAE-92AE-4491-A431-CD24CE7DD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C878F5-0EFD-431A-BE4D-391FAA567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8EC0B7-2BCA-4F75-B20C-CB8D95BDA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9ACAB-E0BF-4C60-8F1A-52F8A271DD6C}"/>
              </a:ext>
            </a:extLst>
          </p:cNvPr>
          <p:cNvSpPr>
            <a:spLocks noGrp="1"/>
          </p:cNvSpPr>
          <p:nvPr>
            <p:ph type="dt" sz="half" idx="10"/>
          </p:nvPr>
        </p:nvSpPr>
        <p:spPr/>
        <p:txBody>
          <a:bodyPr/>
          <a:lstStyle/>
          <a:p>
            <a:fld id="{91178935-BE5B-4AE2-9D1D-F19ADF95538F}" type="datetimeFigureOut">
              <a:rPr lang="en-US" smtClean="0"/>
              <a:t>9/26/2020</a:t>
            </a:fld>
            <a:endParaRPr lang="en-US"/>
          </a:p>
        </p:txBody>
      </p:sp>
      <p:sp>
        <p:nvSpPr>
          <p:cNvPr id="6" name="Footer Placeholder 5">
            <a:extLst>
              <a:ext uri="{FF2B5EF4-FFF2-40B4-BE49-F238E27FC236}">
                <a16:creationId xmlns:a16="http://schemas.microsoft.com/office/drawing/2014/main" id="{EA80A835-3AE1-4636-8342-0CA6BE2F9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264BB-61BD-42CD-ABFA-546694309FCD}"/>
              </a:ext>
            </a:extLst>
          </p:cNvPr>
          <p:cNvSpPr>
            <a:spLocks noGrp="1"/>
          </p:cNvSpPr>
          <p:nvPr>
            <p:ph type="sldNum" sz="quarter" idx="12"/>
          </p:nvPr>
        </p:nvSpPr>
        <p:spPr/>
        <p:txBody>
          <a:bodyPr/>
          <a:lstStyle/>
          <a:p>
            <a:fld id="{3D4A772A-5CD3-4943-8268-5EB5A9E4645B}" type="slidenum">
              <a:rPr lang="en-US" smtClean="0"/>
              <a:t>‹#›</a:t>
            </a:fld>
            <a:endParaRPr lang="en-US"/>
          </a:p>
        </p:txBody>
      </p:sp>
    </p:spTree>
    <p:extLst>
      <p:ext uri="{BB962C8B-B14F-4D97-AF65-F5344CB8AC3E}">
        <p14:creationId xmlns:p14="http://schemas.microsoft.com/office/powerpoint/2010/main" val="351675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54EF4-3CE3-46C0-BABA-F2BE37751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A73A3E-4415-4545-8CA6-B671249E4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C398A-1E9F-4926-9510-4690DDB85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78935-BE5B-4AE2-9D1D-F19ADF95538F}" type="datetimeFigureOut">
              <a:rPr lang="en-US" smtClean="0"/>
              <a:t>9/26/2020</a:t>
            </a:fld>
            <a:endParaRPr lang="en-US"/>
          </a:p>
        </p:txBody>
      </p:sp>
      <p:sp>
        <p:nvSpPr>
          <p:cNvPr id="5" name="Footer Placeholder 4">
            <a:extLst>
              <a:ext uri="{FF2B5EF4-FFF2-40B4-BE49-F238E27FC236}">
                <a16:creationId xmlns:a16="http://schemas.microsoft.com/office/drawing/2014/main" id="{F143DB44-632E-4CB4-AE58-F980617C1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CA6CA0-CD64-48AD-9C02-E8CB52AA6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A772A-5CD3-4943-8268-5EB5A9E4645B}" type="slidenum">
              <a:rPr lang="en-US" smtClean="0"/>
              <a:t>‹#›</a:t>
            </a:fld>
            <a:endParaRPr lang="en-US"/>
          </a:p>
        </p:txBody>
      </p:sp>
    </p:spTree>
    <p:extLst>
      <p:ext uri="{BB962C8B-B14F-4D97-AF65-F5344CB8AC3E}">
        <p14:creationId xmlns:p14="http://schemas.microsoft.com/office/powerpoint/2010/main" val="2990243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820301-8210-4E83-BC17-53E92BADC949}"/>
              </a:ext>
            </a:extLst>
          </p:cNvPr>
          <p:cNvSpPr txBox="1"/>
          <p:nvPr/>
        </p:nvSpPr>
        <p:spPr>
          <a:xfrm>
            <a:off x="3399888" y="5947523"/>
            <a:ext cx="5675086" cy="1107996"/>
          </a:xfrm>
          <a:prstGeom prst="rect">
            <a:avLst/>
          </a:prstGeom>
          <a:noFill/>
        </p:spPr>
        <p:txBody>
          <a:bodyPr wrap="square" rtlCol="0">
            <a:spAutoFit/>
          </a:bodyPr>
          <a:lstStyle/>
          <a:p>
            <a:r>
              <a:rPr lang="en-US" sz="6600" b="1" dirty="0">
                <a:solidFill>
                  <a:schemeClr val="bg1">
                    <a:alpha val="14000"/>
                  </a:schemeClr>
                </a:solidFill>
                <a:latin typeface="Raleway" panose="020B0503030101060003" pitchFamily="34" charset="0"/>
              </a:rPr>
              <a:t>HACKSPRINT</a:t>
            </a:r>
          </a:p>
        </p:txBody>
      </p:sp>
      <p:pic>
        <p:nvPicPr>
          <p:cNvPr id="3" name="Picture 2" descr="Logo&#10;&#10;Description automatically generated">
            <a:extLst>
              <a:ext uri="{FF2B5EF4-FFF2-40B4-BE49-F238E27FC236}">
                <a16:creationId xmlns:a16="http://schemas.microsoft.com/office/drawing/2014/main" id="{3A002DD0-5531-4DAC-8ABA-7D147E73D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581" y="92977"/>
            <a:ext cx="3176833" cy="3176833"/>
          </a:xfrm>
          <a:prstGeom prst="rect">
            <a:avLst/>
          </a:prstGeom>
        </p:spPr>
      </p:pic>
      <p:pic>
        <p:nvPicPr>
          <p:cNvPr id="5" name="Picture 4" descr="A person smiling for the camera&#10;&#10;Description automatically generated">
            <a:extLst>
              <a:ext uri="{FF2B5EF4-FFF2-40B4-BE49-F238E27FC236}">
                <a16:creationId xmlns:a16="http://schemas.microsoft.com/office/drawing/2014/main" id="{C9748DE4-532D-45BD-A92F-1DA399A00473}"/>
              </a:ext>
            </a:extLst>
          </p:cNvPr>
          <p:cNvPicPr>
            <a:picLocks noChangeAspect="1"/>
          </p:cNvPicPr>
          <p:nvPr/>
        </p:nvPicPr>
        <p:blipFill rotWithShape="1">
          <a:blip r:embed="rId3">
            <a:extLst>
              <a:ext uri="{28A0092B-C50C-407E-A947-70E740481C1C}">
                <a14:useLocalDpi xmlns:a14="http://schemas.microsoft.com/office/drawing/2010/main" val="0"/>
              </a:ext>
            </a:extLst>
          </a:blip>
          <a:srcRect t="-53" b="28842"/>
          <a:stretch/>
        </p:blipFill>
        <p:spPr>
          <a:xfrm rot="856669">
            <a:off x="7935158" y="3028246"/>
            <a:ext cx="2025192" cy="2025192"/>
          </a:xfrm>
          <a:prstGeom prst="ellipse">
            <a:avLst/>
          </a:prstGeom>
        </p:spPr>
      </p:pic>
      <p:pic>
        <p:nvPicPr>
          <p:cNvPr id="7" name="Picture 6" descr="A person looking at the camera&#10;&#10;Description automatically generated">
            <a:extLst>
              <a:ext uri="{FF2B5EF4-FFF2-40B4-BE49-F238E27FC236}">
                <a16:creationId xmlns:a16="http://schemas.microsoft.com/office/drawing/2014/main" id="{8F09443C-B26D-45D6-A9EC-E85230DE70E9}"/>
              </a:ext>
            </a:extLst>
          </p:cNvPr>
          <p:cNvPicPr>
            <a:picLocks noChangeAspect="1"/>
          </p:cNvPicPr>
          <p:nvPr/>
        </p:nvPicPr>
        <p:blipFill rotWithShape="1">
          <a:blip r:embed="rId4">
            <a:extLst>
              <a:ext uri="{28A0092B-C50C-407E-A947-70E740481C1C}">
                <a14:useLocalDpi xmlns:a14="http://schemas.microsoft.com/office/drawing/2010/main" val="0"/>
              </a:ext>
            </a:extLst>
          </a:blip>
          <a:srcRect t="331" b="26407"/>
          <a:stretch/>
        </p:blipFill>
        <p:spPr>
          <a:xfrm>
            <a:off x="5083404" y="3028246"/>
            <a:ext cx="2025192" cy="2025192"/>
          </a:xfrm>
          <a:prstGeom prst="ellipse">
            <a:avLst/>
          </a:prstGeom>
        </p:spPr>
      </p:pic>
      <p:pic>
        <p:nvPicPr>
          <p:cNvPr id="9" name="Picture 8" descr="A person wearing a purple shirt&#10;&#10;Description automatically generated">
            <a:extLst>
              <a:ext uri="{FF2B5EF4-FFF2-40B4-BE49-F238E27FC236}">
                <a16:creationId xmlns:a16="http://schemas.microsoft.com/office/drawing/2014/main" id="{AA4A5D35-61F9-4272-8EC7-C3579A3AF03C}"/>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2231650" y="3028246"/>
            <a:ext cx="2025192" cy="2025192"/>
          </a:xfrm>
          <a:prstGeom prst="ellipse">
            <a:avLst/>
          </a:prstGeom>
        </p:spPr>
      </p:pic>
      <p:sp>
        <p:nvSpPr>
          <p:cNvPr id="10" name="TextBox 9">
            <a:extLst>
              <a:ext uri="{FF2B5EF4-FFF2-40B4-BE49-F238E27FC236}">
                <a16:creationId xmlns:a16="http://schemas.microsoft.com/office/drawing/2014/main" id="{A8B3F740-F910-481C-8C49-A050853AA181}"/>
              </a:ext>
            </a:extLst>
          </p:cNvPr>
          <p:cNvSpPr txBox="1"/>
          <p:nvPr/>
        </p:nvSpPr>
        <p:spPr>
          <a:xfrm>
            <a:off x="2416932" y="5053438"/>
            <a:ext cx="1654628"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Aaveg Gupta</a:t>
            </a:r>
          </a:p>
        </p:txBody>
      </p:sp>
      <p:sp>
        <p:nvSpPr>
          <p:cNvPr id="11" name="TextBox 10">
            <a:extLst>
              <a:ext uri="{FF2B5EF4-FFF2-40B4-BE49-F238E27FC236}">
                <a16:creationId xmlns:a16="http://schemas.microsoft.com/office/drawing/2014/main" id="{44FBD8FF-B8B8-46D0-9751-32D7043C0295}"/>
              </a:ext>
            </a:extLst>
          </p:cNvPr>
          <p:cNvSpPr txBox="1"/>
          <p:nvPr/>
        </p:nvSpPr>
        <p:spPr>
          <a:xfrm>
            <a:off x="5007424" y="5053438"/>
            <a:ext cx="2177146"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Krishna Gopal Patidar</a:t>
            </a:r>
          </a:p>
        </p:txBody>
      </p:sp>
      <p:sp>
        <p:nvSpPr>
          <p:cNvPr id="12" name="TextBox 11">
            <a:extLst>
              <a:ext uri="{FF2B5EF4-FFF2-40B4-BE49-F238E27FC236}">
                <a16:creationId xmlns:a16="http://schemas.microsoft.com/office/drawing/2014/main" id="{C5E8C2DF-12D1-470D-AA42-964DF0A28160}"/>
              </a:ext>
            </a:extLst>
          </p:cNvPr>
          <p:cNvSpPr txBox="1"/>
          <p:nvPr/>
        </p:nvSpPr>
        <p:spPr>
          <a:xfrm>
            <a:off x="8062378" y="5053438"/>
            <a:ext cx="2025192"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Anushka Dwivedi</a:t>
            </a:r>
          </a:p>
        </p:txBody>
      </p:sp>
    </p:spTree>
    <p:extLst>
      <p:ext uri="{BB962C8B-B14F-4D97-AF65-F5344CB8AC3E}">
        <p14:creationId xmlns:p14="http://schemas.microsoft.com/office/powerpoint/2010/main" val="174116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EXPERIENCE</a:t>
            </a:r>
          </a:p>
        </p:txBody>
      </p:sp>
      <p:pic>
        <p:nvPicPr>
          <p:cNvPr id="4" name="Picture 3" descr="A person wearing a purple shirt&#10;&#10;Description automatically generated">
            <a:extLst>
              <a:ext uri="{FF2B5EF4-FFF2-40B4-BE49-F238E27FC236}">
                <a16:creationId xmlns:a16="http://schemas.microsoft.com/office/drawing/2014/main" id="{F4C18573-4A42-487B-A663-79C8386F1EE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44972" y="2246368"/>
            <a:ext cx="2025192" cy="2025192"/>
          </a:xfrm>
          <a:prstGeom prst="ellipse">
            <a:avLst/>
          </a:prstGeom>
        </p:spPr>
      </p:pic>
      <p:sp>
        <p:nvSpPr>
          <p:cNvPr id="6" name="TextBox 5">
            <a:extLst>
              <a:ext uri="{FF2B5EF4-FFF2-40B4-BE49-F238E27FC236}">
                <a16:creationId xmlns:a16="http://schemas.microsoft.com/office/drawing/2014/main" id="{16368AC6-D89D-4F24-A403-7ABBECB1F430}"/>
              </a:ext>
            </a:extLst>
          </p:cNvPr>
          <p:cNvSpPr txBox="1"/>
          <p:nvPr/>
        </p:nvSpPr>
        <p:spPr>
          <a:xfrm>
            <a:off x="1330254" y="4271560"/>
            <a:ext cx="1654628"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Aaveg Gupta</a:t>
            </a:r>
          </a:p>
        </p:txBody>
      </p:sp>
      <p:sp>
        <p:nvSpPr>
          <p:cNvPr id="9" name="TextBox 8">
            <a:extLst>
              <a:ext uri="{FF2B5EF4-FFF2-40B4-BE49-F238E27FC236}">
                <a16:creationId xmlns:a16="http://schemas.microsoft.com/office/drawing/2014/main" id="{77B51F5E-E6F5-413D-B034-043288B743B0}"/>
              </a:ext>
            </a:extLst>
          </p:cNvPr>
          <p:cNvSpPr txBox="1"/>
          <p:nvPr/>
        </p:nvSpPr>
        <p:spPr>
          <a:xfrm>
            <a:off x="5068956" y="1997839"/>
            <a:ext cx="5512904" cy="2862322"/>
          </a:xfrm>
          <a:prstGeom prst="rect">
            <a:avLst/>
          </a:prstGeom>
          <a:noFill/>
        </p:spPr>
        <p:txBody>
          <a:bodyPr wrap="square" rtlCol="0">
            <a:spAutoFit/>
          </a:bodyPr>
          <a:lstStyle/>
          <a:p>
            <a:pPr algn="ctr"/>
            <a:r>
              <a:rPr lang="en-US" sz="2000" dirty="0" err="1">
                <a:solidFill>
                  <a:schemeClr val="bg1"/>
                </a:solidFill>
                <a:latin typeface="Raleway" panose="020B0503030101060003" pitchFamily="34" charset="0"/>
              </a:rPr>
              <a:t>HackSprint</a:t>
            </a:r>
            <a:r>
              <a:rPr lang="en-US" sz="2000" dirty="0">
                <a:solidFill>
                  <a:schemeClr val="bg1"/>
                </a:solidFill>
                <a:latin typeface="Raleway" panose="020B0503030101060003" pitchFamily="34" charset="0"/>
              </a:rPr>
              <a:t> v2.0 is one the most rigorous and coolest online hackathon I have attended. Initially, when we have got problem statement we were quite confident about it but on the way of making the final product several hurdles we have faced! From morning till night we all were coding rigorously and literally learnt a hell lot of new things and technology.</a:t>
            </a:r>
          </a:p>
        </p:txBody>
      </p:sp>
      <p:pic>
        <p:nvPicPr>
          <p:cNvPr id="11" name="Graphic 10">
            <a:extLst>
              <a:ext uri="{FF2B5EF4-FFF2-40B4-BE49-F238E27FC236}">
                <a16:creationId xmlns:a16="http://schemas.microsoft.com/office/drawing/2014/main" id="{D88CD80B-EE09-431A-AA43-690C408080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8102" y="1705514"/>
            <a:ext cx="540854" cy="540854"/>
          </a:xfrm>
          <a:prstGeom prst="rect">
            <a:avLst/>
          </a:prstGeom>
        </p:spPr>
      </p:pic>
      <p:pic>
        <p:nvPicPr>
          <p:cNvPr id="12" name="Graphic 11">
            <a:extLst>
              <a:ext uri="{FF2B5EF4-FFF2-40B4-BE49-F238E27FC236}">
                <a16:creationId xmlns:a16="http://schemas.microsoft.com/office/drawing/2014/main" id="{2CE6DF9E-73E7-4705-9546-8769BF03F2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0581860" y="4524483"/>
            <a:ext cx="540854" cy="540854"/>
          </a:xfrm>
          <a:prstGeom prst="rect">
            <a:avLst/>
          </a:prstGeom>
        </p:spPr>
      </p:pic>
    </p:spTree>
    <p:extLst>
      <p:ext uri="{BB962C8B-B14F-4D97-AF65-F5344CB8AC3E}">
        <p14:creationId xmlns:p14="http://schemas.microsoft.com/office/powerpoint/2010/main" val="280496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42230A-D1CD-48B2-A45B-9849C40DCD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mj-lt"/>
                <a:ea typeface="+mj-ea"/>
                <a:cs typeface="+mj-cs"/>
              </a:rPr>
              <a:t>ScreenShots</a:t>
            </a:r>
            <a:endParaRPr lang="en-US" sz="2600" b="1" kern="1200" dirty="0">
              <a:solidFill>
                <a:srgbClr val="FFFFFF"/>
              </a:solidFill>
              <a:latin typeface="+mj-lt"/>
              <a:ea typeface="+mj-ea"/>
              <a:cs typeface="+mj-cs"/>
            </a:endParaRPr>
          </a:p>
          <a:p>
            <a:pPr algn="ctr">
              <a:lnSpc>
                <a:spcPct val="90000"/>
              </a:lnSpc>
              <a:spcBef>
                <a:spcPct val="0"/>
              </a:spcBef>
              <a:spcAft>
                <a:spcPts val="600"/>
              </a:spcAft>
            </a:pPr>
            <a:r>
              <a:rPr lang="en-US" sz="2600" b="1" dirty="0">
                <a:solidFill>
                  <a:srgbClr val="FFFFFF"/>
                </a:solidFill>
                <a:latin typeface="+mj-lt"/>
                <a:ea typeface="+mj-ea"/>
                <a:cs typeface="+mj-cs"/>
              </a:rPr>
              <a:t>HOMEPAGE</a:t>
            </a:r>
            <a:endParaRPr lang="en-US" sz="2600" b="1"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90268CDB-9F93-4482-9411-F60B4C597BB2}"/>
              </a:ext>
            </a:extLst>
          </p:cNvPr>
          <p:cNvPicPr>
            <a:picLocks noChangeAspect="1"/>
          </p:cNvPicPr>
          <p:nvPr/>
        </p:nvPicPr>
        <p:blipFill>
          <a:blip r:embed="rId2"/>
          <a:stretch>
            <a:fillRect/>
          </a:stretch>
        </p:blipFill>
        <p:spPr>
          <a:xfrm>
            <a:off x="3919972" y="1746816"/>
            <a:ext cx="7423492" cy="33643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193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42230A-D1CD-48B2-A45B-9849C40DCD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mj-lt"/>
                <a:ea typeface="+mj-ea"/>
                <a:cs typeface="+mj-cs"/>
              </a:rPr>
              <a:t>ScreenShots</a:t>
            </a:r>
            <a:endParaRPr lang="en-US" sz="2600" b="1" kern="1200" dirty="0">
              <a:solidFill>
                <a:srgbClr val="FFFFFF"/>
              </a:solidFill>
              <a:latin typeface="+mj-lt"/>
              <a:ea typeface="+mj-ea"/>
              <a:cs typeface="+mj-cs"/>
            </a:endParaRPr>
          </a:p>
          <a:p>
            <a:pPr algn="ctr">
              <a:lnSpc>
                <a:spcPct val="90000"/>
              </a:lnSpc>
              <a:spcBef>
                <a:spcPct val="0"/>
              </a:spcBef>
              <a:spcAft>
                <a:spcPts val="600"/>
              </a:spcAft>
            </a:pPr>
            <a:r>
              <a:rPr lang="en-US" sz="2600" b="1" kern="1200" dirty="0">
                <a:solidFill>
                  <a:srgbClr val="FFFFFF"/>
                </a:solidFill>
                <a:latin typeface="+mj-lt"/>
                <a:ea typeface="+mj-ea"/>
                <a:cs typeface="+mj-cs"/>
              </a:rPr>
              <a:t>PREDICTOR</a:t>
            </a:r>
          </a:p>
        </p:txBody>
      </p:sp>
      <p:pic>
        <p:nvPicPr>
          <p:cNvPr id="5" name="Picture 4">
            <a:extLst>
              <a:ext uri="{FF2B5EF4-FFF2-40B4-BE49-F238E27FC236}">
                <a16:creationId xmlns:a16="http://schemas.microsoft.com/office/drawing/2014/main" id="{456388FC-7954-4B78-8D46-DB7ADC6F454D}"/>
              </a:ext>
            </a:extLst>
          </p:cNvPr>
          <p:cNvPicPr>
            <a:picLocks noChangeAspect="1"/>
          </p:cNvPicPr>
          <p:nvPr/>
        </p:nvPicPr>
        <p:blipFill>
          <a:blip r:embed="rId2"/>
          <a:stretch>
            <a:fillRect/>
          </a:stretch>
        </p:blipFill>
        <p:spPr>
          <a:xfrm>
            <a:off x="3444350" y="986462"/>
            <a:ext cx="4788172" cy="2175802"/>
          </a:xfrm>
          <a:prstGeom prst="rect">
            <a:avLst/>
          </a:prstGeom>
        </p:spPr>
      </p:pic>
      <p:pic>
        <p:nvPicPr>
          <p:cNvPr id="7" name="Picture 6">
            <a:extLst>
              <a:ext uri="{FF2B5EF4-FFF2-40B4-BE49-F238E27FC236}">
                <a16:creationId xmlns:a16="http://schemas.microsoft.com/office/drawing/2014/main" id="{E07ADDEA-5FDB-49EB-A10B-228650DB79AC}"/>
              </a:ext>
            </a:extLst>
          </p:cNvPr>
          <p:cNvPicPr>
            <a:picLocks noChangeAspect="1"/>
          </p:cNvPicPr>
          <p:nvPr/>
        </p:nvPicPr>
        <p:blipFill>
          <a:blip r:embed="rId3"/>
          <a:stretch>
            <a:fillRect/>
          </a:stretch>
        </p:blipFill>
        <p:spPr>
          <a:xfrm>
            <a:off x="3209545" y="4494605"/>
            <a:ext cx="4788172" cy="2158748"/>
          </a:xfrm>
          <a:prstGeom prst="rect">
            <a:avLst/>
          </a:prstGeom>
        </p:spPr>
      </p:pic>
      <p:pic>
        <p:nvPicPr>
          <p:cNvPr id="11" name="Picture 10">
            <a:extLst>
              <a:ext uri="{FF2B5EF4-FFF2-40B4-BE49-F238E27FC236}">
                <a16:creationId xmlns:a16="http://schemas.microsoft.com/office/drawing/2014/main" id="{B4F6C79B-3DB3-4C95-85F9-AB86C659BA68}"/>
              </a:ext>
            </a:extLst>
          </p:cNvPr>
          <p:cNvPicPr>
            <a:picLocks noChangeAspect="1"/>
          </p:cNvPicPr>
          <p:nvPr/>
        </p:nvPicPr>
        <p:blipFill>
          <a:blip r:embed="rId4"/>
          <a:stretch>
            <a:fillRect/>
          </a:stretch>
        </p:blipFill>
        <p:spPr>
          <a:xfrm>
            <a:off x="7217313" y="1002017"/>
            <a:ext cx="4788173" cy="2077820"/>
          </a:xfrm>
          <a:prstGeom prst="rect">
            <a:avLst/>
          </a:prstGeom>
        </p:spPr>
      </p:pic>
      <p:pic>
        <p:nvPicPr>
          <p:cNvPr id="13" name="Picture 12">
            <a:extLst>
              <a:ext uri="{FF2B5EF4-FFF2-40B4-BE49-F238E27FC236}">
                <a16:creationId xmlns:a16="http://schemas.microsoft.com/office/drawing/2014/main" id="{F3D1B855-1819-401D-B966-2331FED27E23}"/>
              </a:ext>
            </a:extLst>
          </p:cNvPr>
          <p:cNvPicPr>
            <a:picLocks noChangeAspect="1"/>
          </p:cNvPicPr>
          <p:nvPr/>
        </p:nvPicPr>
        <p:blipFill>
          <a:blip r:embed="rId5"/>
          <a:stretch>
            <a:fillRect/>
          </a:stretch>
        </p:blipFill>
        <p:spPr>
          <a:xfrm>
            <a:off x="7217313" y="4289958"/>
            <a:ext cx="4741473" cy="2158748"/>
          </a:xfrm>
          <a:prstGeom prst="rect">
            <a:avLst/>
          </a:prstGeom>
        </p:spPr>
      </p:pic>
    </p:spTree>
    <p:extLst>
      <p:ext uri="{BB962C8B-B14F-4D97-AF65-F5344CB8AC3E}">
        <p14:creationId xmlns:p14="http://schemas.microsoft.com/office/powerpoint/2010/main" val="109314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42230A-D1CD-48B2-A45B-9849C40DCD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err="1">
                <a:solidFill>
                  <a:srgbClr val="FFFFFF"/>
                </a:solidFill>
                <a:latin typeface="+mj-lt"/>
                <a:ea typeface="+mj-ea"/>
                <a:cs typeface="+mj-cs"/>
              </a:rPr>
              <a:t>ScreenShots</a:t>
            </a:r>
            <a:endParaRPr lang="en-US" sz="2600" b="1" kern="1200" dirty="0">
              <a:solidFill>
                <a:srgbClr val="FFFFFF"/>
              </a:solidFill>
              <a:latin typeface="+mj-lt"/>
              <a:ea typeface="+mj-ea"/>
              <a:cs typeface="+mj-cs"/>
            </a:endParaRPr>
          </a:p>
          <a:p>
            <a:pPr algn="ctr">
              <a:lnSpc>
                <a:spcPct val="90000"/>
              </a:lnSpc>
              <a:spcBef>
                <a:spcPct val="0"/>
              </a:spcBef>
              <a:spcAft>
                <a:spcPts val="600"/>
              </a:spcAft>
            </a:pPr>
            <a:r>
              <a:rPr lang="en-US" sz="2600" b="1" dirty="0">
                <a:solidFill>
                  <a:srgbClr val="FFFFFF"/>
                </a:solidFill>
                <a:latin typeface="+mj-lt"/>
                <a:ea typeface="+mj-ea"/>
                <a:cs typeface="+mj-cs"/>
              </a:rPr>
              <a:t>NEWS-SEC</a:t>
            </a:r>
            <a:endParaRPr lang="en-US" sz="2600" b="1" kern="1200" dirty="0">
              <a:solidFill>
                <a:srgbClr val="FFFFFF"/>
              </a:solidFill>
              <a:latin typeface="+mj-lt"/>
              <a:ea typeface="+mj-ea"/>
              <a:cs typeface="+mj-cs"/>
            </a:endParaRPr>
          </a:p>
        </p:txBody>
      </p:sp>
      <p:pic>
        <p:nvPicPr>
          <p:cNvPr id="4" name="Picture 3" descr="Graphical user interface, website&#10;&#10;Description automatically generated">
            <a:extLst>
              <a:ext uri="{FF2B5EF4-FFF2-40B4-BE49-F238E27FC236}">
                <a16:creationId xmlns:a16="http://schemas.microsoft.com/office/drawing/2014/main" id="{8F9BCD91-C98B-44AE-8EAF-592A14957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139" y="1500891"/>
            <a:ext cx="6865033" cy="3856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8017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BB5F780-2C3F-4B71-9116-60B1ADAE06FA}"/>
              </a:ext>
            </a:extLst>
          </p:cNvPr>
          <p:cNvGrpSpPr/>
          <p:nvPr/>
        </p:nvGrpSpPr>
        <p:grpSpPr>
          <a:xfrm>
            <a:off x="2031998" y="3298371"/>
            <a:ext cx="8127999" cy="2699657"/>
            <a:chOff x="2032000" y="2079171"/>
            <a:chExt cx="8127999" cy="2699657"/>
          </a:xfrm>
        </p:grpSpPr>
        <p:sp>
          <p:nvSpPr>
            <p:cNvPr id="2" name="Rectangle: Rounded Corners 1">
              <a:extLst>
                <a:ext uri="{FF2B5EF4-FFF2-40B4-BE49-F238E27FC236}">
                  <a16:creationId xmlns:a16="http://schemas.microsoft.com/office/drawing/2014/main" id="{D65CC802-EF73-4CAD-A6A9-F9D5EB3D84DF}"/>
                </a:ext>
              </a:extLst>
            </p:cNvPr>
            <p:cNvSpPr/>
            <p:nvPr/>
          </p:nvSpPr>
          <p:spPr>
            <a:xfrm>
              <a:off x="2032000" y="2079171"/>
              <a:ext cx="8127999" cy="2699657"/>
            </a:xfrm>
            <a:prstGeom prst="roundRect">
              <a:avLst>
                <a:gd name="adj" fmla="val 9678"/>
              </a:avLst>
            </a:prstGeom>
            <a:no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29408E8-EADA-4EE3-96E2-F5AC66DCA16D}"/>
                </a:ext>
              </a:extLst>
            </p:cNvPr>
            <p:cNvSpPr txBox="1"/>
            <p:nvPr/>
          </p:nvSpPr>
          <p:spPr>
            <a:xfrm>
              <a:off x="2133599" y="2274837"/>
              <a:ext cx="7924800" cy="2308324"/>
            </a:xfrm>
            <a:prstGeom prst="rect">
              <a:avLst/>
            </a:prstGeom>
            <a:noFill/>
          </p:spPr>
          <p:txBody>
            <a:bodyPr wrap="square" rtlCol="0">
              <a:spAutoFit/>
            </a:bodyPr>
            <a:lstStyle/>
            <a:p>
              <a:r>
                <a:rPr lang="en-US" sz="2400" b="1" dirty="0">
                  <a:solidFill>
                    <a:srgbClr val="FFFF00"/>
                  </a:solidFill>
                </a:rPr>
                <a:t>Problem Statement : </a:t>
              </a:r>
              <a:r>
                <a:rPr lang="en-US" sz="2400" dirty="0">
                  <a:solidFill>
                    <a:schemeClr val="bg1"/>
                  </a:solidFill>
                </a:rPr>
                <a:t>Stock Market Price Prediction for the next 10 days using machine learning </a:t>
              </a:r>
            </a:p>
            <a:p>
              <a:r>
                <a:rPr lang="en-US" sz="2400" b="1" dirty="0">
                  <a:solidFill>
                    <a:srgbClr val="FFFF00"/>
                  </a:solidFill>
                </a:rPr>
                <a:t>Problem Statement Number : </a:t>
              </a:r>
              <a:r>
                <a:rPr lang="en-US" sz="2400" dirty="0">
                  <a:solidFill>
                    <a:schemeClr val="bg1"/>
                  </a:solidFill>
                </a:rPr>
                <a:t>PS05</a:t>
              </a:r>
            </a:p>
            <a:p>
              <a:r>
                <a:rPr lang="en-US" sz="2400" b="1" dirty="0">
                  <a:solidFill>
                    <a:srgbClr val="FFFF00"/>
                  </a:solidFill>
                </a:rPr>
                <a:t>Team Name : </a:t>
              </a:r>
              <a:r>
                <a:rPr lang="en-US" sz="2400" dirty="0">
                  <a:solidFill>
                    <a:schemeClr val="bg1"/>
                  </a:solidFill>
                </a:rPr>
                <a:t>Neoteric</a:t>
              </a:r>
            </a:p>
            <a:p>
              <a:r>
                <a:rPr lang="en-US" sz="2400" b="1" dirty="0">
                  <a:solidFill>
                    <a:srgbClr val="FFFF00"/>
                  </a:solidFill>
                </a:rPr>
                <a:t>Team Leader Name : </a:t>
              </a:r>
              <a:r>
                <a:rPr lang="en-US" sz="2400" dirty="0">
                  <a:solidFill>
                    <a:schemeClr val="bg1"/>
                  </a:solidFill>
                </a:rPr>
                <a:t>Krishna Gopal Patidar</a:t>
              </a:r>
            </a:p>
            <a:p>
              <a:r>
                <a:rPr lang="en-US" sz="2400" b="1" dirty="0">
                  <a:solidFill>
                    <a:srgbClr val="FFFF00"/>
                  </a:solidFill>
                </a:rPr>
                <a:t>College Name : </a:t>
              </a:r>
              <a:r>
                <a:rPr lang="en-US" sz="2400" dirty="0">
                  <a:solidFill>
                    <a:schemeClr val="bg1"/>
                  </a:solidFill>
                </a:rPr>
                <a:t>Indore Institute of Science and Technology</a:t>
              </a:r>
            </a:p>
          </p:txBody>
        </p:sp>
      </p:grpSp>
      <p:pic>
        <p:nvPicPr>
          <p:cNvPr id="6" name="Picture 5" descr="Diagram&#10;&#10;Description automatically generated">
            <a:extLst>
              <a:ext uri="{FF2B5EF4-FFF2-40B4-BE49-F238E27FC236}">
                <a16:creationId xmlns:a16="http://schemas.microsoft.com/office/drawing/2014/main" id="{5A96EBB2-5976-4226-9FB0-4EB446A20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572" y="1193801"/>
            <a:ext cx="2306444" cy="1650999"/>
          </a:xfrm>
          <a:prstGeom prst="rect">
            <a:avLst/>
          </a:prstGeom>
        </p:spPr>
      </p:pic>
      <p:cxnSp>
        <p:nvCxnSpPr>
          <p:cNvPr id="8" name="Straight Connector 7">
            <a:extLst>
              <a:ext uri="{FF2B5EF4-FFF2-40B4-BE49-F238E27FC236}">
                <a16:creationId xmlns:a16="http://schemas.microsoft.com/office/drawing/2014/main" id="{D6018321-3349-4F65-9F3A-461FC80A661D}"/>
              </a:ext>
            </a:extLst>
          </p:cNvPr>
          <p:cNvCxnSpPr/>
          <p:nvPr/>
        </p:nvCxnSpPr>
        <p:spPr>
          <a:xfrm>
            <a:off x="6110511" y="1395185"/>
            <a:ext cx="0" cy="1248229"/>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6B46425D-8F0B-4A68-8C35-DFDD5258B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70" y="802121"/>
            <a:ext cx="2434356" cy="2434356"/>
          </a:xfrm>
          <a:prstGeom prst="rect">
            <a:avLst/>
          </a:prstGeom>
        </p:spPr>
      </p:pic>
    </p:spTree>
    <p:extLst>
      <p:ext uri="{BB962C8B-B14F-4D97-AF65-F5344CB8AC3E}">
        <p14:creationId xmlns:p14="http://schemas.microsoft.com/office/powerpoint/2010/main" val="264741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CA2A7392-EE01-4482-93B8-DAA211A87B12}"/>
              </a:ext>
            </a:extLst>
          </p:cNvPr>
          <p:cNvGrpSpPr/>
          <p:nvPr/>
        </p:nvGrpSpPr>
        <p:grpSpPr>
          <a:xfrm>
            <a:off x="3303575" y="1128533"/>
            <a:ext cx="5505767" cy="5284424"/>
            <a:chOff x="3174515" y="823732"/>
            <a:chExt cx="5505767" cy="5284424"/>
          </a:xfrm>
        </p:grpSpPr>
        <p:sp>
          <p:nvSpPr>
            <p:cNvPr id="3" name="Hexagon 2">
              <a:extLst>
                <a:ext uri="{FF2B5EF4-FFF2-40B4-BE49-F238E27FC236}">
                  <a16:creationId xmlns:a16="http://schemas.microsoft.com/office/drawing/2014/main" id="{C9366FB2-CF62-46B5-9426-114D74DFC6E5}"/>
                </a:ext>
              </a:extLst>
            </p:cNvPr>
            <p:cNvSpPr/>
            <p:nvPr/>
          </p:nvSpPr>
          <p:spPr>
            <a:xfrm>
              <a:off x="6022495" y="985071"/>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Hexagon 4">
              <a:extLst>
                <a:ext uri="{FF2B5EF4-FFF2-40B4-BE49-F238E27FC236}">
                  <a16:creationId xmlns:a16="http://schemas.microsoft.com/office/drawing/2014/main" id="{B39E0AD5-1292-4BD4-8EBE-150A8727FF81}"/>
                </a:ext>
              </a:extLst>
            </p:cNvPr>
            <p:cNvSpPr/>
            <p:nvPr/>
          </p:nvSpPr>
          <p:spPr>
            <a:xfrm>
              <a:off x="5837792" y="823732"/>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E3901955-ADDE-4413-9F3E-66E43FFCB99F}"/>
                </a:ext>
              </a:extLst>
            </p:cNvPr>
            <p:cNvSpPr/>
            <p:nvPr/>
          </p:nvSpPr>
          <p:spPr>
            <a:xfrm rot="10800000">
              <a:off x="4810748" y="1663494"/>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id="{646B9ED5-E739-41B5-A4FC-881765951F32}"/>
                </a:ext>
              </a:extLst>
            </p:cNvPr>
            <p:cNvSpPr/>
            <p:nvPr/>
          </p:nvSpPr>
          <p:spPr>
            <a:xfrm rot="10800000">
              <a:off x="4626045" y="1506380"/>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Hexagon 27">
              <a:extLst>
                <a:ext uri="{FF2B5EF4-FFF2-40B4-BE49-F238E27FC236}">
                  <a16:creationId xmlns:a16="http://schemas.microsoft.com/office/drawing/2014/main" id="{C655860E-6A95-4078-BD12-7A8068F51CC2}"/>
                </a:ext>
              </a:extLst>
            </p:cNvPr>
            <p:cNvSpPr/>
            <p:nvPr/>
          </p:nvSpPr>
          <p:spPr>
            <a:xfrm>
              <a:off x="6022495" y="2357579"/>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8BC41912-E3B1-4A75-B852-4E4E380547A8}"/>
                </a:ext>
              </a:extLst>
            </p:cNvPr>
            <p:cNvSpPr/>
            <p:nvPr/>
          </p:nvSpPr>
          <p:spPr>
            <a:xfrm>
              <a:off x="5837792" y="2196240"/>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Hexagon 32">
              <a:extLst>
                <a:ext uri="{FF2B5EF4-FFF2-40B4-BE49-F238E27FC236}">
                  <a16:creationId xmlns:a16="http://schemas.microsoft.com/office/drawing/2014/main" id="{81F059A2-2125-4695-AA70-A37ED24DDEED}"/>
                </a:ext>
              </a:extLst>
            </p:cNvPr>
            <p:cNvSpPr/>
            <p:nvPr/>
          </p:nvSpPr>
          <p:spPr>
            <a:xfrm rot="10800000">
              <a:off x="4810748" y="3043494"/>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a:extLst>
                <a:ext uri="{FF2B5EF4-FFF2-40B4-BE49-F238E27FC236}">
                  <a16:creationId xmlns:a16="http://schemas.microsoft.com/office/drawing/2014/main" id="{17622D47-4C6D-419D-A6F2-9085F6F643FF}"/>
                </a:ext>
              </a:extLst>
            </p:cNvPr>
            <p:cNvSpPr/>
            <p:nvPr/>
          </p:nvSpPr>
          <p:spPr>
            <a:xfrm rot="10800000">
              <a:off x="4626045" y="2886380"/>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Hexagon 37">
              <a:extLst>
                <a:ext uri="{FF2B5EF4-FFF2-40B4-BE49-F238E27FC236}">
                  <a16:creationId xmlns:a16="http://schemas.microsoft.com/office/drawing/2014/main" id="{9BFAEC4E-A17A-474A-8206-0C271FB1C298}"/>
                </a:ext>
              </a:extLst>
            </p:cNvPr>
            <p:cNvSpPr/>
            <p:nvPr/>
          </p:nvSpPr>
          <p:spPr>
            <a:xfrm>
              <a:off x="6022495" y="3716452"/>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a:extLst>
                <a:ext uri="{FF2B5EF4-FFF2-40B4-BE49-F238E27FC236}">
                  <a16:creationId xmlns:a16="http://schemas.microsoft.com/office/drawing/2014/main" id="{C04F5824-4F82-47F3-ACEB-4AE98002FBD2}"/>
                </a:ext>
              </a:extLst>
            </p:cNvPr>
            <p:cNvSpPr/>
            <p:nvPr/>
          </p:nvSpPr>
          <p:spPr>
            <a:xfrm>
              <a:off x="5837792" y="3555113"/>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Hexagon 42">
              <a:extLst>
                <a:ext uri="{FF2B5EF4-FFF2-40B4-BE49-F238E27FC236}">
                  <a16:creationId xmlns:a16="http://schemas.microsoft.com/office/drawing/2014/main" id="{79343CA6-482E-42EE-93EA-879483519598}"/>
                </a:ext>
              </a:extLst>
            </p:cNvPr>
            <p:cNvSpPr/>
            <p:nvPr/>
          </p:nvSpPr>
          <p:spPr>
            <a:xfrm rot="10800000">
              <a:off x="4810748" y="4392702"/>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a:extLst>
                <a:ext uri="{FF2B5EF4-FFF2-40B4-BE49-F238E27FC236}">
                  <a16:creationId xmlns:a16="http://schemas.microsoft.com/office/drawing/2014/main" id="{DB376681-D4AA-489A-9F41-484646A022F3}"/>
                </a:ext>
              </a:extLst>
            </p:cNvPr>
            <p:cNvSpPr/>
            <p:nvPr/>
          </p:nvSpPr>
          <p:spPr>
            <a:xfrm rot="10800000">
              <a:off x="4626045" y="4235588"/>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Hexagon 47">
              <a:extLst>
                <a:ext uri="{FF2B5EF4-FFF2-40B4-BE49-F238E27FC236}">
                  <a16:creationId xmlns:a16="http://schemas.microsoft.com/office/drawing/2014/main" id="{D63B0670-0E5A-4479-87F6-D52EB8B0AB23}"/>
                </a:ext>
              </a:extLst>
            </p:cNvPr>
            <p:cNvSpPr/>
            <p:nvPr/>
          </p:nvSpPr>
          <p:spPr>
            <a:xfrm>
              <a:off x="6022495" y="5065659"/>
              <a:ext cx="1027044" cy="88538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a:extLst>
                <a:ext uri="{FF2B5EF4-FFF2-40B4-BE49-F238E27FC236}">
                  <a16:creationId xmlns:a16="http://schemas.microsoft.com/office/drawing/2014/main" id="{CC77D9CB-4F34-4003-A82A-838236A77786}"/>
                </a:ext>
              </a:extLst>
            </p:cNvPr>
            <p:cNvSpPr/>
            <p:nvPr/>
          </p:nvSpPr>
          <p:spPr>
            <a:xfrm>
              <a:off x="5837792" y="4904320"/>
              <a:ext cx="1396450" cy="1203836"/>
            </a:xfrm>
            <a:prstGeom prst="hexagon">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BCA8F01D-AAF0-4D33-8732-9CF24646DE92}"/>
                </a:ext>
              </a:extLst>
            </p:cNvPr>
            <p:cNvGrpSpPr/>
            <p:nvPr/>
          </p:nvGrpSpPr>
          <p:grpSpPr>
            <a:xfrm>
              <a:off x="3180004" y="2047308"/>
              <a:ext cx="1446040" cy="153022"/>
              <a:chOff x="3180004" y="2047308"/>
              <a:chExt cx="1446040" cy="153022"/>
            </a:xfrm>
          </p:grpSpPr>
          <p:sp>
            <p:nvSpPr>
              <p:cNvPr id="26" name="Oval 25">
                <a:extLst>
                  <a:ext uri="{FF2B5EF4-FFF2-40B4-BE49-F238E27FC236}">
                    <a16:creationId xmlns:a16="http://schemas.microsoft.com/office/drawing/2014/main" id="{F204814A-486C-4BFE-8BE6-D149DAFFB115}"/>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2FEE8BAE-CF68-4E41-886B-AF2EBB127C8E}"/>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07C1EB0-D52F-4FEA-AEB1-C8752DC6DB5A}"/>
                </a:ext>
              </a:extLst>
            </p:cNvPr>
            <p:cNvGrpSpPr/>
            <p:nvPr/>
          </p:nvGrpSpPr>
          <p:grpSpPr>
            <a:xfrm>
              <a:off x="3194865" y="3400076"/>
              <a:ext cx="1446040" cy="153022"/>
              <a:chOff x="3180004" y="2047308"/>
              <a:chExt cx="1446040" cy="153022"/>
            </a:xfrm>
          </p:grpSpPr>
          <p:sp>
            <p:nvSpPr>
              <p:cNvPr id="61" name="Oval 60">
                <a:extLst>
                  <a:ext uri="{FF2B5EF4-FFF2-40B4-BE49-F238E27FC236}">
                    <a16:creationId xmlns:a16="http://schemas.microsoft.com/office/drawing/2014/main" id="{8A6D6CC8-E150-4DC8-9FEF-313278064948}"/>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693E6EE8-E704-470B-9CE3-0B620D41261C}"/>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1C467345-6553-4C93-9C49-EC67C0764456}"/>
                </a:ext>
              </a:extLst>
            </p:cNvPr>
            <p:cNvGrpSpPr/>
            <p:nvPr/>
          </p:nvGrpSpPr>
          <p:grpSpPr>
            <a:xfrm>
              <a:off x="3174515" y="4753375"/>
              <a:ext cx="1446040" cy="153022"/>
              <a:chOff x="3180004" y="2047308"/>
              <a:chExt cx="1446040" cy="153022"/>
            </a:xfrm>
          </p:grpSpPr>
          <p:sp>
            <p:nvSpPr>
              <p:cNvPr id="64" name="Oval 63">
                <a:extLst>
                  <a:ext uri="{FF2B5EF4-FFF2-40B4-BE49-F238E27FC236}">
                    <a16:creationId xmlns:a16="http://schemas.microsoft.com/office/drawing/2014/main" id="{628DDBB8-FBFF-4A5F-A2CD-EB3CBE546F06}"/>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E72FF82-B7F1-4F59-A0E3-18081B95749B}"/>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FD12FB50-8F8E-4D9D-9FDA-F04D6CC1AFA5}"/>
                </a:ext>
              </a:extLst>
            </p:cNvPr>
            <p:cNvGrpSpPr/>
            <p:nvPr/>
          </p:nvGrpSpPr>
          <p:grpSpPr>
            <a:xfrm rot="10800000">
              <a:off x="7234242" y="1356759"/>
              <a:ext cx="1446040" cy="153022"/>
              <a:chOff x="3180004" y="2047308"/>
              <a:chExt cx="1446040" cy="153022"/>
            </a:xfrm>
          </p:grpSpPr>
          <p:sp>
            <p:nvSpPr>
              <p:cNvPr id="67" name="Oval 66">
                <a:extLst>
                  <a:ext uri="{FF2B5EF4-FFF2-40B4-BE49-F238E27FC236}">
                    <a16:creationId xmlns:a16="http://schemas.microsoft.com/office/drawing/2014/main" id="{C11559DE-3ABB-4EF6-BB71-7B02ECAF2E8D}"/>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89BFCF47-8AFB-43C0-8E1D-9ADC3E721F4F}"/>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0588B948-A90F-4F1F-8869-24396E3C3E32}"/>
                </a:ext>
              </a:extLst>
            </p:cNvPr>
            <p:cNvGrpSpPr/>
            <p:nvPr/>
          </p:nvGrpSpPr>
          <p:grpSpPr>
            <a:xfrm rot="10800000">
              <a:off x="7234242" y="2710217"/>
              <a:ext cx="1446040" cy="153022"/>
              <a:chOff x="3180004" y="2047308"/>
              <a:chExt cx="1446040" cy="153022"/>
            </a:xfrm>
          </p:grpSpPr>
          <p:sp>
            <p:nvSpPr>
              <p:cNvPr id="70" name="Oval 69">
                <a:extLst>
                  <a:ext uri="{FF2B5EF4-FFF2-40B4-BE49-F238E27FC236}">
                    <a16:creationId xmlns:a16="http://schemas.microsoft.com/office/drawing/2014/main" id="{319568FC-AB1A-4EB3-BB35-30798A1BBEA0}"/>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169EA2F1-3A12-42BB-B7D2-CFEEAD0FB947}"/>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20D7CF7E-FF9A-4B43-903E-1D8971B67C14}"/>
                </a:ext>
              </a:extLst>
            </p:cNvPr>
            <p:cNvGrpSpPr/>
            <p:nvPr/>
          </p:nvGrpSpPr>
          <p:grpSpPr>
            <a:xfrm rot="10800000">
              <a:off x="7219381" y="4088140"/>
              <a:ext cx="1446040" cy="153022"/>
              <a:chOff x="3180004" y="2047308"/>
              <a:chExt cx="1446040" cy="153022"/>
            </a:xfrm>
          </p:grpSpPr>
          <p:sp>
            <p:nvSpPr>
              <p:cNvPr id="73" name="Oval 72">
                <a:extLst>
                  <a:ext uri="{FF2B5EF4-FFF2-40B4-BE49-F238E27FC236}">
                    <a16:creationId xmlns:a16="http://schemas.microsoft.com/office/drawing/2014/main" id="{0A60C4F4-335E-41C9-89FE-B321FBCBD5DC}"/>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DFBF0C5A-A1C1-4A87-887E-17D2C928E435}"/>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FDF946AA-8502-4EC1-BD83-2223EE3DF452}"/>
                </a:ext>
              </a:extLst>
            </p:cNvPr>
            <p:cNvGrpSpPr/>
            <p:nvPr/>
          </p:nvGrpSpPr>
          <p:grpSpPr>
            <a:xfrm rot="10800000">
              <a:off x="7234242" y="5424730"/>
              <a:ext cx="1446040" cy="153022"/>
              <a:chOff x="3180004" y="2047308"/>
              <a:chExt cx="1446040" cy="153022"/>
            </a:xfrm>
          </p:grpSpPr>
          <p:sp>
            <p:nvSpPr>
              <p:cNvPr id="76" name="Oval 75">
                <a:extLst>
                  <a:ext uri="{FF2B5EF4-FFF2-40B4-BE49-F238E27FC236}">
                    <a16:creationId xmlns:a16="http://schemas.microsoft.com/office/drawing/2014/main" id="{85E403E0-1408-4979-9D48-43BF76D24A3A}"/>
                  </a:ext>
                </a:extLst>
              </p:cNvPr>
              <p:cNvSpPr/>
              <p:nvPr/>
            </p:nvSpPr>
            <p:spPr>
              <a:xfrm rot="10800000">
                <a:off x="3180004" y="2047308"/>
                <a:ext cx="153022" cy="1530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CE669101-FE67-4914-9E71-A21FB108C01C}"/>
                  </a:ext>
                </a:extLst>
              </p:cNvPr>
              <p:cNvCxnSpPr>
                <a:cxnSpLocks/>
              </p:cNvCxnSpPr>
              <p:nvPr/>
            </p:nvCxnSpPr>
            <p:spPr>
              <a:xfrm>
                <a:off x="3300826" y="2128739"/>
                <a:ext cx="1325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18" name="Group 117">
            <a:extLst>
              <a:ext uri="{FF2B5EF4-FFF2-40B4-BE49-F238E27FC236}">
                <a16:creationId xmlns:a16="http://schemas.microsoft.com/office/drawing/2014/main" id="{EF29B0EF-B590-465A-A3B7-09432C0A24DF}"/>
              </a:ext>
            </a:extLst>
          </p:cNvPr>
          <p:cNvGrpSpPr/>
          <p:nvPr/>
        </p:nvGrpSpPr>
        <p:grpSpPr>
          <a:xfrm>
            <a:off x="4933563" y="1463677"/>
            <a:ext cx="2082121" cy="4702393"/>
            <a:chOff x="4973104" y="1357659"/>
            <a:chExt cx="2082121" cy="4702393"/>
          </a:xfrm>
        </p:grpSpPr>
        <p:pic>
          <p:nvPicPr>
            <p:cNvPr id="80" name="Graphic 79">
              <a:extLst>
                <a:ext uri="{FF2B5EF4-FFF2-40B4-BE49-F238E27FC236}">
                  <a16:creationId xmlns:a16="http://schemas.microsoft.com/office/drawing/2014/main" id="{3A6212C3-55A2-4F3F-8D2E-95208A5C5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4217" y="1357659"/>
              <a:ext cx="610850" cy="548788"/>
            </a:xfrm>
            <a:prstGeom prst="rect">
              <a:avLst/>
            </a:prstGeom>
          </p:spPr>
        </p:pic>
        <p:pic>
          <p:nvPicPr>
            <p:cNvPr id="82" name="Picture 81" descr="Logo&#10;&#10;Description automatically generated">
              <a:extLst>
                <a:ext uri="{FF2B5EF4-FFF2-40B4-BE49-F238E27FC236}">
                  <a16:creationId xmlns:a16="http://schemas.microsoft.com/office/drawing/2014/main" id="{E901FA32-602C-4610-B0D6-611F20D66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104" y="1983171"/>
              <a:ext cx="1039533" cy="622010"/>
            </a:xfrm>
            <a:prstGeom prst="rect">
              <a:avLst/>
            </a:prstGeom>
          </p:spPr>
        </p:pic>
        <p:pic>
          <p:nvPicPr>
            <p:cNvPr id="84" name="Picture 83" descr="Icon&#10;&#10;Description automatically generated">
              <a:extLst>
                <a:ext uri="{FF2B5EF4-FFF2-40B4-BE49-F238E27FC236}">
                  <a16:creationId xmlns:a16="http://schemas.microsoft.com/office/drawing/2014/main" id="{97C671F8-A409-4DDC-AED1-419C42346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4010" y="2660120"/>
              <a:ext cx="701215" cy="701215"/>
            </a:xfrm>
            <a:prstGeom prst="rect">
              <a:avLst/>
            </a:prstGeom>
          </p:spPr>
        </p:pic>
        <p:pic>
          <p:nvPicPr>
            <p:cNvPr id="86" name="Picture 85" descr="Logo&#10;&#10;Description automatically generated">
              <a:extLst>
                <a:ext uri="{FF2B5EF4-FFF2-40B4-BE49-F238E27FC236}">
                  <a16:creationId xmlns:a16="http://schemas.microsoft.com/office/drawing/2014/main" id="{517A9AFE-56D4-4D35-B88C-D11D1B3D91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6161" y="3257175"/>
              <a:ext cx="773417" cy="870486"/>
            </a:xfrm>
            <a:prstGeom prst="rect">
              <a:avLst/>
            </a:prstGeom>
          </p:spPr>
        </p:pic>
        <p:pic>
          <p:nvPicPr>
            <p:cNvPr id="88" name="Graphic 87">
              <a:extLst>
                <a:ext uri="{FF2B5EF4-FFF2-40B4-BE49-F238E27FC236}">
                  <a16:creationId xmlns:a16="http://schemas.microsoft.com/office/drawing/2014/main" id="{BE57894B-880E-4063-BB25-80657EC686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4616" y="4011831"/>
              <a:ext cx="450052" cy="703205"/>
            </a:xfrm>
            <a:prstGeom prst="rect">
              <a:avLst/>
            </a:prstGeom>
          </p:spPr>
        </p:pic>
        <p:pic>
          <p:nvPicPr>
            <p:cNvPr id="90" name="Picture 89" descr="Icon&#10;&#10;Description automatically generated">
              <a:extLst>
                <a:ext uri="{FF2B5EF4-FFF2-40B4-BE49-F238E27FC236}">
                  <a16:creationId xmlns:a16="http://schemas.microsoft.com/office/drawing/2014/main" id="{DBA9B950-D338-4517-B2DF-4F8B02782C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1013" y="4574078"/>
              <a:ext cx="1010869" cy="1010869"/>
            </a:xfrm>
            <a:prstGeom prst="rect">
              <a:avLst/>
            </a:prstGeom>
          </p:spPr>
        </p:pic>
        <p:pic>
          <p:nvPicPr>
            <p:cNvPr id="92" name="Picture 91" descr="A picture containing shape&#10;&#10;Description automatically generated">
              <a:extLst>
                <a:ext uri="{FF2B5EF4-FFF2-40B4-BE49-F238E27FC236}">
                  <a16:creationId xmlns:a16="http://schemas.microsoft.com/office/drawing/2014/main" id="{95C7CEDF-EC25-4741-BDC3-35E55FF77E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62200" y="5375217"/>
              <a:ext cx="684835" cy="684835"/>
            </a:xfrm>
            <a:prstGeom prst="rect">
              <a:avLst/>
            </a:prstGeom>
          </p:spPr>
        </p:pic>
      </p:grpSp>
      <p:grpSp>
        <p:nvGrpSpPr>
          <p:cNvPr id="96" name="Group 95">
            <a:extLst>
              <a:ext uri="{FF2B5EF4-FFF2-40B4-BE49-F238E27FC236}">
                <a16:creationId xmlns:a16="http://schemas.microsoft.com/office/drawing/2014/main" id="{5EE8D1AE-5EA8-47F1-AFA8-F37B960EF0D8}"/>
              </a:ext>
            </a:extLst>
          </p:cNvPr>
          <p:cNvGrpSpPr/>
          <p:nvPr/>
        </p:nvGrpSpPr>
        <p:grpSpPr>
          <a:xfrm>
            <a:off x="8824203" y="1306155"/>
            <a:ext cx="2968487" cy="1114588"/>
            <a:chOff x="8834022" y="1200871"/>
            <a:chExt cx="2968487" cy="1114588"/>
          </a:xfrm>
        </p:grpSpPr>
        <p:sp>
          <p:nvSpPr>
            <p:cNvPr id="94" name="TextBox 93">
              <a:extLst>
                <a:ext uri="{FF2B5EF4-FFF2-40B4-BE49-F238E27FC236}">
                  <a16:creationId xmlns:a16="http://schemas.microsoft.com/office/drawing/2014/main" id="{0B63F5DC-93B0-4D5A-80C7-8AE780E29E75}"/>
                </a:ext>
              </a:extLst>
            </p:cNvPr>
            <p:cNvSpPr txBox="1"/>
            <p:nvPr/>
          </p:nvSpPr>
          <p:spPr>
            <a:xfrm>
              <a:off x="8848883" y="1200871"/>
              <a:ext cx="993913" cy="369332"/>
            </a:xfrm>
            <a:prstGeom prst="rect">
              <a:avLst/>
            </a:prstGeom>
            <a:noFill/>
          </p:spPr>
          <p:txBody>
            <a:bodyPr wrap="square" rtlCol="0">
              <a:spAutoFit/>
            </a:bodyPr>
            <a:lstStyle/>
            <a:p>
              <a:pPr algn="ctr"/>
              <a:r>
                <a:rPr lang="en-US" b="1" i="1" dirty="0">
                  <a:solidFill>
                    <a:srgbClr val="FFC000"/>
                  </a:solidFill>
                  <a:latin typeface="Arial Nova" panose="020B0504020202020204" pitchFamily="34" charset="0"/>
                </a:rPr>
                <a:t>REACT</a:t>
              </a:r>
            </a:p>
          </p:txBody>
        </p:sp>
        <p:sp>
          <p:nvSpPr>
            <p:cNvPr id="95" name="TextBox 94">
              <a:extLst>
                <a:ext uri="{FF2B5EF4-FFF2-40B4-BE49-F238E27FC236}">
                  <a16:creationId xmlns:a16="http://schemas.microsoft.com/office/drawing/2014/main" id="{F7E20D2B-DD71-4FE0-B8DA-4529D6A81953}"/>
                </a:ext>
              </a:extLst>
            </p:cNvPr>
            <p:cNvSpPr txBox="1"/>
            <p:nvPr/>
          </p:nvSpPr>
          <p:spPr>
            <a:xfrm>
              <a:off x="8834022" y="1484462"/>
              <a:ext cx="2968487" cy="830997"/>
            </a:xfrm>
            <a:prstGeom prst="rect">
              <a:avLst/>
            </a:prstGeom>
            <a:noFill/>
          </p:spPr>
          <p:txBody>
            <a:bodyPr wrap="square" rtlCol="0">
              <a:spAutoFit/>
            </a:bodyPr>
            <a:lstStyle/>
            <a:p>
              <a:r>
                <a:rPr lang="en-US" sz="1600" dirty="0">
                  <a:solidFill>
                    <a:schemeClr val="bg1"/>
                  </a:solidFill>
                </a:rPr>
                <a:t>React is used to make the financial News Webpage and all the necessary web-design.</a:t>
              </a:r>
            </a:p>
          </p:txBody>
        </p:sp>
      </p:grpSp>
      <p:grpSp>
        <p:nvGrpSpPr>
          <p:cNvPr id="97" name="Group 96">
            <a:extLst>
              <a:ext uri="{FF2B5EF4-FFF2-40B4-BE49-F238E27FC236}">
                <a16:creationId xmlns:a16="http://schemas.microsoft.com/office/drawing/2014/main" id="{25549DEF-68BE-44EA-9EC5-ED32C7F32C1E}"/>
              </a:ext>
            </a:extLst>
          </p:cNvPr>
          <p:cNvGrpSpPr/>
          <p:nvPr/>
        </p:nvGrpSpPr>
        <p:grpSpPr>
          <a:xfrm>
            <a:off x="8809342" y="2733857"/>
            <a:ext cx="3279236" cy="1124043"/>
            <a:chOff x="8834022" y="1200871"/>
            <a:chExt cx="3279236" cy="1124043"/>
          </a:xfrm>
        </p:grpSpPr>
        <p:sp>
          <p:nvSpPr>
            <p:cNvPr id="98" name="TextBox 97">
              <a:extLst>
                <a:ext uri="{FF2B5EF4-FFF2-40B4-BE49-F238E27FC236}">
                  <a16:creationId xmlns:a16="http://schemas.microsoft.com/office/drawing/2014/main" id="{0D4BA692-C43D-409E-939F-CE6D08BE238B}"/>
                </a:ext>
              </a:extLst>
            </p:cNvPr>
            <p:cNvSpPr txBox="1"/>
            <p:nvPr/>
          </p:nvSpPr>
          <p:spPr>
            <a:xfrm>
              <a:off x="8848883" y="1200871"/>
              <a:ext cx="2018671" cy="369332"/>
            </a:xfrm>
            <a:prstGeom prst="rect">
              <a:avLst/>
            </a:prstGeom>
            <a:noFill/>
          </p:spPr>
          <p:txBody>
            <a:bodyPr wrap="square" rtlCol="0">
              <a:spAutoFit/>
            </a:bodyPr>
            <a:lstStyle/>
            <a:p>
              <a:r>
                <a:rPr lang="en-US" b="1" i="1" dirty="0">
                  <a:solidFill>
                    <a:srgbClr val="FFC000"/>
                  </a:solidFill>
                  <a:latin typeface="Arial Nova" panose="020B0504020202020204" pitchFamily="34" charset="0"/>
                </a:rPr>
                <a:t>DEEP LEARNING</a:t>
              </a:r>
            </a:p>
          </p:txBody>
        </p:sp>
        <p:sp>
          <p:nvSpPr>
            <p:cNvPr id="99" name="TextBox 98">
              <a:extLst>
                <a:ext uri="{FF2B5EF4-FFF2-40B4-BE49-F238E27FC236}">
                  <a16:creationId xmlns:a16="http://schemas.microsoft.com/office/drawing/2014/main" id="{08364783-51A7-49AA-B350-332AF977B355}"/>
                </a:ext>
              </a:extLst>
            </p:cNvPr>
            <p:cNvSpPr txBox="1"/>
            <p:nvPr/>
          </p:nvSpPr>
          <p:spPr>
            <a:xfrm>
              <a:off x="8834022" y="1493917"/>
              <a:ext cx="3279236" cy="830997"/>
            </a:xfrm>
            <a:prstGeom prst="rect">
              <a:avLst/>
            </a:prstGeom>
            <a:noFill/>
          </p:spPr>
          <p:txBody>
            <a:bodyPr wrap="square" rtlCol="0">
              <a:spAutoFit/>
            </a:bodyPr>
            <a:lstStyle/>
            <a:p>
              <a:r>
                <a:rPr lang="en-US" sz="1600" dirty="0">
                  <a:solidFill>
                    <a:schemeClr val="bg1"/>
                  </a:solidFill>
                </a:rPr>
                <a:t>In Deep Learning, we are using RNN Model for stock market prediction and more specifically LSTM.</a:t>
              </a:r>
            </a:p>
          </p:txBody>
        </p:sp>
      </p:grpSp>
      <p:grpSp>
        <p:nvGrpSpPr>
          <p:cNvPr id="100" name="Group 99">
            <a:extLst>
              <a:ext uri="{FF2B5EF4-FFF2-40B4-BE49-F238E27FC236}">
                <a16:creationId xmlns:a16="http://schemas.microsoft.com/office/drawing/2014/main" id="{8E771B27-5B5C-4718-88D8-3D417D7963C6}"/>
              </a:ext>
            </a:extLst>
          </p:cNvPr>
          <p:cNvGrpSpPr/>
          <p:nvPr/>
        </p:nvGrpSpPr>
        <p:grpSpPr>
          <a:xfrm>
            <a:off x="8824203" y="4123262"/>
            <a:ext cx="3279236" cy="1124043"/>
            <a:chOff x="8834022" y="1200871"/>
            <a:chExt cx="3279236" cy="1124043"/>
          </a:xfrm>
        </p:grpSpPr>
        <p:sp>
          <p:nvSpPr>
            <p:cNvPr id="101" name="TextBox 100">
              <a:extLst>
                <a:ext uri="{FF2B5EF4-FFF2-40B4-BE49-F238E27FC236}">
                  <a16:creationId xmlns:a16="http://schemas.microsoft.com/office/drawing/2014/main" id="{860B7D06-B093-4EB4-9E49-E944608B7577}"/>
                </a:ext>
              </a:extLst>
            </p:cNvPr>
            <p:cNvSpPr txBox="1"/>
            <p:nvPr/>
          </p:nvSpPr>
          <p:spPr>
            <a:xfrm>
              <a:off x="8848883" y="1200871"/>
              <a:ext cx="2018671" cy="369332"/>
            </a:xfrm>
            <a:prstGeom prst="rect">
              <a:avLst/>
            </a:prstGeom>
            <a:noFill/>
          </p:spPr>
          <p:txBody>
            <a:bodyPr wrap="square" rtlCol="0">
              <a:spAutoFit/>
            </a:bodyPr>
            <a:lstStyle/>
            <a:p>
              <a:r>
                <a:rPr lang="en-US" b="1" i="1" dirty="0">
                  <a:solidFill>
                    <a:srgbClr val="FFC000"/>
                  </a:solidFill>
                  <a:latin typeface="Arial Nova" panose="020B0504020202020204" pitchFamily="34" charset="0"/>
                </a:rPr>
                <a:t>HEROKU</a:t>
              </a:r>
            </a:p>
          </p:txBody>
        </p:sp>
        <p:sp>
          <p:nvSpPr>
            <p:cNvPr id="102" name="TextBox 101">
              <a:extLst>
                <a:ext uri="{FF2B5EF4-FFF2-40B4-BE49-F238E27FC236}">
                  <a16:creationId xmlns:a16="http://schemas.microsoft.com/office/drawing/2014/main" id="{94D32EE7-61FC-48CC-8FD2-B9D7186EAB29}"/>
                </a:ext>
              </a:extLst>
            </p:cNvPr>
            <p:cNvSpPr txBox="1"/>
            <p:nvPr/>
          </p:nvSpPr>
          <p:spPr>
            <a:xfrm>
              <a:off x="8834022" y="1493917"/>
              <a:ext cx="3279236" cy="830997"/>
            </a:xfrm>
            <a:prstGeom prst="rect">
              <a:avLst/>
            </a:prstGeom>
            <a:noFill/>
          </p:spPr>
          <p:txBody>
            <a:bodyPr wrap="square" rtlCol="0">
              <a:spAutoFit/>
            </a:bodyPr>
            <a:lstStyle/>
            <a:p>
              <a:r>
                <a:rPr lang="en-US" sz="1600" dirty="0">
                  <a:solidFill>
                    <a:schemeClr val="bg1"/>
                  </a:solidFill>
                </a:rPr>
                <a:t>Both the website and the Deep</a:t>
              </a:r>
            </a:p>
            <a:p>
              <a:r>
                <a:rPr lang="en-US" sz="1600" dirty="0">
                  <a:solidFill>
                    <a:schemeClr val="bg1"/>
                  </a:solidFill>
                </a:rPr>
                <a:t>Learning models will be deployed on Heroku Servers.</a:t>
              </a:r>
            </a:p>
          </p:txBody>
        </p:sp>
      </p:grpSp>
      <p:grpSp>
        <p:nvGrpSpPr>
          <p:cNvPr id="106" name="Group 105">
            <a:extLst>
              <a:ext uri="{FF2B5EF4-FFF2-40B4-BE49-F238E27FC236}">
                <a16:creationId xmlns:a16="http://schemas.microsoft.com/office/drawing/2014/main" id="{F65574A3-C94F-4D7C-AB80-AB28885F527B}"/>
              </a:ext>
            </a:extLst>
          </p:cNvPr>
          <p:cNvGrpSpPr/>
          <p:nvPr/>
        </p:nvGrpSpPr>
        <p:grpSpPr>
          <a:xfrm>
            <a:off x="8824203" y="5480290"/>
            <a:ext cx="3279236" cy="1124043"/>
            <a:chOff x="8834022" y="1200871"/>
            <a:chExt cx="3279236" cy="1124043"/>
          </a:xfrm>
        </p:grpSpPr>
        <p:sp>
          <p:nvSpPr>
            <p:cNvPr id="107" name="TextBox 106">
              <a:extLst>
                <a:ext uri="{FF2B5EF4-FFF2-40B4-BE49-F238E27FC236}">
                  <a16:creationId xmlns:a16="http://schemas.microsoft.com/office/drawing/2014/main" id="{7101524F-CDFB-4478-A3D3-2E1D86B714AE}"/>
                </a:ext>
              </a:extLst>
            </p:cNvPr>
            <p:cNvSpPr txBox="1"/>
            <p:nvPr/>
          </p:nvSpPr>
          <p:spPr>
            <a:xfrm>
              <a:off x="8848883" y="1200871"/>
              <a:ext cx="2018671" cy="369332"/>
            </a:xfrm>
            <a:prstGeom prst="rect">
              <a:avLst/>
            </a:prstGeom>
            <a:noFill/>
          </p:spPr>
          <p:txBody>
            <a:bodyPr wrap="square" rtlCol="0">
              <a:spAutoFit/>
            </a:bodyPr>
            <a:lstStyle/>
            <a:p>
              <a:r>
                <a:rPr lang="en-US" b="1" i="1" dirty="0">
                  <a:solidFill>
                    <a:srgbClr val="FFC000"/>
                  </a:solidFill>
                  <a:latin typeface="Arial Nova" panose="020B0504020202020204" pitchFamily="34" charset="0"/>
                </a:rPr>
                <a:t>NEWS API</a:t>
              </a:r>
            </a:p>
          </p:txBody>
        </p:sp>
        <p:sp>
          <p:nvSpPr>
            <p:cNvPr id="108" name="TextBox 107">
              <a:extLst>
                <a:ext uri="{FF2B5EF4-FFF2-40B4-BE49-F238E27FC236}">
                  <a16:creationId xmlns:a16="http://schemas.microsoft.com/office/drawing/2014/main" id="{2B3CF1ED-6536-40EA-98C3-C1F6AE28D1F7}"/>
                </a:ext>
              </a:extLst>
            </p:cNvPr>
            <p:cNvSpPr txBox="1"/>
            <p:nvPr/>
          </p:nvSpPr>
          <p:spPr>
            <a:xfrm>
              <a:off x="8834022" y="1493917"/>
              <a:ext cx="3279236" cy="830997"/>
            </a:xfrm>
            <a:prstGeom prst="rect">
              <a:avLst/>
            </a:prstGeom>
            <a:noFill/>
          </p:spPr>
          <p:txBody>
            <a:bodyPr wrap="square" rtlCol="0">
              <a:spAutoFit/>
            </a:bodyPr>
            <a:lstStyle/>
            <a:p>
              <a:r>
                <a:rPr lang="en-US" sz="1600" dirty="0">
                  <a:solidFill>
                    <a:schemeClr val="bg1"/>
                  </a:solidFill>
                </a:rPr>
                <a:t>Newsapi.org will be used to fetch out</a:t>
              </a:r>
            </a:p>
            <a:p>
              <a:r>
                <a:rPr lang="en-US" sz="1600" dirty="0">
                  <a:solidFill>
                    <a:schemeClr val="bg1"/>
                  </a:solidFill>
                </a:rPr>
                <a:t>All the finance and business related news.</a:t>
              </a:r>
            </a:p>
          </p:txBody>
        </p:sp>
      </p:grpSp>
      <p:grpSp>
        <p:nvGrpSpPr>
          <p:cNvPr id="109" name="Group 108">
            <a:extLst>
              <a:ext uri="{FF2B5EF4-FFF2-40B4-BE49-F238E27FC236}">
                <a16:creationId xmlns:a16="http://schemas.microsoft.com/office/drawing/2014/main" id="{71C080B9-2997-4A4C-ADB6-1D2E9AF6C4E1}"/>
              </a:ext>
            </a:extLst>
          </p:cNvPr>
          <p:cNvGrpSpPr/>
          <p:nvPr/>
        </p:nvGrpSpPr>
        <p:grpSpPr>
          <a:xfrm>
            <a:off x="34780" y="1968295"/>
            <a:ext cx="3259422" cy="1095298"/>
            <a:chOff x="8834022" y="1220161"/>
            <a:chExt cx="2968487" cy="1095298"/>
          </a:xfrm>
        </p:grpSpPr>
        <p:sp>
          <p:nvSpPr>
            <p:cNvPr id="110" name="TextBox 109">
              <a:extLst>
                <a:ext uri="{FF2B5EF4-FFF2-40B4-BE49-F238E27FC236}">
                  <a16:creationId xmlns:a16="http://schemas.microsoft.com/office/drawing/2014/main" id="{25B8CED9-8DE6-4E93-8937-E6CD0C6F9AAB}"/>
                </a:ext>
              </a:extLst>
            </p:cNvPr>
            <p:cNvSpPr txBox="1"/>
            <p:nvPr/>
          </p:nvSpPr>
          <p:spPr>
            <a:xfrm>
              <a:off x="10215241" y="1220161"/>
              <a:ext cx="1582849" cy="369332"/>
            </a:xfrm>
            <a:prstGeom prst="rect">
              <a:avLst/>
            </a:prstGeom>
            <a:noFill/>
          </p:spPr>
          <p:txBody>
            <a:bodyPr wrap="square" rtlCol="0">
              <a:spAutoFit/>
            </a:bodyPr>
            <a:lstStyle/>
            <a:p>
              <a:pPr algn="r"/>
              <a:r>
                <a:rPr lang="en-US" b="1" i="1" dirty="0">
                  <a:solidFill>
                    <a:srgbClr val="FFC000"/>
                  </a:solidFill>
                  <a:latin typeface="Arial Nova" panose="020B0504020202020204" pitchFamily="34" charset="0"/>
                </a:rPr>
                <a:t>STREAMLIT</a:t>
              </a:r>
            </a:p>
          </p:txBody>
        </p:sp>
        <p:sp>
          <p:nvSpPr>
            <p:cNvPr id="111" name="TextBox 110">
              <a:extLst>
                <a:ext uri="{FF2B5EF4-FFF2-40B4-BE49-F238E27FC236}">
                  <a16:creationId xmlns:a16="http://schemas.microsoft.com/office/drawing/2014/main" id="{1B74A270-F85C-4B80-91FD-4CFD5423ECC3}"/>
                </a:ext>
              </a:extLst>
            </p:cNvPr>
            <p:cNvSpPr txBox="1"/>
            <p:nvPr/>
          </p:nvSpPr>
          <p:spPr>
            <a:xfrm>
              <a:off x="8834022" y="1484462"/>
              <a:ext cx="2968487" cy="830997"/>
            </a:xfrm>
            <a:prstGeom prst="rect">
              <a:avLst/>
            </a:prstGeom>
            <a:noFill/>
          </p:spPr>
          <p:txBody>
            <a:bodyPr wrap="square" rtlCol="0">
              <a:spAutoFit/>
            </a:bodyPr>
            <a:lstStyle/>
            <a:p>
              <a:pPr algn="r"/>
              <a:r>
                <a:rPr lang="en-US" sz="1600" dirty="0" err="1">
                  <a:solidFill>
                    <a:schemeClr val="bg1"/>
                  </a:solidFill>
                </a:rPr>
                <a:t>Streamlit</a:t>
              </a:r>
              <a:r>
                <a:rPr lang="en-US" sz="1600" dirty="0">
                  <a:solidFill>
                    <a:schemeClr val="bg1"/>
                  </a:solidFill>
                </a:rPr>
                <a:t> will be used as a Django</a:t>
              </a:r>
            </a:p>
            <a:p>
              <a:pPr algn="r"/>
              <a:r>
                <a:rPr lang="en-US" sz="1600" dirty="0">
                  <a:solidFill>
                    <a:schemeClr val="bg1"/>
                  </a:solidFill>
                </a:rPr>
                <a:t>or Flask framework to make our web-page much more appealing.</a:t>
              </a:r>
            </a:p>
          </p:txBody>
        </p:sp>
      </p:grpSp>
      <p:grpSp>
        <p:nvGrpSpPr>
          <p:cNvPr id="112" name="Group 111">
            <a:extLst>
              <a:ext uri="{FF2B5EF4-FFF2-40B4-BE49-F238E27FC236}">
                <a16:creationId xmlns:a16="http://schemas.microsoft.com/office/drawing/2014/main" id="{8BB34A74-5C25-4B0B-8CEA-70D474F547E9}"/>
              </a:ext>
            </a:extLst>
          </p:cNvPr>
          <p:cNvGrpSpPr/>
          <p:nvPr/>
        </p:nvGrpSpPr>
        <p:grpSpPr>
          <a:xfrm>
            <a:off x="212251" y="3374153"/>
            <a:ext cx="3054487" cy="849076"/>
            <a:chOff x="9020664" y="1220161"/>
            <a:chExt cx="2781844" cy="849076"/>
          </a:xfrm>
        </p:grpSpPr>
        <p:sp>
          <p:nvSpPr>
            <p:cNvPr id="113" name="TextBox 112">
              <a:extLst>
                <a:ext uri="{FF2B5EF4-FFF2-40B4-BE49-F238E27FC236}">
                  <a16:creationId xmlns:a16="http://schemas.microsoft.com/office/drawing/2014/main" id="{B53FD965-1F5A-4501-AD88-EBB19E41C5A7}"/>
                </a:ext>
              </a:extLst>
            </p:cNvPr>
            <p:cNvSpPr txBox="1"/>
            <p:nvPr/>
          </p:nvSpPr>
          <p:spPr>
            <a:xfrm>
              <a:off x="10215241" y="1220161"/>
              <a:ext cx="1582849" cy="369332"/>
            </a:xfrm>
            <a:prstGeom prst="rect">
              <a:avLst/>
            </a:prstGeom>
            <a:noFill/>
          </p:spPr>
          <p:txBody>
            <a:bodyPr wrap="square" rtlCol="0">
              <a:spAutoFit/>
            </a:bodyPr>
            <a:lstStyle/>
            <a:p>
              <a:pPr algn="r"/>
              <a:r>
                <a:rPr lang="en-US" b="1" i="1" dirty="0">
                  <a:solidFill>
                    <a:srgbClr val="FFC000"/>
                  </a:solidFill>
                  <a:latin typeface="Arial Nova" panose="020B0504020202020204" pitchFamily="34" charset="0"/>
                </a:rPr>
                <a:t>QUANDL</a:t>
              </a:r>
            </a:p>
          </p:txBody>
        </p:sp>
        <p:sp>
          <p:nvSpPr>
            <p:cNvPr id="114" name="TextBox 113">
              <a:extLst>
                <a:ext uri="{FF2B5EF4-FFF2-40B4-BE49-F238E27FC236}">
                  <a16:creationId xmlns:a16="http://schemas.microsoft.com/office/drawing/2014/main" id="{F224C327-EF5E-4960-9439-C265F6490F94}"/>
                </a:ext>
              </a:extLst>
            </p:cNvPr>
            <p:cNvSpPr txBox="1"/>
            <p:nvPr/>
          </p:nvSpPr>
          <p:spPr>
            <a:xfrm>
              <a:off x="9020664" y="1484462"/>
              <a:ext cx="2781844" cy="584775"/>
            </a:xfrm>
            <a:prstGeom prst="rect">
              <a:avLst/>
            </a:prstGeom>
            <a:noFill/>
          </p:spPr>
          <p:txBody>
            <a:bodyPr wrap="square" rtlCol="0">
              <a:spAutoFit/>
            </a:bodyPr>
            <a:lstStyle/>
            <a:p>
              <a:pPr algn="r"/>
              <a:r>
                <a:rPr lang="en-US" sz="1600" dirty="0">
                  <a:solidFill>
                    <a:schemeClr val="bg1"/>
                  </a:solidFill>
                </a:rPr>
                <a:t>All the Stock Market data of Nifty-50 will be fetched from </a:t>
              </a:r>
              <a:r>
                <a:rPr lang="en-US" sz="1600" dirty="0" err="1">
                  <a:solidFill>
                    <a:schemeClr val="bg1"/>
                  </a:solidFill>
                </a:rPr>
                <a:t>Quandl</a:t>
              </a:r>
              <a:r>
                <a:rPr lang="en-US" sz="1600" dirty="0">
                  <a:solidFill>
                    <a:schemeClr val="bg1"/>
                  </a:solidFill>
                </a:rPr>
                <a:t>.</a:t>
              </a:r>
            </a:p>
          </p:txBody>
        </p:sp>
      </p:grpSp>
      <p:grpSp>
        <p:nvGrpSpPr>
          <p:cNvPr id="115" name="Group 114">
            <a:extLst>
              <a:ext uri="{FF2B5EF4-FFF2-40B4-BE49-F238E27FC236}">
                <a16:creationId xmlns:a16="http://schemas.microsoft.com/office/drawing/2014/main" id="{BE45AD82-0C4C-40B6-8904-930CA02E71BF}"/>
              </a:ext>
            </a:extLst>
          </p:cNvPr>
          <p:cNvGrpSpPr/>
          <p:nvPr/>
        </p:nvGrpSpPr>
        <p:grpSpPr>
          <a:xfrm>
            <a:off x="0" y="4787255"/>
            <a:ext cx="3305219" cy="1095298"/>
            <a:chOff x="8792312" y="1220161"/>
            <a:chExt cx="3010196" cy="1095298"/>
          </a:xfrm>
        </p:grpSpPr>
        <p:sp>
          <p:nvSpPr>
            <p:cNvPr id="116" name="TextBox 115">
              <a:extLst>
                <a:ext uri="{FF2B5EF4-FFF2-40B4-BE49-F238E27FC236}">
                  <a16:creationId xmlns:a16="http://schemas.microsoft.com/office/drawing/2014/main" id="{87A5D720-80CA-4714-A2CB-4667BC39479E}"/>
                </a:ext>
              </a:extLst>
            </p:cNvPr>
            <p:cNvSpPr txBox="1"/>
            <p:nvPr/>
          </p:nvSpPr>
          <p:spPr>
            <a:xfrm>
              <a:off x="10215241" y="1220161"/>
              <a:ext cx="1582849" cy="369332"/>
            </a:xfrm>
            <a:prstGeom prst="rect">
              <a:avLst/>
            </a:prstGeom>
            <a:noFill/>
          </p:spPr>
          <p:txBody>
            <a:bodyPr wrap="square" rtlCol="0">
              <a:spAutoFit/>
            </a:bodyPr>
            <a:lstStyle/>
            <a:p>
              <a:pPr algn="r"/>
              <a:r>
                <a:rPr lang="en-US" b="1" i="1" dirty="0">
                  <a:solidFill>
                    <a:srgbClr val="FFC000"/>
                  </a:solidFill>
                  <a:latin typeface="Arial Nova" panose="020B0504020202020204" pitchFamily="34" charset="0"/>
                </a:rPr>
                <a:t>NODE.JS</a:t>
              </a:r>
            </a:p>
          </p:txBody>
        </p:sp>
        <p:sp>
          <p:nvSpPr>
            <p:cNvPr id="117" name="TextBox 116">
              <a:extLst>
                <a:ext uri="{FF2B5EF4-FFF2-40B4-BE49-F238E27FC236}">
                  <a16:creationId xmlns:a16="http://schemas.microsoft.com/office/drawing/2014/main" id="{3B72EFAA-B07F-4906-A9B1-C4FDF79C66C5}"/>
                </a:ext>
              </a:extLst>
            </p:cNvPr>
            <p:cNvSpPr txBox="1"/>
            <p:nvPr/>
          </p:nvSpPr>
          <p:spPr>
            <a:xfrm>
              <a:off x="8792312" y="1484462"/>
              <a:ext cx="3010196" cy="830997"/>
            </a:xfrm>
            <a:prstGeom prst="rect">
              <a:avLst/>
            </a:prstGeom>
            <a:noFill/>
          </p:spPr>
          <p:txBody>
            <a:bodyPr wrap="square" rtlCol="0">
              <a:spAutoFit/>
            </a:bodyPr>
            <a:lstStyle/>
            <a:p>
              <a:pPr algn="r"/>
              <a:r>
                <a:rPr lang="en-US" sz="1600" dirty="0">
                  <a:solidFill>
                    <a:schemeClr val="bg1"/>
                  </a:solidFill>
                </a:rPr>
                <a:t>Node.js used as JavaScript runtime environment that executes JavaScript code outside a web browser.</a:t>
              </a:r>
            </a:p>
          </p:txBody>
        </p:sp>
      </p:grpSp>
      <p:sp>
        <p:nvSpPr>
          <p:cNvPr id="120" name="TextBox 119">
            <a:extLst>
              <a:ext uri="{FF2B5EF4-FFF2-40B4-BE49-F238E27FC236}">
                <a16:creationId xmlns:a16="http://schemas.microsoft.com/office/drawing/2014/main" id="{292B891A-9A62-49CB-A1B5-FA96AE7AF5EF}"/>
              </a:ext>
            </a:extLst>
          </p:cNvPr>
          <p:cNvSpPr txBox="1"/>
          <p:nvPr/>
        </p:nvSpPr>
        <p:spPr>
          <a:xfrm>
            <a:off x="-13939" y="94934"/>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TECH-STACK </a:t>
            </a:r>
            <a:r>
              <a:rPr lang="en-US" sz="4400" b="1" dirty="0">
                <a:solidFill>
                  <a:schemeClr val="bg1">
                    <a:alpha val="52000"/>
                  </a:schemeClr>
                </a:solidFill>
                <a:latin typeface="Raleway" panose="020B0503030101060003" pitchFamily="34" charset="0"/>
              </a:rPr>
              <a:t>AND</a:t>
            </a:r>
            <a:r>
              <a:rPr lang="en-US" sz="4400" b="1" dirty="0">
                <a:solidFill>
                  <a:srgbClr val="FFFF00">
                    <a:alpha val="52000"/>
                  </a:srgbClr>
                </a:solidFill>
                <a:latin typeface="Raleway" panose="020B0503030101060003" pitchFamily="34" charset="0"/>
              </a:rPr>
              <a:t> DESCRIPTION</a:t>
            </a:r>
          </a:p>
        </p:txBody>
      </p:sp>
    </p:spTree>
    <p:extLst>
      <p:ext uri="{BB962C8B-B14F-4D97-AF65-F5344CB8AC3E}">
        <p14:creationId xmlns:p14="http://schemas.microsoft.com/office/powerpoint/2010/main" val="10661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DAY-1 PROGRESS</a:t>
            </a:r>
          </a:p>
        </p:txBody>
      </p:sp>
      <p:sp>
        <p:nvSpPr>
          <p:cNvPr id="4" name="TextBox 3">
            <a:extLst>
              <a:ext uri="{FF2B5EF4-FFF2-40B4-BE49-F238E27FC236}">
                <a16:creationId xmlns:a16="http://schemas.microsoft.com/office/drawing/2014/main" id="{97FA107E-6FB4-4AB2-84F2-05DE7688F2B1}"/>
              </a:ext>
            </a:extLst>
          </p:cNvPr>
          <p:cNvSpPr txBox="1"/>
          <p:nvPr/>
        </p:nvSpPr>
        <p:spPr>
          <a:xfrm>
            <a:off x="92765" y="1659285"/>
            <a:ext cx="9250018"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lumMod val="95000"/>
                  </a:schemeClr>
                </a:solidFill>
              </a:rPr>
              <a:t>Home Page of our Predictor</a:t>
            </a:r>
          </a:p>
          <a:p>
            <a:pPr marL="457200" indent="-457200">
              <a:buFont typeface="Arial" panose="020B0604020202020204" pitchFamily="34" charset="0"/>
              <a:buChar char="•"/>
            </a:pPr>
            <a:r>
              <a:rPr lang="en-US" sz="3200" dirty="0">
                <a:solidFill>
                  <a:schemeClr val="bg1">
                    <a:lumMod val="95000"/>
                  </a:schemeClr>
                </a:solidFill>
              </a:rPr>
              <a:t>Chatbot implementation on </a:t>
            </a:r>
            <a:r>
              <a:rPr lang="en-US" sz="3200" dirty="0" err="1">
                <a:solidFill>
                  <a:schemeClr val="bg1">
                    <a:lumMod val="95000"/>
                  </a:schemeClr>
                </a:solidFill>
              </a:rPr>
              <a:t>Dialogflow</a:t>
            </a:r>
            <a:endParaRPr lang="en-US" sz="3200" dirty="0">
              <a:solidFill>
                <a:schemeClr val="bg1">
                  <a:lumMod val="95000"/>
                </a:schemeClr>
              </a:solidFill>
            </a:endParaRPr>
          </a:p>
          <a:p>
            <a:pPr marL="457200" indent="-457200">
              <a:buFont typeface="Arial" panose="020B0604020202020204" pitchFamily="34" charset="0"/>
              <a:buChar char="•"/>
            </a:pPr>
            <a:r>
              <a:rPr lang="en-US" sz="3200" dirty="0">
                <a:solidFill>
                  <a:schemeClr val="bg1">
                    <a:lumMod val="95000"/>
                  </a:schemeClr>
                </a:solidFill>
              </a:rPr>
              <a:t>News Page Integration</a:t>
            </a:r>
          </a:p>
          <a:p>
            <a:pPr marL="457200" indent="-457200">
              <a:buFont typeface="Arial" panose="020B0604020202020204" pitchFamily="34" charset="0"/>
              <a:buChar char="•"/>
            </a:pPr>
            <a:r>
              <a:rPr lang="en-US" sz="3200" dirty="0">
                <a:solidFill>
                  <a:schemeClr val="bg1">
                    <a:lumMod val="95000"/>
                  </a:schemeClr>
                </a:solidFill>
              </a:rPr>
              <a:t>Linear Regression on Data</a:t>
            </a:r>
          </a:p>
          <a:p>
            <a:pPr marL="457200" indent="-457200">
              <a:buFont typeface="Arial" panose="020B0604020202020204" pitchFamily="34" charset="0"/>
              <a:buChar char="•"/>
            </a:pPr>
            <a:r>
              <a:rPr lang="en-US" sz="3200" dirty="0">
                <a:solidFill>
                  <a:schemeClr val="bg1">
                    <a:lumMod val="95000"/>
                  </a:schemeClr>
                </a:solidFill>
              </a:rPr>
              <a:t>Moving Average</a:t>
            </a:r>
          </a:p>
          <a:p>
            <a:pPr marL="457200" indent="-457200">
              <a:buFont typeface="Arial" panose="020B0604020202020204" pitchFamily="34" charset="0"/>
              <a:buChar char="•"/>
            </a:pPr>
            <a:r>
              <a:rPr lang="en-US" sz="3200" dirty="0">
                <a:solidFill>
                  <a:schemeClr val="bg1">
                    <a:lumMod val="95000"/>
                  </a:schemeClr>
                </a:solidFill>
              </a:rPr>
              <a:t>Deep Learning LSTM implementation</a:t>
            </a:r>
          </a:p>
          <a:p>
            <a:pPr marL="457200" indent="-457200">
              <a:buFont typeface="Arial" panose="020B0604020202020204" pitchFamily="34" charset="0"/>
              <a:buChar char="•"/>
            </a:pPr>
            <a:r>
              <a:rPr lang="en-US" sz="3200" dirty="0" err="1">
                <a:solidFill>
                  <a:schemeClr val="bg1">
                    <a:lumMod val="95000"/>
                  </a:schemeClr>
                </a:solidFill>
              </a:rPr>
              <a:t>Streamlit</a:t>
            </a:r>
            <a:r>
              <a:rPr lang="en-US" sz="3200" dirty="0">
                <a:solidFill>
                  <a:schemeClr val="bg1">
                    <a:lumMod val="95000"/>
                  </a:schemeClr>
                </a:solidFill>
              </a:rPr>
              <a:t> Implementation</a:t>
            </a:r>
          </a:p>
        </p:txBody>
      </p:sp>
    </p:spTree>
    <p:extLst>
      <p:ext uri="{BB962C8B-B14F-4D97-AF65-F5344CB8AC3E}">
        <p14:creationId xmlns:p14="http://schemas.microsoft.com/office/powerpoint/2010/main" val="179421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DAY-2 PROGRESS</a:t>
            </a:r>
          </a:p>
        </p:txBody>
      </p:sp>
      <p:sp>
        <p:nvSpPr>
          <p:cNvPr id="4" name="TextBox 3">
            <a:extLst>
              <a:ext uri="{FF2B5EF4-FFF2-40B4-BE49-F238E27FC236}">
                <a16:creationId xmlns:a16="http://schemas.microsoft.com/office/drawing/2014/main" id="{97FA107E-6FB4-4AB2-84F2-05DE7688F2B1}"/>
              </a:ext>
            </a:extLst>
          </p:cNvPr>
          <p:cNvSpPr txBox="1"/>
          <p:nvPr/>
        </p:nvSpPr>
        <p:spPr>
          <a:xfrm>
            <a:off x="92765" y="1905506"/>
            <a:ext cx="9250018"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lumMod val="95000"/>
                  </a:schemeClr>
                </a:solidFill>
              </a:rPr>
              <a:t>Completed the </a:t>
            </a:r>
            <a:r>
              <a:rPr lang="en-US" sz="3200" dirty="0" err="1">
                <a:solidFill>
                  <a:schemeClr val="bg1">
                    <a:lumMod val="95000"/>
                  </a:schemeClr>
                </a:solidFill>
              </a:rPr>
              <a:t>Streamlit</a:t>
            </a:r>
            <a:r>
              <a:rPr lang="en-US" sz="3200" dirty="0">
                <a:solidFill>
                  <a:schemeClr val="bg1">
                    <a:lumMod val="95000"/>
                  </a:schemeClr>
                </a:solidFill>
              </a:rPr>
              <a:t> Integration with DL</a:t>
            </a:r>
          </a:p>
          <a:p>
            <a:pPr marL="457200" indent="-457200">
              <a:buFont typeface="Arial" panose="020B0604020202020204" pitchFamily="34" charset="0"/>
              <a:buChar char="•"/>
            </a:pPr>
            <a:r>
              <a:rPr lang="en-US" sz="3200" dirty="0">
                <a:solidFill>
                  <a:schemeClr val="bg1">
                    <a:lumMod val="95000"/>
                  </a:schemeClr>
                </a:solidFill>
              </a:rPr>
              <a:t>Deployed the prediction model on Heroku</a:t>
            </a:r>
          </a:p>
          <a:p>
            <a:pPr marL="457200" indent="-457200">
              <a:buFont typeface="Arial" panose="020B0604020202020204" pitchFamily="34" charset="0"/>
              <a:buChar char="•"/>
            </a:pPr>
            <a:r>
              <a:rPr lang="en-US" sz="3200" dirty="0">
                <a:solidFill>
                  <a:schemeClr val="bg1">
                    <a:lumMod val="95000"/>
                  </a:schemeClr>
                </a:solidFill>
              </a:rPr>
              <a:t>Finely curated the Deep Learning Documentation</a:t>
            </a:r>
          </a:p>
          <a:p>
            <a:pPr marL="457200" indent="-457200">
              <a:buFont typeface="Arial" panose="020B0604020202020204" pitchFamily="34" charset="0"/>
              <a:buChar char="•"/>
            </a:pPr>
            <a:r>
              <a:rPr lang="en-US" sz="3200" dirty="0">
                <a:solidFill>
                  <a:schemeClr val="bg1">
                    <a:lumMod val="95000"/>
                  </a:schemeClr>
                </a:solidFill>
              </a:rPr>
              <a:t>Deployed the whole web page on Heroku Servers</a:t>
            </a:r>
          </a:p>
          <a:p>
            <a:pPr marL="457200" indent="-457200">
              <a:buFont typeface="Arial" panose="020B0604020202020204" pitchFamily="34" charset="0"/>
              <a:buChar char="•"/>
            </a:pPr>
            <a:r>
              <a:rPr lang="en-US" sz="3200" dirty="0">
                <a:solidFill>
                  <a:schemeClr val="bg1">
                    <a:lumMod val="95000"/>
                  </a:schemeClr>
                </a:solidFill>
              </a:rPr>
              <a:t>Minor bug fixes in Finance Chatbot</a:t>
            </a:r>
          </a:p>
          <a:p>
            <a:pPr marL="457200" indent="-457200">
              <a:buFont typeface="Arial" panose="020B0604020202020204" pitchFamily="34" charset="0"/>
              <a:buChar char="•"/>
            </a:pPr>
            <a:endParaRPr lang="en-US" sz="3200" dirty="0">
              <a:solidFill>
                <a:schemeClr val="bg1">
                  <a:lumMod val="95000"/>
                </a:schemeClr>
              </a:solidFill>
            </a:endParaRPr>
          </a:p>
        </p:txBody>
      </p:sp>
    </p:spTree>
    <p:extLst>
      <p:ext uri="{BB962C8B-B14F-4D97-AF65-F5344CB8AC3E}">
        <p14:creationId xmlns:p14="http://schemas.microsoft.com/office/powerpoint/2010/main" val="267870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DAY-3 PROGRESS</a:t>
            </a:r>
          </a:p>
        </p:txBody>
      </p:sp>
      <p:sp>
        <p:nvSpPr>
          <p:cNvPr id="4" name="TextBox 3">
            <a:extLst>
              <a:ext uri="{FF2B5EF4-FFF2-40B4-BE49-F238E27FC236}">
                <a16:creationId xmlns:a16="http://schemas.microsoft.com/office/drawing/2014/main" id="{97FA107E-6FB4-4AB2-84F2-05DE7688F2B1}"/>
              </a:ext>
            </a:extLst>
          </p:cNvPr>
          <p:cNvSpPr txBox="1"/>
          <p:nvPr/>
        </p:nvSpPr>
        <p:spPr>
          <a:xfrm>
            <a:off x="92765" y="2397948"/>
            <a:ext cx="9780105"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lumMod val="95000"/>
                  </a:schemeClr>
                </a:solidFill>
              </a:rPr>
              <a:t>Integrated every component in a web page</a:t>
            </a:r>
          </a:p>
          <a:p>
            <a:pPr marL="457200" indent="-457200">
              <a:buFont typeface="Arial" panose="020B0604020202020204" pitchFamily="34" charset="0"/>
              <a:buChar char="•"/>
            </a:pPr>
            <a:r>
              <a:rPr lang="en-US" sz="3200" dirty="0">
                <a:solidFill>
                  <a:schemeClr val="bg1">
                    <a:lumMod val="95000"/>
                  </a:schemeClr>
                </a:solidFill>
              </a:rPr>
              <a:t>Enhanced the deep Learning’s LSTM Documentation</a:t>
            </a:r>
          </a:p>
          <a:p>
            <a:pPr marL="457200" indent="-457200">
              <a:buFont typeface="Arial" panose="020B0604020202020204" pitchFamily="34" charset="0"/>
              <a:buChar char="•"/>
            </a:pPr>
            <a:r>
              <a:rPr lang="en-US" sz="3200" dirty="0">
                <a:solidFill>
                  <a:schemeClr val="bg1">
                    <a:lumMod val="95000"/>
                  </a:schemeClr>
                </a:solidFill>
              </a:rPr>
              <a:t>Minor bug fixes in </a:t>
            </a:r>
            <a:r>
              <a:rPr lang="en-US" sz="3200" dirty="0" err="1">
                <a:solidFill>
                  <a:schemeClr val="bg1">
                    <a:lumMod val="95000"/>
                  </a:schemeClr>
                </a:solidFill>
              </a:rPr>
              <a:t>Streamlit</a:t>
            </a:r>
            <a:r>
              <a:rPr lang="en-US" sz="3200" dirty="0">
                <a:solidFill>
                  <a:schemeClr val="bg1">
                    <a:lumMod val="95000"/>
                  </a:schemeClr>
                </a:solidFill>
              </a:rPr>
              <a:t> Web Application</a:t>
            </a:r>
          </a:p>
          <a:p>
            <a:pPr marL="457200" indent="-457200">
              <a:buFont typeface="Arial" panose="020B0604020202020204" pitchFamily="34" charset="0"/>
              <a:buChar char="•"/>
            </a:pPr>
            <a:endParaRPr lang="en-US" sz="3200" dirty="0">
              <a:solidFill>
                <a:schemeClr val="bg1">
                  <a:lumMod val="95000"/>
                </a:schemeClr>
              </a:solidFill>
            </a:endParaRPr>
          </a:p>
        </p:txBody>
      </p:sp>
    </p:spTree>
    <p:extLst>
      <p:ext uri="{BB962C8B-B14F-4D97-AF65-F5344CB8AC3E}">
        <p14:creationId xmlns:p14="http://schemas.microsoft.com/office/powerpoint/2010/main" val="152139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134A31-9C90-4B23-BCA6-096AEB1A192E}"/>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APPLICATION</a:t>
            </a:r>
          </a:p>
        </p:txBody>
      </p:sp>
      <p:sp>
        <p:nvSpPr>
          <p:cNvPr id="12" name="TextBox 11">
            <a:extLst>
              <a:ext uri="{FF2B5EF4-FFF2-40B4-BE49-F238E27FC236}">
                <a16:creationId xmlns:a16="http://schemas.microsoft.com/office/drawing/2014/main" id="{B7BDA053-8D18-46B2-B512-DBEDD7820A1F}"/>
              </a:ext>
            </a:extLst>
          </p:cNvPr>
          <p:cNvSpPr txBox="1"/>
          <p:nvPr/>
        </p:nvSpPr>
        <p:spPr>
          <a:xfrm>
            <a:off x="92765" y="2424452"/>
            <a:ext cx="11648662"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lumMod val="95000"/>
                  </a:schemeClr>
                </a:solidFill>
              </a:rPr>
              <a:t>It can be used by stock traders to know the trend of market.</a:t>
            </a:r>
          </a:p>
          <a:p>
            <a:pPr marL="457200" indent="-457200">
              <a:buFont typeface="Arial" panose="020B0604020202020204" pitchFamily="34" charset="0"/>
              <a:buChar char="•"/>
            </a:pPr>
            <a:r>
              <a:rPr lang="en-US" sz="3200" dirty="0">
                <a:solidFill>
                  <a:schemeClr val="bg1">
                    <a:lumMod val="95000"/>
                  </a:schemeClr>
                </a:solidFill>
              </a:rPr>
              <a:t>To predict the stock prices for the next 10 days.</a:t>
            </a:r>
          </a:p>
          <a:p>
            <a:pPr marL="457200" indent="-457200">
              <a:buFont typeface="Arial" panose="020B0604020202020204" pitchFamily="34" charset="0"/>
              <a:buChar char="•"/>
            </a:pPr>
            <a:r>
              <a:rPr lang="en-US" sz="3200" dirty="0">
                <a:solidFill>
                  <a:schemeClr val="bg1">
                    <a:lumMod val="95000"/>
                  </a:schemeClr>
                </a:solidFill>
              </a:rPr>
              <a:t>Can be used to know FAQ related to finance by Realtime chatbot</a:t>
            </a:r>
          </a:p>
          <a:p>
            <a:pPr marL="457200" indent="-457200">
              <a:buFont typeface="Arial" panose="020B0604020202020204" pitchFamily="34" charset="0"/>
              <a:buChar char="•"/>
            </a:pPr>
            <a:r>
              <a:rPr lang="en-US" sz="3200" dirty="0">
                <a:solidFill>
                  <a:schemeClr val="bg1">
                    <a:lumMod val="95000"/>
                  </a:schemeClr>
                </a:solidFill>
              </a:rPr>
              <a:t>To know about the Finance News on the GO.</a:t>
            </a:r>
          </a:p>
          <a:p>
            <a:pPr marL="457200" indent="-457200">
              <a:buFont typeface="Arial" panose="020B0604020202020204" pitchFamily="34" charset="0"/>
              <a:buChar char="•"/>
            </a:pPr>
            <a:endParaRPr lang="en-US" sz="3200" dirty="0">
              <a:solidFill>
                <a:schemeClr val="bg1">
                  <a:lumMod val="95000"/>
                </a:schemeClr>
              </a:solidFill>
            </a:endParaRPr>
          </a:p>
        </p:txBody>
      </p:sp>
    </p:spTree>
    <p:extLst>
      <p:ext uri="{BB962C8B-B14F-4D97-AF65-F5344CB8AC3E}">
        <p14:creationId xmlns:p14="http://schemas.microsoft.com/office/powerpoint/2010/main" val="1299142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EXPERIENCE</a:t>
            </a:r>
          </a:p>
        </p:txBody>
      </p:sp>
      <p:sp>
        <p:nvSpPr>
          <p:cNvPr id="9" name="TextBox 8">
            <a:extLst>
              <a:ext uri="{FF2B5EF4-FFF2-40B4-BE49-F238E27FC236}">
                <a16:creationId xmlns:a16="http://schemas.microsoft.com/office/drawing/2014/main" id="{77B51F5E-E6F5-413D-B034-043288B743B0}"/>
              </a:ext>
            </a:extLst>
          </p:cNvPr>
          <p:cNvSpPr txBox="1"/>
          <p:nvPr/>
        </p:nvSpPr>
        <p:spPr>
          <a:xfrm>
            <a:off x="5201478" y="2597244"/>
            <a:ext cx="5512904" cy="1323439"/>
          </a:xfrm>
          <a:prstGeom prst="rect">
            <a:avLst/>
          </a:prstGeom>
          <a:noFill/>
        </p:spPr>
        <p:txBody>
          <a:bodyPr wrap="square" rtlCol="0">
            <a:spAutoFit/>
          </a:bodyPr>
          <a:lstStyle/>
          <a:p>
            <a:pPr algn="ctr"/>
            <a:r>
              <a:rPr lang="en-US" sz="2000" dirty="0">
                <a:solidFill>
                  <a:schemeClr val="bg1"/>
                </a:solidFill>
                <a:latin typeface="Raleway" panose="020B0503030101060003" pitchFamily="34" charset="0"/>
              </a:rPr>
              <a:t>It was really a good experience to participate in this event this event provide a really good technical exposure. Everything was really good managed by coordinators.</a:t>
            </a:r>
          </a:p>
        </p:txBody>
      </p:sp>
      <p:pic>
        <p:nvPicPr>
          <p:cNvPr id="11" name="Graphic 10">
            <a:extLst>
              <a:ext uri="{FF2B5EF4-FFF2-40B4-BE49-F238E27FC236}">
                <a16:creationId xmlns:a16="http://schemas.microsoft.com/office/drawing/2014/main" id="{D88CD80B-EE09-431A-AA43-690C40808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1354" y="2056390"/>
            <a:ext cx="540854" cy="540854"/>
          </a:xfrm>
          <a:prstGeom prst="rect">
            <a:avLst/>
          </a:prstGeom>
        </p:spPr>
      </p:pic>
      <p:pic>
        <p:nvPicPr>
          <p:cNvPr id="12" name="Graphic 11">
            <a:extLst>
              <a:ext uri="{FF2B5EF4-FFF2-40B4-BE49-F238E27FC236}">
                <a16:creationId xmlns:a16="http://schemas.microsoft.com/office/drawing/2014/main" id="{2CE6DF9E-73E7-4705-9546-8769BF03F2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0591319" y="3730706"/>
            <a:ext cx="540854" cy="540854"/>
          </a:xfrm>
          <a:prstGeom prst="rect">
            <a:avLst/>
          </a:prstGeom>
        </p:spPr>
      </p:pic>
      <p:pic>
        <p:nvPicPr>
          <p:cNvPr id="2" name="Picture 1" descr="A person looking at the camera&#10;&#10;Description automatically generated">
            <a:extLst>
              <a:ext uri="{FF2B5EF4-FFF2-40B4-BE49-F238E27FC236}">
                <a16:creationId xmlns:a16="http://schemas.microsoft.com/office/drawing/2014/main" id="{C3E7484B-ADCC-4953-A6FD-52EE7AE95353}"/>
              </a:ext>
            </a:extLst>
          </p:cNvPr>
          <p:cNvPicPr>
            <a:picLocks noChangeAspect="1"/>
          </p:cNvPicPr>
          <p:nvPr/>
        </p:nvPicPr>
        <p:blipFill rotWithShape="1">
          <a:blip r:embed="rId4">
            <a:extLst>
              <a:ext uri="{28A0092B-C50C-407E-A947-70E740481C1C}">
                <a14:useLocalDpi xmlns:a14="http://schemas.microsoft.com/office/drawing/2010/main" val="0"/>
              </a:ext>
            </a:extLst>
          </a:blip>
          <a:srcRect t="331" b="26407"/>
          <a:stretch/>
        </p:blipFill>
        <p:spPr>
          <a:xfrm>
            <a:off x="1135807" y="2246368"/>
            <a:ext cx="2025192" cy="2025192"/>
          </a:xfrm>
          <a:prstGeom prst="ellipse">
            <a:avLst/>
          </a:prstGeom>
        </p:spPr>
      </p:pic>
      <p:sp>
        <p:nvSpPr>
          <p:cNvPr id="5" name="TextBox 4">
            <a:extLst>
              <a:ext uri="{FF2B5EF4-FFF2-40B4-BE49-F238E27FC236}">
                <a16:creationId xmlns:a16="http://schemas.microsoft.com/office/drawing/2014/main" id="{F1CBA3A7-DC85-45C8-A3B0-01A7FB867F1B}"/>
              </a:ext>
            </a:extLst>
          </p:cNvPr>
          <p:cNvSpPr txBox="1"/>
          <p:nvPr/>
        </p:nvSpPr>
        <p:spPr>
          <a:xfrm>
            <a:off x="1059827" y="4271560"/>
            <a:ext cx="2177146"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Krishna Gopal Patidar</a:t>
            </a:r>
          </a:p>
        </p:txBody>
      </p:sp>
    </p:spTree>
    <p:extLst>
      <p:ext uri="{BB962C8B-B14F-4D97-AF65-F5344CB8AC3E}">
        <p14:creationId xmlns:p14="http://schemas.microsoft.com/office/powerpoint/2010/main" val="296401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2230A-D1CD-48B2-A45B-9849C40DCD9F}"/>
              </a:ext>
            </a:extLst>
          </p:cNvPr>
          <p:cNvSpPr txBox="1"/>
          <p:nvPr/>
        </p:nvSpPr>
        <p:spPr>
          <a:xfrm>
            <a:off x="92765" y="147943"/>
            <a:ext cx="9157252" cy="769441"/>
          </a:xfrm>
          <a:prstGeom prst="rect">
            <a:avLst/>
          </a:prstGeom>
          <a:noFill/>
        </p:spPr>
        <p:txBody>
          <a:bodyPr wrap="square" rtlCol="0">
            <a:spAutoFit/>
          </a:bodyPr>
          <a:lstStyle/>
          <a:p>
            <a:r>
              <a:rPr lang="en-US" sz="4400" b="1" dirty="0">
                <a:solidFill>
                  <a:srgbClr val="FFFF00">
                    <a:alpha val="52000"/>
                  </a:srgbClr>
                </a:solidFill>
                <a:latin typeface="Raleway" panose="020B0503030101060003" pitchFamily="34" charset="0"/>
              </a:rPr>
              <a:t>EXPERIENCE</a:t>
            </a:r>
          </a:p>
        </p:txBody>
      </p:sp>
      <p:sp>
        <p:nvSpPr>
          <p:cNvPr id="9" name="TextBox 8">
            <a:extLst>
              <a:ext uri="{FF2B5EF4-FFF2-40B4-BE49-F238E27FC236}">
                <a16:creationId xmlns:a16="http://schemas.microsoft.com/office/drawing/2014/main" id="{77B51F5E-E6F5-413D-B034-043288B743B0}"/>
              </a:ext>
            </a:extLst>
          </p:cNvPr>
          <p:cNvSpPr txBox="1"/>
          <p:nvPr/>
        </p:nvSpPr>
        <p:spPr>
          <a:xfrm>
            <a:off x="4745520" y="1780074"/>
            <a:ext cx="6486941" cy="3785652"/>
          </a:xfrm>
          <a:prstGeom prst="rect">
            <a:avLst/>
          </a:prstGeom>
          <a:noFill/>
        </p:spPr>
        <p:txBody>
          <a:bodyPr wrap="square" rtlCol="0">
            <a:spAutoFit/>
          </a:bodyPr>
          <a:lstStyle/>
          <a:p>
            <a:pPr algn="ctr"/>
            <a:r>
              <a:rPr lang="en-US" sz="2000" dirty="0">
                <a:solidFill>
                  <a:schemeClr val="bg1"/>
                </a:solidFill>
                <a:latin typeface="Raleway" panose="020B0503030101060003" pitchFamily="34" charset="0"/>
              </a:rPr>
              <a:t>The experience of hackathon was quite amazing. Starting from the day we got our problem statement to the final round it was a quite astonishing journey with us diving into the problem statement and researching about it to start the making project. The coordinators and admins were very helpful and supporting, the mentors too have provided us very intuitive feedback and motivated us to complete the project. The best part of the hackathon taking aside the coding thing is fillers where we really enjoyed the games and songs. Overall it was great and we have learned many things.</a:t>
            </a:r>
          </a:p>
        </p:txBody>
      </p:sp>
      <p:pic>
        <p:nvPicPr>
          <p:cNvPr id="11" name="Graphic 10">
            <a:extLst>
              <a:ext uri="{FF2B5EF4-FFF2-40B4-BE49-F238E27FC236}">
                <a16:creationId xmlns:a16="http://schemas.microsoft.com/office/drawing/2014/main" id="{D88CD80B-EE09-431A-AA43-690C40808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4544" y="1499310"/>
            <a:ext cx="540854" cy="540854"/>
          </a:xfrm>
          <a:prstGeom prst="rect">
            <a:avLst/>
          </a:prstGeom>
        </p:spPr>
      </p:pic>
      <p:pic>
        <p:nvPicPr>
          <p:cNvPr id="12" name="Graphic 11">
            <a:extLst>
              <a:ext uri="{FF2B5EF4-FFF2-40B4-BE49-F238E27FC236}">
                <a16:creationId xmlns:a16="http://schemas.microsoft.com/office/drawing/2014/main" id="{2CE6DF9E-73E7-4705-9546-8769BF03F2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0962034" y="5295299"/>
            <a:ext cx="540854" cy="540854"/>
          </a:xfrm>
          <a:prstGeom prst="rect">
            <a:avLst/>
          </a:prstGeom>
        </p:spPr>
      </p:pic>
      <p:pic>
        <p:nvPicPr>
          <p:cNvPr id="2" name="Picture 1" descr="A person smiling for the camera&#10;&#10;Description automatically generated">
            <a:extLst>
              <a:ext uri="{FF2B5EF4-FFF2-40B4-BE49-F238E27FC236}">
                <a16:creationId xmlns:a16="http://schemas.microsoft.com/office/drawing/2014/main" id="{3BEFEF53-7D8A-47A3-A628-CA02E2BB5EE8}"/>
              </a:ext>
            </a:extLst>
          </p:cNvPr>
          <p:cNvPicPr>
            <a:picLocks noChangeAspect="1"/>
          </p:cNvPicPr>
          <p:nvPr/>
        </p:nvPicPr>
        <p:blipFill rotWithShape="1">
          <a:blip r:embed="rId4">
            <a:extLst>
              <a:ext uri="{28A0092B-C50C-407E-A947-70E740481C1C}">
                <a14:useLocalDpi xmlns:a14="http://schemas.microsoft.com/office/drawing/2010/main" val="0"/>
              </a:ext>
            </a:extLst>
          </a:blip>
          <a:srcRect t="-53" b="28842"/>
          <a:stretch/>
        </p:blipFill>
        <p:spPr>
          <a:xfrm rot="856669">
            <a:off x="959988" y="2280839"/>
            <a:ext cx="2025192" cy="2025192"/>
          </a:xfrm>
          <a:prstGeom prst="ellipse">
            <a:avLst/>
          </a:prstGeom>
        </p:spPr>
      </p:pic>
      <p:sp>
        <p:nvSpPr>
          <p:cNvPr id="5" name="TextBox 4">
            <a:extLst>
              <a:ext uri="{FF2B5EF4-FFF2-40B4-BE49-F238E27FC236}">
                <a16:creationId xmlns:a16="http://schemas.microsoft.com/office/drawing/2014/main" id="{BF3EF985-68D1-4BDD-8A35-E544D75794B9}"/>
              </a:ext>
            </a:extLst>
          </p:cNvPr>
          <p:cNvSpPr txBox="1"/>
          <p:nvPr/>
        </p:nvSpPr>
        <p:spPr>
          <a:xfrm>
            <a:off x="959988" y="4355207"/>
            <a:ext cx="2025192" cy="338554"/>
          </a:xfrm>
          <a:prstGeom prst="rect">
            <a:avLst/>
          </a:prstGeom>
          <a:noFill/>
        </p:spPr>
        <p:txBody>
          <a:bodyPr wrap="square" rtlCol="0">
            <a:spAutoFit/>
          </a:bodyPr>
          <a:lstStyle/>
          <a:p>
            <a:pPr algn="ctr"/>
            <a:r>
              <a:rPr lang="en-US" sz="1600" b="1" dirty="0">
                <a:solidFill>
                  <a:srgbClr val="FFFF00"/>
                </a:solidFill>
                <a:latin typeface="Arial Narrow" panose="020B0606020202030204" pitchFamily="34" charset="0"/>
              </a:rPr>
              <a:t>Anushka Dwivedi</a:t>
            </a:r>
          </a:p>
        </p:txBody>
      </p:sp>
    </p:spTree>
    <p:extLst>
      <p:ext uri="{BB962C8B-B14F-4D97-AF65-F5344CB8AC3E}">
        <p14:creationId xmlns:p14="http://schemas.microsoft.com/office/powerpoint/2010/main" val="205203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518</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Narrow</vt:lpstr>
      <vt:lpstr>Arial Nova</vt:lpstr>
      <vt:lpstr>Calibri</vt:lpstr>
      <vt:lpstr>Calibri Light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Aaveg Gupta</dc:creator>
  <cp:lastModifiedBy>Aaveg Gupta</cp:lastModifiedBy>
  <cp:revision>4</cp:revision>
  <dcterms:created xsi:type="dcterms:W3CDTF">2020-09-26T04:23:58Z</dcterms:created>
  <dcterms:modified xsi:type="dcterms:W3CDTF">2020-09-26T04:43:22Z</dcterms:modified>
</cp:coreProperties>
</file>