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6" r:id="rId1"/>
  </p:sldMasterIdLst>
  <p:notesMasterIdLst>
    <p:notesMasterId r:id="rId41"/>
  </p:notesMasterIdLst>
  <p:sldIdLst>
    <p:sldId id="462" r:id="rId2"/>
    <p:sldId id="489" r:id="rId3"/>
    <p:sldId id="490" r:id="rId4"/>
    <p:sldId id="472" r:id="rId5"/>
    <p:sldId id="389" r:id="rId6"/>
    <p:sldId id="390" r:id="rId7"/>
    <p:sldId id="384" r:id="rId8"/>
    <p:sldId id="382" r:id="rId9"/>
    <p:sldId id="478" r:id="rId10"/>
    <p:sldId id="477" r:id="rId11"/>
    <p:sldId id="276" r:id="rId12"/>
    <p:sldId id="277" r:id="rId13"/>
    <p:sldId id="479" r:id="rId14"/>
    <p:sldId id="278" r:id="rId15"/>
    <p:sldId id="495" r:id="rId16"/>
    <p:sldId id="496" r:id="rId17"/>
    <p:sldId id="497" r:id="rId18"/>
    <p:sldId id="498" r:id="rId19"/>
    <p:sldId id="499" r:id="rId20"/>
    <p:sldId id="500" r:id="rId21"/>
    <p:sldId id="501" r:id="rId22"/>
    <p:sldId id="502" r:id="rId23"/>
    <p:sldId id="503" r:id="rId24"/>
    <p:sldId id="504" r:id="rId25"/>
    <p:sldId id="351" r:id="rId26"/>
    <p:sldId id="482" r:id="rId27"/>
    <p:sldId id="483" r:id="rId28"/>
    <p:sldId id="459" r:id="rId29"/>
    <p:sldId id="484" r:id="rId30"/>
    <p:sldId id="485" r:id="rId31"/>
    <p:sldId id="486" r:id="rId32"/>
    <p:sldId id="279" r:id="rId33"/>
    <p:sldId id="359" r:id="rId34"/>
    <p:sldId id="361" r:id="rId35"/>
    <p:sldId id="362" r:id="rId36"/>
    <p:sldId id="363" r:id="rId37"/>
    <p:sldId id="364" r:id="rId38"/>
    <p:sldId id="493" r:id="rId39"/>
    <p:sldId id="4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_Monetary policy" id="{23590FD1-9F77-4C60-AAB1-5392733EEC33}">
          <p14:sldIdLst>
            <p14:sldId id="462"/>
            <p14:sldId id="489"/>
            <p14:sldId id="490"/>
            <p14:sldId id="472"/>
            <p14:sldId id="389"/>
            <p14:sldId id="390"/>
            <p14:sldId id="384"/>
            <p14:sldId id="382"/>
            <p14:sldId id="478"/>
            <p14:sldId id="477"/>
            <p14:sldId id="276"/>
            <p14:sldId id="277"/>
            <p14:sldId id="479"/>
            <p14:sldId id="278"/>
            <p14:sldId id="495"/>
            <p14:sldId id="496"/>
            <p14:sldId id="497"/>
            <p14:sldId id="498"/>
            <p14:sldId id="499"/>
            <p14:sldId id="500"/>
            <p14:sldId id="501"/>
            <p14:sldId id="502"/>
            <p14:sldId id="503"/>
            <p14:sldId id="504"/>
            <p14:sldId id="351"/>
            <p14:sldId id="482"/>
            <p14:sldId id="483"/>
            <p14:sldId id="459"/>
            <p14:sldId id="484"/>
            <p14:sldId id="485"/>
            <p14:sldId id="486"/>
            <p14:sldId id="279"/>
            <p14:sldId id="359"/>
            <p14:sldId id="361"/>
            <p14:sldId id="362"/>
            <p14:sldId id="363"/>
            <p14:sldId id="364"/>
            <p14:sldId id="493"/>
            <p14:sldId id="4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4660"/>
  </p:normalViewPr>
  <p:slideViewPr>
    <p:cSldViewPr snapToGrid="0">
      <p:cViewPr varScale="1">
        <p:scale>
          <a:sx n="55" d="100"/>
          <a:sy n="55" d="100"/>
        </p:scale>
        <p:origin x="58" y="27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jpeg"/></Relationships>
</file>

<file path=ppt/diagrams/_rels/data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jpeg"/></Relationships>
</file>

<file path=ppt/diagrams/_rels/data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jpeg"/></Relationships>
</file>

<file path=ppt/diagrams/_rels/data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jpeg"/></Relationships>
</file>

<file path=ppt/diagrams/_rels/data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jpeg"/></Relationships>
</file>

<file path=ppt/diagrams/_rels/data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image" Target="../media/image27.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jpeg"/></Relationships>
</file>

<file path=ppt/diagrams/_rels/drawing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jpeg"/></Relationships>
</file>

<file path=ppt/diagrams/_rels/drawing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jpeg"/></Relationships>
</file>

<file path=ppt/diagrams/_rels/drawing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jpeg"/></Relationships>
</file>

<file path=ppt/diagrams/_rels/drawing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image" Target="../media/image27.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6C383C-1C50-4DE2-BB73-81204AFCB1D9}" type="doc">
      <dgm:prSet loTypeId="urn:microsoft.com/office/officeart/2005/8/layout/hList2" loCatId="list" qsTypeId="urn:microsoft.com/office/officeart/2005/8/quickstyle/simple4" qsCatId="simple" csTypeId="urn:microsoft.com/office/officeart/2005/8/colors/colorful1" csCatId="colorful" phldr="1"/>
      <dgm:spPr/>
      <dgm:t>
        <a:bodyPr/>
        <a:lstStyle/>
        <a:p>
          <a:endParaRPr lang="en-US"/>
        </a:p>
      </dgm:t>
    </dgm:pt>
    <dgm:pt modelId="{87DC24D4-86BC-4681-909E-B2E3B7EBB42D}">
      <dgm:prSet phldrT="[Text]"/>
      <dgm:spPr/>
      <dgm:t>
        <a:bodyPr/>
        <a:lstStyle/>
        <a:p>
          <a:r>
            <a:rPr lang="en-US" dirty="0" err="1" smtClean="0">
              <a:latin typeface="Franklin Gothic Medium Cond" panose="020B0606030402020204" pitchFamily="34" charset="0"/>
            </a:rPr>
            <a:t>Desi</a:t>
          </a:r>
          <a:r>
            <a:rPr lang="en-US" dirty="0" smtClean="0">
              <a:latin typeface="Franklin Gothic Medium Cond" panose="020B0606030402020204" pitchFamily="34" charset="0"/>
            </a:rPr>
            <a:t> Banks | </a:t>
          </a:r>
          <a:r>
            <a:rPr lang="en-US" dirty="0" err="1" smtClean="0">
              <a:latin typeface="Franklin Gothic Medium Cond" panose="020B0606030402020204" pitchFamily="34" charset="0"/>
            </a:rPr>
            <a:t>Firangi</a:t>
          </a:r>
          <a:r>
            <a:rPr lang="en-US" dirty="0" smtClean="0">
              <a:latin typeface="Franklin Gothic Medium Cond" panose="020B0606030402020204" pitchFamily="34" charset="0"/>
            </a:rPr>
            <a:t> banks 20/more branches</a:t>
          </a:r>
          <a:endParaRPr lang="en-US" dirty="0">
            <a:latin typeface="Franklin Gothic Medium Cond" panose="020B0606030402020204" pitchFamily="34" charset="0"/>
          </a:endParaRPr>
        </a:p>
      </dgm:t>
    </dgm:pt>
    <dgm:pt modelId="{28669A6C-027B-4E25-8D3F-A5D866BD81B2}" type="parTrans" cxnId="{D650C23E-86B9-4EC7-950C-77ECA4CA2A64}">
      <dgm:prSet/>
      <dgm:spPr/>
      <dgm:t>
        <a:bodyPr/>
        <a:lstStyle/>
        <a:p>
          <a:endParaRPr lang="en-US"/>
        </a:p>
      </dgm:t>
    </dgm:pt>
    <dgm:pt modelId="{A22820DD-1B75-4E93-81AA-75146340B66A}" type="sibTrans" cxnId="{D650C23E-86B9-4EC7-950C-77ECA4CA2A64}">
      <dgm:prSet/>
      <dgm:spPr/>
      <dgm:t>
        <a:bodyPr/>
        <a:lstStyle/>
        <a:p>
          <a:endParaRPr lang="en-US"/>
        </a:p>
      </dgm:t>
    </dgm:pt>
    <dgm:pt modelId="{2C691F8F-84C4-489F-AD8A-854D7CE46210}">
      <dgm:prSet phldrT="[Text]"/>
      <dgm:spPr/>
      <dgm:t>
        <a:bodyPr/>
        <a:lstStyle/>
        <a:p>
          <a:r>
            <a:rPr lang="en-US" dirty="0" smtClean="0">
              <a:latin typeface="Franklin Gothic Medium Cond" panose="020B0606030402020204" pitchFamily="34" charset="0"/>
            </a:rPr>
            <a:t>40%</a:t>
          </a:r>
          <a:endParaRPr lang="en-US" dirty="0">
            <a:latin typeface="Franklin Gothic Medium Cond" panose="020B0606030402020204" pitchFamily="34" charset="0"/>
          </a:endParaRPr>
        </a:p>
      </dgm:t>
    </dgm:pt>
    <dgm:pt modelId="{7E86A26D-F27C-4FA4-82FB-2981DE0E5357}" type="parTrans" cxnId="{334C58A2-6F32-4F58-93AC-2CB0D35BA978}">
      <dgm:prSet/>
      <dgm:spPr/>
      <dgm:t>
        <a:bodyPr/>
        <a:lstStyle/>
        <a:p>
          <a:endParaRPr lang="en-US"/>
        </a:p>
      </dgm:t>
    </dgm:pt>
    <dgm:pt modelId="{6CEEEDD0-9581-4F5A-A741-55425879F427}" type="sibTrans" cxnId="{334C58A2-6F32-4F58-93AC-2CB0D35BA978}">
      <dgm:prSet/>
      <dgm:spPr/>
      <dgm:t>
        <a:bodyPr/>
        <a:lstStyle/>
        <a:p>
          <a:endParaRPr lang="en-US"/>
        </a:p>
      </dgm:t>
    </dgm:pt>
    <dgm:pt modelId="{25876937-995F-4F9E-B5A6-02A326A3BBC6}">
      <dgm:prSet phldrT="[Text]"/>
      <dgm:spPr/>
      <dgm:t>
        <a:bodyPr/>
        <a:lstStyle/>
        <a:p>
          <a:r>
            <a:rPr lang="en-US" dirty="0" err="1" smtClean="0">
              <a:latin typeface="Franklin Gothic Medium Cond" panose="020B0606030402020204" pitchFamily="34" charset="0"/>
            </a:rPr>
            <a:t>Firangi</a:t>
          </a:r>
          <a:r>
            <a:rPr lang="en-US" dirty="0" smtClean="0">
              <a:latin typeface="Franklin Gothic Medium Cond" panose="020B0606030402020204" pitchFamily="34" charset="0"/>
            </a:rPr>
            <a:t> banks &lt;20 branches</a:t>
          </a:r>
          <a:endParaRPr lang="en-US" dirty="0">
            <a:latin typeface="Franklin Gothic Medium Cond" panose="020B0606030402020204" pitchFamily="34" charset="0"/>
          </a:endParaRPr>
        </a:p>
      </dgm:t>
    </dgm:pt>
    <dgm:pt modelId="{6F95D4DD-2165-41DD-9625-7B349C8D68CD}" type="parTrans" cxnId="{F99260D8-8C8D-45C2-978D-36A0AFACC1EC}">
      <dgm:prSet/>
      <dgm:spPr/>
      <dgm:t>
        <a:bodyPr/>
        <a:lstStyle/>
        <a:p>
          <a:endParaRPr lang="en-US"/>
        </a:p>
      </dgm:t>
    </dgm:pt>
    <dgm:pt modelId="{FADF0837-51E8-4459-80A5-C76F165BD72F}" type="sibTrans" cxnId="{F99260D8-8C8D-45C2-978D-36A0AFACC1EC}">
      <dgm:prSet/>
      <dgm:spPr/>
      <dgm:t>
        <a:bodyPr/>
        <a:lstStyle/>
        <a:p>
          <a:endParaRPr lang="en-US"/>
        </a:p>
      </dgm:t>
    </dgm:pt>
    <dgm:pt modelId="{79143975-48B1-4C84-943F-BAFE7E353930}">
      <dgm:prSet phldrT="[Text]"/>
      <dgm:spPr/>
      <dgm:t>
        <a:bodyPr/>
        <a:lstStyle/>
        <a:p>
          <a:r>
            <a:rPr lang="en-US" dirty="0" smtClean="0">
              <a:latin typeface="Franklin Gothic Medium Cond" panose="020B0606030402020204" pitchFamily="34" charset="0"/>
            </a:rPr>
            <a:t>40% But in phased manner from 2015 to 2019</a:t>
          </a:r>
          <a:endParaRPr lang="en-US" dirty="0">
            <a:latin typeface="Franklin Gothic Medium Cond" panose="020B0606030402020204" pitchFamily="34" charset="0"/>
          </a:endParaRPr>
        </a:p>
      </dgm:t>
    </dgm:pt>
    <dgm:pt modelId="{6629FE58-ADD4-42FB-AEDA-F29C17F489BD}" type="parTrans" cxnId="{FC37F710-9F9B-4245-9145-8A43352529B1}">
      <dgm:prSet/>
      <dgm:spPr/>
      <dgm:t>
        <a:bodyPr/>
        <a:lstStyle/>
        <a:p>
          <a:endParaRPr lang="en-US"/>
        </a:p>
      </dgm:t>
    </dgm:pt>
    <dgm:pt modelId="{4A981C76-F2D2-4F54-84CC-7AB3DD7D0E18}" type="sibTrans" cxnId="{FC37F710-9F9B-4245-9145-8A43352529B1}">
      <dgm:prSet/>
      <dgm:spPr/>
      <dgm:t>
        <a:bodyPr/>
        <a:lstStyle/>
        <a:p>
          <a:endParaRPr lang="en-US"/>
        </a:p>
      </dgm:t>
    </dgm:pt>
    <dgm:pt modelId="{7A014110-B750-46EA-B57F-74740992E70E}">
      <dgm:prSet phldrT="[Text]"/>
      <dgm:spPr/>
      <dgm:t>
        <a:bodyPr/>
        <a:lstStyle/>
        <a:p>
          <a:r>
            <a:rPr lang="en-US" dirty="0" smtClean="0">
              <a:latin typeface="Franklin Gothic Medium Cond" panose="020B0606030402020204" pitchFamily="34" charset="0"/>
            </a:rPr>
            <a:t>Adjusted net bank credit OR</a:t>
          </a:r>
          <a:endParaRPr lang="en-US" dirty="0">
            <a:latin typeface="Franklin Gothic Medium Cond" panose="020B0606030402020204" pitchFamily="34" charset="0"/>
          </a:endParaRPr>
        </a:p>
      </dgm:t>
    </dgm:pt>
    <dgm:pt modelId="{B2B3E120-1983-4855-9D06-E995A0B800DB}" type="parTrans" cxnId="{0FE75CEC-83C6-4FB7-BD9A-01F3BA2DA89E}">
      <dgm:prSet/>
      <dgm:spPr/>
      <dgm:t>
        <a:bodyPr/>
        <a:lstStyle/>
        <a:p>
          <a:endParaRPr lang="en-US"/>
        </a:p>
      </dgm:t>
    </dgm:pt>
    <dgm:pt modelId="{2E1D5D30-CE9A-4607-963B-336AAC4256AF}" type="sibTrans" cxnId="{0FE75CEC-83C6-4FB7-BD9A-01F3BA2DA89E}">
      <dgm:prSet/>
      <dgm:spPr/>
      <dgm:t>
        <a:bodyPr/>
        <a:lstStyle/>
        <a:p>
          <a:endParaRPr lang="en-US"/>
        </a:p>
      </dgm:t>
    </dgm:pt>
    <dgm:pt modelId="{7BF5EE21-E794-40E1-AD4F-2C7B9FE56F60}">
      <dgm:prSet phldrT="[Text]"/>
      <dgm:spPr/>
      <dgm:t>
        <a:bodyPr/>
        <a:lstStyle/>
        <a:p>
          <a:r>
            <a:rPr lang="en-US" dirty="0" smtClean="0">
              <a:latin typeface="Franklin Gothic Medium Cond" panose="020B0606030402020204" pitchFamily="34" charset="0"/>
            </a:rPr>
            <a:t>Off balance sheet exposure</a:t>
          </a:r>
          <a:endParaRPr lang="en-US" dirty="0">
            <a:latin typeface="Franklin Gothic Medium Cond" panose="020B0606030402020204" pitchFamily="34" charset="0"/>
          </a:endParaRPr>
        </a:p>
      </dgm:t>
    </dgm:pt>
    <dgm:pt modelId="{B198068F-6396-4FAD-9612-A96591A1CF53}" type="parTrans" cxnId="{E06D23B8-DB18-416A-85B8-E027AACFB7B6}">
      <dgm:prSet/>
      <dgm:spPr/>
      <dgm:t>
        <a:bodyPr/>
        <a:lstStyle/>
        <a:p>
          <a:endParaRPr lang="en-US"/>
        </a:p>
      </dgm:t>
    </dgm:pt>
    <dgm:pt modelId="{F2472211-079E-485A-A8CF-6113D6ACC426}" type="sibTrans" cxnId="{E06D23B8-DB18-416A-85B8-E027AACFB7B6}">
      <dgm:prSet/>
      <dgm:spPr/>
      <dgm:t>
        <a:bodyPr/>
        <a:lstStyle/>
        <a:p>
          <a:endParaRPr lang="en-US"/>
        </a:p>
      </dgm:t>
    </dgm:pt>
    <dgm:pt modelId="{B3B962E0-5D5E-4858-9007-BC9FE80CCFA6}">
      <dgm:prSet phldrT="[Text]"/>
      <dgm:spPr/>
      <dgm:t>
        <a:bodyPr/>
        <a:lstStyle/>
        <a:p>
          <a:r>
            <a:rPr lang="en-US" dirty="0" smtClean="0">
              <a:latin typeface="Franklin Gothic Medium Cond" panose="020B0606030402020204" pitchFamily="34" charset="0"/>
            </a:rPr>
            <a:t>Whichever is high</a:t>
          </a:r>
          <a:endParaRPr lang="en-US" dirty="0">
            <a:latin typeface="Franklin Gothic Medium Cond" panose="020B0606030402020204" pitchFamily="34" charset="0"/>
          </a:endParaRPr>
        </a:p>
      </dgm:t>
    </dgm:pt>
    <dgm:pt modelId="{1A52F2B2-6B96-49FA-951B-4CB7BE46C3D0}" type="parTrans" cxnId="{4D6AF62F-7ECA-4AEC-96B4-63FA09C92FDA}">
      <dgm:prSet/>
      <dgm:spPr/>
      <dgm:t>
        <a:bodyPr/>
        <a:lstStyle/>
        <a:p>
          <a:endParaRPr lang="en-US"/>
        </a:p>
      </dgm:t>
    </dgm:pt>
    <dgm:pt modelId="{F1D4DA84-6CF3-46EA-B37F-152653CF1BBA}" type="sibTrans" cxnId="{4D6AF62F-7ECA-4AEC-96B4-63FA09C92FDA}">
      <dgm:prSet/>
      <dgm:spPr/>
      <dgm:t>
        <a:bodyPr/>
        <a:lstStyle/>
        <a:p>
          <a:endParaRPr lang="en-US"/>
        </a:p>
      </dgm:t>
    </dgm:pt>
    <dgm:pt modelId="{E62076D3-D4E2-41FB-AED2-3805750B73E7}" type="pres">
      <dgm:prSet presAssocID="{D36C383C-1C50-4DE2-BB73-81204AFCB1D9}" presName="linearFlow" presStyleCnt="0">
        <dgm:presLayoutVars>
          <dgm:dir/>
          <dgm:animLvl val="lvl"/>
          <dgm:resizeHandles/>
        </dgm:presLayoutVars>
      </dgm:prSet>
      <dgm:spPr/>
      <dgm:t>
        <a:bodyPr/>
        <a:lstStyle/>
        <a:p>
          <a:endParaRPr lang="en-US"/>
        </a:p>
      </dgm:t>
    </dgm:pt>
    <dgm:pt modelId="{152D40F7-B6E8-4283-8E6A-AD11AC6DA4A2}" type="pres">
      <dgm:prSet presAssocID="{87DC24D4-86BC-4681-909E-B2E3B7EBB42D}" presName="compositeNode" presStyleCnt="0">
        <dgm:presLayoutVars>
          <dgm:bulletEnabled val="1"/>
        </dgm:presLayoutVars>
      </dgm:prSet>
      <dgm:spPr/>
    </dgm:pt>
    <dgm:pt modelId="{39DC820A-8BC6-4546-B5FF-46CE2A56CDEC}" type="pres">
      <dgm:prSet presAssocID="{87DC24D4-86BC-4681-909E-B2E3B7EBB42D}" presName="image" presStyleLbl="fgImgPlace1" presStyleIdx="0" presStyleCnt="2"/>
      <dgm:spPr>
        <a:blipFill rotWithShape="1">
          <a:blip xmlns:r="http://schemas.openxmlformats.org/officeDocument/2006/relationships" r:embed="rId1"/>
          <a:stretch>
            <a:fillRect/>
          </a:stretch>
        </a:blipFill>
      </dgm:spPr>
    </dgm:pt>
    <dgm:pt modelId="{30D7434C-12EE-421A-A016-62C4899C1C4F}" type="pres">
      <dgm:prSet presAssocID="{87DC24D4-86BC-4681-909E-B2E3B7EBB42D}" presName="childNode" presStyleLbl="node1" presStyleIdx="0" presStyleCnt="2">
        <dgm:presLayoutVars>
          <dgm:bulletEnabled val="1"/>
        </dgm:presLayoutVars>
      </dgm:prSet>
      <dgm:spPr/>
      <dgm:t>
        <a:bodyPr/>
        <a:lstStyle/>
        <a:p>
          <a:endParaRPr lang="en-US"/>
        </a:p>
      </dgm:t>
    </dgm:pt>
    <dgm:pt modelId="{ACA015C2-922F-4BDC-8323-CEAA0C405EA2}" type="pres">
      <dgm:prSet presAssocID="{87DC24D4-86BC-4681-909E-B2E3B7EBB42D}" presName="parentNode" presStyleLbl="revTx" presStyleIdx="0" presStyleCnt="2">
        <dgm:presLayoutVars>
          <dgm:chMax val="0"/>
          <dgm:bulletEnabled val="1"/>
        </dgm:presLayoutVars>
      </dgm:prSet>
      <dgm:spPr/>
      <dgm:t>
        <a:bodyPr/>
        <a:lstStyle/>
        <a:p>
          <a:endParaRPr lang="en-US"/>
        </a:p>
      </dgm:t>
    </dgm:pt>
    <dgm:pt modelId="{347A888D-EF0B-4978-AC47-0432BF6DB3DD}" type="pres">
      <dgm:prSet presAssocID="{A22820DD-1B75-4E93-81AA-75146340B66A}" presName="sibTrans" presStyleCnt="0"/>
      <dgm:spPr/>
    </dgm:pt>
    <dgm:pt modelId="{D8BBE7CF-F73E-4A95-9813-2B6C78300D2C}" type="pres">
      <dgm:prSet presAssocID="{25876937-995F-4F9E-B5A6-02A326A3BBC6}" presName="compositeNode" presStyleCnt="0">
        <dgm:presLayoutVars>
          <dgm:bulletEnabled val="1"/>
        </dgm:presLayoutVars>
      </dgm:prSet>
      <dgm:spPr/>
    </dgm:pt>
    <dgm:pt modelId="{6430249B-5B1E-4528-B661-95CC2072E972}" type="pres">
      <dgm:prSet presAssocID="{25876937-995F-4F9E-B5A6-02A326A3BBC6}" presName="image" presStyleLbl="fgImgPlace1" presStyleIdx="1" presStyleCnt="2"/>
      <dgm:spPr>
        <a:blipFill rotWithShape="1">
          <a:blip xmlns:r="http://schemas.openxmlformats.org/officeDocument/2006/relationships" r:embed="rId2"/>
          <a:stretch>
            <a:fillRect/>
          </a:stretch>
        </a:blipFill>
      </dgm:spPr>
    </dgm:pt>
    <dgm:pt modelId="{73CB336B-926D-483E-A6A2-EF5649603CA8}" type="pres">
      <dgm:prSet presAssocID="{25876937-995F-4F9E-B5A6-02A326A3BBC6}" presName="childNode" presStyleLbl="node1" presStyleIdx="1" presStyleCnt="2">
        <dgm:presLayoutVars>
          <dgm:bulletEnabled val="1"/>
        </dgm:presLayoutVars>
      </dgm:prSet>
      <dgm:spPr/>
      <dgm:t>
        <a:bodyPr/>
        <a:lstStyle/>
        <a:p>
          <a:endParaRPr lang="en-US"/>
        </a:p>
      </dgm:t>
    </dgm:pt>
    <dgm:pt modelId="{6AF9FD48-9497-4D59-BABA-771004381A3D}" type="pres">
      <dgm:prSet presAssocID="{25876937-995F-4F9E-B5A6-02A326A3BBC6}" presName="parentNode" presStyleLbl="revTx" presStyleIdx="1" presStyleCnt="2">
        <dgm:presLayoutVars>
          <dgm:chMax val="0"/>
          <dgm:bulletEnabled val="1"/>
        </dgm:presLayoutVars>
      </dgm:prSet>
      <dgm:spPr/>
      <dgm:t>
        <a:bodyPr/>
        <a:lstStyle/>
        <a:p>
          <a:endParaRPr lang="en-US"/>
        </a:p>
      </dgm:t>
    </dgm:pt>
  </dgm:ptLst>
  <dgm:cxnLst>
    <dgm:cxn modelId="{60488ECD-5173-44B3-8C22-888234431EA2}" type="presOf" srcId="{B3B962E0-5D5E-4858-9007-BC9FE80CCFA6}" destId="{30D7434C-12EE-421A-A016-62C4899C1C4F}" srcOrd="0" destOrd="3" presId="urn:microsoft.com/office/officeart/2005/8/layout/hList2"/>
    <dgm:cxn modelId="{D650C23E-86B9-4EC7-950C-77ECA4CA2A64}" srcId="{D36C383C-1C50-4DE2-BB73-81204AFCB1D9}" destId="{87DC24D4-86BC-4681-909E-B2E3B7EBB42D}" srcOrd="0" destOrd="0" parTransId="{28669A6C-027B-4E25-8D3F-A5D866BD81B2}" sibTransId="{A22820DD-1B75-4E93-81AA-75146340B66A}"/>
    <dgm:cxn modelId="{9A9C532F-366E-46AE-9776-49163366BDFE}" type="presOf" srcId="{79143975-48B1-4C84-943F-BAFE7E353930}" destId="{73CB336B-926D-483E-A6A2-EF5649603CA8}" srcOrd="0" destOrd="0" presId="urn:microsoft.com/office/officeart/2005/8/layout/hList2"/>
    <dgm:cxn modelId="{FC37F710-9F9B-4245-9145-8A43352529B1}" srcId="{25876937-995F-4F9E-B5A6-02A326A3BBC6}" destId="{79143975-48B1-4C84-943F-BAFE7E353930}" srcOrd="0" destOrd="0" parTransId="{6629FE58-ADD4-42FB-AEDA-F29C17F489BD}" sibTransId="{4A981C76-F2D2-4F54-84CC-7AB3DD7D0E18}"/>
    <dgm:cxn modelId="{E06D23B8-DB18-416A-85B8-E027AACFB7B6}" srcId="{87DC24D4-86BC-4681-909E-B2E3B7EBB42D}" destId="{7BF5EE21-E794-40E1-AD4F-2C7B9FE56F60}" srcOrd="2" destOrd="0" parTransId="{B198068F-6396-4FAD-9612-A96591A1CF53}" sibTransId="{F2472211-079E-485A-A8CF-6113D6ACC426}"/>
    <dgm:cxn modelId="{7F9FFAC6-728D-4730-87AA-CE17D4C94B5E}" type="presOf" srcId="{2C691F8F-84C4-489F-AD8A-854D7CE46210}" destId="{30D7434C-12EE-421A-A016-62C4899C1C4F}" srcOrd="0" destOrd="0" presId="urn:microsoft.com/office/officeart/2005/8/layout/hList2"/>
    <dgm:cxn modelId="{4D6AF62F-7ECA-4AEC-96B4-63FA09C92FDA}" srcId="{87DC24D4-86BC-4681-909E-B2E3B7EBB42D}" destId="{B3B962E0-5D5E-4858-9007-BC9FE80CCFA6}" srcOrd="3" destOrd="0" parTransId="{1A52F2B2-6B96-49FA-951B-4CB7BE46C3D0}" sibTransId="{F1D4DA84-6CF3-46EA-B37F-152653CF1BBA}"/>
    <dgm:cxn modelId="{51B0EED8-2945-4A03-ABA0-47A60A8369F3}" type="presOf" srcId="{87DC24D4-86BC-4681-909E-B2E3B7EBB42D}" destId="{ACA015C2-922F-4BDC-8323-CEAA0C405EA2}" srcOrd="0" destOrd="0" presId="urn:microsoft.com/office/officeart/2005/8/layout/hList2"/>
    <dgm:cxn modelId="{334C58A2-6F32-4F58-93AC-2CB0D35BA978}" srcId="{87DC24D4-86BC-4681-909E-B2E3B7EBB42D}" destId="{2C691F8F-84C4-489F-AD8A-854D7CE46210}" srcOrd="0" destOrd="0" parTransId="{7E86A26D-F27C-4FA4-82FB-2981DE0E5357}" sibTransId="{6CEEEDD0-9581-4F5A-A741-55425879F427}"/>
    <dgm:cxn modelId="{58CEFE6D-B9BB-4863-8C9B-8A785892F830}" type="presOf" srcId="{7BF5EE21-E794-40E1-AD4F-2C7B9FE56F60}" destId="{30D7434C-12EE-421A-A016-62C4899C1C4F}" srcOrd="0" destOrd="2" presId="urn:microsoft.com/office/officeart/2005/8/layout/hList2"/>
    <dgm:cxn modelId="{C5755B45-CD46-41C0-AAF0-D2D73C19163C}" type="presOf" srcId="{D36C383C-1C50-4DE2-BB73-81204AFCB1D9}" destId="{E62076D3-D4E2-41FB-AED2-3805750B73E7}" srcOrd="0" destOrd="0" presId="urn:microsoft.com/office/officeart/2005/8/layout/hList2"/>
    <dgm:cxn modelId="{9A72D7A0-2C99-4091-B8EB-9E6A1B755670}" type="presOf" srcId="{7A014110-B750-46EA-B57F-74740992E70E}" destId="{30D7434C-12EE-421A-A016-62C4899C1C4F}" srcOrd="0" destOrd="1" presId="urn:microsoft.com/office/officeart/2005/8/layout/hList2"/>
    <dgm:cxn modelId="{BC8E83C5-1280-4344-876E-31EFAC13A9EA}" type="presOf" srcId="{25876937-995F-4F9E-B5A6-02A326A3BBC6}" destId="{6AF9FD48-9497-4D59-BABA-771004381A3D}" srcOrd="0" destOrd="0" presId="urn:microsoft.com/office/officeart/2005/8/layout/hList2"/>
    <dgm:cxn modelId="{F99260D8-8C8D-45C2-978D-36A0AFACC1EC}" srcId="{D36C383C-1C50-4DE2-BB73-81204AFCB1D9}" destId="{25876937-995F-4F9E-B5A6-02A326A3BBC6}" srcOrd="1" destOrd="0" parTransId="{6F95D4DD-2165-41DD-9625-7B349C8D68CD}" sibTransId="{FADF0837-51E8-4459-80A5-C76F165BD72F}"/>
    <dgm:cxn modelId="{0FE75CEC-83C6-4FB7-BD9A-01F3BA2DA89E}" srcId="{87DC24D4-86BC-4681-909E-B2E3B7EBB42D}" destId="{7A014110-B750-46EA-B57F-74740992E70E}" srcOrd="1" destOrd="0" parTransId="{B2B3E120-1983-4855-9D06-E995A0B800DB}" sibTransId="{2E1D5D30-CE9A-4607-963B-336AAC4256AF}"/>
    <dgm:cxn modelId="{F872C318-EA5D-492B-ABB8-52E9CC8AC004}" type="presParOf" srcId="{E62076D3-D4E2-41FB-AED2-3805750B73E7}" destId="{152D40F7-B6E8-4283-8E6A-AD11AC6DA4A2}" srcOrd="0" destOrd="0" presId="urn:microsoft.com/office/officeart/2005/8/layout/hList2"/>
    <dgm:cxn modelId="{521CA048-9418-44EA-91AF-CA866B23BE58}" type="presParOf" srcId="{152D40F7-B6E8-4283-8E6A-AD11AC6DA4A2}" destId="{39DC820A-8BC6-4546-B5FF-46CE2A56CDEC}" srcOrd="0" destOrd="0" presId="urn:microsoft.com/office/officeart/2005/8/layout/hList2"/>
    <dgm:cxn modelId="{B03F6832-68E0-402A-A467-1BD50139314B}" type="presParOf" srcId="{152D40F7-B6E8-4283-8E6A-AD11AC6DA4A2}" destId="{30D7434C-12EE-421A-A016-62C4899C1C4F}" srcOrd="1" destOrd="0" presId="urn:microsoft.com/office/officeart/2005/8/layout/hList2"/>
    <dgm:cxn modelId="{73B39503-35D2-4CC4-AFFE-4DE24C392017}" type="presParOf" srcId="{152D40F7-B6E8-4283-8E6A-AD11AC6DA4A2}" destId="{ACA015C2-922F-4BDC-8323-CEAA0C405EA2}" srcOrd="2" destOrd="0" presId="urn:microsoft.com/office/officeart/2005/8/layout/hList2"/>
    <dgm:cxn modelId="{78CD9710-2FCE-4F7E-BABD-DCA3B21447AB}" type="presParOf" srcId="{E62076D3-D4E2-41FB-AED2-3805750B73E7}" destId="{347A888D-EF0B-4978-AC47-0432BF6DB3DD}" srcOrd="1" destOrd="0" presId="urn:microsoft.com/office/officeart/2005/8/layout/hList2"/>
    <dgm:cxn modelId="{137680D6-D425-4377-BEFE-8E47AC26C663}" type="presParOf" srcId="{E62076D3-D4E2-41FB-AED2-3805750B73E7}" destId="{D8BBE7CF-F73E-4A95-9813-2B6C78300D2C}" srcOrd="2" destOrd="0" presId="urn:microsoft.com/office/officeart/2005/8/layout/hList2"/>
    <dgm:cxn modelId="{D3DBED0E-0E24-4E1B-A8BB-AAEE15CFFA8D}" type="presParOf" srcId="{D8BBE7CF-F73E-4A95-9813-2B6C78300D2C}" destId="{6430249B-5B1E-4528-B661-95CC2072E972}" srcOrd="0" destOrd="0" presId="urn:microsoft.com/office/officeart/2005/8/layout/hList2"/>
    <dgm:cxn modelId="{8102B70B-8057-451E-84F1-463013681649}" type="presParOf" srcId="{D8BBE7CF-F73E-4A95-9813-2B6C78300D2C}" destId="{73CB336B-926D-483E-A6A2-EF5649603CA8}" srcOrd="1" destOrd="0" presId="urn:microsoft.com/office/officeart/2005/8/layout/hList2"/>
    <dgm:cxn modelId="{4062A434-56F6-4B89-A61D-691FD514768C}" type="presParOf" srcId="{D8BBE7CF-F73E-4A95-9813-2B6C78300D2C}" destId="{6AF9FD48-9497-4D59-BABA-771004381A3D}"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6C383C-1C50-4DE2-BB73-81204AFCB1D9}" type="doc">
      <dgm:prSet loTypeId="urn:microsoft.com/office/officeart/2005/8/layout/hList2" loCatId="list" qsTypeId="urn:microsoft.com/office/officeart/2005/8/quickstyle/simple4" qsCatId="simple" csTypeId="urn:microsoft.com/office/officeart/2005/8/colors/colorful1" csCatId="colorful" phldr="1"/>
      <dgm:spPr/>
      <dgm:t>
        <a:bodyPr/>
        <a:lstStyle/>
        <a:p>
          <a:endParaRPr lang="en-US"/>
        </a:p>
      </dgm:t>
    </dgm:pt>
    <dgm:pt modelId="{87DC24D4-86BC-4681-909E-B2E3B7EBB42D}">
      <dgm:prSet phldrT="[Text]"/>
      <dgm:spPr/>
      <dgm:t>
        <a:bodyPr/>
        <a:lstStyle/>
        <a:p>
          <a:r>
            <a:rPr lang="en-US" dirty="0" err="1" smtClean="0">
              <a:latin typeface="Franklin Gothic Medium Cond" panose="020B0606030402020204" pitchFamily="34" charset="0"/>
            </a:rPr>
            <a:t>Desi</a:t>
          </a:r>
          <a:r>
            <a:rPr lang="en-US" dirty="0" smtClean="0">
              <a:latin typeface="Franklin Gothic Medium Cond" panose="020B0606030402020204" pitchFamily="34" charset="0"/>
            </a:rPr>
            <a:t> Banks | foreign 20/more branches</a:t>
          </a:r>
          <a:endParaRPr lang="en-US" dirty="0">
            <a:latin typeface="Franklin Gothic Medium Cond" panose="020B0606030402020204" pitchFamily="34" charset="0"/>
          </a:endParaRPr>
        </a:p>
      </dgm:t>
    </dgm:pt>
    <dgm:pt modelId="{28669A6C-027B-4E25-8D3F-A5D866BD81B2}" type="parTrans" cxnId="{D650C23E-86B9-4EC7-950C-77ECA4CA2A64}">
      <dgm:prSet/>
      <dgm:spPr/>
      <dgm:t>
        <a:bodyPr/>
        <a:lstStyle/>
        <a:p>
          <a:endParaRPr lang="en-US"/>
        </a:p>
      </dgm:t>
    </dgm:pt>
    <dgm:pt modelId="{A22820DD-1B75-4E93-81AA-75146340B66A}" type="sibTrans" cxnId="{D650C23E-86B9-4EC7-950C-77ECA4CA2A64}">
      <dgm:prSet/>
      <dgm:spPr/>
      <dgm:t>
        <a:bodyPr/>
        <a:lstStyle/>
        <a:p>
          <a:endParaRPr lang="en-US"/>
        </a:p>
      </dgm:t>
    </dgm:pt>
    <dgm:pt modelId="{2C691F8F-84C4-489F-AD8A-854D7CE46210}">
      <dgm:prSet phldrT="[Text]"/>
      <dgm:spPr/>
      <dgm:t>
        <a:bodyPr/>
        <a:lstStyle/>
        <a:p>
          <a:r>
            <a:rPr lang="en-US" dirty="0" smtClean="0">
              <a:latin typeface="Franklin Gothic Medium Cond" panose="020B0606030402020204" pitchFamily="34" charset="0"/>
            </a:rPr>
            <a:t>40%</a:t>
          </a:r>
          <a:endParaRPr lang="en-US" dirty="0">
            <a:latin typeface="Franklin Gothic Medium Cond" panose="020B0606030402020204" pitchFamily="34" charset="0"/>
          </a:endParaRPr>
        </a:p>
      </dgm:t>
    </dgm:pt>
    <dgm:pt modelId="{7E86A26D-F27C-4FA4-82FB-2981DE0E5357}" type="parTrans" cxnId="{334C58A2-6F32-4F58-93AC-2CB0D35BA978}">
      <dgm:prSet/>
      <dgm:spPr/>
      <dgm:t>
        <a:bodyPr/>
        <a:lstStyle/>
        <a:p>
          <a:endParaRPr lang="en-US"/>
        </a:p>
      </dgm:t>
    </dgm:pt>
    <dgm:pt modelId="{6CEEEDD0-9581-4F5A-A741-55425879F427}" type="sibTrans" cxnId="{334C58A2-6F32-4F58-93AC-2CB0D35BA978}">
      <dgm:prSet/>
      <dgm:spPr/>
      <dgm:t>
        <a:bodyPr/>
        <a:lstStyle/>
        <a:p>
          <a:endParaRPr lang="en-US"/>
        </a:p>
      </dgm:t>
    </dgm:pt>
    <dgm:pt modelId="{25876937-995F-4F9E-B5A6-02A326A3BBC6}">
      <dgm:prSet phldrT="[Text]"/>
      <dgm:spPr/>
      <dgm:t>
        <a:bodyPr/>
        <a:lstStyle/>
        <a:p>
          <a:r>
            <a:rPr lang="en-US" dirty="0" smtClean="0">
              <a:latin typeface="Franklin Gothic Medium Cond" panose="020B0606030402020204" pitchFamily="34" charset="0"/>
            </a:rPr>
            <a:t>Foreign banks &lt;20 branches</a:t>
          </a:r>
          <a:endParaRPr lang="en-US" dirty="0">
            <a:latin typeface="Franklin Gothic Medium Cond" panose="020B0606030402020204" pitchFamily="34" charset="0"/>
          </a:endParaRPr>
        </a:p>
      </dgm:t>
    </dgm:pt>
    <dgm:pt modelId="{6F95D4DD-2165-41DD-9625-7B349C8D68CD}" type="parTrans" cxnId="{F99260D8-8C8D-45C2-978D-36A0AFACC1EC}">
      <dgm:prSet/>
      <dgm:spPr/>
      <dgm:t>
        <a:bodyPr/>
        <a:lstStyle/>
        <a:p>
          <a:endParaRPr lang="en-US"/>
        </a:p>
      </dgm:t>
    </dgm:pt>
    <dgm:pt modelId="{FADF0837-51E8-4459-80A5-C76F165BD72F}" type="sibTrans" cxnId="{F99260D8-8C8D-45C2-978D-36A0AFACC1EC}">
      <dgm:prSet/>
      <dgm:spPr/>
      <dgm:t>
        <a:bodyPr/>
        <a:lstStyle/>
        <a:p>
          <a:endParaRPr lang="en-US"/>
        </a:p>
      </dgm:t>
    </dgm:pt>
    <dgm:pt modelId="{79143975-48B1-4C84-943F-BAFE7E353930}">
      <dgm:prSet phldrT="[Text]"/>
      <dgm:spPr/>
      <dgm:t>
        <a:bodyPr/>
        <a:lstStyle/>
        <a:p>
          <a:r>
            <a:rPr lang="en-US" dirty="0" smtClean="0">
              <a:latin typeface="Franklin Gothic Medium Cond" panose="020B0606030402020204" pitchFamily="34" charset="0"/>
            </a:rPr>
            <a:t>40% But in phased manner from 2015 to 2019</a:t>
          </a:r>
          <a:endParaRPr lang="en-US" dirty="0">
            <a:latin typeface="Franklin Gothic Medium Cond" panose="020B0606030402020204" pitchFamily="34" charset="0"/>
          </a:endParaRPr>
        </a:p>
      </dgm:t>
    </dgm:pt>
    <dgm:pt modelId="{6629FE58-ADD4-42FB-AEDA-F29C17F489BD}" type="parTrans" cxnId="{FC37F710-9F9B-4245-9145-8A43352529B1}">
      <dgm:prSet/>
      <dgm:spPr/>
      <dgm:t>
        <a:bodyPr/>
        <a:lstStyle/>
        <a:p>
          <a:endParaRPr lang="en-US"/>
        </a:p>
      </dgm:t>
    </dgm:pt>
    <dgm:pt modelId="{4A981C76-F2D2-4F54-84CC-7AB3DD7D0E18}" type="sibTrans" cxnId="{FC37F710-9F9B-4245-9145-8A43352529B1}">
      <dgm:prSet/>
      <dgm:spPr/>
      <dgm:t>
        <a:bodyPr/>
        <a:lstStyle/>
        <a:p>
          <a:endParaRPr lang="en-US"/>
        </a:p>
      </dgm:t>
    </dgm:pt>
    <dgm:pt modelId="{7A014110-B750-46EA-B57F-74740992E70E}">
      <dgm:prSet phldrT="[Text]"/>
      <dgm:spPr/>
      <dgm:t>
        <a:bodyPr/>
        <a:lstStyle/>
        <a:p>
          <a:r>
            <a:rPr lang="en-US" dirty="0" smtClean="0">
              <a:latin typeface="Franklin Gothic Medium Cond" panose="020B0606030402020204" pitchFamily="34" charset="0"/>
            </a:rPr>
            <a:t>Adjusted net bank credit OR</a:t>
          </a:r>
          <a:endParaRPr lang="en-US" dirty="0">
            <a:latin typeface="Franklin Gothic Medium Cond" panose="020B0606030402020204" pitchFamily="34" charset="0"/>
          </a:endParaRPr>
        </a:p>
      </dgm:t>
    </dgm:pt>
    <dgm:pt modelId="{B2B3E120-1983-4855-9D06-E995A0B800DB}" type="parTrans" cxnId="{0FE75CEC-83C6-4FB7-BD9A-01F3BA2DA89E}">
      <dgm:prSet/>
      <dgm:spPr/>
      <dgm:t>
        <a:bodyPr/>
        <a:lstStyle/>
        <a:p>
          <a:endParaRPr lang="en-US"/>
        </a:p>
      </dgm:t>
    </dgm:pt>
    <dgm:pt modelId="{2E1D5D30-CE9A-4607-963B-336AAC4256AF}" type="sibTrans" cxnId="{0FE75CEC-83C6-4FB7-BD9A-01F3BA2DA89E}">
      <dgm:prSet/>
      <dgm:spPr/>
      <dgm:t>
        <a:bodyPr/>
        <a:lstStyle/>
        <a:p>
          <a:endParaRPr lang="en-US"/>
        </a:p>
      </dgm:t>
    </dgm:pt>
    <dgm:pt modelId="{7BF5EE21-E794-40E1-AD4F-2C7B9FE56F60}">
      <dgm:prSet phldrT="[Text]"/>
      <dgm:spPr/>
      <dgm:t>
        <a:bodyPr/>
        <a:lstStyle/>
        <a:p>
          <a:r>
            <a:rPr lang="en-US" dirty="0" smtClean="0">
              <a:latin typeface="Franklin Gothic Medium Cond" panose="020B0606030402020204" pitchFamily="34" charset="0"/>
            </a:rPr>
            <a:t>Off balance sheet exposure</a:t>
          </a:r>
          <a:endParaRPr lang="en-US" dirty="0">
            <a:latin typeface="Franklin Gothic Medium Cond" panose="020B0606030402020204" pitchFamily="34" charset="0"/>
          </a:endParaRPr>
        </a:p>
      </dgm:t>
    </dgm:pt>
    <dgm:pt modelId="{B198068F-6396-4FAD-9612-A96591A1CF53}" type="parTrans" cxnId="{E06D23B8-DB18-416A-85B8-E027AACFB7B6}">
      <dgm:prSet/>
      <dgm:spPr/>
      <dgm:t>
        <a:bodyPr/>
        <a:lstStyle/>
        <a:p>
          <a:endParaRPr lang="en-US"/>
        </a:p>
      </dgm:t>
    </dgm:pt>
    <dgm:pt modelId="{F2472211-079E-485A-A8CF-6113D6ACC426}" type="sibTrans" cxnId="{E06D23B8-DB18-416A-85B8-E027AACFB7B6}">
      <dgm:prSet/>
      <dgm:spPr/>
      <dgm:t>
        <a:bodyPr/>
        <a:lstStyle/>
        <a:p>
          <a:endParaRPr lang="en-US"/>
        </a:p>
      </dgm:t>
    </dgm:pt>
    <dgm:pt modelId="{B3B962E0-5D5E-4858-9007-BC9FE80CCFA6}">
      <dgm:prSet phldrT="[Text]"/>
      <dgm:spPr/>
      <dgm:t>
        <a:bodyPr/>
        <a:lstStyle/>
        <a:p>
          <a:r>
            <a:rPr lang="en-US" dirty="0" smtClean="0">
              <a:latin typeface="Franklin Gothic Medium Cond" panose="020B0606030402020204" pitchFamily="34" charset="0"/>
            </a:rPr>
            <a:t>Whichever is high</a:t>
          </a:r>
          <a:endParaRPr lang="en-US" dirty="0">
            <a:latin typeface="Franklin Gothic Medium Cond" panose="020B0606030402020204" pitchFamily="34" charset="0"/>
          </a:endParaRPr>
        </a:p>
      </dgm:t>
    </dgm:pt>
    <dgm:pt modelId="{1A52F2B2-6B96-49FA-951B-4CB7BE46C3D0}" type="parTrans" cxnId="{4D6AF62F-7ECA-4AEC-96B4-63FA09C92FDA}">
      <dgm:prSet/>
      <dgm:spPr/>
      <dgm:t>
        <a:bodyPr/>
        <a:lstStyle/>
        <a:p>
          <a:endParaRPr lang="en-US"/>
        </a:p>
      </dgm:t>
    </dgm:pt>
    <dgm:pt modelId="{F1D4DA84-6CF3-46EA-B37F-152653CF1BBA}" type="sibTrans" cxnId="{4D6AF62F-7ECA-4AEC-96B4-63FA09C92FDA}">
      <dgm:prSet/>
      <dgm:spPr/>
      <dgm:t>
        <a:bodyPr/>
        <a:lstStyle/>
        <a:p>
          <a:endParaRPr lang="en-US"/>
        </a:p>
      </dgm:t>
    </dgm:pt>
    <dgm:pt modelId="{E62076D3-D4E2-41FB-AED2-3805750B73E7}" type="pres">
      <dgm:prSet presAssocID="{D36C383C-1C50-4DE2-BB73-81204AFCB1D9}" presName="linearFlow" presStyleCnt="0">
        <dgm:presLayoutVars>
          <dgm:dir/>
          <dgm:animLvl val="lvl"/>
          <dgm:resizeHandles/>
        </dgm:presLayoutVars>
      </dgm:prSet>
      <dgm:spPr/>
      <dgm:t>
        <a:bodyPr/>
        <a:lstStyle/>
        <a:p>
          <a:endParaRPr lang="en-US"/>
        </a:p>
      </dgm:t>
    </dgm:pt>
    <dgm:pt modelId="{152D40F7-B6E8-4283-8E6A-AD11AC6DA4A2}" type="pres">
      <dgm:prSet presAssocID="{87DC24D4-86BC-4681-909E-B2E3B7EBB42D}" presName="compositeNode" presStyleCnt="0">
        <dgm:presLayoutVars>
          <dgm:bulletEnabled val="1"/>
        </dgm:presLayoutVars>
      </dgm:prSet>
      <dgm:spPr/>
    </dgm:pt>
    <dgm:pt modelId="{39DC820A-8BC6-4546-B5FF-46CE2A56CDEC}" type="pres">
      <dgm:prSet presAssocID="{87DC24D4-86BC-4681-909E-B2E3B7EBB42D}" presName="image" presStyleLbl="fgImgPlace1" presStyleIdx="0" presStyleCnt="2" custScaleY="92752"/>
      <dgm:spPr>
        <a:blipFill rotWithShape="1">
          <a:blip xmlns:r="http://schemas.openxmlformats.org/officeDocument/2006/relationships" r:embed="rId1"/>
          <a:stretch>
            <a:fillRect/>
          </a:stretch>
        </a:blipFill>
      </dgm:spPr>
    </dgm:pt>
    <dgm:pt modelId="{30D7434C-12EE-421A-A016-62C4899C1C4F}" type="pres">
      <dgm:prSet presAssocID="{87DC24D4-86BC-4681-909E-B2E3B7EBB42D}" presName="childNode" presStyleLbl="node1" presStyleIdx="0" presStyleCnt="2">
        <dgm:presLayoutVars>
          <dgm:bulletEnabled val="1"/>
        </dgm:presLayoutVars>
      </dgm:prSet>
      <dgm:spPr/>
      <dgm:t>
        <a:bodyPr/>
        <a:lstStyle/>
        <a:p>
          <a:endParaRPr lang="en-US"/>
        </a:p>
      </dgm:t>
    </dgm:pt>
    <dgm:pt modelId="{ACA015C2-922F-4BDC-8323-CEAA0C405EA2}" type="pres">
      <dgm:prSet presAssocID="{87DC24D4-86BC-4681-909E-B2E3B7EBB42D}" presName="parentNode" presStyleLbl="revTx" presStyleIdx="0" presStyleCnt="2">
        <dgm:presLayoutVars>
          <dgm:chMax val="0"/>
          <dgm:bulletEnabled val="1"/>
        </dgm:presLayoutVars>
      </dgm:prSet>
      <dgm:spPr/>
      <dgm:t>
        <a:bodyPr/>
        <a:lstStyle/>
        <a:p>
          <a:endParaRPr lang="en-US"/>
        </a:p>
      </dgm:t>
    </dgm:pt>
    <dgm:pt modelId="{347A888D-EF0B-4978-AC47-0432BF6DB3DD}" type="pres">
      <dgm:prSet presAssocID="{A22820DD-1B75-4E93-81AA-75146340B66A}" presName="sibTrans" presStyleCnt="0"/>
      <dgm:spPr/>
    </dgm:pt>
    <dgm:pt modelId="{D8BBE7CF-F73E-4A95-9813-2B6C78300D2C}" type="pres">
      <dgm:prSet presAssocID="{25876937-995F-4F9E-B5A6-02A326A3BBC6}" presName="compositeNode" presStyleCnt="0">
        <dgm:presLayoutVars>
          <dgm:bulletEnabled val="1"/>
        </dgm:presLayoutVars>
      </dgm:prSet>
      <dgm:spPr/>
    </dgm:pt>
    <dgm:pt modelId="{6430249B-5B1E-4528-B661-95CC2072E972}" type="pres">
      <dgm:prSet presAssocID="{25876937-995F-4F9E-B5A6-02A326A3BBC6}" presName="image" presStyleLbl="fgImgPlace1" presStyleIdx="1" presStyleCnt="2"/>
      <dgm:spPr>
        <a:blipFill rotWithShape="1">
          <a:blip xmlns:r="http://schemas.openxmlformats.org/officeDocument/2006/relationships" r:embed="rId2"/>
          <a:stretch>
            <a:fillRect/>
          </a:stretch>
        </a:blipFill>
      </dgm:spPr>
    </dgm:pt>
    <dgm:pt modelId="{73CB336B-926D-483E-A6A2-EF5649603CA8}" type="pres">
      <dgm:prSet presAssocID="{25876937-995F-4F9E-B5A6-02A326A3BBC6}" presName="childNode" presStyleLbl="node1" presStyleIdx="1" presStyleCnt="2">
        <dgm:presLayoutVars>
          <dgm:bulletEnabled val="1"/>
        </dgm:presLayoutVars>
      </dgm:prSet>
      <dgm:spPr/>
      <dgm:t>
        <a:bodyPr/>
        <a:lstStyle/>
        <a:p>
          <a:endParaRPr lang="en-US"/>
        </a:p>
      </dgm:t>
    </dgm:pt>
    <dgm:pt modelId="{6AF9FD48-9497-4D59-BABA-771004381A3D}" type="pres">
      <dgm:prSet presAssocID="{25876937-995F-4F9E-B5A6-02A326A3BBC6}" presName="parentNode" presStyleLbl="revTx" presStyleIdx="1" presStyleCnt="2">
        <dgm:presLayoutVars>
          <dgm:chMax val="0"/>
          <dgm:bulletEnabled val="1"/>
        </dgm:presLayoutVars>
      </dgm:prSet>
      <dgm:spPr/>
      <dgm:t>
        <a:bodyPr/>
        <a:lstStyle/>
        <a:p>
          <a:endParaRPr lang="en-US"/>
        </a:p>
      </dgm:t>
    </dgm:pt>
  </dgm:ptLst>
  <dgm:cxnLst>
    <dgm:cxn modelId="{D650C23E-86B9-4EC7-950C-77ECA4CA2A64}" srcId="{D36C383C-1C50-4DE2-BB73-81204AFCB1D9}" destId="{87DC24D4-86BC-4681-909E-B2E3B7EBB42D}" srcOrd="0" destOrd="0" parTransId="{28669A6C-027B-4E25-8D3F-A5D866BD81B2}" sibTransId="{A22820DD-1B75-4E93-81AA-75146340B66A}"/>
    <dgm:cxn modelId="{BE082842-F324-4FBB-8A51-7CA893A5411E}" type="presOf" srcId="{B3B962E0-5D5E-4858-9007-BC9FE80CCFA6}" destId="{30D7434C-12EE-421A-A016-62C4899C1C4F}" srcOrd="0" destOrd="3" presId="urn:microsoft.com/office/officeart/2005/8/layout/hList2"/>
    <dgm:cxn modelId="{10DB961E-EA0A-4512-B06A-32A6643A157E}" type="presOf" srcId="{25876937-995F-4F9E-B5A6-02A326A3BBC6}" destId="{6AF9FD48-9497-4D59-BABA-771004381A3D}" srcOrd="0" destOrd="0" presId="urn:microsoft.com/office/officeart/2005/8/layout/hList2"/>
    <dgm:cxn modelId="{E06D23B8-DB18-416A-85B8-E027AACFB7B6}" srcId="{87DC24D4-86BC-4681-909E-B2E3B7EBB42D}" destId="{7BF5EE21-E794-40E1-AD4F-2C7B9FE56F60}" srcOrd="2" destOrd="0" parTransId="{B198068F-6396-4FAD-9612-A96591A1CF53}" sibTransId="{F2472211-079E-485A-A8CF-6113D6ACC426}"/>
    <dgm:cxn modelId="{FC37F710-9F9B-4245-9145-8A43352529B1}" srcId="{25876937-995F-4F9E-B5A6-02A326A3BBC6}" destId="{79143975-48B1-4C84-943F-BAFE7E353930}" srcOrd="0" destOrd="0" parTransId="{6629FE58-ADD4-42FB-AEDA-F29C17F489BD}" sibTransId="{4A981C76-F2D2-4F54-84CC-7AB3DD7D0E18}"/>
    <dgm:cxn modelId="{BC13FA55-FC3B-4B1E-A2FC-D505E544443B}" type="presOf" srcId="{7BF5EE21-E794-40E1-AD4F-2C7B9FE56F60}" destId="{30D7434C-12EE-421A-A016-62C4899C1C4F}" srcOrd="0" destOrd="2" presId="urn:microsoft.com/office/officeart/2005/8/layout/hList2"/>
    <dgm:cxn modelId="{4D6AF62F-7ECA-4AEC-96B4-63FA09C92FDA}" srcId="{87DC24D4-86BC-4681-909E-B2E3B7EBB42D}" destId="{B3B962E0-5D5E-4858-9007-BC9FE80CCFA6}" srcOrd="3" destOrd="0" parTransId="{1A52F2B2-6B96-49FA-951B-4CB7BE46C3D0}" sibTransId="{F1D4DA84-6CF3-46EA-B37F-152653CF1BBA}"/>
    <dgm:cxn modelId="{334C58A2-6F32-4F58-93AC-2CB0D35BA978}" srcId="{87DC24D4-86BC-4681-909E-B2E3B7EBB42D}" destId="{2C691F8F-84C4-489F-AD8A-854D7CE46210}" srcOrd="0" destOrd="0" parTransId="{7E86A26D-F27C-4FA4-82FB-2981DE0E5357}" sibTransId="{6CEEEDD0-9581-4F5A-A741-55425879F427}"/>
    <dgm:cxn modelId="{AE264FA6-9273-4C8C-BB84-9E504D9F43A7}" type="presOf" srcId="{7A014110-B750-46EA-B57F-74740992E70E}" destId="{30D7434C-12EE-421A-A016-62C4899C1C4F}" srcOrd="0" destOrd="1" presId="urn:microsoft.com/office/officeart/2005/8/layout/hList2"/>
    <dgm:cxn modelId="{2F7A8FF0-BC8F-4033-ABFE-BCD21D84D80E}" type="presOf" srcId="{D36C383C-1C50-4DE2-BB73-81204AFCB1D9}" destId="{E62076D3-D4E2-41FB-AED2-3805750B73E7}" srcOrd="0" destOrd="0" presId="urn:microsoft.com/office/officeart/2005/8/layout/hList2"/>
    <dgm:cxn modelId="{D71A081A-86DD-4BD4-8BF5-2658F0EC40D3}" type="presOf" srcId="{2C691F8F-84C4-489F-AD8A-854D7CE46210}" destId="{30D7434C-12EE-421A-A016-62C4899C1C4F}" srcOrd="0" destOrd="0" presId="urn:microsoft.com/office/officeart/2005/8/layout/hList2"/>
    <dgm:cxn modelId="{E3F81FBA-1057-4D55-8A9B-21BE2BBFC2D3}" type="presOf" srcId="{79143975-48B1-4C84-943F-BAFE7E353930}" destId="{73CB336B-926D-483E-A6A2-EF5649603CA8}" srcOrd="0" destOrd="0" presId="urn:microsoft.com/office/officeart/2005/8/layout/hList2"/>
    <dgm:cxn modelId="{9269FFD7-D9F1-49F0-AD82-6FBBFB554562}" type="presOf" srcId="{87DC24D4-86BC-4681-909E-B2E3B7EBB42D}" destId="{ACA015C2-922F-4BDC-8323-CEAA0C405EA2}" srcOrd="0" destOrd="0" presId="urn:microsoft.com/office/officeart/2005/8/layout/hList2"/>
    <dgm:cxn modelId="{F99260D8-8C8D-45C2-978D-36A0AFACC1EC}" srcId="{D36C383C-1C50-4DE2-BB73-81204AFCB1D9}" destId="{25876937-995F-4F9E-B5A6-02A326A3BBC6}" srcOrd="1" destOrd="0" parTransId="{6F95D4DD-2165-41DD-9625-7B349C8D68CD}" sibTransId="{FADF0837-51E8-4459-80A5-C76F165BD72F}"/>
    <dgm:cxn modelId="{0FE75CEC-83C6-4FB7-BD9A-01F3BA2DA89E}" srcId="{87DC24D4-86BC-4681-909E-B2E3B7EBB42D}" destId="{7A014110-B750-46EA-B57F-74740992E70E}" srcOrd="1" destOrd="0" parTransId="{B2B3E120-1983-4855-9D06-E995A0B800DB}" sibTransId="{2E1D5D30-CE9A-4607-963B-336AAC4256AF}"/>
    <dgm:cxn modelId="{731DD960-621B-40A2-BADA-AABD5183246B}" type="presParOf" srcId="{E62076D3-D4E2-41FB-AED2-3805750B73E7}" destId="{152D40F7-B6E8-4283-8E6A-AD11AC6DA4A2}" srcOrd="0" destOrd="0" presId="urn:microsoft.com/office/officeart/2005/8/layout/hList2"/>
    <dgm:cxn modelId="{96AA8489-C9AF-4F2A-9B1D-16E6AC2A5695}" type="presParOf" srcId="{152D40F7-B6E8-4283-8E6A-AD11AC6DA4A2}" destId="{39DC820A-8BC6-4546-B5FF-46CE2A56CDEC}" srcOrd="0" destOrd="0" presId="urn:microsoft.com/office/officeart/2005/8/layout/hList2"/>
    <dgm:cxn modelId="{9AF6DD92-BA92-4768-9DF1-A7D56EEEF53C}" type="presParOf" srcId="{152D40F7-B6E8-4283-8E6A-AD11AC6DA4A2}" destId="{30D7434C-12EE-421A-A016-62C4899C1C4F}" srcOrd="1" destOrd="0" presId="urn:microsoft.com/office/officeart/2005/8/layout/hList2"/>
    <dgm:cxn modelId="{F6D3194C-4955-4627-BEBF-B1F28BBAA450}" type="presParOf" srcId="{152D40F7-B6E8-4283-8E6A-AD11AC6DA4A2}" destId="{ACA015C2-922F-4BDC-8323-CEAA0C405EA2}" srcOrd="2" destOrd="0" presId="urn:microsoft.com/office/officeart/2005/8/layout/hList2"/>
    <dgm:cxn modelId="{87704796-938F-4703-B816-952BADD183FF}" type="presParOf" srcId="{E62076D3-D4E2-41FB-AED2-3805750B73E7}" destId="{347A888D-EF0B-4978-AC47-0432BF6DB3DD}" srcOrd="1" destOrd="0" presId="urn:microsoft.com/office/officeart/2005/8/layout/hList2"/>
    <dgm:cxn modelId="{4171A222-FC40-469D-B891-EAA60862DDC9}" type="presParOf" srcId="{E62076D3-D4E2-41FB-AED2-3805750B73E7}" destId="{D8BBE7CF-F73E-4A95-9813-2B6C78300D2C}" srcOrd="2" destOrd="0" presId="urn:microsoft.com/office/officeart/2005/8/layout/hList2"/>
    <dgm:cxn modelId="{19100E3B-0A0B-4528-9805-768DDEB05E24}" type="presParOf" srcId="{D8BBE7CF-F73E-4A95-9813-2B6C78300D2C}" destId="{6430249B-5B1E-4528-B661-95CC2072E972}" srcOrd="0" destOrd="0" presId="urn:microsoft.com/office/officeart/2005/8/layout/hList2"/>
    <dgm:cxn modelId="{4CEF81B3-248E-4C5E-8489-23BAE0B10E40}" type="presParOf" srcId="{D8BBE7CF-F73E-4A95-9813-2B6C78300D2C}" destId="{73CB336B-926D-483E-A6A2-EF5649603CA8}" srcOrd="1" destOrd="0" presId="urn:microsoft.com/office/officeart/2005/8/layout/hList2"/>
    <dgm:cxn modelId="{91D8B07B-B0E5-4FBE-B6C9-BE84069D6502}" type="presParOf" srcId="{D8BBE7CF-F73E-4A95-9813-2B6C78300D2C}" destId="{6AF9FD48-9497-4D59-BABA-771004381A3D}"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6C383C-1C50-4DE2-BB73-81204AFCB1D9}" type="doc">
      <dgm:prSet loTypeId="urn:microsoft.com/office/officeart/2005/8/layout/hList2" loCatId="list" qsTypeId="urn:microsoft.com/office/officeart/2005/8/quickstyle/simple4" qsCatId="simple" csTypeId="urn:microsoft.com/office/officeart/2005/8/colors/colorful1" csCatId="colorful" phldr="1"/>
      <dgm:spPr/>
      <dgm:t>
        <a:bodyPr/>
        <a:lstStyle/>
        <a:p>
          <a:endParaRPr lang="en-US"/>
        </a:p>
      </dgm:t>
    </dgm:pt>
    <dgm:pt modelId="{87DC24D4-86BC-4681-909E-B2E3B7EBB42D}">
      <dgm:prSet phldrT="[Text]"/>
      <dgm:spPr/>
      <dgm:t>
        <a:bodyPr/>
        <a:lstStyle/>
        <a:p>
          <a:r>
            <a:rPr lang="en-US" dirty="0" err="1" smtClean="0">
              <a:latin typeface="Franklin Gothic Medium Cond" panose="020B0606030402020204" pitchFamily="34" charset="0"/>
            </a:rPr>
            <a:t>Desi</a:t>
          </a:r>
          <a:r>
            <a:rPr lang="en-US" dirty="0" smtClean="0">
              <a:latin typeface="Franklin Gothic Medium Cond" panose="020B0606030402020204" pitchFamily="34" charset="0"/>
            </a:rPr>
            <a:t> Banks | foreign 20/more branches</a:t>
          </a:r>
          <a:endParaRPr lang="en-US" dirty="0">
            <a:latin typeface="Franklin Gothic Medium Cond" panose="020B0606030402020204" pitchFamily="34" charset="0"/>
          </a:endParaRPr>
        </a:p>
      </dgm:t>
    </dgm:pt>
    <dgm:pt modelId="{28669A6C-027B-4E25-8D3F-A5D866BD81B2}" type="parTrans" cxnId="{D650C23E-86B9-4EC7-950C-77ECA4CA2A64}">
      <dgm:prSet/>
      <dgm:spPr/>
      <dgm:t>
        <a:bodyPr/>
        <a:lstStyle/>
        <a:p>
          <a:endParaRPr lang="en-US"/>
        </a:p>
      </dgm:t>
    </dgm:pt>
    <dgm:pt modelId="{A22820DD-1B75-4E93-81AA-75146340B66A}" type="sibTrans" cxnId="{D650C23E-86B9-4EC7-950C-77ECA4CA2A64}">
      <dgm:prSet/>
      <dgm:spPr/>
      <dgm:t>
        <a:bodyPr/>
        <a:lstStyle/>
        <a:p>
          <a:endParaRPr lang="en-US"/>
        </a:p>
      </dgm:t>
    </dgm:pt>
    <dgm:pt modelId="{25876937-995F-4F9E-B5A6-02A326A3BBC6}">
      <dgm:prSet phldrT="[Text]"/>
      <dgm:spPr/>
      <dgm:t>
        <a:bodyPr/>
        <a:lstStyle/>
        <a:p>
          <a:r>
            <a:rPr lang="en-US" dirty="0" smtClean="0">
              <a:latin typeface="Franklin Gothic Medium Cond" panose="020B0606030402020204" pitchFamily="34" charset="0"/>
            </a:rPr>
            <a:t>Foreign banks &lt;20 branches</a:t>
          </a:r>
          <a:endParaRPr lang="en-US" dirty="0">
            <a:latin typeface="Franklin Gothic Medium Cond" panose="020B0606030402020204" pitchFamily="34" charset="0"/>
          </a:endParaRPr>
        </a:p>
      </dgm:t>
    </dgm:pt>
    <dgm:pt modelId="{6F95D4DD-2165-41DD-9625-7B349C8D68CD}" type="parTrans" cxnId="{F99260D8-8C8D-45C2-978D-36A0AFACC1EC}">
      <dgm:prSet/>
      <dgm:spPr/>
      <dgm:t>
        <a:bodyPr/>
        <a:lstStyle/>
        <a:p>
          <a:endParaRPr lang="en-US"/>
        </a:p>
      </dgm:t>
    </dgm:pt>
    <dgm:pt modelId="{FADF0837-51E8-4459-80A5-C76F165BD72F}" type="sibTrans" cxnId="{F99260D8-8C8D-45C2-978D-36A0AFACC1EC}">
      <dgm:prSet/>
      <dgm:spPr/>
      <dgm:t>
        <a:bodyPr/>
        <a:lstStyle/>
        <a:p>
          <a:endParaRPr lang="en-US"/>
        </a:p>
      </dgm:t>
    </dgm:pt>
    <dgm:pt modelId="{C243DAE1-C0AC-4433-9D38-4B5C18CA13DC}">
      <dgm:prSet phldrT="[Text]"/>
      <dgm:spPr/>
      <dgm:t>
        <a:bodyPr/>
        <a:lstStyle/>
        <a:p>
          <a:r>
            <a:rPr lang="en-US" dirty="0" smtClean="0">
              <a:latin typeface="Franklin Gothic Medium Cond" panose="020B0606030402020204" pitchFamily="34" charset="0"/>
            </a:rPr>
            <a:t>N/A</a:t>
          </a:r>
          <a:endParaRPr lang="en-US" dirty="0">
            <a:latin typeface="Franklin Gothic Medium Cond" panose="020B0606030402020204" pitchFamily="34" charset="0"/>
          </a:endParaRPr>
        </a:p>
      </dgm:t>
    </dgm:pt>
    <dgm:pt modelId="{E6F003C8-E6DC-46A6-BC15-4B94BE53323F}" type="parTrans" cxnId="{54D50E46-F063-420E-B1F9-CC8344F8AA90}">
      <dgm:prSet/>
      <dgm:spPr/>
      <dgm:t>
        <a:bodyPr/>
        <a:lstStyle/>
        <a:p>
          <a:endParaRPr lang="en-US"/>
        </a:p>
      </dgm:t>
    </dgm:pt>
    <dgm:pt modelId="{ED74CE38-8565-45BC-A5D7-34634EAA491D}" type="sibTrans" cxnId="{54D50E46-F063-420E-B1F9-CC8344F8AA90}">
      <dgm:prSet/>
      <dgm:spPr/>
      <dgm:t>
        <a:bodyPr/>
        <a:lstStyle/>
        <a:p>
          <a:endParaRPr lang="en-US"/>
        </a:p>
      </dgm:t>
    </dgm:pt>
    <dgm:pt modelId="{508997DD-22B1-4C5C-83D8-C431B56A606D}">
      <dgm:prSet phldrT="[Text]"/>
      <dgm:spPr/>
      <dgm:t>
        <a:bodyPr/>
        <a:lstStyle/>
        <a:p>
          <a:r>
            <a:rPr lang="en-US" dirty="0" smtClean="0">
              <a:latin typeface="Franklin Gothic Medium Cond" panose="020B0606030402020204" pitchFamily="34" charset="0"/>
            </a:rPr>
            <a:t>10% to weaker sections (</a:t>
          </a:r>
          <a:r>
            <a:rPr lang="en-US" dirty="0" err="1" smtClean="0">
              <a:latin typeface="Franklin Gothic Medium Cond" panose="020B0606030402020204" pitchFamily="34" charset="0"/>
            </a:rPr>
            <a:t>desi</a:t>
          </a:r>
          <a:r>
            <a:rPr lang="en-US" dirty="0" smtClean="0">
              <a:latin typeface="Franklin Gothic Medium Cond" panose="020B0606030402020204" pitchFamily="34" charset="0"/>
            </a:rPr>
            <a:t>)</a:t>
          </a:r>
          <a:endParaRPr lang="en-US" dirty="0">
            <a:latin typeface="Franklin Gothic Medium Cond" panose="020B0606030402020204" pitchFamily="34" charset="0"/>
          </a:endParaRPr>
        </a:p>
      </dgm:t>
    </dgm:pt>
    <dgm:pt modelId="{43C78D1C-C8D6-4241-B5D0-CD2EED732737}" type="parTrans" cxnId="{582EB828-DC04-49AD-8F3E-1C2623EE7CFF}">
      <dgm:prSet/>
      <dgm:spPr/>
      <dgm:t>
        <a:bodyPr/>
        <a:lstStyle/>
        <a:p>
          <a:endParaRPr lang="en-US"/>
        </a:p>
      </dgm:t>
    </dgm:pt>
    <dgm:pt modelId="{EDB2B2CE-4055-40BD-B857-CAA759F26D2E}" type="sibTrans" cxnId="{582EB828-DC04-49AD-8F3E-1C2623EE7CFF}">
      <dgm:prSet/>
      <dgm:spPr/>
      <dgm:t>
        <a:bodyPr/>
        <a:lstStyle/>
        <a:p>
          <a:endParaRPr lang="en-US"/>
        </a:p>
      </dgm:t>
    </dgm:pt>
    <dgm:pt modelId="{FB988AF2-5CC7-47F4-92B1-B41DA18621DB}">
      <dgm:prSet phldrT="[Text]"/>
      <dgm:spPr/>
      <dgm:t>
        <a:bodyPr/>
        <a:lstStyle/>
        <a:p>
          <a:r>
            <a:rPr lang="en-US" dirty="0" smtClean="0">
              <a:latin typeface="Franklin Gothic Medium Cond" panose="020B0606030402020204" pitchFamily="34" charset="0"/>
            </a:rPr>
            <a:t>Foreign: by March’18</a:t>
          </a:r>
          <a:endParaRPr lang="en-US" dirty="0">
            <a:latin typeface="Franklin Gothic Medium Cond" panose="020B0606030402020204" pitchFamily="34" charset="0"/>
          </a:endParaRPr>
        </a:p>
      </dgm:t>
    </dgm:pt>
    <dgm:pt modelId="{F465E980-06AC-4019-9D2A-6D22E228E989}" type="parTrans" cxnId="{2612E499-2EA9-4628-9E2F-02E56D520D07}">
      <dgm:prSet/>
      <dgm:spPr/>
    </dgm:pt>
    <dgm:pt modelId="{F2679062-A475-420A-808A-9B8D3D01166B}" type="sibTrans" cxnId="{2612E499-2EA9-4628-9E2F-02E56D520D07}">
      <dgm:prSet/>
      <dgm:spPr/>
    </dgm:pt>
    <dgm:pt modelId="{E62076D3-D4E2-41FB-AED2-3805750B73E7}" type="pres">
      <dgm:prSet presAssocID="{D36C383C-1C50-4DE2-BB73-81204AFCB1D9}" presName="linearFlow" presStyleCnt="0">
        <dgm:presLayoutVars>
          <dgm:dir/>
          <dgm:animLvl val="lvl"/>
          <dgm:resizeHandles/>
        </dgm:presLayoutVars>
      </dgm:prSet>
      <dgm:spPr/>
      <dgm:t>
        <a:bodyPr/>
        <a:lstStyle/>
        <a:p>
          <a:endParaRPr lang="en-US"/>
        </a:p>
      </dgm:t>
    </dgm:pt>
    <dgm:pt modelId="{152D40F7-B6E8-4283-8E6A-AD11AC6DA4A2}" type="pres">
      <dgm:prSet presAssocID="{87DC24D4-86BC-4681-909E-B2E3B7EBB42D}" presName="compositeNode" presStyleCnt="0">
        <dgm:presLayoutVars>
          <dgm:bulletEnabled val="1"/>
        </dgm:presLayoutVars>
      </dgm:prSet>
      <dgm:spPr/>
    </dgm:pt>
    <dgm:pt modelId="{39DC820A-8BC6-4546-B5FF-46CE2A56CDEC}" type="pres">
      <dgm:prSet presAssocID="{87DC24D4-86BC-4681-909E-B2E3B7EBB42D}" presName="image" presStyleLbl="fgImgPlace1" presStyleIdx="0" presStyleCnt="2" custScaleY="92752"/>
      <dgm:spPr>
        <a:blipFill rotWithShape="1">
          <a:blip xmlns:r="http://schemas.openxmlformats.org/officeDocument/2006/relationships" r:embed="rId1"/>
          <a:stretch>
            <a:fillRect/>
          </a:stretch>
        </a:blipFill>
      </dgm:spPr>
    </dgm:pt>
    <dgm:pt modelId="{30D7434C-12EE-421A-A016-62C4899C1C4F}" type="pres">
      <dgm:prSet presAssocID="{87DC24D4-86BC-4681-909E-B2E3B7EBB42D}" presName="childNode" presStyleLbl="node1" presStyleIdx="0" presStyleCnt="2">
        <dgm:presLayoutVars>
          <dgm:bulletEnabled val="1"/>
        </dgm:presLayoutVars>
      </dgm:prSet>
      <dgm:spPr/>
      <dgm:t>
        <a:bodyPr/>
        <a:lstStyle/>
        <a:p>
          <a:endParaRPr lang="en-US"/>
        </a:p>
      </dgm:t>
    </dgm:pt>
    <dgm:pt modelId="{ACA015C2-922F-4BDC-8323-CEAA0C405EA2}" type="pres">
      <dgm:prSet presAssocID="{87DC24D4-86BC-4681-909E-B2E3B7EBB42D}" presName="parentNode" presStyleLbl="revTx" presStyleIdx="0" presStyleCnt="2">
        <dgm:presLayoutVars>
          <dgm:chMax val="0"/>
          <dgm:bulletEnabled val="1"/>
        </dgm:presLayoutVars>
      </dgm:prSet>
      <dgm:spPr/>
      <dgm:t>
        <a:bodyPr/>
        <a:lstStyle/>
        <a:p>
          <a:endParaRPr lang="en-US"/>
        </a:p>
      </dgm:t>
    </dgm:pt>
    <dgm:pt modelId="{347A888D-EF0B-4978-AC47-0432BF6DB3DD}" type="pres">
      <dgm:prSet presAssocID="{A22820DD-1B75-4E93-81AA-75146340B66A}" presName="sibTrans" presStyleCnt="0"/>
      <dgm:spPr/>
    </dgm:pt>
    <dgm:pt modelId="{D8BBE7CF-F73E-4A95-9813-2B6C78300D2C}" type="pres">
      <dgm:prSet presAssocID="{25876937-995F-4F9E-B5A6-02A326A3BBC6}" presName="compositeNode" presStyleCnt="0">
        <dgm:presLayoutVars>
          <dgm:bulletEnabled val="1"/>
        </dgm:presLayoutVars>
      </dgm:prSet>
      <dgm:spPr/>
    </dgm:pt>
    <dgm:pt modelId="{6430249B-5B1E-4528-B661-95CC2072E972}" type="pres">
      <dgm:prSet presAssocID="{25876937-995F-4F9E-B5A6-02A326A3BBC6}" presName="image" presStyleLbl="fgImgPlace1" presStyleIdx="1" presStyleCnt="2"/>
      <dgm:spPr>
        <a:blipFill rotWithShape="1">
          <a:blip xmlns:r="http://schemas.openxmlformats.org/officeDocument/2006/relationships" r:embed="rId2"/>
          <a:stretch>
            <a:fillRect/>
          </a:stretch>
        </a:blipFill>
      </dgm:spPr>
    </dgm:pt>
    <dgm:pt modelId="{73CB336B-926D-483E-A6A2-EF5649603CA8}" type="pres">
      <dgm:prSet presAssocID="{25876937-995F-4F9E-B5A6-02A326A3BBC6}" presName="childNode" presStyleLbl="node1" presStyleIdx="1" presStyleCnt="2">
        <dgm:presLayoutVars>
          <dgm:bulletEnabled val="1"/>
        </dgm:presLayoutVars>
      </dgm:prSet>
      <dgm:spPr/>
      <dgm:t>
        <a:bodyPr/>
        <a:lstStyle/>
        <a:p>
          <a:endParaRPr lang="en-US"/>
        </a:p>
      </dgm:t>
    </dgm:pt>
    <dgm:pt modelId="{6AF9FD48-9497-4D59-BABA-771004381A3D}" type="pres">
      <dgm:prSet presAssocID="{25876937-995F-4F9E-B5A6-02A326A3BBC6}" presName="parentNode" presStyleLbl="revTx" presStyleIdx="1" presStyleCnt="2">
        <dgm:presLayoutVars>
          <dgm:chMax val="0"/>
          <dgm:bulletEnabled val="1"/>
        </dgm:presLayoutVars>
      </dgm:prSet>
      <dgm:spPr/>
      <dgm:t>
        <a:bodyPr/>
        <a:lstStyle/>
        <a:p>
          <a:endParaRPr lang="en-US"/>
        </a:p>
      </dgm:t>
    </dgm:pt>
  </dgm:ptLst>
  <dgm:cxnLst>
    <dgm:cxn modelId="{D650C23E-86B9-4EC7-950C-77ECA4CA2A64}" srcId="{D36C383C-1C50-4DE2-BB73-81204AFCB1D9}" destId="{87DC24D4-86BC-4681-909E-B2E3B7EBB42D}" srcOrd="0" destOrd="0" parTransId="{28669A6C-027B-4E25-8D3F-A5D866BD81B2}" sibTransId="{A22820DD-1B75-4E93-81AA-75146340B66A}"/>
    <dgm:cxn modelId="{CF22C03A-2806-4B89-B743-44F15C1AFBB2}" type="presOf" srcId="{25876937-995F-4F9E-B5A6-02A326A3BBC6}" destId="{6AF9FD48-9497-4D59-BABA-771004381A3D}" srcOrd="0" destOrd="0" presId="urn:microsoft.com/office/officeart/2005/8/layout/hList2"/>
    <dgm:cxn modelId="{54D50E46-F063-420E-B1F9-CC8344F8AA90}" srcId="{25876937-995F-4F9E-B5A6-02A326A3BBC6}" destId="{C243DAE1-C0AC-4433-9D38-4B5C18CA13DC}" srcOrd="0" destOrd="0" parTransId="{E6F003C8-E6DC-46A6-BC15-4B94BE53323F}" sibTransId="{ED74CE38-8565-45BC-A5D7-34634EAA491D}"/>
    <dgm:cxn modelId="{582EB828-DC04-49AD-8F3E-1C2623EE7CFF}" srcId="{87DC24D4-86BC-4681-909E-B2E3B7EBB42D}" destId="{508997DD-22B1-4C5C-83D8-C431B56A606D}" srcOrd="0" destOrd="0" parTransId="{43C78D1C-C8D6-4241-B5D0-CD2EED732737}" sibTransId="{EDB2B2CE-4055-40BD-B857-CAA759F26D2E}"/>
    <dgm:cxn modelId="{09B9B8C4-6C80-4185-BEE6-527E195EE8A8}" type="presOf" srcId="{508997DD-22B1-4C5C-83D8-C431B56A606D}" destId="{30D7434C-12EE-421A-A016-62C4899C1C4F}" srcOrd="0" destOrd="0" presId="urn:microsoft.com/office/officeart/2005/8/layout/hList2"/>
    <dgm:cxn modelId="{2612E499-2EA9-4628-9E2F-02E56D520D07}" srcId="{87DC24D4-86BC-4681-909E-B2E3B7EBB42D}" destId="{FB988AF2-5CC7-47F4-92B1-B41DA18621DB}" srcOrd="1" destOrd="0" parTransId="{F465E980-06AC-4019-9D2A-6D22E228E989}" sibTransId="{F2679062-A475-420A-808A-9B8D3D01166B}"/>
    <dgm:cxn modelId="{89DD8EDD-8894-4781-B835-150BA8430CEC}" type="presOf" srcId="{D36C383C-1C50-4DE2-BB73-81204AFCB1D9}" destId="{E62076D3-D4E2-41FB-AED2-3805750B73E7}" srcOrd="0" destOrd="0" presId="urn:microsoft.com/office/officeart/2005/8/layout/hList2"/>
    <dgm:cxn modelId="{F99260D8-8C8D-45C2-978D-36A0AFACC1EC}" srcId="{D36C383C-1C50-4DE2-BB73-81204AFCB1D9}" destId="{25876937-995F-4F9E-B5A6-02A326A3BBC6}" srcOrd="1" destOrd="0" parTransId="{6F95D4DD-2165-41DD-9625-7B349C8D68CD}" sibTransId="{FADF0837-51E8-4459-80A5-C76F165BD72F}"/>
    <dgm:cxn modelId="{F06CDEF8-9CB2-49AD-A2A3-B9FFC0403948}" type="presOf" srcId="{FB988AF2-5CC7-47F4-92B1-B41DA18621DB}" destId="{30D7434C-12EE-421A-A016-62C4899C1C4F}" srcOrd="0" destOrd="1" presId="urn:microsoft.com/office/officeart/2005/8/layout/hList2"/>
    <dgm:cxn modelId="{0FF2ED89-593C-4DAF-8566-C80E364084E6}" type="presOf" srcId="{87DC24D4-86BC-4681-909E-B2E3B7EBB42D}" destId="{ACA015C2-922F-4BDC-8323-CEAA0C405EA2}" srcOrd="0" destOrd="0" presId="urn:microsoft.com/office/officeart/2005/8/layout/hList2"/>
    <dgm:cxn modelId="{91A31676-EB35-4590-AA38-C461AF77252A}" type="presOf" srcId="{C243DAE1-C0AC-4433-9D38-4B5C18CA13DC}" destId="{73CB336B-926D-483E-A6A2-EF5649603CA8}" srcOrd="0" destOrd="0" presId="urn:microsoft.com/office/officeart/2005/8/layout/hList2"/>
    <dgm:cxn modelId="{A003FE33-F5B0-432A-AE67-F27D2F648EC3}" type="presParOf" srcId="{E62076D3-D4E2-41FB-AED2-3805750B73E7}" destId="{152D40F7-B6E8-4283-8E6A-AD11AC6DA4A2}" srcOrd="0" destOrd="0" presId="urn:microsoft.com/office/officeart/2005/8/layout/hList2"/>
    <dgm:cxn modelId="{6C989C3E-F2F6-4CEB-A88A-BA7192B7EB88}" type="presParOf" srcId="{152D40F7-B6E8-4283-8E6A-AD11AC6DA4A2}" destId="{39DC820A-8BC6-4546-B5FF-46CE2A56CDEC}" srcOrd="0" destOrd="0" presId="urn:microsoft.com/office/officeart/2005/8/layout/hList2"/>
    <dgm:cxn modelId="{BD8A9595-5B6F-49CC-A8F4-E6C8772506E1}" type="presParOf" srcId="{152D40F7-B6E8-4283-8E6A-AD11AC6DA4A2}" destId="{30D7434C-12EE-421A-A016-62C4899C1C4F}" srcOrd="1" destOrd="0" presId="urn:microsoft.com/office/officeart/2005/8/layout/hList2"/>
    <dgm:cxn modelId="{452141F7-683E-4AD4-BB09-A31ECF6208F9}" type="presParOf" srcId="{152D40F7-B6E8-4283-8E6A-AD11AC6DA4A2}" destId="{ACA015C2-922F-4BDC-8323-CEAA0C405EA2}" srcOrd="2" destOrd="0" presId="urn:microsoft.com/office/officeart/2005/8/layout/hList2"/>
    <dgm:cxn modelId="{1BD80DAD-FDAF-4297-BCC3-46C4E6F9A7CC}" type="presParOf" srcId="{E62076D3-D4E2-41FB-AED2-3805750B73E7}" destId="{347A888D-EF0B-4978-AC47-0432BF6DB3DD}" srcOrd="1" destOrd="0" presId="urn:microsoft.com/office/officeart/2005/8/layout/hList2"/>
    <dgm:cxn modelId="{26B709D8-920D-47F4-B989-7AC84FEB9D05}" type="presParOf" srcId="{E62076D3-D4E2-41FB-AED2-3805750B73E7}" destId="{D8BBE7CF-F73E-4A95-9813-2B6C78300D2C}" srcOrd="2" destOrd="0" presId="urn:microsoft.com/office/officeart/2005/8/layout/hList2"/>
    <dgm:cxn modelId="{EFD09BED-896D-405D-BBAA-06898E1954EA}" type="presParOf" srcId="{D8BBE7CF-F73E-4A95-9813-2B6C78300D2C}" destId="{6430249B-5B1E-4528-B661-95CC2072E972}" srcOrd="0" destOrd="0" presId="urn:microsoft.com/office/officeart/2005/8/layout/hList2"/>
    <dgm:cxn modelId="{78F61E38-66B9-414A-94A4-76EC5AB6C00E}" type="presParOf" srcId="{D8BBE7CF-F73E-4A95-9813-2B6C78300D2C}" destId="{73CB336B-926D-483E-A6A2-EF5649603CA8}" srcOrd="1" destOrd="0" presId="urn:microsoft.com/office/officeart/2005/8/layout/hList2"/>
    <dgm:cxn modelId="{295395C3-1332-44B2-A2F8-3ADF4220F9A6}" type="presParOf" srcId="{D8BBE7CF-F73E-4A95-9813-2B6C78300D2C}" destId="{6AF9FD48-9497-4D59-BABA-771004381A3D}"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6C383C-1C50-4DE2-BB73-81204AFCB1D9}" type="doc">
      <dgm:prSet loTypeId="urn:microsoft.com/office/officeart/2005/8/layout/hList2" loCatId="list" qsTypeId="urn:microsoft.com/office/officeart/2005/8/quickstyle/simple4" qsCatId="simple" csTypeId="urn:microsoft.com/office/officeart/2005/8/colors/colorful1" csCatId="colorful" phldr="1"/>
      <dgm:spPr/>
      <dgm:t>
        <a:bodyPr/>
        <a:lstStyle/>
        <a:p>
          <a:endParaRPr lang="en-US"/>
        </a:p>
      </dgm:t>
    </dgm:pt>
    <dgm:pt modelId="{87DC24D4-86BC-4681-909E-B2E3B7EBB42D}">
      <dgm:prSet phldrT="[Text]"/>
      <dgm:spPr/>
      <dgm:t>
        <a:bodyPr/>
        <a:lstStyle/>
        <a:p>
          <a:r>
            <a:rPr lang="en-US" dirty="0" err="1" smtClean="0">
              <a:latin typeface="Franklin Gothic Medium Cond" panose="020B0606030402020204" pitchFamily="34" charset="0"/>
            </a:rPr>
            <a:t>Desi</a:t>
          </a:r>
          <a:r>
            <a:rPr lang="en-US" dirty="0" smtClean="0">
              <a:latin typeface="Franklin Gothic Medium Cond" panose="020B0606030402020204" pitchFamily="34" charset="0"/>
            </a:rPr>
            <a:t> Banks | foreign 20/more branches</a:t>
          </a:r>
          <a:endParaRPr lang="en-US" dirty="0">
            <a:latin typeface="Franklin Gothic Medium Cond" panose="020B0606030402020204" pitchFamily="34" charset="0"/>
          </a:endParaRPr>
        </a:p>
      </dgm:t>
    </dgm:pt>
    <dgm:pt modelId="{28669A6C-027B-4E25-8D3F-A5D866BD81B2}" type="parTrans" cxnId="{D650C23E-86B9-4EC7-950C-77ECA4CA2A64}">
      <dgm:prSet/>
      <dgm:spPr/>
      <dgm:t>
        <a:bodyPr/>
        <a:lstStyle/>
        <a:p>
          <a:endParaRPr lang="en-US"/>
        </a:p>
      </dgm:t>
    </dgm:pt>
    <dgm:pt modelId="{A22820DD-1B75-4E93-81AA-75146340B66A}" type="sibTrans" cxnId="{D650C23E-86B9-4EC7-950C-77ECA4CA2A64}">
      <dgm:prSet/>
      <dgm:spPr/>
      <dgm:t>
        <a:bodyPr/>
        <a:lstStyle/>
        <a:p>
          <a:endParaRPr lang="en-US"/>
        </a:p>
      </dgm:t>
    </dgm:pt>
    <dgm:pt modelId="{25876937-995F-4F9E-B5A6-02A326A3BBC6}">
      <dgm:prSet phldrT="[Text]"/>
      <dgm:spPr/>
      <dgm:t>
        <a:bodyPr/>
        <a:lstStyle/>
        <a:p>
          <a:r>
            <a:rPr lang="en-US" dirty="0" smtClean="0">
              <a:latin typeface="Franklin Gothic Medium Cond" panose="020B0606030402020204" pitchFamily="34" charset="0"/>
            </a:rPr>
            <a:t>Foreign banks &lt;20 branches</a:t>
          </a:r>
          <a:endParaRPr lang="en-US" dirty="0">
            <a:latin typeface="Franklin Gothic Medium Cond" panose="020B0606030402020204" pitchFamily="34" charset="0"/>
          </a:endParaRPr>
        </a:p>
      </dgm:t>
    </dgm:pt>
    <dgm:pt modelId="{6F95D4DD-2165-41DD-9625-7B349C8D68CD}" type="parTrans" cxnId="{F99260D8-8C8D-45C2-978D-36A0AFACC1EC}">
      <dgm:prSet/>
      <dgm:spPr/>
      <dgm:t>
        <a:bodyPr/>
        <a:lstStyle/>
        <a:p>
          <a:endParaRPr lang="en-US"/>
        </a:p>
      </dgm:t>
    </dgm:pt>
    <dgm:pt modelId="{FADF0837-51E8-4459-80A5-C76F165BD72F}" type="sibTrans" cxnId="{F99260D8-8C8D-45C2-978D-36A0AFACC1EC}">
      <dgm:prSet/>
      <dgm:spPr/>
      <dgm:t>
        <a:bodyPr/>
        <a:lstStyle/>
        <a:p>
          <a:endParaRPr lang="en-US"/>
        </a:p>
      </dgm:t>
    </dgm:pt>
    <dgm:pt modelId="{40304828-F29A-4215-9079-31016FB23DE2}">
      <dgm:prSet phldrT="[Text]"/>
      <dgm:spPr/>
      <dgm:t>
        <a:bodyPr/>
        <a:lstStyle/>
        <a:p>
          <a:r>
            <a:rPr lang="en-US" dirty="0" smtClean="0">
              <a:latin typeface="Franklin Gothic Medium Cond" panose="020B0606030402020204" pitchFamily="34" charset="0"/>
            </a:rPr>
            <a:t>8% to small marginal farmers  in a phased manner</a:t>
          </a:r>
          <a:endParaRPr lang="en-US" dirty="0">
            <a:latin typeface="Franklin Gothic Medium Cond" panose="020B0606030402020204" pitchFamily="34" charset="0"/>
          </a:endParaRPr>
        </a:p>
      </dgm:t>
    </dgm:pt>
    <dgm:pt modelId="{A50C2C57-9CA9-442B-BD1E-FA506C80BD64}" type="parTrans" cxnId="{42550FBF-BE56-4DC3-B0D2-C15E7A65ED96}">
      <dgm:prSet/>
      <dgm:spPr/>
    </dgm:pt>
    <dgm:pt modelId="{E6C7F61A-740F-4681-86A7-28F08C68B8E7}" type="sibTrans" cxnId="{42550FBF-BE56-4DC3-B0D2-C15E7A65ED96}">
      <dgm:prSet/>
      <dgm:spPr/>
    </dgm:pt>
    <dgm:pt modelId="{7FBCCE3B-144B-4977-B555-8058A623F4C5}">
      <dgm:prSet phldrT="[Text]"/>
      <dgm:spPr/>
      <dgm:t>
        <a:bodyPr/>
        <a:lstStyle/>
        <a:p>
          <a:r>
            <a:rPr lang="en-US" dirty="0" smtClean="0">
              <a:latin typeface="Franklin Gothic Medium Cond" panose="020B0606030402020204" pitchFamily="34" charset="0"/>
            </a:rPr>
            <a:t>Total 18% or more PSL to agro</a:t>
          </a:r>
          <a:endParaRPr lang="en-US" dirty="0">
            <a:latin typeface="Franklin Gothic Medium Cond" panose="020B0606030402020204" pitchFamily="34" charset="0"/>
          </a:endParaRPr>
        </a:p>
      </dgm:t>
    </dgm:pt>
    <dgm:pt modelId="{B63C01E4-D4F1-4A81-889E-BED9402F245F}" type="parTrans" cxnId="{9457747E-C068-4E44-96CF-AC4C9896A977}">
      <dgm:prSet/>
      <dgm:spPr/>
    </dgm:pt>
    <dgm:pt modelId="{7881423A-A29E-4E31-9A76-F20E11A06A5D}" type="sibTrans" cxnId="{9457747E-C068-4E44-96CF-AC4C9896A977}">
      <dgm:prSet/>
      <dgm:spPr/>
    </dgm:pt>
    <dgm:pt modelId="{C243DAE1-C0AC-4433-9D38-4B5C18CA13DC}">
      <dgm:prSet phldrT="[Text]"/>
      <dgm:spPr/>
      <dgm:t>
        <a:bodyPr/>
        <a:lstStyle/>
        <a:p>
          <a:r>
            <a:rPr lang="en-US" dirty="0" smtClean="0">
              <a:latin typeface="Franklin Gothic Medium Cond" panose="020B0606030402020204" pitchFamily="34" charset="0"/>
            </a:rPr>
            <a:t>N/A</a:t>
          </a:r>
          <a:endParaRPr lang="en-US" dirty="0">
            <a:latin typeface="Franklin Gothic Medium Cond" panose="020B0606030402020204" pitchFamily="34" charset="0"/>
          </a:endParaRPr>
        </a:p>
      </dgm:t>
    </dgm:pt>
    <dgm:pt modelId="{E6F003C8-E6DC-46A6-BC15-4B94BE53323F}" type="parTrans" cxnId="{54D50E46-F063-420E-B1F9-CC8344F8AA90}">
      <dgm:prSet/>
      <dgm:spPr/>
    </dgm:pt>
    <dgm:pt modelId="{ED74CE38-8565-45BC-A5D7-34634EAA491D}" type="sibTrans" cxnId="{54D50E46-F063-420E-B1F9-CC8344F8AA90}">
      <dgm:prSet/>
      <dgm:spPr/>
    </dgm:pt>
    <dgm:pt modelId="{E62076D3-D4E2-41FB-AED2-3805750B73E7}" type="pres">
      <dgm:prSet presAssocID="{D36C383C-1C50-4DE2-BB73-81204AFCB1D9}" presName="linearFlow" presStyleCnt="0">
        <dgm:presLayoutVars>
          <dgm:dir/>
          <dgm:animLvl val="lvl"/>
          <dgm:resizeHandles/>
        </dgm:presLayoutVars>
      </dgm:prSet>
      <dgm:spPr/>
      <dgm:t>
        <a:bodyPr/>
        <a:lstStyle/>
        <a:p>
          <a:endParaRPr lang="en-US"/>
        </a:p>
      </dgm:t>
    </dgm:pt>
    <dgm:pt modelId="{152D40F7-B6E8-4283-8E6A-AD11AC6DA4A2}" type="pres">
      <dgm:prSet presAssocID="{87DC24D4-86BC-4681-909E-B2E3B7EBB42D}" presName="compositeNode" presStyleCnt="0">
        <dgm:presLayoutVars>
          <dgm:bulletEnabled val="1"/>
        </dgm:presLayoutVars>
      </dgm:prSet>
      <dgm:spPr/>
    </dgm:pt>
    <dgm:pt modelId="{39DC820A-8BC6-4546-B5FF-46CE2A56CDEC}" type="pres">
      <dgm:prSet presAssocID="{87DC24D4-86BC-4681-909E-B2E3B7EBB42D}" presName="image" presStyleLbl="fgImgPlace1" presStyleIdx="0" presStyleCnt="2" custScaleY="92752"/>
      <dgm:spPr>
        <a:blipFill rotWithShape="1">
          <a:blip xmlns:r="http://schemas.openxmlformats.org/officeDocument/2006/relationships" r:embed="rId1"/>
          <a:stretch>
            <a:fillRect/>
          </a:stretch>
        </a:blipFill>
      </dgm:spPr>
    </dgm:pt>
    <dgm:pt modelId="{30D7434C-12EE-421A-A016-62C4899C1C4F}" type="pres">
      <dgm:prSet presAssocID="{87DC24D4-86BC-4681-909E-B2E3B7EBB42D}" presName="childNode" presStyleLbl="node1" presStyleIdx="0" presStyleCnt="2">
        <dgm:presLayoutVars>
          <dgm:bulletEnabled val="1"/>
        </dgm:presLayoutVars>
      </dgm:prSet>
      <dgm:spPr/>
      <dgm:t>
        <a:bodyPr/>
        <a:lstStyle/>
        <a:p>
          <a:endParaRPr lang="en-US"/>
        </a:p>
      </dgm:t>
    </dgm:pt>
    <dgm:pt modelId="{ACA015C2-922F-4BDC-8323-CEAA0C405EA2}" type="pres">
      <dgm:prSet presAssocID="{87DC24D4-86BC-4681-909E-B2E3B7EBB42D}" presName="parentNode" presStyleLbl="revTx" presStyleIdx="0" presStyleCnt="2">
        <dgm:presLayoutVars>
          <dgm:chMax val="0"/>
          <dgm:bulletEnabled val="1"/>
        </dgm:presLayoutVars>
      </dgm:prSet>
      <dgm:spPr/>
      <dgm:t>
        <a:bodyPr/>
        <a:lstStyle/>
        <a:p>
          <a:endParaRPr lang="en-US"/>
        </a:p>
      </dgm:t>
    </dgm:pt>
    <dgm:pt modelId="{347A888D-EF0B-4978-AC47-0432BF6DB3DD}" type="pres">
      <dgm:prSet presAssocID="{A22820DD-1B75-4E93-81AA-75146340B66A}" presName="sibTrans" presStyleCnt="0"/>
      <dgm:spPr/>
    </dgm:pt>
    <dgm:pt modelId="{D8BBE7CF-F73E-4A95-9813-2B6C78300D2C}" type="pres">
      <dgm:prSet presAssocID="{25876937-995F-4F9E-B5A6-02A326A3BBC6}" presName="compositeNode" presStyleCnt="0">
        <dgm:presLayoutVars>
          <dgm:bulletEnabled val="1"/>
        </dgm:presLayoutVars>
      </dgm:prSet>
      <dgm:spPr/>
    </dgm:pt>
    <dgm:pt modelId="{6430249B-5B1E-4528-B661-95CC2072E972}" type="pres">
      <dgm:prSet presAssocID="{25876937-995F-4F9E-B5A6-02A326A3BBC6}" presName="image" presStyleLbl="fgImgPlace1" presStyleIdx="1" presStyleCnt="2"/>
      <dgm:spPr>
        <a:blipFill rotWithShape="1">
          <a:blip xmlns:r="http://schemas.openxmlformats.org/officeDocument/2006/relationships" r:embed="rId2"/>
          <a:stretch>
            <a:fillRect/>
          </a:stretch>
        </a:blipFill>
      </dgm:spPr>
    </dgm:pt>
    <dgm:pt modelId="{73CB336B-926D-483E-A6A2-EF5649603CA8}" type="pres">
      <dgm:prSet presAssocID="{25876937-995F-4F9E-B5A6-02A326A3BBC6}" presName="childNode" presStyleLbl="node1" presStyleIdx="1" presStyleCnt="2">
        <dgm:presLayoutVars>
          <dgm:bulletEnabled val="1"/>
        </dgm:presLayoutVars>
      </dgm:prSet>
      <dgm:spPr/>
      <dgm:t>
        <a:bodyPr/>
        <a:lstStyle/>
        <a:p>
          <a:endParaRPr lang="en-US"/>
        </a:p>
      </dgm:t>
    </dgm:pt>
    <dgm:pt modelId="{6AF9FD48-9497-4D59-BABA-771004381A3D}" type="pres">
      <dgm:prSet presAssocID="{25876937-995F-4F9E-B5A6-02A326A3BBC6}" presName="parentNode" presStyleLbl="revTx" presStyleIdx="1" presStyleCnt="2">
        <dgm:presLayoutVars>
          <dgm:chMax val="0"/>
          <dgm:bulletEnabled val="1"/>
        </dgm:presLayoutVars>
      </dgm:prSet>
      <dgm:spPr/>
      <dgm:t>
        <a:bodyPr/>
        <a:lstStyle/>
        <a:p>
          <a:endParaRPr lang="en-US"/>
        </a:p>
      </dgm:t>
    </dgm:pt>
  </dgm:ptLst>
  <dgm:cxnLst>
    <dgm:cxn modelId="{D650C23E-86B9-4EC7-950C-77ECA4CA2A64}" srcId="{D36C383C-1C50-4DE2-BB73-81204AFCB1D9}" destId="{87DC24D4-86BC-4681-909E-B2E3B7EBB42D}" srcOrd="0" destOrd="0" parTransId="{28669A6C-027B-4E25-8D3F-A5D866BD81B2}" sibTransId="{A22820DD-1B75-4E93-81AA-75146340B66A}"/>
    <dgm:cxn modelId="{DB9ADC74-4070-495D-B006-B5C380AD467E}" type="presOf" srcId="{25876937-995F-4F9E-B5A6-02A326A3BBC6}" destId="{6AF9FD48-9497-4D59-BABA-771004381A3D}" srcOrd="0" destOrd="0" presId="urn:microsoft.com/office/officeart/2005/8/layout/hList2"/>
    <dgm:cxn modelId="{805966BB-BA50-4361-ACF1-545BC4374500}" type="presOf" srcId="{7FBCCE3B-144B-4977-B555-8058A623F4C5}" destId="{30D7434C-12EE-421A-A016-62C4899C1C4F}" srcOrd="0" destOrd="1" presId="urn:microsoft.com/office/officeart/2005/8/layout/hList2"/>
    <dgm:cxn modelId="{9457747E-C068-4E44-96CF-AC4C9896A977}" srcId="{87DC24D4-86BC-4681-909E-B2E3B7EBB42D}" destId="{7FBCCE3B-144B-4977-B555-8058A623F4C5}" srcOrd="1" destOrd="0" parTransId="{B63C01E4-D4F1-4A81-889E-BED9402F245F}" sibTransId="{7881423A-A29E-4E31-9A76-F20E11A06A5D}"/>
    <dgm:cxn modelId="{54D50E46-F063-420E-B1F9-CC8344F8AA90}" srcId="{25876937-995F-4F9E-B5A6-02A326A3BBC6}" destId="{C243DAE1-C0AC-4433-9D38-4B5C18CA13DC}" srcOrd="0" destOrd="0" parTransId="{E6F003C8-E6DC-46A6-BC15-4B94BE53323F}" sibTransId="{ED74CE38-8565-45BC-A5D7-34634EAA491D}"/>
    <dgm:cxn modelId="{42550FBF-BE56-4DC3-B0D2-C15E7A65ED96}" srcId="{87DC24D4-86BC-4681-909E-B2E3B7EBB42D}" destId="{40304828-F29A-4215-9079-31016FB23DE2}" srcOrd="0" destOrd="0" parTransId="{A50C2C57-9CA9-442B-BD1E-FA506C80BD64}" sibTransId="{E6C7F61A-740F-4681-86A7-28F08C68B8E7}"/>
    <dgm:cxn modelId="{ED0B082D-0A66-4B33-936B-13A2CA11B967}" type="presOf" srcId="{D36C383C-1C50-4DE2-BB73-81204AFCB1D9}" destId="{E62076D3-D4E2-41FB-AED2-3805750B73E7}" srcOrd="0" destOrd="0" presId="urn:microsoft.com/office/officeart/2005/8/layout/hList2"/>
    <dgm:cxn modelId="{1D72049F-859C-4917-8225-DA20567964E5}" type="presOf" srcId="{87DC24D4-86BC-4681-909E-B2E3B7EBB42D}" destId="{ACA015C2-922F-4BDC-8323-CEAA0C405EA2}" srcOrd="0" destOrd="0" presId="urn:microsoft.com/office/officeart/2005/8/layout/hList2"/>
    <dgm:cxn modelId="{4BD9D947-2133-40D0-A581-63D6BAEB8F27}" type="presOf" srcId="{C243DAE1-C0AC-4433-9D38-4B5C18CA13DC}" destId="{73CB336B-926D-483E-A6A2-EF5649603CA8}" srcOrd="0" destOrd="0" presId="urn:microsoft.com/office/officeart/2005/8/layout/hList2"/>
    <dgm:cxn modelId="{F99260D8-8C8D-45C2-978D-36A0AFACC1EC}" srcId="{D36C383C-1C50-4DE2-BB73-81204AFCB1D9}" destId="{25876937-995F-4F9E-B5A6-02A326A3BBC6}" srcOrd="1" destOrd="0" parTransId="{6F95D4DD-2165-41DD-9625-7B349C8D68CD}" sibTransId="{FADF0837-51E8-4459-80A5-C76F165BD72F}"/>
    <dgm:cxn modelId="{9D6544FE-B2CF-4F11-B8BD-3FD3C09B0C37}" type="presOf" srcId="{40304828-F29A-4215-9079-31016FB23DE2}" destId="{30D7434C-12EE-421A-A016-62C4899C1C4F}" srcOrd="0" destOrd="0" presId="urn:microsoft.com/office/officeart/2005/8/layout/hList2"/>
    <dgm:cxn modelId="{CCF32980-5441-4DDA-8478-CC90B246B8A7}" type="presParOf" srcId="{E62076D3-D4E2-41FB-AED2-3805750B73E7}" destId="{152D40F7-B6E8-4283-8E6A-AD11AC6DA4A2}" srcOrd="0" destOrd="0" presId="urn:microsoft.com/office/officeart/2005/8/layout/hList2"/>
    <dgm:cxn modelId="{1BFAB980-28F9-47FB-9746-5052C5DCB26B}" type="presParOf" srcId="{152D40F7-B6E8-4283-8E6A-AD11AC6DA4A2}" destId="{39DC820A-8BC6-4546-B5FF-46CE2A56CDEC}" srcOrd="0" destOrd="0" presId="urn:microsoft.com/office/officeart/2005/8/layout/hList2"/>
    <dgm:cxn modelId="{71B88186-F79B-4325-BA88-423FDCCEF43B}" type="presParOf" srcId="{152D40F7-B6E8-4283-8E6A-AD11AC6DA4A2}" destId="{30D7434C-12EE-421A-A016-62C4899C1C4F}" srcOrd="1" destOrd="0" presId="urn:microsoft.com/office/officeart/2005/8/layout/hList2"/>
    <dgm:cxn modelId="{AB87B348-E0C3-472C-9EE9-B5BF83C9A4BE}" type="presParOf" srcId="{152D40F7-B6E8-4283-8E6A-AD11AC6DA4A2}" destId="{ACA015C2-922F-4BDC-8323-CEAA0C405EA2}" srcOrd="2" destOrd="0" presId="urn:microsoft.com/office/officeart/2005/8/layout/hList2"/>
    <dgm:cxn modelId="{BE5395F6-E296-4211-89E0-A6F4D3B7B1FD}" type="presParOf" srcId="{E62076D3-D4E2-41FB-AED2-3805750B73E7}" destId="{347A888D-EF0B-4978-AC47-0432BF6DB3DD}" srcOrd="1" destOrd="0" presId="urn:microsoft.com/office/officeart/2005/8/layout/hList2"/>
    <dgm:cxn modelId="{886C78C8-50CC-4A11-9C65-6F2E9A3888DF}" type="presParOf" srcId="{E62076D3-D4E2-41FB-AED2-3805750B73E7}" destId="{D8BBE7CF-F73E-4A95-9813-2B6C78300D2C}" srcOrd="2" destOrd="0" presId="urn:microsoft.com/office/officeart/2005/8/layout/hList2"/>
    <dgm:cxn modelId="{E9DDAD6B-AF33-4101-845D-710F24CCDA56}" type="presParOf" srcId="{D8BBE7CF-F73E-4A95-9813-2B6C78300D2C}" destId="{6430249B-5B1E-4528-B661-95CC2072E972}" srcOrd="0" destOrd="0" presId="urn:microsoft.com/office/officeart/2005/8/layout/hList2"/>
    <dgm:cxn modelId="{4701D407-7AB9-40F4-94E9-3726702A5DBF}" type="presParOf" srcId="{D8BBE7CF-F73E-4A95-9813-2B6C78300D2C}" destId="{73CB336B-926D-483E-A6A2-EF5649603CA8}" srcOrd="1" destOrd="0" presId="urn:microsoft.com/office/officeart/2005/8/layout/hList2"/>
    <dgm:cxn modelId="{61FDFD22-2175-47B8-8926-7DEEDA7C1462}" type="presParOf" srcId="{D8BBE7CF-F73E-4A95-9813-2B6C78300D2C}" destId="{6AF9FD48-9497-4D59-BABA-771004381A3D}"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6C383C-1C50-4DE2-BB73-81204AFCB1D9}" type="doc">
      <dgm:prSet loTypeId="urn:microsoft.com/office/officeart/2005/8/layout/hList2" loCatId="list" qsTypeId="urn:microsoft.com/office/officeart/2005/8/quickstyle/simple4" qsCatId="simple" csTypeId="urn:microsoft.com/office/officeart/2005/8/colors/colorful1" csCatId="colorful" phldr="1"/>
      <dgm:spPr/>
      <dgm:t>
        <a:bodyPr/>
        <a:lstStyle/>
        <a:p>
          <a:endParaRPr lang="en-US"/>
        </a:p>
      </dgm:t>
    </dgm:pt>
    <dgm:pt modelId="{87DC24D4-86BC-4681-909E-B2E3B7EBB42D}">
      <dgm:prSet phldrT="[Text]"/>
      <dgm:spPr/>
      <dgm:t>
        <a:bodyPr/>
        <a:lstStyle/>
        <a:p>
          <a:r>
            <a:rPr lang="en-US" dirty="0" err="1" smtClean="0">
              <a:latin typeface="Franklin Gothic Medium Cond" panose="020B0606030402020204" pitchFamily="34" charset="0"/>
            </a:rPr>
            <a:t>Desi</a:t>
          </a:r>
          <a:r>
            <a:rPr lang="en-US" dirty="0" smtClean="0">
              <a:latin typeface="Franklin Gothic Medium Cond" panose="020B0606030402020204" pitchFamily="34" charset="0"/>
            </a:rPr>
            <a:t> Banks | foreign 20/more branches</a:t>
          </a:r>
          <a:endParaRPr lang="en-US" dirty="0">
            <a:latin typeface="Franklin Gothic Medium Cond" panose="020B0606030402020204" pitchFamily="34" charset="0"/>
          </a:endParaRPr>
        </a:p>
      </dgm:t>
    </dgm:pt>
    <dgm:pt modelId="{28669A6C-027B-4E25-8D3F-A5D866BD81B2}" type="parTrans" cxnId="{D650C23E-86B9-4EC7-950C-77ECA4CA2A64}">
      <dgm:prSet/>
      <dgm:spPr/>
      <dgm:t>
        <a:bodyPr/>
        <a:lstStyle/>
        <a:p>
          <a:endParaRPr lang="en-US"/>
        </a:p>
      </dgm:t>
    </dgm:pt>
    <dgm:pt modelId="{A22820DD-1B75-4E93-81AA-75146340B66A}" type="sibTrans" cxnId="{D650C23E-86B9-4EC7-950C-77ECA4CA2A64}">
      <dgm:prSet/>
      <dgm:spPr/>
      <dgm:t>
        <a:bodyPr/>
        <a:lstStyle/>
        <a:p>
          <a:endParaRPr lang="en-US"/>
        </a:p>
      </dgm:t>
    </dgm:pt>
    <dgm:pt modelId="{25876937-995F-4F9E-B5A6-02A326A3BBC6}">
      <dgm:prSet phldrT="[Text]"/>
      <dgm:spPr/>
      <dgm:t>
        <a:bodyPr/>
        <a:lstStyle/>
        <a:p>
          <a:r>
            <a:rPr lang="en-US" dirty="0" smtClean="0">
              <a:latin typeface="Franklin Gothic Medium Cond" panose="020B0606030402020204" pitchFamily="34" charset="0"/>
            </a:rPr>
            <a:t>Foreign banks &lt;20 branches</a:t>
          </a:r>
          <a:endParaRPr lang="en-US" dirty="0">
            <a:latin typeface="Franklin Gothic Medium Cond" panose="020B0606030402020204" pitchFamily="34" charset="0"/>
          </a:endParaRPr>
        </a:p>
      </dgm:t>
    </dgm:pt>
    <dgm:pt modelId="{6F95D4DD-2165-41DD-9625-7B349C8D68CD}" type="parTrans" cxnId="{F99260D8-8C8D-45C2-978D-36A0AFACC1EC}">
      <dgm:prSet/>
      <dgm:spPr/>
      <dgm:t>
        <a:bodyPr/>
        <a:lstStyle/>
        <a:p>
          <a:endParaRPr lang="en-US"/>
        </a:p>
      </dgm:t>
    </dgm:pt>
    <dgm:pt modelId="{FADF0837-51E8-4459-80A5-C76F165BD72F}" type="sibTrans" cxnId="{F99260D8-8C8D-45C2-978D-36A0AFACC1EC}">
      <dgm:prSet/>
      <dgm:spPr/>
      <dgm:t>
        <a:bodyPr/>
        <a:lstStyle/>
        <a:p>
          <a:endParaRPr lang="en-US"/>
        </a:p>
      </dgm:t>
    </dgm:pt>
    <dgm:pt modelId="{C243DAE1-C0AC-4433-9D38-4B5C18CA13DC}">
      <dgm:prSet phldrT="[Text]"/>
      <dgm:spPr/>
      <dgm:t>
        <a:bodyPr/>
        <a:lstStyle/>
        <a:p>
          <a:r>
            <a:rPr lang="en-US" dirty="0" smtClean="0">
              <a:latin typeface="Franklin Gothic Medium Cond" panose="020B0606030402020204" pitchFamily="34" charset="0"/>
            </a:rPr>
            <a:t>N/A</a:t>
          </a:r>
          <a:endParaRPr lang="en-US" dirty="0">
            <a:latin typeface="Franklin Gothic Medium Cond" panose="020B0606030402020204" pitchFamily="34" charset="0"/>
          </a:endParaRPr>
        </a:p>
      </dgm:t>
    </dgm:pt>
    <dgm:pt modelId="{E6F003C8-E6DC-46A6-BC15-4B94BE53323F}" type="parTrans" cxnId="{54D50E46-F063-420E-B1F9-CC8344F8AA90}">
      <dgm:prSet/>
      <dgm:spPr/>
      <dgm:t>
        <a:bodyPr/>
        <a:lstStyle/>
        <a:p>
          <a:endParaRPr lang="en-US"/>
        </a:p>
      </dgm:t>
    </dgm:pt>
    <dgm:pt modelId="{ED74CE38-8565-45BC-A5D7-34634EAA491D}" type="sibTrans" cxnId="{54D50E46-F063-420E-B1F9-CC8344F8AA90}">
      <dgm:prSet/>
      <dgm:spPr/>
      <dgm:t>
        <a:bodyPr/>
        <a:lstStyle/>
        <a:p>
          <a:endParaRPr lang="en-US"/>
        </a:p>
      </dgm:t>
    </dgm:pt>
    <dgm:pt modelId="{8A0BAB1F-66FA-4E63-8625-09E5F1820DD1}">
      <dgm:prSet phldrT="[Text]"/>
      <dgm:spPr/>
      <dgm:t>
        <a:bodyPr/>
        <a:lstStyle/>
        <a:p>
          <a:r>
            <a:rPr lang="en-US" dirty="0" smtClean="0">
              <a:latin typeface="Franklin Gothic Medium Cond" panose="020B0606030402020204" pitchFamily="34" charset="0"/>
            </a:rPr>
            <a:t>7.5% to Micro enterprises in phased manner (</a:t>
          </a:r>
          <a:r>
            <a:rPr lang="en-US" dirty="0" err="1" smtClean="0">
              <a:latin typeface="Franklin Gothic Medium Cond" panose="020B0606030402020204" pitchFamily="34" charset="0"/>
            </a:rPr>
            <a:t>Desi</a:t>
          </a:r>
          <a:r>
            <a:rPr lang="en-US" dirty="0" smtClean="0">
              <a:latin typeface="Franklin Gothic Medium Cond" panose="020B0606030402020204" pitchFamily="34" charset="0"/>
            </a:rPr>
            <a:t> banks)</a:t>
          </a:r>
          <a:endParaRPr lang="en-US" dirty="0">
            <a:latin typeface="Franklin Gothic Medium Cond" panose="020B0606030402020204" pitchFamily="34" charset="0"/>
          </a:endParaRPr>
        </a:p>
      </dgm:t>
    </dgm:pt>
    <dgm:pt modelId="{F9995B8A-B8AA-4FA7-BD56-37BFF03DCF83}" type="parTrans" cxnId="{F63F72D2-A41B-49F7-913B-FE6ABD177648}">
      <dgm:prSet/>
      <dgm:spPr/>
      <dgm:t>
        <a:bodyPr/>
        <a:lstStyle/>
        <a:p>
          <a:endParaRPr lang="en-US"/>
        </a:p>
      </dgm:t>
    </dgm:pt>
    <dgm:pt modelId="{7BB4573B-50BE-4AA2-835D-552B6B14B41F}" type="sibTrans" cxnId="{F63F72D2-A41B-49F7-913B-FE6ABD177648}">
      <dgm:prSet/>
      <dgm:spPr/>
      <dgm:t>
        <a:bodyPr/>
        <a:lstStyle/>
        <a:p>
          <a:endParaRPr lang="en-US"/>
        </a:p>
      </dgm:t>
    </dgm:pt>
    <dgm:pt modelId="{C119C57B-9D9E-41CA-BB57-C93B8DB5FA37}">
      <dgm:prSet phldrT="[Text]"/>
      <dgm:spPr/>
      <dgm:t>
        <a:bodyPr/>
        <a:lstStyle/>
        <a:p>
          <a:r>
            <a:rPr lang="en-US" dirty="0" smtClean="0">
              <a:latin typeface="Franklin Gothic Medium Cond" panose="020B0606030402020204" pitchFamily="34" charset="0"/>
            </a:rPr>
            <a:t>Foreign banks sub-target later after review in 2017</a:t>
          </a:r>
          <a:endParaRPr lang="en-US" dirty="0">
            <a:latin typeface="Franklin Gothic Medium Cond" panose="020B0606030402020204" pitchFamily="34" charset="0"/>
          </a:endParaRPr>
        </a:p>
      </dgm:t>
    </dgm:pt>
    <dgm:pt modelId="{B0C461AD-05F0-4203-BF97-40CF193F4392}" type="parTrans" cxnId="{59505798-B6EE-447C-A887-C487D5F97B8B}">
      <dgm:prSet/>
      <dgm:spPr/>
      <dgm:t>
        <a:bodyPr/>
        <a:lstStyle/>
        <a:p>
          <a:endParaRPr lang="en-US"/>
        </a:p>
      </dgm:t>
    </dgm:pt>
    <dgm:pt modelId="{C3CE6D77-871C-42A2-9629-B321C792637E}" type="sibTrans" cxnId="{59505798-B6EE-447C-A887-C487D5F97B8B}">
      <dgm:prSet/>
      <dgm:spPr/>
      <dgm:t>
        <a:bodyPr/>
        <a:lstStyle/>
        <a:p>
          <a:endParaRPr lang="en-US"/>
        </a:p>
      </dgm:t>
    </dgm:pt>
    <dgm:pt modelId="{E62076D3-D4E2-41FB-AED2-3805750B73E7}" type="pres">
      <dgm:prSet presAssocID="{D36C383C-1C50-4DE2-BB73-81204AFCB1D9}" presName="linearFlow" presStyleCnt="0">
        <dgm:presLayoutVars>
          <dgm:dir/>
          <dgm:animLvl val="lvl"/>
          <dgm:resizeHandles/>
        </dgm:presLayoutVars>
      </dgm:prSet>
      <dgm:spPr/>
      <dgm:t>
        <a:bodyPr/>
        <a:lstStyle/>
        <a:p>
          <a:endParaRPr lang="en-US"/>
        </a:p>
      </dgm:t>
    </dgm:pt>
    <dgm:pt modelId="{152D40F7-B6E8-4283-8E6A-AD11AC6DA4A2}" type="pres">
      <dgm:prSet presAssocID="{87DC24D4-86BC-4681-909E-B2E3B7EBB42D}" presName="compositeNode" presStyleCnt="0">
        <dgm:presLayoutVars>
          <dgm:bulletEnabled val="1"/>
        </dgm:presLayoutVars>
      </dgm:prSet>
      <dgm:spPr/>
    </dgm:pt>
    <dgm:pt modelId="{39DC820A-8BC6-4546-B5FF-46CE2A56CDEC}" type="pres">
      <dgm:prSet presAssocID="{87DC24D4-86BC-4681-909E-B2E3B7EBB42D}" presName="image" presStyleLbl="fgImgPlace1" presStyleIdx="0" presStyleCnt="2" custScaleY="92752"/>
      <dgm:spPr>
        <a:blipFill rotWithShape="1">
          <a:blip xmlns:r="http://schemas.openxmlformats.org/officeDocument/2006/relationships" r:embed="rId1"/>
          <a:stretch>
            <a:fillRect/>
          </a:stretch>
        </a:blipFill>
      </dgm:spPr>
    </dgm:pt>
    <dgm:pt modelId="{30D7434C-12EE-421A-A016-62C4899C1C4F}" type="pres">
      <dgm:prSet presAssocID="{87DC24D4-86BC-4681-909E-B2E3B7EBB42D}" presName="childNode" presStyleLbl="node1" presStyleIdx="0" presStyleCnt="2">
        <dgm:presLayoutVars>
          <dgm:bulletEnabled val="1"/>
        </dgm:presLayoutVars>
      </dgm:prSet>
      <dgm:spPr/>
      <dgm:t>
        <a:bodyPr/>
        <a:lstStyle/>
        <a:p>
          <a:endParaRPr lang="en-US"/>
        </a:p>
      </dgm:t>
    </dgm:pt>
    <dgm:pt modelId="{ACA015C2-922F-4BDC-8323-CEAA0C405EA2}" type="pres">
      <dgm:prSet presAssocID="{87DC24D4-86BC-4681-909E-B2E3B7EBB42D}" presName="parentNode" presStyleLbl="revTx" presStyleIdx="0" presStyleCnt="2">
        <dgm:presLayoutVars>
          <dgm:chMax val="0"/>
          <dgm:bulletEnabled val="1"/>
        </dgm:presLayoutVars>
      </dgm:prSet>
      <dgm:spPr/>
      <dgm:t>
        <a:bodyPr/>
        <a:lstStyle/>
        <a:p>
          <a:endParaRPr lang="en-US"/>
        </a:p>
      </dgm:t>
    </dgm:pt>
    <dgm:pt modelId="{347A888D-EF0B-4978-AC47-0432BF6DB3DD}" type="pres">
      <dgm:prSet presAssocID="{A22820DD-1B75-4E93-81AA-75146340B66A}" presName="sibTrans" presStyleCnt="0"/>
      <dgm:spPr/>
    </dgm:pt>
    <dgm:pt modelId="{D8BBE7CF-F73E-4A95-9813-2B6C78300D2C}" type="pres">
      <dgm:prSet presAssocID="{25876937-995F-4F9E-B5A6-02A326A3BBC6}" presName="compositeNode" presStyleCnt="0">
        <dgm:presLayoutVars>
          <dgm:bulletEnabled val="1"/>
        </dgm:presLayoutVars>
      </dgm:prSet>
      <dgm:spPr/>
    </dgm:pt>
    <dgm:pt modelId="{6430249B-5B1E-4528-B661-95CC2072E972}" type="pres">
      <dgm:prSet presAssocID="{25876937-995F-4F9E-B5A6-02A326A3BBC6}" presName="image" presStyleLbl="fgImgPlace1" presStyleIdx="1" presStyleCnt="2"/>
      <dgm:spPr>
        <a:blipFill rotWithShape="1">
          <a:blip xmlns:r="http://schemas.openxmlformats.org/officeDocument/2006/relationships" r:embed="rId2"/>
          <a:stretch>
            <a:fillRect/>
          </a:stretch>
        </a:blipFill>
      </dgm:spPr>
    </dgm:pt>
    <dgm:pt modelId="{73CB336B-926D-483E-A6A2-EF5649603CA8}" type="pres">
      <dgm:prSet presAssocID="{25876937-995F-4F9E-B5A6-02A326A3BBC6}" presName="childNode" presStyleLbl="node1" presStyleIdx="1" presStyleCnt="2">
        <dgm:presLayoutVars>
          <dgm:bulletEnabled val="1"/>
        </dgm:presLayoutVars>
      </dgm:prSet>
      <dgm:spPr/>
      <dgm:t>
        <a:bodyPr/>
        <a:lstStyle/>
        <a:p>
          <a:endParaRPr lang="en-US"/>
        </a:p>
      </dgm:t>
    </dgm:pt>
    <dgm:pt modelId="{6AF9FD48-9497-4D59-BABA-771004381A3D}" type="pres">
      <dgm:prSet presAssocID="{25876937-995F-4F9E-B5A6-02A326A3BBC6}" presName="parentNode" presStyleLbl="revTx" presStyleIdx="1" presStyleCnt="2">
        <dgm:presLayoutVars>
          <dgm:chMax val="0"/>
          <dgm:bulletEnabled val="1"/>
        </dgm:presLayoutVars>
      </dgm:prSet>
      <dgm:spPr/>
      <dgm:t>
        <a:bodyPr/>
        <a:lstStyle/>
        <a:p>
          <a:endParaRPr lang="en-US"/>
        </a:p>
      </dgm:t>
    </dgm:pt>
  </dgm:ptLst>
  <dgm:cxnLst>
    <dgm:cxn modelId="{D650C23E-86B9-4EC7-950C-77ECA4CA2A64}" srcId="{D36C383C-1C50-4DE2-BB73-81204AFCB1D9}" destId="{87DC24D4-86BC-4681-909E-B2E3B7EBB42D}" srcOrd="0" destOrd="0" parTransId="{28669A6C-027B-4E25-8D3F-A5D866BD81B2}" sibTransId="{A22820DD-1B75-4E93-81AA-75146340B66A}"/>
    <dgm:cxn modelId="{6DAFB265-7B3E-40ED-8DFE-BDF0F823FC5B}" type="presOf" srcId="{C243DAE1-C0AC-4433-9D38-4B5C18CA13DC}" destId="{73CB336B-926D-483E-A6A2-EF5649603CA8}" srcOrd="0" destOrd="0" presId="urn:microsoft.com/office/officeart/2005/8/layout/hList2"/>
    <dgm:cxn modelId="{54D50E46-F063-420E-B1F9-CC8344F8AA90}" srcId="{25876937-995F-4F9E-B5A6-02A326A3BBC6}" destId="{C243DAE1-C0AC-4433-9D38-4B5C18CA13DC}" srcOrd="0" destOrd="0" parTransId="{E6F003C8-E6DC-46A6-BC15-4B94BE53323F}" sibTransId="{ED74CE38-8565-45BC-A5D7-34634EAA491D}"/>
    <dgm:cxn modelId="{E06F44A5-3BE8-435F-B828-F71AC1565173}" type="presOf" srcId="{8A0BAB1F-66FA-4E63-8625-09E5F1820DD1}" destId="{30D7434C-12EE-421A-A016-62C4899C1C4F}" srcOrd="0" destOrd="0" presId="urn:microsoft.com/office/officeart/2005/8/layout/hList2"/>
    <dgm:cxn modelId="{59505798-B6EE-447C-A887-C487D5F97B8B}" srcId="{87DC24D4-86BC-4681-909E-B2E3B7EBB42D}" destId="{C119C57B-9D9E-41CA-BB57-C93B8DB5FA37}" srcOrd="1" destOrd="0" parTransId="{B0C461AD-05F0-4203-BF97-40CF193F4392}" sibTransId="{C3CE6D77-871C-42A2-9629-B321C792637E}"/>
    <dgm:cxn modelId="{4D6D5BF9-E013-4C34-A476-6C258D00C879}" type="presOf" srcId="{C119C57B-9D9E-41CA-BB57-C93B8DB5FA37}" destId="{30D7434C-12EE-421A-A016-62C4899C1C4F}" srcOrd="0" destOrd="1" presId="urn:microsoft.com/office/officeart/2005/8/layout/hList2"/>
    <dgm:cxn modelId="{3A42D7AF-5BDC-46C0-BEC1-C7C050D5C98F}" type="presOf" srcId="{25876937-995F-4F9E-B5A6-02A326A3BBC6}" destId="{6AF9FD48-9497-4D59-BABA-771004381A3D}" srcOrd="0" destOrd="0" presId="urn:microsoft.com/office/officeart/2005/8/layout/hList2"/>
    <dgm:cxn modelId="{6C28EF87-77AF-437D-AE1C-A4A1C2167896}" type="presOf" srcId="{87DC24D4-86BC-4681-909E-B2E3B7EBB42D}" destId="{ACA015C2-922F-4BDC-8323-CEAA0C405EA2}" srcOrd="0" destOrd="0" presId="urn:microsoft.com/office/officeart/2005/8/layout/hList2"/>
    <dgm:cxn modelId="{F63F72D2-A41B-49F7-913B-FE6ABD177648}" srcId="{87DC24D4-86BC-4681-909E-B2E3B7EBB42D}" destId="{8A0BAB1F-66FA-4E63-8625-09E5F1820DD1}" srcOrd="0" destOrd="0" parTransId="{F9995B8A-B8AA-4FA7-BD56-37BFF03DCF83}" sibTransId="{7BB4573B-50BE-4AA2-835D-552B6B14B41F}"/>
    <dgm:cxn modelId="{F99260D8-8C8D-45C2-978D-36A0AFACC1EC}" srcId="{D36C383C-1C50-4DE2-BB73-81204AFCB1D9}" destId="{25876937-995F-4F9E-B5A6-02A326A3BBC6}" srcOrd="1" destOrd="0" parTransId="{6F95D4DD-2165-41DD-9625-7B349C8D68CD}" sibTransId="{FADF0837-51E8-4459-80A5-C76F165BD72F}"/>
    <dgm:cxn modelId="{C2A4E815-5C67-447E-AC6C-1E9D8845AAB8}" type="presOf" srcId="{D36C383C-1C50-4DE2-BB73-81204AFCB1D9}" destId="{E62076D3-D4E2-41FB-AED2-3805750B73E7}" srcOrd="0" destOrd="0" presId="urn:microsoft.com/office/officeart/2005/8/layout/hList2"/>
    <dgm:cxn modelId="{06C3EEAB-0FF0-482B-AF2E-A6721A365133}" type="presParOf" srcId="{E62076D3-D4E2-41FB-AED2-3805750B73E7}" destId="{152D40F7-B6E8-4283-8E6A-AD11AC6DA4A2}" srcOrd="0" destOrd="0" presId="urn:microsoft.com/office/officeart/2005/8/layout/hList2"/>
    <dgm:cxn modelId="{80589A19-9B42-4573-A4B5-023B38E706DB}" type="presParOf" srcId="{152D40F7-B6E8-4283-8E6A-AD11AC6DA4A2}" destId="{39DC820A-8BC6-4546-B5FF-46CE2A56CDEC}" srcOrd="0" destOrd="0" presId="urn:microsoft.com/office/officeart/2005/8/layout/hList2"/>
    <dgm:cxn modelId="{9D3FEA6C-0B07-4355-A98E-8D929E559ECF}" type="presParOf" srcId="{152D40F7-B6E8-4283-8E6A-AD11AC6DA4A2}" destId="{30D7434C-12EE-421A-A016-62C4899C1C4F}" srcOrd="1" destOrd="0" presId="urn:microsoft.com/office/officeart/2005/8/layout/hList2"/>
    <dgm:cxn modelId="{26C21F04-A2D0-48BE-B618-99CE6EB816D3}" type="presParOf" srcId="{152D40F7-B6E8-4283-8E6A-AD11AC6DA4A2}" destId="{ACA015C2-922F-4BDC-8323-CEAA0C405EA2}" srcOrd="2" destOrd="0" presId="urn:microsoft.com/office/officeart/2005/8/layout/hList2"/>
    <dgm:cxn modelId="{B0D5F511-4B9B-47F9-A1A0-C5EA7B9AC025}" type="presParOf" srcId="{E62076D3-D4E2-41FB-AED2-3805750B73E7}" destId="{347A888D-EF0B-4978-AC47-0432BF6DB3DD}" srcOrd="1" destOrd="0" presId="urn:microsoft.com/office/officeart/2005/8/layout/hList2"/>
    <dgm:cxn modelId="{B7A868BB-5F7C-414B-8733-73B30222ED6E}" type="presParOf" srcId="{E62076D3-D4E2-41FB-AED2-3805750B73E7}" destId="{D8BBE7CF-F73E-4A95-9813-2B6C78300D2C}" srcOrd="2" destOrd="0" presId="urn:microsoft.com/office/officeart/2005/8/layout/hList2"/>
    <dgm:cxn modelId="{FE159661-B241-438D-875D-1F1806D91FF2}" type="presParOf" srcId="{D8BBE7CF-F73E-4A95-9813-2B6C78300D2C}" destId="{6430249B-5B1E-4528-B661-95CC2072E972}" srcOrd="0" destOrd="0" presId="urn:microsoft.com/office/officeart/2005/8/layout/hList2"/>
    <dgm:cxn modelId="{90ADBE29-0EA4-4669-9AE6-27907FADE186}" type="presParOf" srcId="{D8BBE7CF-F73E-4A95-9813-2B6C78300D2C}" destId="{73CB336B-926D-483E-A6A2-EF5649603CA8}" srcOrd="1" destOrd="0" presId="urn:microsoft.com/office/officeart/2005/8/layout/hList2"/>
    <dgm:cxn modelId="{2007FC6B-547F-4872-914C-CC88DF5B3B19}" type="presParOf" srcId="{D8BBE7CF-F73E-4A95-9813-2B6C78300D2C}" destId="{6AF9FD48-9497-4D59-BABA-771004381A3D}"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6C383C-1C50-4DE2-BB73-81204AFCB1D9}" type="doc">
      <dgm:prSet loTypeId="urn:microsoft.com/office/officeart/2005/8/layout/hList2" loCatId="list" qsTypeId="urn:microsoft.com/office/officeart/2005/8/quickstyle/simple4" qsCatId="simple" csTypeId="urn:microsoft.com/office/officeart/2005/8/colors/accent3_2" csCatId="accent3" phldr="1"/>
      <dgm:spPr/>
      <dgm:t>
        <a:bodyPr/>
        <a:lstStyle/>
        <a:p>
          <a:endParaRPr lang="en-US"/>
        </a:p>
      </dgm:t>
    </dgm:pt>
    <dgm:pt modelId="{6687E6D3-FC08-476B-9E47-8502038B5458}">
      <dgm:prSet phldrT="[Text]"/>
      <dgm:spPr/>
      <dgm:t>
        <a:bodyPr/>
        <a:lstStyle/>
        <a:p>
          <a:r>
            <a:rPr lang="en-US" dirty="0" smtClean="0">
              <a:latin typeface="Franklin Gothic Medium Cond" panose="020B0606030402020204" pitchFamily="34" charset="0"/>
            </a:rPr>
            <a:t>Mfg. (plant-machine investment)</a:t>
          </a:r>
          <a:endParaRPr lang="en-US" dirty="0">
            <a:latin typeface="Franklin Gothic Medium Cond" panose="020B0606030402020204" pitchFamily="34" charset="0"/>
          </a:endParaRPr>
        </a:p>
      </dgm:t>
    </dgm:pt>
    <dgm:pt modelId="{06CA763A-7542-4BFF-9254-A7F66E00F656}" type="parTrans" cxnId="{4F1709AA-1093-43A7-8852-633E9BA9EAD1}">
      <dgm:prSet/>
      <dgm:spPr/>
      <dgm:t>
        <a:bodyPr/>
        <a:lstStyle/>
        <a:p>
          <a:endParaRPr lang="en-US"/>
        </a:p>
      </dgm:t>
    </dgm:pt>
    <dgm:pt modelId="{6CF7B21E-762B-450D-96C0-E38435079776}" type="sibTrans" cxnId="{4F1709AA-1093-43A7-8852-633E9BA9EAD1}">
      <dgm:prSet/>
      <dgm:spPr/>
      <dgm:t>
        <a:bodyPr/>
        <a:lstStyle/>
        <a:p>
          <a:endParaRPr lang="en-US"/>
        </a:p>
      </dgm:t>
    </dgm:pt>
    <dgm:pt modelId="{8E451364-B52E-4758-8025-410688EF4BC9}">
      <dgm:prSet phldrT="[Text]"/>
      <dgm:spPr/>
      <dgm:t>
        <a:bodyPr/>
        <a:lstStyle/>
        <a:p>
          <a:r>
            <a:rPr lang="en-US" dirty="0" smtClean="0">
              <a:latin typeface="Franklin Gothic Medium Cond" panose="020B0606030402020204" pitchFamily="34" charset="0"/>
            </a:rPr>
            <a:t>Micro: </a:t>
          </a:r>
          <a:r>
            <a:rPr lang="en-US" dirty="0" err="1" smtClean="0">
              <a:latin typeface="Franklin Gothic Medium Cond" panose="020B0606030402020204" pitchFamily="34" charset="0"/>
            </a:rPr>
            <a:t>upto</a:t>
          </a:r>
          <a:r>
            <a:rPr lang="en-US" dirty="0" smtClean="0">
              <a:latin typeface="Franklin Gothic Medium Cond" panose="020B0606030402020204" pitchFamily="34" charset="0"/>
            </a:rPr>
            <a:t> 25 lakh</a:t>
          </a:r>
          <a:endParaRPr lang="en-US" dirty="0">
            <a:latin typeface="Franklin Gothic Medium Cond" panose="020B0606030402020204" pitchFamily="34" charset="0"/>
          </a:endParaRPr>
        </a:p>
      </dgm:t>
    </dgm:pt>
    <dgm:pt modelId="{8FC99FF1-E30E-4351-818D-BD2B8B7E978D}" type="parTrans" cxnId="{E0D80FC4-C1D0-4FC0-BB25-0A1CCE132116}">
      <dgm:prSet/>
      <dgm:spPr/>
      <dgm:t>
        <a:bodyPr/>
        <a:lstStyle/>
        <a:p>
          <a:endParaRPr lang="en-US"/>
        </a:p>
      </dgm:t>
    </dgm:pt>
    <dgm:pt modelId="{85B0417E-7B24-4423-AA95-DC202E53F3F7}" type="sibTrans" cxnId="{E0D80FC4-C1D0-4FC0-BB25-0A1CCE132116}">
      <dgm:prSet/>
      <dgm:spPr/>
      <dgm:t>
        <a:bodyPr/>
        <a:lstStyle/>
        <a:p>
          <a:endParaRPr lang="en-US"/>
        </a:p>
      </dgm:t>
    </dgm:pt>
    <dgm:pt modelId="{41E4250A-ACC6-4ABC-96B7-1CCF874D44F7}">
      <dgm:prSet phldrT="[Text]"/>
      <dgm:spPr/>
      <dgm:t>
        <a:bodyPr/>
        <a:lstStyle/>
        <a:p>
          <a:r>
            <a:rPr lang="en-US" dirty="0" smtClean="0">
              <a:latin typeface="Franklin Gothic Medium Cond" panose="020B0606030402020204" pitchFamily="34" charset="0"/>
            </a:rPr>
            <a:t>Small: &gt;25l-5cr.</a:t>
          </a:r>
          <a:endParaRPr lang="en-US" dirty="0">
            <a:latin typeface="Franklin Gothic Medium Cond" panose="020B0606030402020204" pitchFamily="34" charset="0"/>
          </a:endParaRPr>
        </a:p>
      </dgm:t>
    </dgm:pt>
    <dgm:pt modelId="{A2680637-86C9-4389-B5F0-791A3648AA5F}" type="parTrans" cxnId="{37AFA405-15E3-4EFB-8B81-31876CA74BA0}">
      <dgm:prSet/>
      <dgm:spPr/>
      <dgm:t>
        <a:bodyPr/>
        <a:lstStyle/>
        <a:p>
          <a:endParaRPr lang="en-US"/>
        </a:p>
      </dgm:t>
    </dgm:pt>
    <dgm:pt modelId="{A0027E8A-3687-4163-9887-041E84EE4850}" type="sibTrans" cxnId="{37AFA405-15E3-4EFB-8B81-31876CA74BA0}">
      <dgm:prSet/>
      <dgm:spPr/>
      <dgm:t>
        <a:bodyPr/>
        <a:lstStyle/>
        <a:p>
          <a:endParaRPr lang="en-US"/>
        </a:p>
      </dgm:t>
    </dgm:pt>
    <dgm:pt modelId="{B3F04CA4-216B-4FAA-A142-2E320EF82949}">
      <dgm:prSet phldrT="[Text]"/>
      <dgm:spPr/>
      <dgm:t>
        <a:bodyPr/>
        <a:lstStyle/>
        <a:p>
          <a:r>
            <a:rPr lang="en-US" dirty="0" smtClean="0">
              <a:latin typeface="Franklin Gothic Medium Cond" panose="020B0606030402020204" pitchFamily="34" charset="0"/>
            </a:rPr>
            <a:t>Medium:&gt;5-10cr</a:t>
          </a:r>
          <a:endParaRPr lang="en-US" dirty="0">
            <a:latin typeface="Franklin Gothic Medium Cond" panose="020B0606030402020204" pitchFamily="34" charset="0"/>
          </a:endParaRPr>
        </a:p>
      </dgm:t>
    </dgm:pt>
    <dgm:pt modelId="{566FF848-9923-4F66-ACAF-D12D384FC1BB}" type="parTrans" cxnId="{905F0FDE-03C3-4AC9-96EB-9A69B67D7CE0}">
      <dgm:prSet/>
      <dgm:spPr/>
      <dgm:t>
        <a:bodyPr/>
        <a:lstStyle/>
        <a:p>
          <a:endParaRPr lang="en-US"/>
        </a:p>
      </dgm:t>
    </dgm:pt>
    <dgm:pt modelId="{F2729A5B-D702-4811-B86D-AFBEFEEFE906}" type="sibTrans" cxnId="{905F0FDE-03C3-4AC9-96EB-9A69B67D7CE0}">
      <dgm:prSet/>
      <dgm:spPr/>
      <dgm:t>
        <a:bodyPr/>
        <a:lstStyle/>
        <a:p>
          <a:endParaRPr lang="en-US"/>
        </a:p>
      </dgm:t>
    </dgm:pt>
    <dgm:pt modelId="{87DC24D4-86BC-4681-909E-B2E3B7EBB42D}">
      <dgm:prSet phldrT="[Text]"/>
      <dgm:spPr/>
      <dgm:t>
        <a:bodyPr/>
        <a:lstStyle/>
        <a:p>
          <a:r>
            <a:rPr lang="en-US" dirty="0" smtClean="0">
              <a:latin typeface="Franklin Gothic Medium Cond" panose="020B0606030402020204" pitchFamily="34" charset="0"/>
            </a:rPr>
            <a:t>Service (equipment investment)</a:t>
          </a:r>
          <a:endParaRPr lang="en-US" dirty="0">
            <a:latin typeface="Franklin Gothic Medium Cond" panose="020B0606030402020204" pitchFamily="34" charset="0"/>
          </a:endParaRPr>
        </a:p>
      </dgm:t>
    </dgm:pt>
    <dgm:pt modelId="{A22820DD-1B75-4E93-81AA-75146340B66A}" type="sibTrans" cxnId="{D650C23E-86B9-4EC7-950C-77ECA4CA2A64}">
      <dgm:prSet/>
      <dgm:spPr/>
      <dgm:t>
        <a:bodyPr/>
        <a:lstStyle/>
        <a:p>
          <a:endParaRPr lang="en-US"/>
        </a:p>
      </dgm:t>
    </dgm:pt>
    <dgm:pt modelId="{28669A6C-027B-4E25-8D3F-A5D866BD81B2}" type="parTrans" cxnId="{D650C23E-86B9-4EC7-950C-77ECA4CA2A64}">
      <dgm:prSet/>
      <dgm:spPr/>
      <dgm:t>
        <a:bodyPr/>
        <a:lstStyle/>
        <a:p>
          <a:endParaRPr lang="en-US"/>
        </a:p>
      </dgm:t>
    </dgm:pt>
    <dgm:pt modelId="{5A557A68-2091-4C24-B692-B515E1D3FCE8}">
      <dgm:prSet phldrT="[Text]"/>
      <dgm:spPr/>
      <dgm:t>
        <a:bodyPr/>
        <a:lstStyle/>
        <a:p>
          <a:r>
            <a:rPr lang="en-US" dirty="0" smtClean="0">
              <a:latin typeface="Franklin Gothic Medium Cond" panose="020B0606030402020204" pitchFamily="34" charset="0"/>
            </a:rPr>
            <a:t>Micro: </a:t>
          </a:r>
          <a:r>
            <a:rPr lang="en-US" dirty="0" err="1" smtClean="0">
              <a:latin typeface="Franklin Gothic Medium Cond" panose="020B0606030402020204" pitchFamily="34" charset="0"/>
            </a:rPr>
            <a:t>upto</a:t>
          </a:r>
          <a:r>
            <a:rPr lang="en-US" dirty="0" smtClean="0">
              <a:latin typeface="Franklin Gothic Medium Cond" panose="020B0606030402020204" pitchFamily="34" charset="0"/>
            </a:rPr>
            <a:t> 10 lakh</a:t>
          </a:r>
          <a:endParaRPr lang="en-US" dirty="0">
            <a:latin typeface="Franklin Gothic Medium Cond" panose="020B0606030402020204" pitchFamily="34" charset="0"/>
          </a:endParaRPr>
        </a:p>
      </dgm:t>
    </dgm:pt>
    <dgm:pt modelId="{3BCE0648-D14F-40E5-B0B9-0F005F420B0A}" type="parTrans" cxnId="{7AB8C55C-9039-47C4-913F-624596E9BFC6}">
      <dgm:prSet/>
      <dgm:spPr/>
      <dgm:t>
        <a:bodyPr/>
        <a:lstStyle/>
        <a:p>
          <a:endParaRPr lang="en-US"/>
        </a:p>
      </dgm:t>
    </dgm:pt>
    <dgm:pt modelId="{A0747978-1C08-4E09-A117-1AF88926C311}" type="sibTrans" cxnId="{7AB8C55C-9039-47C4-913F-624596E9BFC6}">
      <dgm:prSet/>
      <dgm:spPr/>
      <dgm:t>
        <a:bodyPr/>
        <a:lstStyle/>
        <a:p>
          <a:endParaRPr lang="en-US"/>
        </a:p>
      </dgm:t>
    </dgm:pt>
    <dgm:pt modelId="{252441A2-30C0-4F5E-8B4D-D78A5B2B8614}">
      <dgm:prSet phldrT="[Text]"/>
      <dgm:spPr/>
      <dgm:t>
        <a:bodyPr/>
        <a:lstStyle/>
        <a:p>
          <a:r>
            <a:rPr lang="en-US" dirty="0" smtClean="0">
              <a:latin typeface="Franklin Gothic Medium Cond" panose="020B0606030402020204" pitchFamily="34" charset="0"/>
            </a:rPr>
            <a:t>Small: &gt;10l-2cr.</a:t>
          </a:r>
          <a:endParaRPr lang="en-US" dirty="0">
            <a:latin typeface="Franklin Gothic Medium Cond" panose="020B0606030402020204" pitchFamily="34" charset="0"/>
          </a:endParaRPr>
        </a:p>
      </dgm:t>
    </dgm:pt>
    <dgm:pt modelId="{AAC7F963-45CB-4107-9635-18FF37ABBF68}" type="parTrans" cxnId="{241E3D1A-7E06-4B02-AA01-B27B956F0F36}">
      <dgm:prSet/>
      <dgm:spPr/>
      <dgm:t>
        <a:bodyPr/>
        <a:lstStyle/>
        <a:p>
          <a:endParaRPr lang="en-US"/>
        </a:p>
      </dgm:t>
    </dgm:pt>
    <dgm:pt modelId="{4B2D75A0-F1E5-4960-8F49-1E2A0906C5FF}" type="sibTrans" cxnId="{241E3D1A-7E06-4B02-AA01-B27B956F0F36}">
      <dgm:prSet/>
      <dgm:spPr/>
      <dgm:t>
        <a:bodyPr/>
        <a:lstStyle/>
        <a:p>
          <a:endParaRPr lang="en-US"/>
        </a:p>
      </dgm:t>
    </dgm:pt>
    <dgm:pt modelId="{2ACB954B-DD67-4F63-8689-40C31EA6D0C4}">
      <dgm:prSet phldrT="[Text]"/>
      <dgm:spPr/>
      <dgm:t>
        <a:bodyPr/>
        <a:lstStyle/>
        <a:p>
          <a:r>
            <a:rPr lang="en-US" dirty="0" smtClean="0">
              <a:latin typeface="Franklin Gothic Medium Cond" panose="020B0606030402020204" pitchFamily="34" charset="0"/>
            </a:rPr>
            <a:t>Medium:&gt;2-5cr</a:t>
          </a:r>
          <a:endParaRPr lang="en-US" dirty="0">
            <a:latin typeface="Franklin Gothic Medium Cond" panose="020B0606030402020204" pitchFamily="34" charset="0"/>
          </a:endParaRPr>
        </a:p>
      </dgm:t>
    </dgm:pt>
    <dgm:pt modelId="{B5AB23D7-1B0F-439A-B516-92EB0832C8D6}" type="parTrans" cxnId="{9EF91803-6532-4E9A-BED8-FA26FAF4A5DC}">
      <dgm:prSet/>
      <dgm:spPr/>
      <dgm:t>
        <a:bodyPr/>
        <a:lstStyle/>
        <a:p>
          <a:endParaRPr lang="en-US"/>
        </a:p>
      </dgm:t>
    </dgm:pt>
    <dgm:pt modelId="{526A19FF-737C-4E0A-AD47-8CE7CB9E5A7C}" type="sibTrans" cxnId="{9EF91803-6532-4E9A-BED8-FA26FAF4A5DC}">
      <dgm:prSet/>
      <dgm:spPr/>
      <dgm:t>
        <a:bodyPr/>
        <a:lstStyle/>
        <a:p>
          <a:endParaRPr lang="en-US"/>
        </a:p>
      </dgm:t>
    </dgm:pt>
    <dgm:pt modelId="{E62076D3-D4E2-41FB-AED2-3805750B73E7}" type="pres">
      <dgm:prSet presAssocID="{D36C383C-1C50-4DE2-BB73-81204AFCB1D9}" presName="linearFlow" presStyleCnt="0">
        <dgm:presLayoutVars>
          <dgm:dir/>
          <dgm:animLvl val="lvl"/>
          <dgm:resizeHandles/>
        </dgm:presLayoutVars>
      </dgm:prSet>
      <dgm:spPr/>
      <dgm:t>
        <a:bodyPr/>
        <a:lstStyle/>
        <a:p>
          <a:endParaRPr lang="en-US"/>
        </a:p>
      </dgm:t>
    </dgm:pt>
    <dgm:pt modelId="{2A346D3F-062C-4FB0-A459-D15BDB929258}" type="pres">
      <dgm:prSet presAssocID="{6687E6D3-FC08-476B-9E47-8502038B5458}" presName="compositeNode" presStyleCnt="0">
        <dgm:presLayoutVars>
          <dgm:bulletEnabled val="1"/>
        </dgm:presLayoutVars>
      </dgm:prSet>
      <dgm:spPr/>
    </dgm:pt>
    <dgm:pt modelId="{0BB3165C-CF5B-4DA2-A840-7368E12CC8D1}" type="pres">
      <dgm:prSet presAssocID="{6687E6D3-FC08-476B-9E47-8502038B5458}" presName="image" presStyleLbl="fgImgPlace1" presStyleIdx="0" presStyleCnt="2"/>
      <dgm:spPr>
        <a:blipFill rotWithShape="1">
          <a:blip xmlns:r="http://schemas.openxmlformats.org/officeDocument/2006/relationships" r:embed="rId1"/>
          <a:stretch>
            <a:fillRect/>
          </a:stretch>
        </a:blipFill>
      </dgm:spPr>
    </dgm:pt>
    <dgm:pt modelId="{6E6FCBF2-13E2-4559-99A4-EB73D1DE79CC}" type="pres">
      <dgm:prSet presAssocID="{6687E6D3-FC08-476B-9E47-8502038B5458}" presName="childNode" presStyleLbl="node1" presStyleIdx="0" presStyleCnt="2">
        <dgm:presLayoutVars>
          <dgm:bulletEnabled val="1"/>
        </dgm:presLayoutVars>
      </dgm:prSet>
      <dgm:spPr/>
      <dgm:t>
        <a:bodyPr/>
        <a:lstStyle/>
        <a:p>
          <a:endParaRPr lang="en-US"/>
        </a:p>
      </dgm:t>
    </dgm:pt>
    <dgm:pt modelId="{8990E600-5C73-4015-9626-EC0FD0BA5AAE}" type="pres">
      <dgm:prSet presAssocID="{6687E6D3-FC08-476B-9E47-8502038B5458}" presName="parentNode" presStyleLbl="revTx" presStyleIdx="0" presStyleCnt="2">
        <dgm:presLayoutVars>
          <dgm:chMax val="0"/>
          <dgm:bulletEnabled val="1"/>
        </dgm:presLayoutVars>
      </dgm:prSet>
      <dgm:spPr/>
      <dgm:t>
        <a:bodyPr/>
        <a:lstStyle/>
        <a:p>
          <a:endParaRPr lang="en-US"/>
        </a:p>
      </dgm:t>
    </dgm:pt>
    <dgm:pt modelId="{2387E3C5-B6F7-49C4-B0FE-76EB5B866743}" type="pres">
      <dgm:prSet presAssocID="{6CF7B21E-762B-450D-96C0-E38435079776}" presName="sibTrans" presStyleCnt="0"/>
      <dgm:spPr/>
    </dgm:pt>
    <dgm:pt modelId="{152D40F7-B6E8-4283-8E6A-AD11AC6DA4A2}" type="pres">
      <dgm:prSet presAssocID="{87DC24D4-86BC-4681-909E-B2E3B7EBB42D}" presName="compositeNode" presStyleCnt="0">
        <dgm:presLayoutVars>
          <dgm:bulletEnabled val="1"/>
        </dgm:presLayoutVars>
      </dgm:prSet>
      <dgm:spPr/>
    </dgm:pt>
    <dgm:pt modelId="{39DC820A-8BC6-4546-B5FF-46CE2A56CDEC}" type="pres">
      <dgm:prSet presAssocID="{87DC24D4-86BC-4681-909E-B2E3B7EBB42D}" presName="image" presStyleLbl="fgImgPlace1" presStyleIdx="1" presStyleCnt="2" custScaleY="92752"/>
      <dgm:spPr>
        <a:blipFill rotWithShape="1">
          <a:blip xmlns:r="http://schemas.openxmlformats.org/officeDocument/2006/relationships" r:embed="rId2"/>
          <a:stretch>
            <a:fillRect/>
          </a:stretch>
        </a:blipFill>
      </dgm:spPr>
    </dgm:pt>
    <dgm:pt modelId="{30D7434C-12EE-421A-A016-62C4899C1C4F}" type="pres">
      <dgm:prSet presAssocID="{87DC24D4-86BC-4681-909E-B2E3B7EBB42D}" presName="childNode" presStyleLbl="node1" presStyleIdx="1" presStyleCnt="2">
        <dgm:presLayoutVars>
          <dgm:bulletEnabled val="1"/>
        </dgm:presLayoutVars>
      </dgm:prSet>
      <dgm:spPr/>
      <dgm:t>
        <a:bodyPr/>
        <a:lstStyle/>
        <a:p>
          <a:endParaRPr lang="en-US"/>
        </a:p>
      </dgm:t>
    </dgm:pt>
    <dgm:pt modelId="{ACA015C2-922F-4BDC-8323-CEAA0C405EA2}" type="pres">
      <dgm:prSet presAssocID="{87DC24D4-86BC-4681-909E-B2E3B7EBB42D}" presName="parentNode" presStyleLbl="revTx" presStyleIdx="1" presStyleCnt="2">
        <dgm:presLayoutVars>
          <dgm:chMax val="0"/>
          <dgm:bulletEnabled val="1"/>
        </dgm:presLayoutVars>
      </dgm:prSet>
      <dgm:spPr/>
      <dgm:t>
        <a:bodyPr/>
        <a:lstStyle/>
        <a:p>
          <a:endParaRPr lang="en-US"/>
        </a:p>
      </dgm:t>
    </dgm:pt>
  </dgm:ptLst>
  <dgm:cxnLst>
    <dgm:cxn modelId="{D650C23E-86B9-4EC7-950C-77ECA4CA2A64}" srcId="{D36C383C-1C50-4DE2-BB73-81204AFCB1D9}" destId="{87DC24D4-86BC-4681-909E-B2E3B7EBB42D}" srcOrd="1" destOrd="0" parTransId="{28669A6C-027B-4E25-8D3F-A5D866BD81B2}" sibTransId="{A22820DD-1B75-4E93-81AA-75146340B66A}"/>
    <dgm:cxn modelId="{95E1090E-1F8A-4FFD-B3D7-7AAB7C902E28}" type="presOf" srcId="{2ACB954B-DD67-4F63-8689-40C31EA6D0C4}" destId="{30D7434C-12EE-421A-A016-62C4899C1C4F}" srcOrd="0" destOrd="2" presId="urn:microsoft.com/office/officeart/2005/8/layout/hList2"/>
    <dgm:cxn modelId="{3FD87435-1EF9-4496-B5C1-9541787A1FDF}" type="presOf" srcId="{B3F04CA4-216B-4FAA-A142-2E320EF82949}" destId="{6E6FCBF2-13E2-4559-99A4-EB73D1DE79CC}" srcOrd="0" destOrd="2" presId="urn:microsoft.com/office/officeart/2005/8/layout/hList2"/>
    <dgm:cxn modelId="{DF0E28BA-AA77-45AE-BFE1-53BA4E0710C2}" type="presOf" srcId="{8E451364-B52E-4758-8025-410688EF4BC9}" destId="{6E6FCBF2-13E2-4559-99A4-EB73D1DE79CC}" srcOrd="0" destOrd="0" presId="urn:microsoft.com/office/officeart/2005/8/layout/hList2"/>
    <dgm:cxn modelId="{E0D80FC4-C1D0-4FC0-BB25-0A1CCE132116}" srcId="{6687E6D3-FC08-476B-9E47-8502038B5458}" destId="{8E451364-B52E-4758-8025-410688EF4BC9}" srcOrd="0" destOrd="0" parTransId="{8FC99FF1-E30E-4351-818D-BD2B8B7E978D}" sibTransId="{85B0417E-7B24-4423-AA95-DC202E53F3F7}"/>
    <dgm:cxn modelId="{6E1BEB89-1097-4A02-8878-06BC2860613A}" type="presOf" srcId="{5A557A68-2091-4C24-B692-B515E1D3FCE8}" destId="{30D7434C-12EE-421A-A016-62C4899C1C4F}" srcOrd="0" destOrd="0" presId="urn:microsoft.com/office/officeart/2005/8/layout/hList2"/>
    <dgm:cxn modelId="{7AB8C55C-9039-47C4-913F-624596E9BFC6}" srcId="{87DC24D4-86BC-4681-909E-B2E3B7EBB42D}" destId="{5A557A68-2091-4C24-B692-B515E1D3FCE8}" srcOrd="0" destOrd="0" parTransId="{3BCE0648-D14F-40E5-B0B9-0F005F420B0A}" sibTransId="{A0747978-1C08-4E09-A117-1AF88926C311}"/>
    <dgm:cxn modelId="{905F0FDE-03C3-4AC9-96EB-9A69B67D7CE0}" srcId="{6687E6D3-FC08-476B-9E47-8502038B5458}" destId="{B3F04CA4-216B-4FAA-A142-2E320EF82949}" srcOrd="2" destOrd="0" parTransId="{566FF848-9923-4F66-ACAF-D12D384FC1BB}" sibTransId="{F2729A5B-D702-4811-B86D-AFBEFEEFE906}"/>
    <dgm:cxn modelId="{37AFA405-15E3-4EFB-8B81-31876CA74BA0}" srcId="{6687E6D3-FC08-476B-9E47-8502038B5458}" destId="{41E4250A-ACC6-4ABC-96B7-1CCF874D44F7}" srcOrd="1" destOrd="0" parTransId="{A2680637-86C9-4389-B5F0-791A3648AA5F}" sibTransId="{A0027E8A-3687-4163-9887-041E84EE4850}"/>
    <dgm:cxn modelId="{20BD3A1C-9A51-4CBD-B6ED-36910E8753E2}" type="presOf" srcId="{D36C383C-1C50-4DE2-BB73-81204AFCB1D9}" destId="{E62076D3-D4E2-41FB-AED2-3805750B73E7}" srcOrd="0" destOrd="0" presId="urn:microsoft.com/office/officeart/2005/8/layout/hList2"/>
    <dgm:cxn modelId="{134D1831-9DB4-48B4-896E-1886C7C5EF09}" type="presOf" srcId="{6687E6D3-FC08-476B-9E47-8502038B5458}" destId="{8990E600-5C73-4015-9626-EC0FD0BA5AAE}" srcOrd="0" destOrd="0" presId="urn:microsoft.com/office/officeart/2005/8/layout/hList2"/>
    <dgm:cxn modelId="{9EF91803-6532-4E9A-BED8-FA26FAF4A5DC}" srcId="{87DC24D4-86BC-4681-909E-B2E3B7EBB42D}" destId="{2ACB954B-DD67-4F63-8689-40C31EA6D0C4}" srcOrd="2" destOrd="0" parTransId="{B5AB23D7-1B0F-439A-B516-92EB0832C8D6}" sibTransId="{526A19FF-737C-4E0A-AD47-8CE7CB9E5A7C}"/>
    <dgm:cxn modelId="{918EF82E-699E-4955-8F7B-C04237517201}" type="presOf" srcId="{252441A2-30C0-4F5E-8B4D-D78A5B2B8614}" destId="{30D7434C-12EE-421A-A016-62C4899C1C4F}" srcOrd="0" destOrd="1" presId="urn:microsoft.com/office/officeart/2005/8/layout/hList2"/>
    <dgm:cxn modelId="{F81E6857-B1A0-4F72-B21D-359AD0069FC2}" type="presOf" srcId="{87DC24D4-86BC-4681-909E-B2E3B7EBB42D}" destId="{ACA015C2-922F-4BDC-8323-CEAA0C405EA2}" srcOrd="0" destOrd="0" presId="urn:microsoft.com/office/officeart/2005/8/layout/hList2"/>
    <dgm:cxn modelId="{241E3D1A-7E06-4B02-AA01-B27B956F0F36}" srcId="{87DC24D4-86BC-4681-909E-B2E3B7EBB42D}" destId="{252441A2-30C0-4F5E-8B4D-D78A5B2B8614}" srcOrd="1" destOrd="0" parTransId="{AAC7F963-45CB-4107-9635-18FF37ABBF68}" sibTransId="{4B2D75A0-F1E5-4960-8F49-1E2A0906C5FF}"/>
    <dgm:cxn modelId="{D31B3707-C722-495C-857D-5134A0DD9E35}" type="presOf" srcId="{41E4250A-ACC6-4ABC-96B7-1CCF874D44F7}" destId="{6E6FCBF2-13E2-4559-99A4-EB73D1DE79CC}" srcOrd="0" destOrd="1" presId="urn:microsoft.com/office/officeart/2005/8/layout/hList2"/>
    <dgm:cxn modelId="{4F1709AA-1093-43A7-8852-633E9BA9EAD1}" srcId="{D36C383C-1C50-4DE2-BB73-81204AFCB1D9}" destId="{6687E6D3-FC08-476B-9E47-8502038B5458}" srcOrd="0" destOrd="0" parTransId="{06CA763A-7542-4BFF-9254-A7F66E00F656}" sibTransId="{6CF7B21E-762B-450D-96C0-E38435079776}"/>
    <dgm:cxn modelId="{2F483FDF-9C52-4ABB-89C4-2F27F666038A}" type="presParOf" srcId="{E62076D3-D4E2-41FB-AED2-3805750B73E7}" destId="{2A346D3F-062C-4FB0-A459-D15BDB929258}" srcOrd="0" destOrd="0" presId="urn:microsoft.com/office/officeart/2005/8/layout/hList2"/>
    <dgm:cxn modelId="{E8FFC923-7CBA-4F08-81F8-85A5CC0DE68B}" type="presParOf" srcId="{2A346D3F-062C-4FB0-A459-D15BDB929258}" destId="{0BB3165C-CF5B-4DA2-A840-7368E12CC8D1}" srcOrd="0" destOrd="0" presId="urn:microsoft.com/office/officeart/2005/8/layout/hList2"/>
    <dgm:cxn modelId="{7C6AFBC3-91D7-4FD6-BC30-A813377BDCE9}" type="presParOf" srcId="{2A346D3F-062C-4FB0-A459-D15BDB929258}" destId="{6E6FCBF2-13E2-4559-99A4-EB73D1DE79CC}" srcOrd="1" destOrd="0" presId="urn:microsoft.com/office/officeart/2005/8/layout/hList2"/>
    <dgm:cxn modelId="{8EE15F3D-1350-4557-98D9-1D26D73AC35F}" type="presParOf" srcId="{2A346D3F-062C-4FB0-A459-D15BDB929258}" destId="{8990E600-5C73-4015-9626-EC0FD0BA5AAE}" srcOrd="2" destOrd="0" presId="urn:microsoft.com/office/officeart/2005/8/layout/hList2"/>
    <dgm:cxn modelId="{74F65B86-C7B8-49F9-90C3-7DE83D04940D}" type="presParOf" srcId="{E62076D3-D4E2-41FB-AED2-3805750B73E7}" destId="{2387E3C5-B6F7-49C4-B0FE-76EB5B866743}" srcOrd="1" destOrd="0" presId="urn:microsoft.com/office/officeart/2005/8/layout/hList2"/>
    <dgm:cxn modelId="{A34D9F42-ACDC-4941-A058-A81660FA4070}" type="presParOf" srcId="{E62076D3-D4E2-41FB-AED2-3805750B73E7}" destId="{152D40F7-B6E8-4283-8E6A-AD11AC6DA4A2}" srcOrd="2" destOrd="0" presId="urn:microsoft.com/office/officeart/2005/8/layout/hList2"/>
    <dgm:cxn modelId="{BA95E371-04C2-4CF4-83BA-9D7C2A0F3B0D}" type="presParOf" srcId="{152D40F7-B6E8-4283-8E6A-AD11AC6DA4A2}" destId="{39DC820A-8BC6-4546-B5FF-46CE2A56CDEC}" srcOrd="0" destOrd="0" presId="urn:microsoft.com/office/officeart/2005/8/layout/hList2"/>
    <dgm:cxn modelId="{A7628315-497B-4B75-81B7-A44B9C0333D3}" type="presParOf" srcId="{152D40F7-B6E8-4283-8E6A-AD11AC6DA4A2}" destId="{30D7434C-12EE-421A-A016-62C4899C1C4F}" srcOrd="1" destOrd="0" presId="urn:microsoft.com/office/officeart/2005/8/layout/hList2"/>
    <dgm:cxn modelId="{5A5002B0-C995-4333-9719-67E70F1BA329}" type="presParOf" srcId="{152D40F7-B6E8-4283-8E6A-AD11AC6DA4A2}" destId="{ACA015C2-922F-4BDC-8323-CEAA0C405EA2}"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50B4BF-1393-4E87-B029-23FAD4B237C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BFECE80-036C-4889-B2BB-7E63374F2CFB}">
      <dgm:prSet phldrT="[Text]" custT="1"/>
      <dgm:spPr/>
      <dgm:t>
        <a:bodyPr/>
        <a:lstStyle/>
        <a:p>
          <a:r>
            <a:rPr lang="en-US" sz="4000" dirty="0" smtClean="0">
              <a:latin typeface="Franklin Gothic Medium Cond" panose="020B0606030402020204" pitchFamily="34" charset="0"/>
            </a:rPr>
            <a:t>Banking institutions</a:t>
          </a:r>
          <a:endParaRPr lang="en-US" sz="4000" dirty="0">
            <a:latin typeface="Franklin Gothic Medium Cond" panose="020B0606030402020204" pitchFamily="34" charset="0"/>
          </a:endParaRPr>
        </a:p>
      </dgm:t>
    </dgm:pt>
    <dgm:pt modelId="{4430E851-C531-44E2-8D27-541BA9A2D530}" type="parTrans" cxnId="{A99E9C73-B8E0-4682-8C4C-84A12D2A4025}">
      <dgm:prSet/>
      <dgm:spPr/>
      <dgm:t>
        <a:bodyPr/>
        <a:lstStyle/>
        <a:p>
          <a:endParaRPr lang="en-US" sz="4000">
            <a:latin typeface="Franklin Gothic Medium Cond" panose="020B0606030402020204" pitchFamily="34" charset="0"/>
          </a:endParaRPr>
        </a:p>
      </dgm:t>
    </dgm:pt>
    <dgm:pt modelId="{40EB1FEF-E2CF-4BB5-AE2F-70DAC80F59DD}" type="sibTrans" cxnId="{A99E9C73-B8E0-4682-8C4C-84A12D2A4025}">
      <dgm:prSet/>
      <dgm:spPr/>
      <dgm:t>
        <a:bodyPr/>
        <a:lstStyle/>
        <a:p>
          <a:endParaRPr lang="en-US" sz="4000">
            <a:latin typeface="Franklin Gothic Medium Cond" panose="020B0606030402020204" pitchFamily="34" charset="0"/>
          </a:endParaRPr>
        </a:p>
      </dgm:t>
    </dgm:pt>
    <dgm:pt modelId="{1D279D57-E921-4A3E-8C77-A2B5F41BD3C8}">
      <dgm:prSet phldrT="[Text]" custT="1"/>
      <dgm:spPr>
        <a:solidFill>
          <a:srgbClr val="C00000"/>
        </a:solidFill>
      </dgm:spPr>
      <dgm:t>
        <a:bodyPr/>
        <a:lstStyle/>
        <a:p>
          <a:r>
            <a:rPr lang="en-US" sz="4000" dirty="0" smtClean="0">
              <a:latin typeface="Franklin Gothic Medium Cond" panose="020B0606030402020204" pitchFamily="34" charset="0"/>
            </a:rPr>
            <a:t>Commercial</a:t>
          </a:r>
          <a:endParaRPr lang="en-US" sz="4000" dirty="0">
            <a:latin typeface="Franklin Gothic Medium Cond" panose="020B0606030402020204" pitchFamily="34" charset="0"/>
          </a:endParaRPr>
        </a:p>
      </dgm:t>
    </dgm:pt>
    <dgm:pt modelId="{1BA82A72-E969-4142-9B8D-DDB8EF37ED64}" type="parTrans" cxnId="{7936D402-3E3F-4F84-B525-6FAB6E4A8A3F}">
      <dgm:prSet/>
      <dgm:spPr/>
      <dgm:t>
        <a:bodyPr/>
        <a:lstStyle/>
        <a:p>
          <a:endParaRPr lang="en-US" sz="4000">
            <a:latin typeface="Franklin Gothic Medium Cond" panose="020B0606030402020204" pitchFamily="34" charset="0"/>
          </a:endParaRPr>
        </a:p>
      </dgm:t>
    </dgm:pt>
    <dgm:pt modelId="{BB574C5D-F690-4158-B7B4-2643E9C32F6E}" type="sibTrans" cxnId="{7936D402-3E3F-4F84-B525-6FAB6E4A8A3F}">
      <dgm:prSet/>
      <dgm:spPr/>
      <dgm:t>
        <a:bodyPr/>
        <a:lstStyle/>
        <a:p>
          <a:endParaRPr lang="en-US" sz="4000">
            <a:latin typeface="Franklin Gothic Medium Cond" panose="020B0606030402020204" pitchFamily="34" charset="0"/>
          </a:endParaRPr>
        </a:p>
      </dgm:t>
    </dgm:pt>
    <dgm:pt modelId="{8A810DDC-D97A-45AE-8C36-3D01296C6C89}">
      <dgm:prSet phldrT="[Text]" custT="1"/>
      <dgm:spPr>
        <a:solidFill>
          <a:schemeClr val="accent6">
            <a:lumMod val="50000"/>
          </a:schemeClr>
        </a:solidFill>
      </dgm:spPr>
      <dgm:t>
        <a:bodyPr/>
        <a:lstStyle/>
        <a:p>
          <a:r>
            <a:rPr lang="en-US" sz="4000" dirty="0" smtClean="0">
              <a:latin typeface="Franklin Gothic Medium Cond" panose="020B0606030402020204" pitchFamily="34" charset="0"/>
            </a:rPr>
            <a:t>Urban</a:t>
          </a:r>
          <a:endParaRPr lang="en-US" sz="4000" dirty="0">
            <a:latin typeface="Franklin Gothic Medium Cond" panose="020B0606030402020204" pitchFamily="34" charset="0"/>
          </a:endParaRPr>
        </a:p>
      </dgm:t>
    </dgm:pt>
    <dgm:pt modelId="{1ACE0E9A-7A86-407E-B39A-2A1F690606EF}" type="parTrans" cxnId="{A50BDE75-918D-4314-8721-F7A21214E10D}">
      <dgm:prSet/>
      <dgm:spPr/>
      <dgm:t>
        <a:bodyPr/>
        <a:lstStyle/>
        <a:p>
          <a:endParaRPr lang="en-US" sz="4000">
            <a:latin typeface="Franklin Gothic Medium Cond" panose="020B0606030402020204" pitchFamily="34" charset="0"/>
          </a:endParaRPr>
        </a:p>
      </dgm:t>
    </dgm:pt>
    <dgm:pt modelId="{8672465F-D9FD-4F7C-A3D7-000B46DF5C12}" type="sibTrans" cxnId="{A50BDE75-918D-4314-8721-F7A21214E10D}">
      <dgm:prSet/>
      <dgm:spPr/>
      <dgm:t>
        <a:bodyPr/>
        <a:lstStyle/>
        <a:p>
          <a:endParaRPr lang="en-US" sz="4000">
            <a:latin typeface="Franklin Gothic Medium Cond" panose="020B0606030402020204" pitchFamily="34" charset="0"/>
          </a:endParaRPr>
        </a:p>
      </dgm:t>
    </dgm:pt>
    <dgm:pt modelId="{D2BFBCAE-1BF9-4120-A01D-3921DC601AF2}">
      <dgm:prSet phldrT="[Text]" custT="1"/>
      <dgm:spPr>
        <a:solidFill>
          <a:schemeClr val="accent6">
            <a:lumMod val="50000"/>
          </a:schemeClr>
        </a:solidFill>
      </dgm:spPr>
      <dgm:t>
        <a:bodyPr/>
        <a:lstStyle/>
        <a:p>
          <a:r>
            <a:rPr lang="en-US" sz="4000" dirty="0" smtClean="0">
              <a:latin typeface="Franklin Gothic Medium Cond" panose="020B0606030402020204" pitchFamily="34" charset="0"/>
            </a:rPr>
            <a:t>Coop.</a:t>
          </a:r>
          <a:endParaRPr lang="en-US" sz="4000" dirty="0">
            <a:latin typeface="Franklin Gothic Medium Cond" panose="020B0606030402020204" pitchFamily="34" charset="0"/>
          </a:endParaRPr>
        </a:p>
      </dgm:t>
    </dgm:pt>
    <dgm:pt modelId="{DDA2BF62-3DD8-4BCF-9F05-E5CAF1362B33}" type="parTrans" cxnId="{18AEC5C4-7623-4807-95D4-8C099C8CAD1B}">
      <dgm:prSet/>
      <dgm:spPr/>
      <dgm:t>
        <a:bodyPr/>
        <a:lstStyle/>
        <a:p>
          <a:endParaRPr lang="en-US" sz="4000">
            <a:latin typeface="Franklin Gothic Medium Cond" panose="020B0606030402020204" pitchFamily="34" charset="0"/>
          </a:endParaRPr>
        </a:p>
      </dgm:t>
    </dgm:pt>
    <dgm:pt modelId="{E466C670-173C-4F7B-B84A-1F93570ABF26}" type="sibTrans" cxnId="{18AEC5C4-7623-4807-95D4-8C099C8CAD1B}">
      <dgm:prSet/>
      <dgm:spPr/>
      <dgm:t>
        <a:bodyPr/>
        <a:lstStyle/>
        <a:p>
          <a:endParaRPr lang="en-US" sz="4000">
            <a:latin typeface="Franklin Gothic Medium Cond" panose="020B0606030402020204" pitchFamily="34" charset="0"/>
          </a:endParaRPr>
        </a:p>
      </dgm:t>
    </dgm:pt>
    <dgm:pt modelId="{7A17D8A6-31E5-422F-A48E-8DDE367E13CA}">
      <dgm:prSet phldrT="[Text]" custT="1"/>
      <dgm:spPr>
        <a:solidFill>
          <a:srgbClr val="C00000"/>
        </a:solidFill>
      </dgm:spPr>
      <dgm:t>
        <a:bodyPr/>
        <a:lstStyle/>
        <a:p>
          <a:r>
            <a:rPr lang="en-US" sz="4000" dirty="0" smtClean="0">
              <a:latin typeface="Franklin Gothic Medium Cond" panose="020B0606030402020204" pitchFamily="34" charset="0"/>
            </a:rPr>
            <a:t>Public sector</a:t>
          </a:r>
          <a:endParaRPr lang="en-US" sz="4000" dirty="0">
            <a:latin typeface="Franklin Gothic Medium Cond" panose="020B0606030402020204" pitchFamily="34" charset="0"/>
          </a:endParaRPr>
        </a:p>
      </dgm:t>
    </dgm:pt>
    <dgm:pt modelId="{B69E4057-297F-487B-8B27-AD8F4A6D2998}" type="parTrans" cxnId="{C8EEE133-66CD-42CB-A594-CDA87A148C36}">
      <dgm:prSet/>
      <dgm:spPr/>
      <dgm:t>
        <a:bodyPr/>
        <a:lstStyle/>
        <a:p>
          <a:endParaRPr lang="en-US" sz="4000">
            <a:latin typeface="Franklin Gothic Medium Cond" panose="020B0606030402020204" pitchFamily="34" charset="0"/>
          </a:endParaRPr>
        </a:p>
      </dgm:t>
    </dgm:pt>
    <dgm:pt modelId="{A3B685A0-5061-46AD-B5E0-AAED48A74237}" type="sibTrans" cxnId="{C8EEE133-66CD-42CB-A594-CDA87A148C36}">
      <dgm:prSet/>
      <dgm:spPr/>
      <dgm:t>
        <a:bodyPr/>
        <a:lstStyle/>
        <a:p>
          <a:endParaRPr lang="en-US" sz="4000">
            <a:latin typeface="Franklin Gothic Medium Cond" panose="020B0606030402020204" pitchFamily="34" charset="0"/>
          </a:endParaRPr>
        </a:p>
      </dgm:t>
    </dgm:pt>
    <dgm:pt modelId="{F3494E0F-1673-4043-875A-F5FAD33D0C8C}">
      <dgm:prSet phldrT="[Text]" custT="1"/>
      <dgm:spPr>
        <a:solidFill>
          <a:srgbClr val="C00000"/>
        </a:solidFill>
      </dgm:spPr>
      <dgm:t>
        <a:bodyPr/>
        <a:lstStyle/>
        <a:p>
          <a:r>
            <a:rPr lang="en-US" sz="4000" dirty="0" smtClean="0">
              <a:latin typeface="Franklin Gothic Medium Cond" panose="020B0606030402020204" pitchFamily="34" charset="0"/>
            </a:rPr>
            <a:t>Private Banks</a:t>
          </a:r>
          <a:endParaRPr lang="en-US" sz="4000" dirty="0">
            <a:latin typeface="Franklin Gothic Medium Cond" panose="020B0606030402020204" pitchFamily="34" charset="0"/>
          </a:endParaRPr>
        </a:p>
      </dgm:t>
    </dgm:pt>
    <dgm:pt modelId="{B56BA59D-C422-4414-9807-E9DB8756FA15}" type="parTrans" cxnId="{6CC74C36-5622-4254-AC94-59F3212E6156}">
      <dgm:prSet/>
      <dgm:spPr/>
      <dgm:t>
        <a:bodyPr/>
        <a:lstStyle/>
        <a:p>
          <a:endParaRPr lang="en-US" sz="4000">
            <a:latin typeface="Franklin Gothic Medium Cond" panose="020B0606030402020204" pitchFamily="34" charset="0"/>
          </a:endParaRPr>
        </a:p>
      </dgm:t>
    </dgm:pt>
    <dgm:pt modelId="{9F1F6BD6-3172-40CB-8B37-AC4C0866B710}" type="sibTrans" cxnId="{6CC74C36-5622-4254-AC94-59F3212E6156}">
      <dgm:prSet/>
      <dgm:spPr/>
      <dgm:t>
        <a:bodyPr/>
        <a:lstStyle/>
        <a:p>
          <a:endParaRPr lang="en-US" sz="4000">
            <a:latin typeface="Franklin Gothic Medium Cond" panose="020B0606030402020204" pitchFamily="34" charset="0"/>
          </a:endParaRPr>
        </a:p>
      </dgm:t>
    </dgm:pt>
    <dgm:pt modelId="{BF54EB7F-175F-4D6E-879D-55E98C3DEF4E}">
      <dgm:prSet phldrT="[Text]" custT="1"/>
      <dgm:spPr>
        <a:solidFill>
          <a:srgbClr val="C00000"/>
        </a:solidFill>
      </dgm:spPr>
      <dgm:t>
        <a:bodyPr/>
        <a:lstStyle/>
        <a:p>
          <a:r>
            <a:rPr lang="en-US" sz="4000" dirty="0" smtClean="0">
              <a:latin typeface="Franklin Gothic Medium Cond" panose="020B0606030402020204" pitchFamily="34" charset="0"/>
            </a:rPr>
            <a:t>Foreign Banks</a:t>
          </a:r>
          <a:endParaRPr lang="en-US" sz="4000" dirty="0">
            <a:latin typeface="Franklin Gothic Medium Cond" panose="020B0606030402020204" pitchFamily="34" charset="0"/>
          </a:endParaRPr>
        </a:p>
      </dgm:t>
    </dgm:pt>
    <dgm:pt modelId="{9C95888A-8131-4645-A1F6-FBA7C7B8D4D7}" type="parTrans" cxnId="{3441871D-E27A-4E89-9B37-FCB9B0215EAC}">
      <dgm:prSet/>
      <dgm:spPr/>
      <dgm:t>
        <a:bodyPr/>
        <a:lstStyle/>
        <a:p>
          <a:endParaRPr lang="en-US" sz="4000">
            <a:latin typeface="Franklin Gothic Medium Cond" panose="020B0606030402020204" pitchFamily="34" charset="0"/>
          </a:endParaRPr>
        </a:p>
      </dgm:t>
    </dgm:pt>
    <dgm:pt modelId="{EBD9959A-304C-445D-81E2-4E202D17B179}" type="sibTrans" cxnId="{3441871D-E27A-4E89-9B37-FCB9B0215EAC}">
      <dgm:prSet/>
      <dgm:spPr/>
      <dgm:t>
        <a:bodyPr/>
        <a:lstStyle/>
        <a:p>
          <a:endParaRPr lang="en-US" sz="4000">
            <a:latin typeface="Franklin Gothic Medium Cond" panose="020B0606030402020204" pitchFamily="34" charset="0"/>
          </a:endParaRPr>
        </a:p>
      </dgm:t>
    </dgm:pt>
    <dgm:pt modelId="{12894B1B-18A5-4D05-A71C-766196BEF980}">
      <dgm:prSet phldrT="[Text]" custT="1"/>
      <dgm:spPr>
        <a:solidFill>
          <a:schemeClr val="accent4">
            <a:lumMod val="75000"/>
          </a:schemeClr>
        </a:solidFill>
        <a:ln>
          <a:solidFill>
            <a:srgbClr val="FFC000"/>
          </a:solidFill>
        </a:ln>
      </dgm:spPr>
      <dgm:t>
        <a:bodyPr/>
        <a:lstStyle/>
        <a:p>
          <a:r>
            <a:rPr lang="en-US" sz="4000" dirty="0" smtClean="0">
              <a:latin typeface="Franklin Gothic Medium Cond" panose="020B0606030402020204" pitchFamily="34" charset="0"/>
            </a:rPr>
            <a:t>RRB</a:t>
          </a:r>
          <a:endParaRPr lang="en-US" sz="4000" dirty="0">
            <a:latin typeface="Franklin Gothic Medium Cond" panose="020B0606030402020204" pitchFamily="34" charset="0"/>
          </a:endParaRPr>
        </a:p>
      </dgm:t>
    </dgm:pt>
    <dgm:pt modelId="{A27FF95E-23E3-4915-9FCB-E2DC1E4C8D29}" type="parTrans" cxnId="{AD15A203-62E6-4598-AD20-9017B96FB814}">
      <dgm:prSet/>
      <dgm:spPr/>
      <dgm:t>
        <a:bodyPr/>
        <a:lstStyle/>
        <a:p>
          <a:endParaRPr lang="en-US" sz="4000">
            <a:latin typeface="Franklin Gothic Medium Cond" panose="020B0606030402020204" pitchFamily="34" charset="0"/>
          </a:endParaRPr>
        </a:p>
      </dgm:t>
    </dgm:pt>
    <dgm:pt modelId="{D45C880F-D18D-4DC7-9425-45C6E69217EC}" type="sibTrans" cxnId="{AD15A203-62E6-4598-AD20-9017B96FB814}">
      <dgm:prSet/>
      <dgm:spPr/>
      <dgm:t>
        <a:bodyPr/>
        <a:lstStyle/>
        <a:p>
          <a:endParaRPr lang="en-US" sz="4000">
            <a:latin typeface="Franklin Gothic Medium Cond" panose="020B0606030402020204" pitchFamily="34" charset="0"/>
          </a:endParaRPr>
        </a:p>
      </dgm:t>
    </dgm:pt>
    <dgm:pt modelId="{8763A61D-3AC0-4142-BEBF-39AA420CC351}">
      <dgm:prSet phldrT="[Text]" custT="1"/>
      <dgm:spPr>
        <a:solidFill>
          <a:schemeClr val="accent6">
            <a:lumMod val="50000"/>
          </a:schemeClr>
        </a:solidFill>
      </dgm:spPr>
      <dgm:t>
        <a:bodyPr/>
        <a:lstStyle/>
        <a:p>
          <a:r>
            <a:rPr lang="en-US" sz="4000" dirty="0" smtClean="0">
              <a:latin typeface="Franklin Gothic Medium Cond" panose="020B0606030402020204" pitchFamily="34" charset="0"/>
            </a:rPr>
            <a:t>State</a:t>
          </a:r>
          <a:endParaRPr lang="en-US" sz="4000" dirty="0">
            <a:latin typeface="Franklin Gothic Medium Cond" panose="020B0606030402020204" pitchFamily="34" charset="0"/>
          </a:endParaRPr>
        </a:p>
      </dgm:t>
    </dgm:pt>
    <dgm:pt modelId="{928EEAE5-D094-4D8F-AFBC-E8334B3A6B1A}" type="parTrans" cxnId="{CFE502A6-B1A7-4AFF-A35C-DED9ABA4D14B}">
      <dgm:prSet/>
      <dgm:spPr/>
      <dgm:t>
        <a:bodyPr/>
        <a:lstStyle/>
        <a:p>
          <a:endParaRPr lang="en-US" sz="4000">
            <a:latin typeface="Franklin Gothic Medium Cond" panose="020B0606030402020204" pitchFamily="34" charset="0"/>
          </a:endParaRPr>
        </a:p>
      </dgm:t>
    </dgm:pt>
    <dgm:pt modelId="{03898771-E7D3-4311-AC76-0DA9DF090080}" type="sibTrans" cxnId="{CFE502A6-B1A7-4AFF-A35C-DED9ABA4D14B}">
      <dgm:prSet/>
      <dgm:spPr/>
      <dgm:t>
        <a:bodyPr/>
        <a:lstStyle/>
        <a:p>
          <a:endParaRPr lang="en-US" sz="4000">
            <a:latin typeface="Franklin Gothic Medium Cond" panose="020B0606030402020204" pitchFamily="34" charset="0"/>
          </a:endParaRPr>
        </a:p>
      </dgm:t>
    </dgm:pt>
    <dgm:pt modelId="{0DCB2B21-8C4A-4CEE-8545-77B1FADA57B9}">
      <dgm:prSet phldrT="[Text]" custT="1"/>
      <dgm:spPr>
        <a:solidFill>
          <a:schemeClr val="accent6">
            <a:lumMod val="50000"/>
          </a:schemeClr>
        </a:solidFill>
      </dgm:spPr>
      <dgm:t>
        <a:bodyPr/>
        <a:lstStyle/>
        <a:p>
          <a:r>
            <a:rPr lang="en-US" sz="4000" dirty="0" smtClean="0">
              <a:latin typeface="Franklin Gothic Medium Cond" panose="020B0606030402020204" pitchFamily="34" charset="0"/>
            </a:rPr>
            <a:t>Central </a:t>
          </a:r>
          <a:endParaRPr lang="en-US" sz="4000" dirty="0">
            <a:latin typeface="Franklin Gothic Medium Cond" panose="020B0606030402020204" pitchFamily="34" charset="0"/>
          </a:endParaRPr>
        </a:p>
      </dgm:t>
    </dgm:pt>
    <dgm:pt modelId="{DE8D8A1C-95E8-454C-833E-CDE24F7E0CE2}" type="parTrans" cxnId="{5E1CF958-8A4F-45C0-9068-0096467F7E1E}">
      <dgm:prSet/>
      <dgm:spPr/>
      <dgm:t>
        <a:bodyPr/>
        <a:lstStyle/>
        <a:p>
          <a:endParaRPr lang="en-US" sz="4000">
            <a:latin typeface="Franklin Gothic Medium Cond" panose="020B0606030402020204" pitchFamily="34" charset="0"/>
          </a:endParaRPr>
        </a:p>
      </dgm:t>
    </dgm:pt>
    <dgm:pt modelId="{5CC8D6EA-37C1-437B-A9CB-BF57381064C4}" type="sibTrans" cxnId="{5E1CF958-8A4F-45C0-9068-0096467F7E1E}">
      <dgm:prSet/>
      <dgm:spPr/>
      <dgm:t>
        <a:bodyPr/>
        <a:lstStyle/>
        <a:p>
          <a:endParaRPr lang="en-US" sz="4000">
            <a:latin typeface="Franklin Gothic Medium Cond" panose="020B0606030402020204" pitchFamily="34" charset="0"/>
          </a:endParaRPr>
        </a:p>
      </dgm:t>
    </dgm:pt>
    <dgm:pt modelId="{4B0669FB-528A-49B0-8F77-DB49543ED767}">
      <dgm:prSet phldrT="[Text]" custT="1"/>
      <dgm:spPr>
        <a:solidFill>
          <a:schemeClr val="accent6">
            <a:lumMod val="50000"/>
          </a:schemeClr>
        </a:solidFill>
      </dgm:spPr>
      <dgm:t>
        <a:bodyPr/>
        <a:lstStyle/>
        <a:p>
          <a:r>
            <a:rPr lang="en-US" sz="4000" dirty="0" smtClean="0">
              <a:latin typeface="Franklin Gothic Medium Cond" panose="020B0606030402020204" pitchFamily="34" charset="0"/>
            </a:rPr>
            <a:t>PACS</a:t>
          </a:r>
          <a:endParaRPr lang="en-US" sz="4000" dirty="0">
            <a:latin typeface="Franklin Gothic Medium Cond" panose="020B0606030402020204" pitchFamily="34" charset="0"/>
          </a:endParaRPr>
        </a:p>
      </dgm:t>
    </dgm:pt>
    <dgm:pt modelId="{245B6900-D9AF-4250-9D19-3BCCF7FE7911}" type="parTrans" cxnId="{4D6F8C69-93C3-4471-8816-E7399D84F44E}">
      <dgm:prSet/>
      <dgm:spPr/>
      <dgm:t>
        <a:bodyPr/>
        <a:lstStyle/>
        <a:p>
          <a:endParaRPr lang="en-US" sz="4000">
            <a:latin typeface="Franklin Gothic Medium Cond" panose="020B0606030402020204" pitchFamily="34" charset="0"/>
          </a:endParaRPr>
        </a:p>
      </dgm:t>
    </dgm:pt>
    <dgm:pt modelId="{1F0679A2-ADC3-43D0-9C10-30EED1C759F4}" type="sibTrans" cxnId="{4D6F8C69-93C3-4471-8816-E7399D84F44E}">
      <dgm:prSet/>
      <dgm:spPr/>
      <dgm:t>
        <a:bodyPr/>
        <a:lstStyle/>
        <a:p>
          <a:endParaRPr lang="en-US" sz="4000">
            <a:latin typeface="Franklin Gothic Medium Cond" panose="020B0606030402020204" pitchFamily="34" charset="0"/>
          </a:endParaRPr>
        </a:p>
      </dgm:t>
    </dgm:pt>
    <dgm:pt modelId="{02C5F4B2-09EB-4964-A60F-307C4D866892}" type="pres">
      <dgm:prSet presAssocID="{7150B4BF-1393-4E87-B029-23FAD4B237C2}" presName="hierChild1" presStyleCnt="0">
        <dgm:presLayoutVars>
          <dgm:orgChart val="1"/>
          <dgm:chPref val="1"/>
          <dgm:dir/>
          <dgm:animOne val="branch"/>
          <dgm:animLvl val="lvl"/>
          <dgm:resizeHandles/>
        </dgm:presLayoutVars>
      </dgm:prSet>
      <dgm:spPr/>
      <dgm:t>
        <a:bodyPr/>
        <a:lstStyle/>
        <a:p>
          <a:endParaRPr lang="en-US"/>
        </a:p>
      </dgm:t>
    </dgm:pt>
    <dgm:pt modelId="{55533954-8BA8-4AF2-AE9C-AF97AE67E791}" type="pres">
      <dgm:prSet presAssocID="{CBFECE80-036C-4889-B2BB-7E63374F2CFB}" presName="hierRoot1" presStyleCnt="0">
        <dgm:presLayoutVars>
          <dgm:hierBranch val="init"/>
        </dgm:presLayoutVars>
      </dgm:prSet>
      <dgm:spPr/>
    </dgm:pt>
    <dgm:pt modelId="{6C691199-FC45-402F-ADF9-2FAE5CFB794A}" type="pres">
      <dgm:prSet presAssocID="{CBFECE80-036C-4889-B2BB-7E63374F2CFB}" presName="rootComposite1" presStyleCnt="0"/>
      <dgm:spPr/>
    </dgm:pt>
    <dgm:pt modelId="{C14DA622-441C-4437-8F6A-08BEB8343179}" type="pres">
      <dgm:prSet presAssocID="{CBFECE80-036C-4889-B2BB-7E63374F2CFB}" presName="rootText1" presStyleLbl="node0" presStyleIdx="0" presStyleCnt="1" custScaleX="265134">
        <dgm:presLayoutVars>
          <dgm:chPref val="3"/>
        </dgm:presLayoutVars>
      </dgm:prSet>
      <dgm:spPr/>
      <dgm:t>
        <a:bodyPr/>
        <a:lstStyle/>
        <a:p>
          <a:endParaRPr lang="en-US"/>
        </a:p>
      </dgm:t>
    </dgm:pt>
    <dgm:pt modelId="{06B2DB1C-2878-456C-83EF-177159B8613B}" type="pres">
      <dgm:prSet presAssocID="{CBFECE80-036C-4889-B2BB-7E63374F2CFB}" presName="rootConnector1" presStyleLbl="node1" presStyleIdx="0" presStyleCnt="0"/>
      <dgm:spPr/>
      <dgm:t>
        <a:bodyPr/>
        <a:lstStyle/>
        <a:p>
          <a:endParaRPr lang="en-US"/>
        </a:p>
      </dgm:t>
    </dgm:pt>
    <dgm:pt modelId="{860561B4-A1D6-4A05-8F6D-048E04DD5BA6}" type="pres">
      <dgm:prSet presAssocID="{CBFECE80-036C-4889-B2BB-7E63374F2CFB}" presName="hierChild2" presStyleCnt="0"/>
      <dgm:spPr/>
    </dgm:pt>
    <dgm:pt modelId="{7CF68949-66A2-4730-9832-C7AB9F0C4B7B}" type="pres">
      <dgm:prSet presAssocID="{1BA82A72-E969-4142-9B8D-DDB8EF37ED64}" presName="Name37" presStyleLbl="parChTrans1D2" presStyleIdx="0" presStyleCnt="2"/>
      <dgm:spPr/>
      <dgm:t>
        <a:bodyPr/>
        <a:lstStyle/>
        <a:p>
          <a:endParaRPr lang="en-US"/>
        </a:p>
      </dgm:t>
    </dgm:pt>
    <dgm:pt modelId="{838DBF94-3C33-4BBA-BE6F-FC2554414C90}" type="pres">
      <dgm:prSet presAssocID="{1D279D57-E921-4A3E-8C77-A2B5F41BD3C8}" presName="hierRoot2" presStyleCnt="0">
        <dgm:presLayoutVars>
          <dgm:hierBranch val="init"/>
        </dgm:presLayoutVars>
      </dgm:prSet>
      <dgm:spPr/>
    </dgm:pt>
    <dgm:pt modelId="{93EC9AF0-6BDB-4403-B562-874685298AAB}" type="pres">
      <dgm:prSet presAssocID="{1D279D57-E921-4A3E-8C77-A2B5F41BD3C8}" presName="rootComposite" presStyleCnt="0"/>
      <dgm:spPr/>
    </dgm:pt>
    <dgm:pt modelId="{EA98F822-FAF7-4C90-93A7-FCDC911BEF24}" type="pres">
      <dgm:prSet presAssocID="{1D279D57-E921-4A3E-8C77-A2B5F41BD3C8}" presName="rootText" presStyleLbl="node2" presStyleIdx="0" presStyleCnt="2" custScaleX="188701">
        <dgm:presLayoutVars>
          <dgm:chPref val="3"/>
        </dgm:presLayoutVars>
      </dgm:prSet>
      <dgm:spPr/>
      <dgm:t>
        <a:bodyPr/>
        <a:lstStyle/>
        <a:p>
          <a:endParaRPr lang="en-US"/>
        </a:p>
      </dgm:t>
    </dgm:pt>
    <dgm:pt modelId="{FB25C5D0-C5BE-44D6-91F9-F8735134B97E}" type="pres">
      <dgm:prSet presAssocID="{1D279D57-E921-4A3E-8C77-A2B5F41BD3C8}" presName="rootConnector" presStyleLbl="node2" presStyleIdx="0" presStyleCnt="2"/>
      <dgm:spPr/>
      <dgm:t>
        <a:bodyPr/>
        <a:lstStyle/>
        <a:p>
          <a:endParaRPr lang="en-US"/>
        </a:p>
      </dgm:t>
    </dgm:pt>
    <dgm:pt modelId="{D6AA23D8-1364-4FB6-9041-E9140C241448}" type="pres">
      <dgm:prSet presAssocID="{1D279D57-E921-4A3E-8C77-A2B5F41BD3C8}" presName="hierChild4" presStyleCnt="0"/>
      <dgm:spPr/>
    </dgm:pt>
    <dgm:pt modelId="{A2438ACF-0565-4015-B625-D53EAE96D411}" type="pres">
      <dgm:prSet presAssocID="{B69E4057-297F-487B-8B27-AD8F4A6D2998}" presName="Name37" presStyleLbl="parChTrans1D3" presStyleIdx="0" presStyleCnt="8"/>
      <dgm:spPr/>
      <dgm:t>
        <a:bodyPr/>
        <a:lstStyle/>
        <a:p>
          <a:endParaRPr lang="en-US"/>
        </a:p>
      </dgm:t>
    </dgm:pt>
    <dgm:pt modelId="{877E6326-1994-469B-9EAC-EF4F310510B1}" type="pres">
      <dgm:prSet presAssocID="{7A17D8A6-31E5-422F-A48E-8DDE367E13CA}" presName="hierRoot2" presStyleCnt="0">
        <dgm:presLayoutVars>
          <dgm:hierBranch val="init"/>
        </dgm:presLayoutVars>
      </dgm:prSet>
      <dgm:spPr/>
    </dgm:pt>
    <dgm:pt modelId="{D692886C-0DCC-45E4-A2D7-E97ABDE2E344}" type="pres">
      <dgm:prSet presAssocID="{7A17D8A6-31E5-422F-A48E-8DDE367E13CA}" presName="rootComposite" presStyleCnt="0"/>
      <dgm:spPr/>
    </dgm:pt>
    <dgm:pt modelId="{8F83CCB6-E7E8-46BC-8A92-903F4F7DA8DC}" type="pres">
      <dgm:prSet presAssocID="{7A17D8A6-31E5-422F-A48E-8DDE367E13CA}" presName="rootText" presStyleLbl="node3" presStyleIdx="0" presStyleCnt="8" custScaleX="212112">
        <dgm:presLayoutVars>
          <dgm:chPref val="3"/>
        </dgm:presLayoutVars>
      </dgm:prSet>
      <dgm:spPr/>
      <dgm:t>
        <a:bodyPr/>
        <a:lstStyle/>
        <a:p>
          <a:endParaRPr lang="en-US"/>
        </a:p>
      </dgm:t>
    </dgm:pt>
    <dgm:pt modelId="{FCA9CF35-6344-4991-96F7-C7A2A4F77D6E}" type="pres">
      <dgm:prSet presAssocID="{7A17D8A6-31E5-422F-A48E-8DDE367E13CA}" presName="rootConnector" presStyleLbl="node3" presStyleIdx="0" presStyleCnt="8"/>
      <dgm:spPr/>
      <dgm:t>
        <a:bodyPr/>
        <a:lstStyle/>
        <a:p>
          <a:endParaRPr lang="en-US"/>
        </a:p>
      </dgm:t>
    </dgm:pt>
    <dgm:pt modelId="{5276922F-96F6-4A75-96FD-EF6C8F177B56}" type="pres">
      <dgm:prSet presAssocID="{7A17D8A6-31E5-422F-A48E-8DDE367E13CA}" presName="hierChild4" presStyleCnt="0"/>
      <dgm:spPr/>
    </dgm:pt>
    <dgm:pt modelId="{DAADCF90-E7EE-47F1-BB6F-A69352A13884}" type="pres">
      <dgm:prSet presAssocID="{7A17D8A6-31E5-422F-A48E-8DDE367E13CA}" presName="hierChild5" presStyleCnt="0"/>
      <dgm:spPr/>
    </dgm:pt>
    <dgm:pt modelId="{4A6DD62C-A562-45A9-8DC0-44432A22DABB}" type="pres">
      <dgm:prSet presAssocID="{B56BA59D-C422-4414-9807-E9DB8756FA15}" presName="Name37" presStyleLbl="parChTrans1D3" presStyleIdx="1" presStyleCnt="8"/>
      <dgm:spPr/>
      <dgm:t>
        <a:bodyPr/>
        <a:lstStyle/>
        <a:p>
          <a:endParaRPr lang="en-US"/>
        </a:p>
      </dgm:t>
    </dgm:pt>
    <dgm:pt modelId="{F16F34D2-82E7-473E-AD18-70FF7F736615}" type="pres">
      <dgm:prSet presAssocID="{F3494E0F-1673-4043-875A-F5FAD33D0C8C}" presName="hierRoot2" presStyleCnt="0">
        <dgm:presLayoutVars>
          <dgm:hierBranch val="init"/>
        </dgm:presLayoutVars>
      </dgm:prSet>
      <dgm:spPr/>
    </dgm:pt>
    <dgm:pt modelId="{3C78B0CA-596C-4CE2-8C4C-850DA37AB54B}" type="pres">
      <dgm:prSet presAssocID="{F3494E0F-1673-4043-875A-F5FAD33D0C8C}" presName="rootComposite" presStyleCnt="0"/>
      <dgm:spPr/>
    </dgm:pt>
    <dgm:pt modelId="{913523FA-C3C6-4808-93BF-2D029B861FCA}" type="pres">
      <dgm:prSet presAssocID="{F3494E0F-1673-4043-875A-F5FAD33D0C8C}" presName="rootText" presStyleLbl="node3" presStyleIdx="1" presStyleCnt="8" custScaleX="165241">
        <dgm:presLayoutVars>
          <dgm:chPref val="3"/>
        </dgm:presLayoutVars>
      </dgm:prSet>
      <dgm:spPr/>
      <dgm:t>
        <a:bodyPr/>
        <a:lstStyle/>
        <a:p>
          <a:endParaRPr lang="en-US"/>
        </a:p>
      </dgm:t>
    </dgm:pt>
    <dgm:pt modelId="{4B4481C9-8DAC-4620-BC6D-F1CF1C42B8A8}" type="pres">
      <dgm:prSet presAssocID="{F3494E0F-1673-4043-875A-F5FAD33D0C8C}" presName="rootConnector" presStyleLbl="node3" presStyleIdx="1" presStyleCnt="8"/>
      <dgm:spPr/>
      <dgm:t>
        <a:bodyPr/>
        <a:lstStyle/>
        <a:p>
          <a:endParaRPr lang="en-US"/>
        </a:p>
      </dgm:t>
    </dgm:pt>
    <dgm:pt modelId="{47136A81-B726-4956-A3DA-BAB93C40FBD0}" type="pres">
      <dgm:prSet presAssocID="{F3494E0F-1673-4043-875A-F5FAD33D0C8C}" presName="hierChild4" presStyleCnt="0"/>
      <dgm:spPr/>
    </dgm:pt>
    <dgm:pt modelId="{E09FE9DE-2D4B-45D5-99DD-523F8FD98D67}" type="pres">
      <dgm:prSet presAssocID="{F3494E0F-1673-4043-875A-F5FAD33D0C8C}" presName="hierChild5" presStyleCnt="0"/>
      <dgm:spPr/>
    </dgm:pt>
    <dgm:pt modelId="{191F61A7-DBE6-4A92-8503-8A8DFBB59605}" type="pres">
      <dgm:prSet presAssocID="{9C95888A-8131-4645-A1F6-FBA7C7B8D4D7}" presName="Name37" presStyleLbl="parChTrans1D3" presStyleIdx="2" presStyleCnt="8"/>
      <dgm:spPr/>
      <dgm:t>
        <a:bodyPr/>
        <a:lstStyle/>
        <a:p>
          <a:endParaRPr lang="en-US"/>
        </a:p>
      </dgm:t>
    </dgm:pt>
    <dgm:pt modelId="{2A88A70E-7AF6-4249-9F61-51E6BAAF7BAD}" type="pres">
      <dgm:prSet presAssocID="{BF54EB7F-175F-4D6E-879D-55E98C3DEF4E}" presName="hierRoot2" presStyleCnt="0">
        <dgm:presLayoutVars>
          <dgm:hierBranch val="init"/>
        </dgm:presLayoutVars>
      </dgm:prSet>
      <dgm:spPr/>
    </dgm:pt>
    <dgm:pt modelId="{2AA88A3F-1EE7-4A8F-AF0C-1B0ABC73431A}" type="pres">
      <dgm:prSet presAssocID="{BF54EB7F-175F-4D6E-879D-55E98C3DEF4E}" presName="rootComposite" presStyleCnt="0"/>
      <dgm:spPr/>
    </dgm:pt>
    <dgm:pt modelId="{9D4DDE8A-297C-4C2B-A10E-B8C73D6B7988}" type="pres">
      <dgm:prSet presAssocID="{BF54EB7F-175F-4D6E-879D-55E98C3DEF4E}" presName="rootText" presStyleLbl="node3" presStyleIdx="2" presStyleCnt="8" custScaleX="194891">
        <dgm:presLayoutVars>
          <dgm:chPref val="3"/>
        </dgm:presLayoutVars>
      </dgm:prSet>
      <dgm:spPr/>
      <dgm:t>
        <a:bodyPr/>
        <a:lstStyle/>
        <a:p>
          <a:endParaRPr lang="en-US"/>
        </a:p>
      </dgm:t>
    </dgm:pt>
    <dgm:pt modelId="{FBEA8BC7-C2D7-428C-B56D-5E67A3ECC75D}" type="pres">
      <dgm:prSet presAssocID="{BF54EB7F-175F-4D6E-879D-55E98C3DEF4E}" presName="rootConnector" presStyleLbl="node3" presStyleIdx="2" presStyleCnt="8"/>
      <dgm:spPr/>
      <dgm:t>
        <a:bodyPr/>
        <a:lstStyle/>
        <a:p>
          <a:endParaRPr lang="en-US"/>
        </a:p>
      </dgm:t>
    </dgm:pt>
    <dgm:pt modelId="{EACA82E8-EDDE-4EFD-B7E9-4D360DE12560}" type="pres">
      <dgm:prSet presAssocID="{BF54EB7F-175F-4D6E-879D-55E98C3DEF4E}" presName="hierChild4" presStyleCnt="0"/>
      <dgm:spPr/>
    </dgm:pt>
    <dgm:pt modelId="{1EBB7D91-EF33-4A15-8B55-0913ED58DEE5}" type="pres">
      <dgm:prSet presAssocID="{BF54EB7F-175F-4D6E-879D-55E98C3DEF4E}" presName="hierChild5" presStyleCnt="0"/>
      <dgm:spPr/>
    </dgm:pt>
    <dgm:pt modelId="{749B0126-27D7-4B9A-B394-5D8DA4A16D74}" type="pres">
      <dgm:prSet presAssocID="{A27FF95E-23E3-4915-9FCB-E2DC1E4C8D29}" presName="Name37" presStyleLbl="parChTrans1D3" presStyleIdx="3" presStyleCnt="8"/>
      <dgm:spPr/>
      <dgm:t>
        <a:bodyPr/>
        <a:lstStyle/>
        <a:p>
          <a:endParaRPr lang="en-US"/>
        </a:p>
      </dgm:t>
    </dgm:pt>
    <dgm:pt modelId="{FF5EC3AB-E641-41C0-ACE0-CBF1EE2062D9}" type="pres">
      <dgm:prSet presAssocID="{12894B1B-18A5-4D05-A71C-766196BEF980}" presName="hierRoot2" presStyleCnt="0">
        <dgm:presLayoutVars>
          <dgm:hierBranch val="init"/>
        </dgm:presLayoutVars>
      </dgm:prSet>
      <dgm:spPr/>
    </dgm:pt>
    <dgm:pt modelId="{43EC84E6-A230-4074-83F7-FB68303DE863}" type="pres">
      <dgm:prSet presAssocID="{12894B1B-18A5-4D05-A71C-766196BEF980}" presName="rootComposite" presStyleCnt="0"/>
      <dgm:spPr/>
    </dgm:pt>
    <dgm:pt modelId="{DC8866EB-EFC0-46B1-B7BB-AC2C77906A57}" type="pres">
      <dgm:prSet presAssocID="{12894B1B-18A5-4D05-A71C-766196BEF980}" presName="rootText" presStyleLbl="node3" presStyleIdx="3" presStyleCnt="8">
        <dgm:presLayoutVars>
          <dgm:chPref val="3"/>
        </dgm:presLayoutVars>
      </dgm:prSet>
      <dgm:spPr/>
      <dgm:t>
        <a:bodyPr/>
        <a:lstStyle/>
        <a:p>
          <a:endParaRPr lang="en-US"/>
        </a:p>
      </dgm:t>
    </dgm:pt>
    <dgm:pt modelId="{99723BCC-1F1F-4F7B-876D-BF725F1DA595}" type="pres">
      <dgm:prSet presAssocID="{12894B1B-18A5-4D05-A71C-766196BEF980}" presName="rootConnector" presStyleLbl="node3" presStyleIdx="3" presStyleCnt="8"/>
      <dgm:spPr/>
      <dgm:t>
        <a:bodyPr/>
        <a:lstStyle/>
        <a:p>
          <a:endParaRPr lang="en-US"/>
        </a:p>
      </dgm:t>
    </dgm:pt>
    <dgm:pt modelId="{D4856DE1-3EF6-4390-920B-05A116F4BC65}" type="pres">
      <dgm:prSet presAssocID="{12894B1B-18A5-4D05-A71C-766196BEF980}" presName="hierChild4" presStyleCnt="0"/>
      <dgm:spPr/>
    </dgm:pt>
    <dgm:pt modelId="{B9D61985-E8B2-4D62-B13E-4D0F6E71F59C}" type="pres">
      <dgm:prSet presAssocID="{12894B1B-18A5-4D05-A71C-766196BEF980}" presName="hierChild5" presStyleCnt="0"/>
      <dgm:spPr/>
    </dgm:pt>
    <dgm:pt modelId="{E366E20D-5EFF-47DF-ABAF-AF7D9A7713B2}" type="pres">
      <dgm:prSet presAssocID="{1D279D57-E921-4A3E-8C77-A2B5F41BD3C8}" presName="hierChild5" presStyleCnt="0"/>
      <dgm:spPr/>
    </dgm:pt>
    <dgm:pt modelId="{9139E421-2042-4101-B940-AB905F38CF90}" type="pres">
      <dgm:prSet presAssocID="{DDA2BF62-3DD8-4BCF-9F05-E5CAF1362B33}" presName="Name37" presStyleLbl="parChTrans1D2" presStyleIdx="1" presStyleCnt="2"/>
      <dgm:spPr/>
      <dgm:t>
        <a:bodyPr/>
        <a:lstStyle/>
        <a:p>
          <a:endParaRPr lang="en-US"/>
        </a:p>
      </dgm:t>
    </dgm:pt>
    <dgm:pt modelId="{45A7BC07-6A83-486F-A2B0-9852AC660043}" type="pres">
      <dgm:prSet presAssocID="{D2BFBCAE-1BF9-4120-A01D-3921DC601AF2}" presName="hierRoot2" presStyleCnt="0">
        <dgm:presLayoutVars>
          <dgm:hierBranch val="init"/>
        </dgm:presLayoutVars>
      </dgm:prSet>
      <dgm:spPr/>
    </dgm:pt>
    <dgm:pt modelId="{46C9260A-4C83-41F7-9C3B-4E8DE50630E6}" type="pres">
      <dgm:prSet presAssocID="{D2BFBCAE-1BF9-4120-A01D-3921DC601AF2}" presName="rootComposite" presStyleCnt="0"/>
      <dgm:spPr/>
    </dgm:pt>
    <dgm:pt modelId="{5DAC07D4-62EC-4676-BEFC-CFBAEA2E868A}" type="pres">
      <dgm:prSet presAssocID="{D2BFBCAE-1BF9-4120-A01D-3921DC601AF2}" presName="rootText" presStyleLbl="node2" presStyleIdx="1" presStyleCnt="2">
        <dgm:presLayoutVars>
          <dgm:chPref val="3"/>
        </dgm:presLayoutVars>
      </dgm:prSet>
      <dgm:spPr/>
      <dgm:t>
        <a:bodyPr/>
        <a:lstStyle/>
        <a:p>
          <a:endParaRPr lang="en-US"/>
        </a:p>
      </dgm:t>
    </dgm:pt>
    <dgm:pt modelId="{0B2459EF-7182-4C25-9774-A629D315BEEF}" type="pres">
      <dgm:prSet presAssocID="{D2BFBCAE-1BF9-4120-A01D-3921DC601AF2}" presName="rootConnector" presStyleLbl="node2" presStyleIdx="1" presStyleCnt="2"/>
      <dgm:spPr/>
      <dgm:t>
        <a:bodyPr/>
        <a:lstStyle/>
        <a:p>
          <a:endParaRPr lang="en-US"/>
        </a:p>
      </dgm:t>
    </dgm:pt>
    <dgm:pt modelId="{A96FD2A3-4596-4ACA-ADD5-CE6DFA7FC1E0}" type="pres">
      <dgm:prSet presAssocID="{D2BFBCAE-1BF9-4120-A01D-3921DC601AF2}" presName="hierChild4" presStyleCnt="0"/>
      <dgm:spPr/>
    </dgm:pt>
    <dgm:pt modelId="{F2A86AF7-DD7E-4C1D-9DEE-195E80652416}" type="pres">
      <dgm:prSet presAssocID="{1ACE0E9A-7A86-407E-B39A-2A1F690606EF}" presName="Name37" presStyleLbl="parChTrans1D3" presStyleIdx="4" presStyleCnt="8"/>
      <dgm:spPr/>
      <dgm:t>
        <a:bodyPr/>
        <a:lstStyle/>
        <a:p>
          <a:endParaRPr lang="en-US"/>
        </a:p>
      </dgm:t>
    </dgm:pt>
    <dgm:pt modelId="{6E99F146-AEE1-45B9-B724-0176A7E68B7A}" type="pres">
      <dgm:prSet presAssocID="{8A810DDC-D97A-45AE-8C36-3D01296C6C89}" presName="hierRoot2" presStyleCnt="0">
        <dgm:presLayoutVars>
          <dgm:hierBranch val="init"/>
        </dgm:presLayoutVars>
      </dgm:prSet>
      <dgm:spPr/>
    </dgm:pt>
    <dgm:pt modelId="{89CFE849-439E-4F07-8FD7-A0B25A5B9B11}" type="pres">
      <dgm:prSet presAssocID="{8A810DDC-D97A-45AE-8C36-3D01296C6C89}" presName="rootComposite" presStyleCnt="0"/>
      <dgm:spPr/>
    </dgm:pt>
    <dgm:pt modelId="{92A2EC14-295F-4923-AC4F-C931555716E6}" type="pres">
      <dgm:prSet presAssocID="{8A810DDC-D97A-45AE-8C36-3D01296C6C89}" presName="rootText" presStyleLbl="node3" presStyleIdx="4" presStyleCnt="8">
        <dgm:presLayoutVars>
          <dgm:chPref val="3"/>
        </dgm:presLayoutVars>
      </dgm:prSet>
      <dgm:spPr/>
      <dgm:t>
        <a:bodyPr/>
        <a:lstStyle/>
        <a:p>
          <a:endParaRPr lang="en-US"/>
        </a:p>
      </dgm:t>
    </dgm:pt>
    <dgm:pt modelId="{D728AC1E-F206-40B7-8343-F37B24F9A83B}" type="pres">
      <dgm:prSet presAssocID="{8A810DDC-D97A-45AE-8C36-3D01296C6C89}" presName="rootConnector" presStyleLbl="node3" presStyleIdx="4" presStyleCnt="8"/>
      <dgm:spPr/>
      <dgm:t>
        <a:bodyPr/>
        <a:lstStyle/>
        <a:p>
          <a:endParaRPr lang="en-US"/>
        </a:p>
      </dgm:t>
    </dgm:pt>
    <dgm:pt modelId="{72F44678-D299-4ED5-89AF-8B066115B2D4}" type="pres">
      <dgm:prSet presAssocID="{8A810DDC-D97A-45AE-8C36-3D01296C6C89}" presName="hierChild4" presStyleCnt="0"/>
      <dgm:spPr/>
    </dgm:pt>
    <dgm:pt modelId="{3DB917F8-AA25-4432-B727-EAC0A9759B70}" type="pres">
      <dgm:prSet presAssocID="{8A810DDC-D97A-45AE-8C36-3D01296C6C89}" presName="hierChild5" presStyleCnt="0"/>
      <dgm:spPr/>
    </dgm:pt>
    <dgm:pt modelId="{A93BB3B3-90E4-48DC-A68E-D07FED1E3664}" type="pres">
      <dgm:prSet presAssocID="{928EEAE5-D094-4D8F-AFBC-E8334B3A6B1A}" presName="Name37" presStyleLbl="parChTrans1D3" presStyleIdx="5" presStyleCnt="8"/>
      <dgm:spPr/>
      <dgm:t>
        <a:bodyPr/>
        <a:lstStyle/>
        <a:p>
          <a:endParaRPr lang="en-US"/>
        </a:p>
      </dgm:t>
    </dgm:pt>
    <dgm:pt modelId="{6DE01040-BC13-4E94-9F43-A467A8F72EED}" type="pres">
      <dgm:prSet presAssocID="{8763A61D-3AC0-4142-BEBF-39AA420CC351}" presName="hierRoot2" presStyleCnt="0">
        <dgm:presLayoutVars>
          <dgm:hierBranch val="init"/>
        </dgm:presLayoutVars>
      </dgm:prSet>
      <dgm:spPr/>
    </dgm:pt>
    <dgm:pt modelId="{72CDED02-7DCD-4433-B71B-F6677A2CF0BE}" type="pres">
      <dgm:prSet presAssocID="{8763A61D-3AC0-4142-BEBF-39AA420CC351}" presName="rootComposite" presStyleCnt="0"/>
      <dgm:spPr/>
    </dgm:pt>
    <dgm:pt modelId="{4148861C-14CA-47AC-AFC0-5C49DE7A75C0}" type="pres">
      <dgm:prSet presAssocID="{8763A61D-3AC0-4142-BEBF-39AA420CC351}" presName="rootText" presStyleLbl="node3" presStyleIdx="5" presStyleCnt="8">
        <dgm:presLayoutVars>
          <dgm:chPref val="3"/>
        </dgm:presLayoutVars>
      </dgm:prSet>
      <dgm:spPr/>
      <dgm:t>
        <a:bodyPr/>
        <a:lstStyle/>
        <a:p>
          <a:endParaRPr lang="en-US"/>
        </a:p>
      </dgm:t>
    </dgm:pt>
    <dgm:pt modelId="{163D451B-63B4-4404-8C4E-21BAD85E4562}" type="pres">
      <dgm:prSet presAssocID="{8763A61D-3AC0-4142-BEBF-39AA420CC351}" presName="rootConnector" presStyleLbl="node3" presStyleIdx="5" presStyleCnt="8"/>
      <dgm:spPr/>
      <dgm:t>
        <a:bodyPr/>
        <a:lstStyle/>
        <a:p>
          <a:endParaRPr lang="en-US"/>
        </a:p>
      </dgm:t>
    </dgm:pt>
    <dgm:pt modelId="{F91384EE-9760-42BF-B3DF-567F57BBF20C}" type="pres">
      <dgm:prSet presAssocID="{8763A61D-3AC0-4142-BEBF-39AA420CC351}" presName="hierChild4" presStyleCnt="0"/>
      <dgm:spPr/>
    </dgm:pt>
    <dgm:pt modelId="{56E9F575-07D7-4488-B200-D06FEF01C7D1}" type="pres">
      <dgm:prSet presAssocID="{8763A61D-3AC0-4142-BEBF-39AA420CC351}" presName="hierChild5" presStyleCnt="0"/>
      <dgm:spPr/>
    </dgm:pt>
    <dgm:pt modelId="{8560335B-6EB8-4651-8D4F-5F9D6E3DAA56}" type="pres">
      <dgm:prSet presAssocID="{DE8D8A1C-95E8-454C-833E-CDE24F7E0CE2}" presName="Name37" presStyleLbl="parChTrans1D3" presStyleIdx="6" presStyleCnt="8"/>
      <dgm:spPr/>
      <dgm:t>
        <a:bodyPr/>
        <a:lstStyle/>
        <a:p>
          <a:endParaRPr lang="en-US"/>
        </a:p>
      </dgm:t>
    </dgm:pt>
    <dgm:pt modelId="{736765A0-6DA7-4B18-B2C4-B3BF594688F9}" type="pres">
      <dgm:prSet presAssocID="{0DCB2B21-8C4A-4CEE-8545-77B1FADA57B9}" presName="hierRoot2" presStyleCnt="0">
        <dgm:presLayoutVars>
          <dgm:hierBranch val="init"/>
        </dgm:presLayoutVars>
      </dgm:prSet>
      <dgm:spPr/>
    </dgm:pt>
    <dgm:pt modelId="{F619BFAE-69FB-41E2-ABA4-3ACB4CE8BA51}" type="pres">
      <dgm:prSet presAssocID="{0DCB2B21-8C4A-4CEE-8545-77B1FADA57B9}" presName="rootComposite" presStyleCnt="0"/>
      <dgm:spPr/>
    </dgm:pt>
    <dgm:pt modelId="{2625B31C-0082-48B2-83C4-8EDBCC61FC04}" type="pres">
      <dgm:prSet presAssocID="{0DCB2B21-8C4A-4CEE-8545-77B1FADA57B9}" presName="rootText" presStyleLbl="node3" presStyleIdx="6" presStyleCnt="8">
        <dgm:presLayoutVars>
          <dgm:chPref val="3"/>
        </dgm:presLayoutVars>
      </dgm:prSet>
      <dgm:spPr/>
      <dgm:t>
        <a:bodyPr/>
        <a:lstStyle/>
        <a:p>
          <a:endParaRPr lang="en-US"/>
        </a:p>
      </dgm:t>
    </dgm:pt>
    <dgm:pt modelId="{A0F1C52C-11FA-4536-B122-9D4D069C644C}" type="pres">
      <dgm:prSet presAssocID="{0DCB2B21-8C4A-4CEE-8545-77B1FADA57B9}" presName="rootConnector" presStyleLbl="node3" presStyleIdx="6" presStyleCnt="8"/>
      <dgm:spPr/>
      <dgm:t>
        <a:bodyPr/>
        <a:lstStyle/>
        <a:p>
          <a:endParaRPr lang="en-US"/>
        </a:p>
      </dgm:t>
    </dgm:pt>
    <dgm:pt modelId="{857127E0-DC16-4966-BD9A-6C97890D9089}" type="pres">
      <dgm:prSet presAssocID="{0DCB2B21-8C4A-4CEE-8545-77B1FADA57B9}" presName="hierChild4" presStyleCnt="0"/>
      <dgm:spPr/>
    </dgm:pt>
    <dgm:pt modelId="{298CB5EB-12B2-4A68-B9C1-C14B6E8FDF3C}" type="pres">
      <dgm:prSet presAssocID="{0DCB2B21-8C4A-4CEE-8545-77B1FADA57B9}" presName="hierChild5" presStyleCnt="0"/>
      <dgm:spPr/>
    </dgm:pt>
    <dgm:pt modelId="{A8C4A126-741E-4127-8383-B43AF555CD38}" type="pres">
      <dgm:prSet presAssocID="{245B6900-D9AF-4250-9D19-3BCCF7FE7911}" presName="Name37" presStyleLbl="parChTrans1D3" presStyleIdx="7" presStyleCnt="8"/>
      <dgm:spPr/>
      <dgm:t>
        <a:bodyPr/>
        <a:lstStyle/>
        <a:p>
          <a:endParaRPr lang="en-US"/>
        </a:p>
      </dgm:t>
    </dgm:pt>
    <dgm:pt modelId="{581D6A98-FFAD-4D3A-A45D-CE24B61B1E35}" type="pres">
      <dgm:prSet presAssocID="{4B0669FB-528A-49B0-8F77-DB49543ED767}" presName="hierRoot2" presStyleCnt="0">
        <dgm:presLayoutVars>
          <dgm:hierBranch val="init"/>
        </dgm:presLayoutVars>
      </dgm:prSet>
      <dgm:spPr/>
    </dgm:pt>
    <dgm:pt modelId="{DB33E72D-0176-4003-9F44-6FD48A5399D3}" type="pres">
      <dgm:prSet presAssocID="{4B0669FB-528A-49B0-8F77-DB49543ED767}" presName="rootComposite" presStyleCnt="0"/>
      <dgm:spPr/>
    </dgm:pt>
    <dgm:pt modelId="{BDA6CC4C-F3E2-4273-9231-C87BE5D3B9E7}" type="pres">
      <dgm:prSet presAssocID="{4B0669FB-528A-49B0-8F77-DB49543ED767}" presName="rootText" presStyleLbl="node3" presStyleIdx="7" presStyleCnt="8">
        <dgm:presLayoutVars>
          <dgm:chPref val="3"/>
        </dgm:presLayoutVars>
      </dgm:prSet>
      <dgm:spPr/>
      <dgm:t>
        <a:bodyPr/>
        <a:lstStyle/>
        <a:p>
          <a:endParaRPr lang="en-US"/>
        </a:p>
      </dgm:t>
    </dgm:pt>
    <dgm:pt modelId="{FE0DD956-D82B-4AC5-9AFA-A58C5399CDF6}" type="pres">
      <dgm:prSet presAssocID="{4B0669FB-528A-49B0-8F77-DB49543ED767}" presName="rootConnector" presStyleLbl="node3" presStyleIdx="7" presStyleCnt="8"/>
      <dgm:spPr/>
      <dgm:t>
        <a:bodyPr/>
        <a:lstStyle/>
        <a:p>
          <a:endParaRPr lang="en-US"/>
        </a:p>
      </dgm:t>
    </dgm:pt>
    <dgm:pt modelId="{96F7F33E-015E-479F-89A1-834CCFC5BF81}" type="pres">
      <dgm:prSet presAssocID="{4B0669FB-528A-49B0-8F77-DB49543ED767}" presName="hierChild4" presStyleCnt="0"/>
      <dgm:spPr/>
    </dgm:pt>
    <dgm:pt modelId="{0439FE19-B0B9-41C2-BE30-94078E70EA82}" type="pres">
      <dgm:prSet presAssocID="{4B0669FB-528A-49B0-8F77-DB49543ED767}" presName="hierChild5" presStyleCnt="0"/>
      <dgm:spPr/>
    </dgm:pt>
    <dgm:pt modelId="{7877B525-18EB-4E5B-862C-C264482CED6C}" type="pres">
      <dgm:prSet presAssocID="{D2BFBCAE-1BF9-4120-A01D-3921DC601AF2}" presName="hierChild5" presStyleCnt="0"/>
      <dgm:spPr/>
    </dgm:pt>
    <dgm:pt modelId="{2555232F-D964-42FC-8D37-828BD91C3150}" type="pres">
      <dgm:prSet presAssocID="{CBFECE80-036C-4889-B2BB-7E63374F2CFB}" presName="hierChild3" presStyleCnt="0"/>
      <dgm:spPr/>
    </dgm:pt>
  </dgm:ptLst>
  <dgm:cxnLst>
    <dgm:cxn modelId="{86E59925-0444-4B57-975A-A41F028048F7}" type="presOf" srcId="{1ACE0E9A-7A86-407E-B39A-2A1F690606EF}" destId="{F2A86AF7-DD7E-4C1D-9DEE-195E80652416}" srcOrd="0" destOrd="0" presId="urn:microsoft.com/office/officeart/2005/8/layout/orgChart1"/>
    <dgm:cxn modelId="{04BEAB08-D6AD-4DE7-A47D-C8910582DDCF}" type="presOf" srcId="{A27FF95E-23E3-4915-9FCB-E2DC1E4C8D29}" destId="{749B0126-27D7-4B9A-B394-5D8DA4A16D74}" srcOrd="0" destOrd="0" presId="urn:microsoft.com/office/officeart/2005/8/layout/orgChart1"/>
    <dgm:cxn modelId="{29F0DD19-E375-4830-997D-400447F0A0BF}" type="presOf" srcId="{1BA82A72-E969-4142-9B8D-DDB8EF37ED64}" destId="{7CF68949-66A2-4730-9832-C7AB9F0C4B7B}" srcOrd="0" destOrd="0" presId="urn:microsoft.com/office/officeart/2005/8/layout/orgChart1"/>
    <dgm:cxn modelId="{6CC74C36-5622-4254-AC94-59F3212E6156}" srcId="{1D279D57-E921-4A3E-8C77-A2B5F41BD3C8}" destId="{F3494E0F-1673-4043-875A-F5FAD33D0C8C}" srcOrd="1" destOrd="0" parTransId="{B56BA59D-C422-4414-9807-E9DB8756FA15}" sibTransId="{9F1F6BD6-3172-40CB-8B37-AC4C0866B710}"/>
    <dgm:cxn modelId="{C748C9EE-73AF-493E-8594-857C4CC05B80}" type="presOf" srcId="{F3494E0F-1673-4043-875A-F5FAD33D0C8C}" destId="{913523FA-C3C6-4808-93BF-2D029B861FCA}" srcOrd="0" destOrd="0" presId="urn:microsoft.com/office/officeart/2005/8/layout/orgChart1"/>
    <dgm:cxn modelId="{DEFBD74A-5EF5-4F0E-B210-F12F56E9DCA3}" type="presOf" srcId="{7A17D8A6-31E5-422F-A48E-8DDE367E13CA}" destId="{FCA9CF35-6344-4991-96F7-C7A2A4F77D6E}" srcOrd="1" destOrd="0" presId="urn:microsoft.com/office/officeart/2005/8/layout/orgChart1"/>
    <dgm:cxn modelId="{EB58112A-4169-41F5-9778-7A5A62D19F09}" type="presOf" srcId="{0DCB2B21-8C4A-4CEE-8545-77B1FADA57B9}" destId="{A0F1C52C-11FA-4536-B122-9D4D069C644C}" srcOrd="1" destOrd="0" presId="urn:microsoft.com/office/officeart/2005/8/layout/orgChart1"/>
    <dgm:cxn modelId="{C8EEE133-66CD-42CB-A594-CDA87A148C36}" srcId="{1D279D57-E921-4A3E-8C77-A2B5F41BD3C8}" destId="{7A17D8A6-31E5-422F-A48E-8DDE367E13CA}" srcOrd="0" destOrd="0" parTransId="{B69E4057-297F-487B-8B27-AD8F4A6D2998}" sibTransId="{A3B685A0-5061-46AD-B5E0-AAED48A74237}"/>
    <dgm:cxn modelId="{97D34E0D-102B-4448-A121-CCB3DF0B90F8}" type="presOf" srcId="{7A17D8A6-31E5-422F-A48E-8DDE367E13CA}" destId="{8F83CCB6-E7E8-46BC-8A92-903F4F7DA8DC}" srcOrd="0" destOrd="0" presId="urn:microsoft.com/office/officeart/2005/8/layout/orgChart1"/>
    <dgm:cxn modelId="{1F739294-8C4D-4D2F-8224-390620FDA005}" type="presOf" srcId="{12894B1B-18A5-4D05-A71C-766196BEF980}" destId="{99723BCC-1F1F-4F7B-876D-BF725F1DA595}" srcOrd="1" destOrd="0" presId="urn:microsoft.com/office/officeart/2005/8/layout/orgChart1"/>
    <dgm:cxn modelId="{F192E28B-C63B-4881-82D3-3D7E80F957C4}" type="presOf" srcId="{0DCB2B21-8C4A-4CEE-8545-77B1FADA57B9}" destId="{2625B31C-0082-48B2-83C4-8EDBCC61FC04}" srcOrd="0" destOrd="0" presId="urn:microsoft.com/office/officeart/2005/8/layout/orgChart1"/>
    <dgm:cxn modelId="{3441871D-E27A-4E89-9B37-FCB9B0215EAC}" srcId="{1D279D57-E921-4A3E-8C77-A2B5F41BD3C8}" destId="{BF54EB7F-175F-4D6E-879D-55E98C3DEF4E}" srcOrd="2" destOrd="0" parTransId="{9C95888A-8131-4645-A1F6-FBA7C7B8D4D7}" sibTransId="{EBD9959A-304C-445D-81E2-4E202D17B179}"/>
    <dgm:cxn modelId="{E735506C-B27D-4F3C-8360-A449F43EF231}" type="presOf" srcId="{F3494E0F-1673-4043-875A-F5FAD33D0C8C}" destId="{4B4481C9-8DAC-4620-BC6D-F1CF1C42B8A8}" srcOrd="1" destOrd="0" presId="urn:microsoft.com/office/officeart/2005/8/layout/orgChart1"/>
    <dgm:cxn modelId="{EACCFF83-0B55-49AF-8323-8D54BAD410FE}" type="presOf" srcId="{B69E4057-297F-487B-8B27-AD8F4A6D2998}" destId="{A2438ACF-0565-4015-B625-D53EAE96D411}" srcOrd="0" destOrd="0" presId="urn:microsoft.com/office/officeart/2005/8/layout/orgChart1"/>
    <dgm:cxn modelId="{B5E7228E-A261-48C0-9ACD-7DB6EE386EAF}" type="presOf" srcId="{12894B1B-18A5-4D05-A71C-766196BEF980}" destId="{DC8866EB-EFC0-46B1-B7BB-AC2C77906A57}" srcOrd="0" destOrd="0" presId="urn:microsoft.com/office/officeart/2005/8/layout/orgChart1"/>
    <dgm:cxn modelId="{A99E9C73-B8E0-4682-8C4C-84A12D2A4025}" srcId="{7150B4BF-1393-4E87-B029-23FAD4B237C2}" destId="{CBFECE80-036C-4889-B2BB-7E63374F2CFB}" srcOrd="0" destOrd="0" parTransId="{4430E851-C531-44E2-8D27-541BA9A2D530}" sibTransId="{40EB1FEF-E2CF-4BB5-AE2F-70DAC80F59DD}"/>
    <dgm:cxn modelId="{FD3A6D92-D378-4AC3-BE84-5CD39B155D65}" type="presOf" srcId="{1D279D57-E921-4A3E-8C77-A2B5F41BD3C8}" destId="{FB25C5D0-C5BE-44D6-91F9-F8735134B97E}" srcOrd="1" destOrd="0" presId="urn:microsoft.com/office/officeart/2005/8/layout/orgChart1"/>
    <dgm:cxn modelId="{CFE502A6-B1A7-4AFF-A35C-DED9ABA4D14B}" srcId="{D2BFBCAE-1BF9-4120-A01D-3921DC601AF2}" destId="{8763A61D-3AC0-4142-BEBF-39AA420CC351}" srcOrd="1" destOrd="0" parTransId="{928EEAE5-D094-4D8F-AFBC-E8334B3A6B1A}" sibTransId="{03898771-E7D3-4311-AC76-0DA9DF090080}"/>
    <dgm:cxn modelId="{A98E3433-8FAA-411D-9079-59998F91C4A3}" type="presOf" srcId="{7150B4BF-1393-4E87-B029-23FAD4B237C2}" destId="{02C5F4B2-09EB-4964-A60F-307C4D866892}" srcOrd="0" destOrd="0" presId="urn:microsoft.com/office/officeart/2005/8/layout/orgChart1"/>
    <dgm:cxn modelId="{7936D402-3E3F-4F84-B525-6FAB6E4A8A3F}" srcId="{CBFECE80-036C-4889-B2BB-7E63374F2CFB}" destId="{1D279D57-E921-4A3E-8C77-A2B5F41BD3C8}" srcOrd="0" destOrd="0" parTransId="{1BA82A72-E969-4142-9B8D-DDB8EF37ED64}" sibTransId="{BB574C5D-F690-4158-B7B4-2643E9C32F6E}"/>
    <dgm:cxn modelId="{73B3533E-5D04-4BA0-87D0-EF91694E5A49}" type="presOf" srcId="{B56BA59D-C422-4414-9807-E9DB8756FA15}" destId="{4A6DD62C-A562-45A9-8DC0-44432A22DABB}" srcOrd="0" destOrd="0" presId="urn:microsoft.com/office/officeart/2005/8/layout/orgChart1"/>
    <dgm:cxn modelId="{E6218A1A-D93C-4E88-8568-D0C41D2218DD}" type="presOf" srcId="{D2BFBCAE-1BF9-4120-A01D-3921DC601AF2}" destId="{0B2459EF-7182-4C25-9774-A629D315BEEF}" srcOrd="1" destOrd="0" presId="urn:microsoft.com/office/officeart/2005/8/layout/orgChart1"/>
    <dgm:cxn modelId="{1498AB77-F169-4A9E-BAA9-7FB2EDCD145F}" type="presOf" srcId="{8763A61D-3AC0-4142-BEBF-39AA420CC351}" destId="{163D451B-63B4-4404-8C4E-21BAD85E4562}" srcOrd="1" destOrd="0" presId="urn:microsoft.com/office/officeart/2005/8/layout/orgChart1"/>
    <dgm:cxn modelId="{AD15A203-62E6-4598-AD20-9017B96FB814}" srcId="{1D279D57-E921-4A3E-8C77-A2B5F41BD3C8}" destId="{12894B1B-18A5-4D05-A71C-766196BEF980}" srcOrd="3" destOrd="0" parTransId="{A27FF95E-23E3-4915-9FCB-E2DC1E4C8D29}" sibTransId="{D45C880F-D18D-4DC7-9425-45C6E69217EC}"/>
    <dgm:cxn modelId="{0E39AD07-C1DB-4394-A1EC-84580CD09019}" type="presOf" srcId="{1D279D57-E921-4A3E-8C77-A2B5F41BD3C8}" destId="{EA98F822-FAF7-4C90-93A7-FCDC911BEF24}" srcOrd="0" destOrd="0" presId="urn:microsoft.com/office/officeart/2005/8/layout/orgChart1"/>
    <dgm:cxn modelId="{AC25709B-699E-4AF9-97B0-6E3D57B82DC1}" type="presOf" srcId="{9C95888A-8131-4645-A1F6-FBA7C7B8D4D7}" destId="{191F61A7-DBE6-4A92-8503-8A8DFBB59605}" srcOrd="0" destOrd="0" presId="urn:microsoft.com/office/officeart/2005/8/layout/orgChart1"/>
    <dgm:cxn modelId="{4D6F8C69-93C3-4471-8816-E7399D84F44E}" srcId="{D2BFBCAE-1BF9-4120-A01D-3921DC601AF2}" destId="{4B0669FB-528A-49B0-8F77-DB49543ED767}" srcOrd="3" destOrd="0" parTransId="{245B6900-D9AF-4250-9D19-3BCCF7FE7911}" sibTransId="{1F0679A2-ADC3-43D0-9C10-30EED1C759F4}"/>
    <dgm:cxn modelId="{AB4CD017-B8F4-4DFC-B80E-6748DBCED0A2}" type="presOf" srcId="{DE8D8A1C-95E8-454C-833E-CDE24F7E0CE2}" destId="{8560335B-6EB8-4651-8D4F-5F9D6E3DAA56}" srcOrd="0" destOrd="0" presId="urn:microsoft.com/office/officeart/2005/8/layout/orgChart1"/>
    <dgm:cxn modelId="{93E99EBD-AF93-4CB8-BF20-D731887A45F1}" type="presOf" srcId="{BF54EB7F-175F-4D6E-879D-55E98C3DEF4E}" destId="{FBEA8BC7-C2D7-428C-B56D-5E67A3ECC75D}" srcOrd="1" destOrd="0" presId="urn:microsoft.com/office/officeart/2005/8/layout/orgChart1"/>
    <dgm:cxn modelId="{6D14A894-BE5D-41F7-8791-723409EAF20F}" type="presOf" srcId="{DDA2BF62-3DD8-4BCF-9F05-E5CAF1362B33}" destId="{9139E421-2042-4101-B940-AB905F38CF90}" srcOrd="0" destOrd="0" presId="urn:microsoft.com/office/officeart/2005/8/layout/orgChart1"/>
    <dgm:cxn modelId="{E5952CF5-C412-48CC-B389-822CE289203B}" type="presOf" srcId="{D2BFBCAE-1BF9-4120-A01D-3921DC601AF2}" destId="{5DAC07D4-62EC-4676-BEFC-CFBAEA2E868A}" srcOrd="0" destOrd="0" presId="urn:microsoft.com/office/officeart/2005/8/layout/orgChart1"/>
    <dgm:cxn modelId="{8A742BC6-035B-43FC-9E27-6FE440820130}" type="presOf" srcId="{4B0669FB-528A-49B0-8F77-DB49543ED767}" destId="{FE0DD956-D82B-4AC5-9AFA-A58C5399CDF6}" srcOrd="1" destOrd="0" presId="urn:microsoft.com/office/officeart/2005/8/layout/orgChart1"/>
    <dgm:cxn modelId="{73E05D13-25D4-44D6-8EF8-D6166733C7E8}" type="presOf" srcId="{CBFECE80-036C-4889-B2BB-7E63374F2CFB}" destId="{06B2DB1C-2878-456C-83EF-177159B8613B}" srcOrd="1" destOrd="0" presId="urn:microsoft.com/office/officeart/2005/8/layout/orgChart1"/>
    <dgm:cxn modelId="{FF337A55-F20C-4954-ACBA-9DA43D2DB51D}" type="presOf" srcId="{BF54EB7F-175F-4D6E-879D-55E98C3DEF4E}" destId="{9D4DDE8A-297C-4C2B-A10E-B8C73D6B7988}" srcOrd="0" destOrd="0" presId="urn:microsoft.com/office/officeart/2005/8/layout/orgChart1"/>
    <dgm:cxn modelId="{9C6182A5-3385-4145-B928-1D23768FEAE3}" type="presOf" srcId="{928EEAE5-D094-4D8F-AFBC-E8334B3A6B1A}" destId="{A93BB3B3-90E4-48DC-A68E-D07FED1E3664}" srcOrd="0" destOrd="0" presId="urn:microsoft.com/office/officeart/2005/8/layout/orgChart1"/>
    <dgm:cxn modelId="{D69674E0-8680-41FE-8884-4C027E1B6352}" type="presOf" srcId="{4B0669FB-528A-49B0-8F77-DB49543ED767}" destId="{BDA6CC4C-F3E2-4273-9231-C87BE5D3B9E7}" srcOrd="0" destOrd="0" presId="urn:microsoft.com/office/officeart/2005/8/layout/orgChart1"/>
    <dgm:cxn modelId="{A50BDE75-918D-4314-8721-F7A21214E10D}" srcId="{D2BFBCAE-1BF9-4120-A01D-3921DC601AF2}" destId="{8A810DDC-D97A-45AE-8C36-3D01296C6C89}" srcOrd="0" destOrd="0" parTransId="{1ACE0E9A-7A86-407E-B39A-2A1F690606EF}" sibTransId="{8672465F-D9FD-4F7C-A3D7-000B46DF5C12}"/>
    <dgm:cxn modelId="{E9E76543-289C-42BC-8715-EA1440826396}" type="presOf" srcId="{245B6900-D9AF-4250-9D19-3BCCF7FE7911}" destId="{A8C4A126-741E-4127-8383-B43AF555CD38}" srcOrd="0" destOrd="0" presId="urn:microsoft.com/office/officeart/2005/8/layout/orgChart1"/>
    <dgm:cxn modelId="{5E1CF958-8A4F-45C0-9068-0096467F7E1E}" srcId="{D2BFBCAE-1BF9-4120-A01D-3921DC601AF2}" destId="{0DCB2B21-8C4A-4CEE-8545-77B1FADA57B9}" srcOrd="2" destOrd="0" parTransId="{DE8D8A1C-95E8-454C-833E-CDE24F7E0CE2}" sibTransId="{5CC8D6EA-37C1-437B-A9CB-BF57381064C4}"/>
    <dgm:cxn modelId="{C950410A-FEA1-48D6-9D0A-38D474305DA1}" type="presOf" srcId="{8A810DDC-D97A-45AE-8C36-3D01296C6C89}" destId="{D728AC1E-F206-40B7-8343-F37B24F9A83B}" srcOrd="1" destOrd="0" presId="urn:microsoft.com/office/officeart/2005/8/layout/orgChart1"/>
    <dgm:cxn modelId="{CDEC752B-3DE1-4437-84BF-D1F9A0290BA8}" type="presOf" srcId="{8A810DDC-D97A-45AE-8C36-3D01296C6C89}" destId="{92A2EC14-295F-4923-AC4F-C931555716E6}" srcOrd="0" destOrd="0" presId="urn:microsoft.com/office/officeart/2005/8/layout/orgChart1"/>
    <dgm:cxn modelId="{9BE21B55-D098-4BB8-9CC2-18D496F11642}" type="presOf" srcId="{CBFECE80-036C-4889-B2BB-7E63374F2CFB}" destId="{C14DA622-441C-4437-8F6A-08BEB8343179}" srcOrd="0" destOrd="0" presId="urn:microsoft.com/office/officeart/2005/8/layout/orgChart1"/>
    <dgm:cxn modelId="{9C9AF265-561A-4224-872F-E2FB966C6156}" type="presOf" srcId="{8763A61D-3AC0-4142-BEBF-39AA420CC351}" destId="{4148861C-14CA-47AC-AFC0-5C49DE7A75C0}" srcOrd="0" destOrd="0" presId="urn:microsoft.com/office/officeart/2005/8/layout/orgChart1"/>
    <dgm:cxn modelId="{18AEC5C4-7623-4807-95D4-8C099C8CAD1B}" srcId="{CBFECE80-036C-4889-B2BB-7E63374F2CFB}" destId="{D2BFBCAE-1BF9-4120-A01D-3921DC601AF2}" srcOrd="1" destOrd="0" parTransId="{DDA2BF62-3DD8-4BCF-9F05-E5CAF1362B33}" sibTransId="{E466C670-173C-4F7B-B84A-1F93570ABF26}"/>
    <dgm:cxn modelId="{2C86ACA0-F1C8-4BA6-BA13-E21E58B2C954}" type="presParOf" srcId="{02C5F4B2-09EB-4964-A60F-307C4D866892}" destId="{55533954-8BA8-4AF2-AE9C-AF97AE67E791}" srcOrd="0" destOrd="0" presId="urn:microsoft.com/office/officeart/2005/8/layout/orgChart1"/>
    <dgm:cxn modelId="{2CE608D3-96AC-499C-B56E-75F855DD0C0C}" type="presParOf" srcId="{55533954-8BA8-4AF2-AE9C-AF97AE67E791}" destId="{6C691199-FC45-402F-ADF9-2FAE5CFB794A}" srcOrd="0" destOrd="0" presId="urn:microsoft.com/office/officeart/2005/8/layout/orgChart1"/>
    <dgm:cxn modelId="{A19CD8C4-3AD9-4E9E-88F8-97AEDA0CEFCC}" type="presParOf" srcId="{6C691199-FC45-402F-ADF9-2FAE5CFB794A}" destId="{C14DA622-441C-4437-8F6A-08BEB8343179}" srcOrd="0" destOrd="0" presId="urn:microsoft.com/office/officeart/2005/8/layout/orgChart1"/>
    <dgm:cxn modelId="{211BCB90-7D24-489A-A0E5-568695D13800}" type="presParOf" srcId="{6C691199-FC45-402F-ADF9-2FAE5CFB794A}" destId="{06B2DB1C-2878-456C-83EF-177159B8613B}" srcOrd="1" destOrd="0" presId="urn:microsoft.com/office/officeart/2005/8/layout/orgChart1"/>
    <dgm:cxn modelId="{1DC8927B-98EA-4DE4-93F5-6939A54B385E}" type="presParOf" srcId="{55533954-8BA8-4AF2-AE9C-AF97AE67E791}" destId="{860561B4-A1D6-4A05-8F6D-048E04DD5BA6}" srcOrd="1" destOrd="0" presId="urn:microsoft.com/office/officeart/2005/8/layout/orgChart1"/>
    <dgm:cxn modelId="{E9AFC513-3AE2-4CC9-9164-DF431269B9BC}" type="presParOf" srcId="{860561B4-A1D6-4A05-8F6D-048E04DD5BA6}" destId="{7CF68949-66A2-4730-9832-C7AB9F0C4B7B}" srcOrd="0" destOrd="0" presId="urn:microsoft.com/office/officeart/2005/8/layout/orgChart1"/>
    <dgm:cxn modelId="{F1B047CF-572F-4FAB-9B50-BA1C134264AD}" type="presParOf" srcId="{860561B4-A1D6-4A05-8F6D-048E04DD5BA6}" destId="{838DBF94-3C33-4BBA-BE6F-FC2554414C90}" srcOrd="1" destOrd="0" presId="urn:microsoft.com/office/officeart/2005/8/layout/orgChart1"/>
    <dgm:cxn modelId="{90EA4A9F-BF52-4A20-967E-24CCC7577E6C}" type="presParOf" srcId="{838DBF94-3C33-4BBA-BE6F-FC2554414C90}" destId="{93EC9AF0-6BDB-4403-B562-874685298AAB}" srcOrd="0" destOrd="0" presId="urn:microsoft.com/office/officeart/2005/8/layout/orgChart1"/>
    <dgm:cxn modelId="{CDDC0FE1-6A50-4565-AF39-887624872E44}" type="presParOf" srcId="{93EC9AF0-6BDB-4403-B562-874685298AAB}" destId="{EA98F822-FAF7-4C90-93A7-FCDC911BEF24}" srcOrd="0" destOrd="0" presId="urn:microsoft.com/office/officeart/2005/8/layout/orgChart1"/>
    <dgm:cxn modelId="{8B60007A-F3F3-484A-9822-5C3CB4553F2D}" type="presParOf" srcId="{93EC9AF0-6BDB-4403-B562-874685298AAB}" destId="{FB25C5D0-C5BE-44D6-91F9-F8735134B97E}" srcOrd="1" destOrd="0" presId="urn:microsoft.com/office/officeart/2005/8/layout/orgChart1"/>
    <dgm:cxn modelId="{341F2F86-8BC0-4978-AB87-6A3CD727C609}" type="presParOf" srcId="{838DBF94-3C33-4BBA-BE6F-FC2554414C90}" destId="{D6AA23D8-1364-4FB6-9041-E9140C241448}" srcOrd="1" destOrd="0" presId="urn:microsoft.com/office/officeart/2005/8/layout/orgChart1"/>
    <dgm:cxn modelId="{FE23C9F2-077C-4363-A6D4-5B4F2FAD581F}" type="presParOf" srcId="{D6AA23D8-1364-4FB6-9041-E9140C241448}" destId="{A2438ACF-0565-4015-B625-D53EAE96D411}" srcOrd="0" destOrd="0" presId="urn:microsoft.com/office/officeart/2005/8/layout/orgChart1"/>
    <dgm:cxn modelId="{BC5CD72B-9488-4394-B089-89B69A9C8F02}" type="presParOf" srcId="{D6AA23D8-1364-4FB6-9041-E9140C241448}" destId="{877E6326-1994-469B-9EAC-EF4F310510B1}" srcOrd="1" destOrd="0" presId="urn:microsoft.com/office/officeart/2005/8/layout/orgChart1"/>
    <dgm:cxn modelId="{FB83E9BD-5044-4029-A943-08BF6C035538}" type="presParOf" srcId="{877E6326-1994-469B-9EAC-EF4F310510B1}" destId="{D692886C-0DCC-45E4-A2D7-E97ABDE2E344}" srcOrd="0" destOrd="0" presId="urn:microsoft.com/office/officeart/2005/8/layout/orgChart1"/>
    <dgm:cxn modelId="{756D0B75-61F1-46C2-BBE1-BE21FE98DACF}" type="presParOf" srcId="{D692886C-0DCC-45E4-A2D7-E97ABDE2E344}" destId="{8F83CCB6-E7E8-46BC-8A92-903F4F7DA8DC}" srcOrd="0" destOrd="0" presId="urn:microsoft.com/office/officeart/2005/8/layout/orgChart1"/>
    <dgm:cxn modelId="{EA7FEECE-86C1-4F3E-B3BE-73E5E4D66705}" type="presParOf" srcId="{D692886C-0DCC-45E4-A2D7-E97ABDE2E344}" destId="{FCA9CF35-6344-4991-96F7-C7A2A4F77D6E}" srcOrd="1" destOrd="0" presId="urn:microsoft.com/office/officeart/2005/8/layout/orgChart1"/>
    <dgm:cxn modelId="{7F8F862F-EB50-4BD6-954B-68A287DE7E03}" type="presParOf" srcId="{877E6326-1994-469B-9EAC-EF4F310510B1}" destId="{5276922F-96F6-4A75-96FD-EF6C8F177B56}" srcOrd="1" destOrd="0" presId="urn:microsoft.com/office/officeart/2005/8/layout/orgChart1"/>
    <dgm:cxn modelId="{4032DB11-2E27-484D-A70A-FBC7CF9E6343}" type="presParOf" srcId="{877E6326-1994-469B-9EAC-EF4F310510B1}" destId="{DAADCF90-E7EE-47F1-BB6F-A69352A13884}" srcOrd="2" destOrd="0" presId="urn:microsoft.com/office/officeart/2005/8/layout/orgChart1"/>
    <dgm:cxn modelId="{1556FCEA-F322-4171-B70F-9D58AD3957B7}" type="presParOf" srcId="{D6AA23D8-1364-4FB6-9041-E9140C241448}" destId="{4A6DD62C-A562-45A9-8DC0-44432A22DABB}" srcOrd="2" destOrd="0" presId="urn:microsoft.com/office/officeart/2005/8/layout/orgChart1"/>
    <dgm:cxn modelId="{345DF476-AC34-42DF-BD5C-B9B34A8908BB}" type="presParOf" srcId="{D6AA23D8-1364-4FB6-9041-E9140C241448}" destId="{F16F34D2-82E7-473E-AD18-70FF7F736615}" srcOrd="3" destOrd="0" presId="urn:microsoft.com/office/officeart/2005/8/layout/orgChart1"/>
    <dgm:cxn modelId="{724E77D5-FE9A-425A-9D88-783D0A2AA69C}" type="presParOf" srcId="{F16F34D2-82E7-473E-AD18-70FF7F736615}" destId="{3C78B0CA-596C-4CE2-8C4C-850DA37AB54B}" srcOrd="0" destOrd="0" presId="urn:microsoft.com/office/officeart/2005/8/layout/orgChart1"/>
    <dgm:cxn modelId="{08BE3A7E-D79B-4F23-9E18-F53DAC910DC2}" type="presParOf" srcId="{3C78B0CA-596C-4CE2-8C4C-850DA37AB54B}" destId="{913523FA-C3C6-4808-93BF-2D029B861FCA}" srcOrd="0" destOrd="0" presId="urn:microsoft.com/office/officeart/2005/8/layout/orgChart1"/>
    <dgm:cxn modelId="{EE92CA2A-8900-4BA8-B4FF-05E6A954AA50}" type="presParOf" srcId="{3C78B0CA-596C-4CE2-8C4C-850DA37AB54B}" destId="{4B4481C9-8DAC-4620-BC6D-F1CF1C42B8A8}" srcOrd="1" destOrd="0" presId="urn:microsoft.com/office/officeart/2005/8/layout/orgChart1"/>
    <dgm:cxn modelId="{5A6289E1-EF0F-4DCF-8143-C33CE0FEC550}" type="presParOf" srcId="{F16F34D2-82E7-473E-AD18-70FF7F736615}" destId="{47136A81-B726-4956-A3DA-BAB93C40FBD0}" srcOrd="1" destOrd="0" presId="urn:microsoft.com/office/officeart/2005/8/layout/orgChart1"/>
    <dgm:cxn modelId="{9C132B1C-0776-42DB-BA49-FACA5D057058}" type="presParOf" srcId="{F16F34D2-82E7-473E-AD18-70FF7F736615}" destId="{E09FE9DE-2D4B-45D5-99DD-523F8FD98D67}" srcOrd="2" destOrd="0" presId="urn:microsoft.com/office/officeart/2005/8/layout/orgChart1"/>
    <dgm:cxn modelId="{4A49C0D8-A761-4793-84E0-943B7C8CA4FB}" type="presParOf" srcId="{D6AA23D8-1364-4FB6-9041-E9140C241448}" destId="{191F61A7-DBE6-4A92-8503-8A8DFBB59605}" srcOrd="4" destOrd="0" presId="urn:microsoft.com/office/officeart/2005/8/layout/orgChart1"/>
    <dgm:cxn modelId="{CC4EAFEE-EA8C-4FB3-8B63-220E54D8F15A}" type="presParOf" srcId="{D6AA23D8-1364-4FB6-9041-E9140C241448}" destId="{2A88A70E-7AF6-4249-9F61-51E6BAAF7BAD}" srcOrd="5" destOrd="0" presId="urn:microsoft.com/office/officeart/2005/8/layout/orgChart1"/>
    <dgm:cxn modelId="{DB294728-A5F0-4FFF-92F5-62EC43AB82F1}" type="presParOf" srcId="{2A88A70E-7AF6-4249-9F61-51E6BAAF7BAD}" destId="{2AA88A3F-1EE7-4A8F-AF0C-1B0ABC73431A}" srcOrd="0" destOrd="0" presId="urn:microsoft.com/office/officeart/2005/8/layout/orgChart1"/>
    <dgm:cxn modelId="{C69D8F54-DC42-486A-AA26-E5FE93206CE6}" type="presParOf" srcId="{2AA88A3F-1EE7-4A8F-AF0C-1B0ABC73431A}" destId="{9D4DDE8A-297C-4C2B-A10E-B8C73D6B7988}" srcOrd="0" destOrd="0" presId="urn:microsoft.com/office/officeart/2005/8/layout/orgChart1"/>
    <dgm:cxn modelId="{83C2F8DE-BB93-45CC-9C0A-F176433E7297}" type="presParOf" srcId="{2AA88A3F-1EE7-4A8F-AF0C-1B0ABC73431A}" destId="{FBEA8BC7-C2D7-428C-B56D-5E67A3ECC75D}" srcOrd="1" destOrd="0" presId="urn:microsoft.com/office/officeart/2005/8/layout/orgChart1"/>
    <dgm:cxn modelId="{8F96E003-2B33-4F4F-84A6-7DFE23BAA040}" type="presParOf" srcId="{2A88A70E-7AF6-4249-9F61-51E6BAAF7BAD}" destId="{EACA82E8-EDDE-4EFD-B7E9-4D360DE12560}" srcOrd="1" destOrd="0" presId="urn:microsoft.com/office/officeart/2005/8/layout/orgChart1"/>
    <dgm:cxn modelId="{6FE02A46-DE19-4AFE-B2A6-595F9840BF21}" type="presParOf" srcId="{2A88A70E-7AF6-4249-9F61-51E6BAAF7BAD}" destId="{1EBB7D91-EF33-4A15-8B55-0913ED58DEE5}" srcOrd="2" destOrd="0" presId="urn:microsoft.com/office/officeart/2005/8/layout/orgChart1"/>
    <dgm:cxn modelId="{AA5DC059-81BA-4B2C-A5A0-9FE134680680}" type="presParOf" srcId="{D6AA23D8-1364-4FB6-9041-E9140C241448}" destId="{749B0126-27D7-4B9A-B394-5D8DA4A16D74}" srcOrd="6" destOrd="0" presId="urn:microsoft.com/office/officeart/2005/8/layout/orgChart1"/>
    <dgm:cxn modelId="{B2E6215E-D158-4F61-BDD4-AFD87A6DC08A}" type="presParOf" srcId="{D6AA23D8-1364-4FB6-9041-E9140C241448}" destId="{FF5EC3AB-E641-41C0-ACE0-CBF1EE2062D9}" srcOrd="7" destOrd="0" presId="urn:microsoft.com/office/officeart/2005/8/layout/orgChart1"/>
    <dgm:cxn modelId="{02DDB65C-F19D-435D-9BFD-DE400B17AAAA}" type="presParOf" srcId="{FF5EC3AB-E641-41C0-ACE0-CBF1EE2062D9}" destId="{43EC84E6-A230-4074-83F7-FB68303DE863}" srcOrd="0" destOrd="0" presId="urn:microsoft.com/office/officeart/2005/8/layout/orgChart1"/>
    <dgm:cxn modelId="{C60F9F99-D0A7-4063-BA7F-9EAAB580C5EC}" type="presParOf" srcId="{43EC84E6-A230-4074-83F7-FB68303DE863}" destId="{DC8866EB-EFC0-46B1-B7BB-AC2C77906A57}" srcOrd="0" destOrd="0" presId="urn:microsoft.com/office/officeart/2005/8/layout/orgChart1"/>
    <dgm:cxn modelId="{1B8CDAA6-9938-4CEC-A932-D7D7F71179CD}" type="presParOf" srcId="{43EC84E6-A230-4074-83F7-FB68303DE863}" destId="{99723BCC-1F1F-4F7B-876D-BF725F1DA595}" srcOrd="1" destOrd="0" presId="urn:microsoft.com/office/officeart/2005/8/layout/orgChart1"/>
    <dgm:cxn modelId="{F6D2C83D-F404-4165-8125-8ED2E9B8BA19}" type="presParOf" srcId="{FF5EC3AB-E641-41C0-ACE0-CBF1EE2062D9}" destId="{D4856DE1-3EF6-4390-920B-05A116F4BC65}" srcOrd="1" destOrd="0" presId="urn:microsoft.com/office/officeart/2005/8/layout/orgChart1"/>
    <dgm:cxn modelId="{132EE15F-7FA7-4797-A82C-C90072CFD9E1}" type="presParOf" srcId="{FF5EC3AB-E641-41C0-ACE0-CBF1EE2062D9}" destId="{B9D61985-E8B2-4D62-B13E-4D0F6E71F59C}" srcOrd="2" destOrd="0" presId="urn:microsoft.com/office/officeart/2005/8/layout/orgChart1"/>
    <dgm:cxn modelId="{0C0FF867-2091-429D-BA7E-AAD3F93059BE}" type="presParOf" srcId="{838DBF94-3C33-4BBA-BE6F-FC2554414C90}" destId="{E366E20D-5EFF-47DF-ABAF-AF7D9A7713B2}" srcOrd="2" destOrd="0" presId="urn:microsoft.com/office/officeart/2005/8/layout/orgChart1"/>
    <dgm:cxn modelId="{CE8D22BC-E9E0-404C-9A2A-583FD4197296}" type="presParOf" srcId="{860561B4-A1D6-4A05-8F6D-048E04DD5BA6}" destId="{9139E421-2042-4101-B940-AB905F38CF90}" srcOrd="2" destOrd="0" presId="urn:microsoft.com/office/officeart/2005/8/layout/orgChart1"/>
    <dgm:cxn modelId="{4DD26845-4B25-47D7-9436-97015A1B4838}" type="presParOf" srcId="{860561B4-A1D6-4A05-8F6D-048E04DD5BA6}" destId="{45A7BC07-6A83-486F-A2B0-9852AC660043}" srcOrd="3" destOrd="0" presId="urn:microsoft.com/office/officeart/2005/8/layout/orgChart1"/>
    <dgm:cxn modelId="{F54A2A79-C7CA-45F2-9239-EBFEAD022314}" type="presParOf" srcId="{45A7BC07-6A83-486F-A2B0-9852AC660043}" destId="{46C9260A-4C83-41F7-9C3B-4E8DE50630E6}" srcOrd="0" destOrd="0" presId="urn:microsoft.com/office/officeart/2005/8/layout/orgChart1"/>
    <dgm:cxn modelId="{E67976E6-054D-4BC0-BF3C-41B11F69890C}" type="presParOf" srcId="{46C9260A-4C83-41F7-9C3B-4E8DE50630E6}" destId="{5DAC07D4-62EC-4676-BEFC-CFBAEA2E868A}" srcOrd="0" destOrd="0" presId="urn:microsoft.com/office/officeart/2005/8/layout/orgChart1"/>
    <dgm:cxn modelId="{B966C1C4-4640-48C8-82F4-580FAF22A532}" type="presParOf" srcId="{46C9260A-4C83-41F7-9C3B-4E8DE50630E6}" destId="{0B2459EF-7182-4C25-9774-A629D315BEEF}" srcOrd="1" destOrd="0" presId="urn:microsoft.com/office/officeart/2005/8/layout/orgChart1"/>
    <dgm:cxn modelId="{6BCBBEDC-AB4F-47F1-B75C-A83DAAD38852}" type="presParOf" srcId="{45A7BC07-6A83-486F-A2B0-9852AC660043}" destId="{A96FD2A3-4596-4ACA-ADD5-CE6DFA7FC1E0}" srcOrd="1" destOrd="0" presId="urn:microsoft.com/office/officeart/2005/8/layout/orgChart1"/>
    <dgm:cxn modelId="{D2B16176-AF9E-424A-97A5-D9D592C8A1C5}" type="presParOf" srcId="{A96FD2A3-4596-4ACA-ADD5-CE6DFA7FC1E0}" destId="{F2A86AF7-DD7E-4C1D-9DEE-195E80652416}" srcOrd="0" destOrd="0" presId="urn:microsoft.com/office/officeart/2005/8/layout/orgChart1"/>
    <dgm:cxn modelId="{B1270F9F-7041-4B54-A9EA-4DA48342CF44}" type="presParOf" srcId="{A96FD2A3-4596-4ACA-ADD5-CE6DFA7FC1E0}" destId="{6E99F146-AEE1-45B9-B724-0176A7E68B7A}" srcOrd="1" destOrd="0" presId="urn:microsoft.com/office/officeart/2005/8/layout/orgChart1"/>
    <dgm:cxn modelId="{12D879DF-98C0-40EC-BE8A-8AE75455CEF5}" type="presParOf" srcId="{6E99F146-AEE1-45B9-B724-0176A7E68B7A}" destId="{89CFE849-439E-4F07-8FD7-A0B25A5B9B11}" srcOrd="0" destOrd="0" presId="urn:microsoft.com/office/officeart/2005/8/layout/orgChart1"/>
    <dgm:cxn modelId="{4F4694C4-9AB2-4217-828B-F0814AEFF021}" type="presParOf" srcId="{89CFE849-439E-4F07-8FD7-A0B25A5B9B11}" destId="{92A2EC14-295F-4923-AC4F-C931555716E6}" srcOrd="0" destOrd="0" presId="urn:microsoft.com/office/officeart/2005/8/layout/orgChart1"/>
    <dgm:cxn modelId="{C4FCA064-7FE3-4A64-A6BB-3C6A8A892A2F}" type="presParOf" srcId="{89CFE849-439E-4F07-8FD7-A0B25A5B9B11}" destId="{D728AC1E-F206-40B7-8343-F37B24F9A83B}" srcOrd="1" destOrd="0" presId="urn:microsoft.com/office/officeart/2005/8/layout/orgChart1"/>
    <dgm:cxn modelId="{17E74756-8BC2-4B77-853D-7736B616EF9A}" type="presParOf" srcId="{6E99F146-AEE1-45B9-B724-0176A7E68B7A}" destId="{72F44678-D299-4ED5-89AF-8B066115B2D4}" srcOrd="1" destOrd="0" presId="urn:microsoft.com/office/officeart/2005/8/layout/orgChart1"/>
    <dgm:cxn modelId="{89A8A39E-C76D-4B84-8E61-D70341CE90EE}" type="presParOf" srcId="{6E99F146-AEE1-45B9-B724-0176A7E68B7A}" destId="{3DB917F8-AA25-4432-B727-EAC0A9759B70}" srcOrd="2" destOrd="0" presId="urn:microsoft.com/office/officeart/2005/8/layout/orgChart1"/>
    <dgm:cxn modelId="{CE1FBB3B-BBFB-4600-9F45-5B2AFE846AC7}" type="presParOf" srcId="{A96FD2A3-4596-4ACA-ADD5-CE6DFA7FC1E0}" destId="{A93BB3B3-90E4-48DC-A68E-D07FED1E3664}" srcOrd="2" destOrd="0" presId="urn:microsoft.com/office/officeart/2005/8/layout/orgChart1"/>
    <dgm:cxn modelId="{B465272D-E32C-4CB6-B26D-F69AFE6F1B4B}" type="presParOf" srcId="{A96FD2A3-4596-4ACA-ADD5-CE6DFA7FC1E0}" destId="{6DE01040-BC13-4E94-9F43-A467A8F72EED}" srcOrd="3" destOrd="0" presId="urn:microsoft.com/office/officeart/2005/8/layout/orgChart1"/>
    <dgm:cxn modelId="{87D3A09C-1075-414C-88A2-56109DA1B6BB}" type="presParOf" srcId="{6DE01040-BC13-4E94-9F43-A467A8F72EED}" destId="{72CDED02-7DCD-4433-B71B-F6677A2CF0BE}" srcOrd="0" destOrd="0" presId="urn:microsoft.com/office/officeart/2005/8/layout/orgChart1"/>
    <dgm:cxn modelId="{FA37BAA6-7D3D-4030-8D24-91396867D86B}" type="presParOf" srcId="{72CDED02-7DCD-4433-B71B-F6677A2CF0BE}" destId="{4148861C-14CA-47AC-AFC0-5C49DE7A75C0}" srcOrd="0" destOrd="0" presId="urn:microsoft.com/office/officeart/2005/8/layout/orgChart1"/>
    <dgm:cxn modelId="{2B82A7C5-2A8D-4038-89D2-9978E391B502}" type="presParOf" srcId="{72CDED02-7DCD-4433-B71B-F6677A2CF0BE}" destId="{163D451B-63B4-4404-8C4E-21BAD85E4562}" srcOrd="1" destOrd="0" presId="urn:microsoft.com/office/officeart/2005/8/layout/orgChart1"/>
    <dgm:cxn modelId="{DDF76E75-7DCF-4003-802B-9A3F39196251}" type="presParOf" srcId="{6DE01040-BC13-4E94-9F43-A467A8F72EED}" destId="{F91384EE-9760-42BF-B3DF-567F57BBF20C}" srcOrd="1" destOrd="0" presId="urn:microsoft.com/office/officeart/2005/8/layout/orgChart1"/>
    <dgm:cxn modelId="{6DCBC129-5DF3-4982-AE37-4AB0969C5808}" type="presParOf" srcId="{6DE01040-BC13-4E94-9F43-A467A8F72EED}" destId="{56E9F575-07D7-4488-B200-D06FEF01C7D1}" srcOrd="2" destOrd="0" presId="urn:microsoft.com/office/officeart/2005/8/layout/orgChart1"/>
    <dgm:cxn modelId="{C91DBD19-4163-48B9-98A6-A77E2E6AF490}" type="presParOf" srcId="{A96FD2A3-4596-4ACA-ADD5-CE6DFA7FC1E0}" destId="{8560335B-6EB8-4651-8D4F-5F9D6E3DAA56}" srcOrd="4" destOrd="0" presId="urn:microsoft.com/office/officeart/2005/8/layout/orgChart1"/>
    <dgm:cxn modelId="{EBE6DF92-15C5-4A5C-80A5-EE262EC8A6A9}" type="presParOf" srcId="{A96FD2A3-4596-4ACA-ADD5-CE6DFA7FC1E0}" destId="{736765A0-6DA7-4B18-B2C4-B3BF594688F9}" srcOrd="5" destOrd="0" presId="urn:microsoft.com/office/officeart/2005/8/layout/orgChart1"/>
    <dgm:cxn modelId="{7328C750-68CD-435F-8A46-7054321BD9F3}" type="presParOf" srcId="{736765A0-6DA7-4B18-B2C4-B3BF594688F9}" destId="{F619BFAE-69FB-41E2-ABA4-3ACB4CE8BA51}" srcOrd="0" destOrd="0" presId="urn:microsoft.com/office/officeart/2005/8/layout/orgChart1"/>
    <dgm:cxn modelId="{BFD20387-C8DE-43F3-9605-DE1BF0E852CE}" type="presParOf" srcId="{F619BFAE-69FB-41E2-ABA4-3ACB4CE8BA51}" destId="{2625B31C-0082-48B2-83C4-8EDBCC61FC04}" srcOrd="0" destOrd="0" presId="urn:microsoft.com/office/officeart/2005/8/layout/orgChart1"/>
    <dgm:cxn modelId="{FB016C8A-5CFC-4799-B3C3-3277FA8A3D1D}" type="presParOf" srcId="{F619BFAE-69FB-41E2-ABA4-3ACB4CE8BA51}" destId="{A0F1C52C-11FA-4536-B122-9D4D069C644C}" srcOrd="1" destOrd="0" presId="urn:microsoft.com/office/officeart/2005/8/layout/orgChart1"/>
    <dgm:cxn modelId="{4AC63ED9-FDE8-49C3-9457-B4486952D816}" type="presParOf" srcId="{736765A0-6DA7-4B18-B2C4-B3BF594688F9}" destId="{857127E0-DC16-4966-BD9A-6C97890D9089}" srcOrd="1" destOrd="0" presId="urn:microsoft.com/office/officeart/2005/8/layout/orgChart1"/>
    <dgm:cxn modelId="{5C7D064B-72D5-4AC6-AB5F-656DC0E1A5A1}" type="presParOf" srcId="{736765A0-6DA7-4B18-B2C4-B3BF594688F9}" destId="{298CB5EB-12B2-4A68-B9C1-C14B6E8FDF3C}" srcOrd="2" destOrd="0" presId="urn:microsoft.com/office/officeart/2005/8/layout/orgChart1"/>
    <dgm:cxn modelId="{797F586F-CBB3-4D9E-9675-CD904A450AE3}" type="presParOf" srcId="{A96FD2A3-4596-4ACA-ADD5-CE6DFA7FC1E0}" destId="{A8C4A126-741E-4127-8383-B43AF555CD38}" srcOrd="6" destOrd="0" presId="urn:microsoft.com/office/officeart/2005/8/layout/orgChart1"/>
    <dgm:cxn modelId="{8A3568A7-5738-4F6D-B036-0D41F07C1786}" type="presParOf" srcId="{A96FD2A3-4596-4ACA-ADD5-CE6DFA7FC1E0}" destId="{581D6A98-FFAD-4D3A-A45D-CE24B61B1E35}" srcOrd="7" destOrd="0" presId="urn:microsoft.com/office/officeart/2005/8/layout/orgChart1"/>
    <dgm:cxn modelId="{0EB962D0-DDEC-4782-951C-C10D445316F3}" type="presParOf" srcId="{581D6A98-FFAD-4D3A-A45D-CE24B61B1E35}" destId="{DB33E72D-0176-4003-9F44-6FD48A5399D3}" srcOrd="0" destOrd="0" presId="urn:microsoft.com/office/officeart/2005/8/layout/orgChart1"/>
    <dgm:cxn modelId="{DE3BF2AE-97C5-4C5C-9A8F-79D55A704B87}" type="presParOf" srcId="{DB33E72D-0176-4003-9F44-6FD48A5399D3}" destId="{BDA6CC4C-F3E2-4273-9231-C87BE5D3B9E7}" srcOrd="0" destOrd="0" presId="urn:microsoft.com/office/officeart/2005/8/layout/orgChart1"/>
    <dgm:cxn modelId="{AFF55386-4566-4CF4-9874-5647E4A525C7}" type="presParOf" srcId="{DB33E72D-0176-4003-9F44-6FD48A5399D3}" destId="{FE0DD956-D82B-4AC5-9AFA-A58C5399CDF6}" srcOrd="1" destOrd="0" presId="urn:microsoft.com/office/officeart/2005/8/layout/orgChart1"/>
    <dgm:cxn modelId="{257E48F4-520E-4423-BB44-D160EE998E50}" type="presParOf" srcId="{581D6A98-FFAD-4D3A-A45D-CE24B61B1E35}" destId="{96F7F33E-015E-479F-89A1-834CCFC5BF81}" srcOrd="1" destOrd="0" presId="urn:microsoft.com/office/officeart/2005/8/layout/orgChart1"/>
    <dgm:cxn modelId="{86908A25-2B91-4FCF-9948-CC046CFD9724}" type="presParOf" srcId="{581D6A98-FFAD-4D3A-A45D-CE24B61B1E35}" destId="{0439FE19-B0B9-41C2-BE30-94078E70EA82}" srcOrd="2" destOrd="0" presId="urn:microsoft.com/office/officeart/2005/8/layout/orgChart1"/>
    <dgm:cxn modelId="{1150C7B6-1677-4366-B4E6-319305C1A9BF}" type="presParOf" srcId="{45A7BC07-6A83-486F-A2B0-9852AC660043}" destId="{7877B525-18EB-4E5B-862C-C264482CED6C}" srcOrd="2" destOrd="0" presId="urn:microsoft.com/office/officeart/2005/8/layout/orgChart1"/>
    <dgm:cxn modelId="{8CC9BFD6-C05F-4B28-99BE-FECE40533D11}" type="presParOf" srcId="{55533954-8BA8-4AF2-AE9C-AF97AE67E791}" destId="{2555232F-D964-42FC-8D37-828BD91C315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015C2-922F-4BDC-8323-CEAA0C405EA2}">
      <dsp:nvSpPr>
        <dsp:cNvPr id="0" name=""/>
        <dsp:cNvSpPr/>
      </dsp:nvSpPr>
      <dsp:spPr>
        <a:xfrm rot="16200000">
          <a:off x="-1594943" y="2756556"/>
          <a:ext cx="4104799" cy="782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90536" bIns="0" numCol="1" spcCol="1270" anchor="t" anchorCtr="0">
          <a:noAutofit/>
        </a:bodyPr>
        <a:lstStyle/>
        <a:p>
          <a:pPr lvl="0" algn="r" defTabSz="1244600">
            <a:lnSpc>
              <a:spcPct val="90000"/>
            </a:lnSpc>
            <a:spcBef>
              <a:spcPct val="0"/>
            </a:spcBef>
            <a:spcAft>
              <a:spcPct val="35000"/>
            </a:spcAft>
          </a:pPr>
          <a:r>
            <a:rPr lang="en-US" sz="2800" kern="1200" dirty="0" err="1" smtClean="0">
              <a:latin typeface="Franklin Gothic Medium Cond" panose="020B0606030402020204" pitchFamily="34" charset="0"/>
            </a:rPr>
            <a:t>Desi</a:t>
          </a:r>
          <a:r>
            <a:rPr lang="en-US" sz="2800" kern="1200" dirty="0" smtClean="0">
              <a:latin typeface="Franklin Gothic Medium Cond" panose="020B0606030402020204" pitchFamily="34" charset="0"/>
            </a:rPr>
            <a:t> Banks | </a:t>
          </a:r>
          <a:r>
            <a:rPr lang="en-US" sz="2800" kern="1200" dirty="0" err="1" smtClean="0">
              <a:latin typeface="Franklin Gothic Medium Cond" panose="020B0606030402020204" pitchFamily="34" charset="0"/>
            </a:rPr>
            <a:t>Firangi</a:t>
          </a:r>
          <a:r>
            <a:rPr lang="en-US" sz="2800" kern="1200" dirty="0" smtClean="0">
              <a:latin typeface="Franklin Gothic Medium Cond" panose="020B0606030402020204" pitchFamily="34" charset="0"/>
            </a:rPr>
            <a:t> banks 20/more branches</a:t>
          </a:r>
          <a:endParaRPr lang="en-US" sz="2800" kern="1200" dirty="0">
            <a:latin typeface="Franklin Gothic Medium Cond" panose="020B0606030402020204" pitchFamily="34" charset="0"/>
          </a:endParaRPr>
        </a:p>
      </dsp:txBody>
      <dsp:txXfrm>
        <a:off x="-1594943" y="2756556"/>
        <a:ext cx="4104799" cy="782970"/>
      </dsp:txXfrm>
    </dsp:sp>
    <dsp:sp modelId="{30D7434C-12EE-421A-A016-62C4899C1C4F}">
      <dsp:nvSpPr>
        <dsp:cNvPr id="0" name=""/>
        <dsp:cNvSpPr/>
      </dsp:nvSpPr>
      <dsp:spPr>
        <a:xfrm>
          <a:off x="848941" y="1095642"/>
          <a:ext cx="3900023" cy="4104799"/>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7152" tIns="690536" rIns="327152" bIns="327152" numCol="1" spcCol="1270" anchor="t" anchorCtr="0">
          <a:noAutofit/>
        </a:bodyPr>
        <a:lstStyle/>
        <a:p>
          <a:pPr marL="285750" lvl="1" indent="-285750" algn="l" defTabSz="1600200">
            <a:lnSpc>
              <a:spcPct val="90000"/>
            </a:lnSpc>
            <a:spcBef>
              <a:spcPct val="0"/>
            </a:spcBef>
            <a:spcAft>
              <a:spcPct val="15000"/>
            </a:spcAft>
            <a:buChar char="••"/>
          </a:pPr>
          <a:r>
            <a:rPr lang="en-US" sz="3600" kern="1200" dirty="0" smtClean="0">
              <a:latin typeface="Franklin Gothic Medium Cond" panose="020B0606030402020204" pitchFamily="34" charset="0"/>
            </a:rPr>
            <a:t>40%</a:t>
          </a:r>
          <a:endParaRPr lang="en-US" sz="3600" kern="1200" dirty="0">
            <a:latin typeface="Franklin Gothic Medium Cond" panose="020B0606030402020204" pitchFamily="34" charset="0"/>
          </a:endParaRPr>
        </a:p>
        <a:p>
          <a:pPr marL="285750" lvl="1" indent="-285750" algn="l" defTabSz="1600200">
            <a:lnSpc>
              <a:spcPct val="90000"/>
            </a:lnSpc>
            <a:spcBef>
              <a:spcPct val="0"/>
            </a:spcBef>
            <a:spcAft>
              <a:spcPct val="15000"/>
            </a:spcAft>
            <a:buChar char="••"/>
          </a:pPr>
          <a:r>
            <a:rPr lang="en-US" sz="3600" kern="1200" dirty="0" smtClean="0">
              <a:latin typeface="Franklin Gothic Medium Cond" panose="020B0606030402020204" pitchFamily="34" charset="0"/>
            </a:rPr>
            <a:t>Adjusted net bank credit OR</a:t>
          </a:r>
          <a:endParaRPr lang="en-US" sz="3600" kern="1200" dirty="0">
            <a:latin typeface="Franklin Gothic Medium Cond" panose="020B0606030402020204" pitchFamily="34" charset="0"/>
          </a:endParaRPr>
        </a:p>
        <a:p>
          <a:pPr marL="285750" lvl="1" indent="-285750" algn="l" defTabSz="1600200">
            <a:lnSpc>
              <a:spcPct val="90000"/>
            </a:lnSpc>
            <a:spcBef>
              <a:spcPct val="0"/>
            </a:spcBef>
            <a:spcAft>
              <a:spcPct val="15000"/>
            </a:spcAft>
            <a:buChar char="••"/>
          </a:pPr>
          <a:r>
            <a:rPr lang="en-US" sz="3600" kern="1200" dirty="0" smtClean="0">
              <a:latin typeface="Franklin Gothic Medium Cond" panose="020B0606030402020204" pitchFamily="34" charset="0"/>
            </a:rPr>
            <a:t>Off balance sheet exposure</a:t>
          </a:r>
          <a:endParaRPr lang="en-US" sz="3600" kern="1200" dirty="0">
            <a:latin typeface="Franklin Gothic Medium Cond" panose="020B0606030402020204" pitchFamily="34" charset="0"/>
          </a:endParaRPr>
        </a:p>
        <a:p>
          <a:pPr marL="285750" lvl="1" indent="-285750" algn="l" defTabSz="1600200">
            <a:lnSpc>
              <a:spcPct val="90000"/>
            </a:lnSpc>
            <a:spcBef>
              <a:spcPct val="0"/>
            </a:spcBef>
            <a:spcAft>
              <a:spcPct val="15000"/>
            </a:spcAft>
            <a:buChar char="••"/>
          </a:pPr>
          <a:r>
            <a:rPr lang="en-US" sz="3600" kern="1200" dirty="0" smtClean="0">
              <a:latin typeface="Franklin Gothic Medium Cond" panose="020B0606030402020204" pitchFamily="34" charset="0"/>
            </a:rPr>
            <a:t>Whichever is high</a:t>
          </a:r>
          <a:endParaRPr lang="en-US" sz="3600" kern="1200" dirty="0">
            <a:latin typeface="Franklin Gothic Medium Cond" panose="020B0606030402020204" pitchFamily="34" charset="0"/>
          </a:endParaRPr>
        </a:p>
      </dsp:txBody>
      <dsp:txXfrm>
        <a:off x="848941" y="1095642"/>
        <a:ext cx="3900023" cy="4104799"/>
      </dsp:txXfrm>
    </dsp:sp>
    <dsp:sp modelId="{39DC820A-8BC6-4546-B5FF-46CE2A56CDEC}">
      <dsp:nvSpPr>
        <dsp:cNvPr id="0" name=""/>
        <dsp:cNvSpPr/>
      </dsp:nvSpPr>
      <dsp:spPr>
        <a:xfrm>
          <a:off x="65970" y="62121"/>
          <a:ext cx="1565940" cy="1565940"/>
        </a:xfrm>
        <a:prstGeom prst="rect">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F9FD48-9497-4D59-BABA-771004381A3D}">
      <dsp:nvSpPr>
        <dsp:cNvPr id="0" name=""/>
        <dsp:cNvSpPr/>
      </dsp:nvSpPr>
      <dsp:spPr>
        <a:xfrm rot="16200000">
          <a:off x="4105721" y="2756556"/>
          <a:ext cx="4104799" cy="782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90536" bIns="0" numCol="1" spcCol="1270" anchor="t" anchorCtr="0">
          <a:noAutofit/>
        </a:bodyPr>
        <a:lstStyle/>
        <a:p>
          <a:pPr lvl="0" algn="r" defTabSz="1244600">
            <a:lnSpc>
              <a:spcPct val="90000"/>
            </a:lnSpc>
            <a:spcBef>
              <a:spcPct val="0"/>
            </a:spcBef>
            <a:spcAft>
              <a:spcPct val="35000"/>
            </a:spcAft>
          </a:pPr>
          <a:r>
            <a:rPr lang="en-US" sz="2800" kern="1200" dirty="0" err="1" smtClean="0">
              <a:latin typeface="Franklin Gothic Medium Cond" panose="020B0606030402020204" pitchFamily="34" charset="0"/>
            </a:rPr>
            <a:t>Firangi</a:t>
          </a:r>
          <a:r>
            <a:rPr lang="en-US" sz="2800" kern="1200" dirty="0" smtClean="0">
              <a:latin typeface="Franklin Gothic Medium Cond" panose="020B0606030402020204" pitchFamily="34" charset="0"/>
            </a:rPr>
            <a:t> banks &lt;20 branches</a:t>
          </a:r>
          <a:endParaRPr lang="en-US" sz="2800" kern="1200" dirty="0">
            <a:latin typeface="Franklin Gothic Medium Cond" panose="020B0606030402020204" pitchFamily="34" charset="0"/>
          </a:endParaRPr>
        </a:p>
      </dsp:txBody>
      <dsp:txXfrm>
        <a:off x="4105721" y="2756556"/>
        <a:ext cx="4104799" cy="782970"/>
      </dsp:txXfrm>
    </dsp:sp>
    <dsp:sp modelId="{73CB336B-926D-483E-A6A2-EF5649603CA8}">
      <dsp:nvSpPr>
        <dsp:cNvPr id="0" name=""/>
        <dsp:cNvSpPr/>
      </dsp:nvSpPr>
      <dsp:spPr>
        <a:xfrm>
          <a:off x="6549606" y="1095642"/>
          <a:ext cx="3900023" cy="4104799"/>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7152" tIns="690536" rIns="327152" bIns="327152" numCol="1" spcCol="1270" anchor="t" anchorCtr="0">
          <a:noAutofit/>
        </a:bodyPr>
        <a:lstStyle/>
        <a:p>
          <a:pPr marL="285750" lvl="1" indent="-285750" algn="l" defTabSz="1600200">
            <a:lnSpc>
              <a:spcPct val="90000"/>
            </a:lnSpc>
            <a:spcBef>
              <a:spcPct val="0"/>
            </a:spcBef>
            <a:spcAft>
              <a:spcPct val="15000"/>
            </a:spcAft>
            <a:buChar char="••"/>
          </a:pPr>
          <a:r>
            <a:rPr lang="en-US" sz="3600" kern="1200" dirty="0" smtClean="0">
              <a:latin typeface="Franklin Gothic Medium Cond" panose="020B0606030402020204" pitchFamily="34" charset="0"/>
            </a:rPr>
            <a:t>40% But in phased manner from 2015 to 2019</a:t>
          </a:r>
          <a:endParaRPr lang="en-US" sz="3600" kern="1200" dirty="0">
            <a:latin typeface="Franklin Gothic Medium Cond" panose="020B0606030402020204" pitchFamily="34" charset="0"/>
          </a:endParaRPr>
        </a:p>
      </dsp:txBody>
      <dsp:txXfrm>
        <a:off x="6549606" y="1095642"/>
        <a:ext cx="3900023" cy="4104799"/>
      </dsp:txXfrm>
    </dsp:sp>
    <dsp:sp modelId="{6430249B-5B1E-4528-B661-95CC2072E972}">
      <dsp:nvSpPr>
        <dsp:cNvPr id="0" name=""/>
        <dsp:cNvSpPr/>
      </dsp:nvSpPr>
      <dsp:spPr>
        <a:xfrm>
          <a:off x="5766635" y="62121"/>
          <a:ext cx="1565940" cy="1565940"/>
        </a:xfrm>
        <a:prstGeom prst="rect">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015C2-922F-4BDC-8323-CEAA0C405EA2}">
      <dsp:nvSpPr>
        <dsp:cNvPr id="0" name=""/>
        <dsp:cNvSpPr/>
      </dsp:nvSpPr>
      <dsp:spPr>
        <a:xfrm rot="16200000">
          <a:off x="-1769359" y="3018279"/>
          <a:ext cx="4586081" cy="89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90880" bIns="0" numCol="1" spcCol="1270" anchor="t" anchorCtr="0">
          <a:noAutofit/>
        </a:bodyPr>
        <a:lstStyle/>
        <a:p>
          <a:pPr lvl="0" algn="r" defTabSz="1511300">
            <a:lnSpc>
              <a:spcPct val="90000"/>
            </a:lnSpc>
            <a:spcBef>
              <a:spcPct val="0"/>
            </a:spcBef>
            <a:spcAft>
              <a:spcPct val="35000"/>
            </a:spcAft>
          </a:pPr>
          <a:r>
            <a:rPr lang="en-US" sz="3400" kern="1200" dirty="0" err="1" smtClean="0">
              <a:latin typeface="Franklin Gothic Medium Cond" panose="020B0606030402020204" pitchFamily="34" charset="0"/>
            </a:rPr>
            <a:t>Desi</a:t>
          </a:r>
          <a:r>
            <a:rPr lang="en-US" sz="3400" kern="1200" dirty="0" smtClean="0">
              <a:latin typeface="Franklin Gothic Medium Cond" panose="020B0606030402020204" pitchFamily="34" charset="0"/>
            </a:rPr>
            <a:t> Banks | foreign 20/more branches</a:t>
          </a:r>
          <a:endParaRPr lang="en-US" sz="3400" kern="1200" dirty="0">
            <a:latin typeface="Franklin Gothic Medium Cond" panose="020B0606030402020204" pitchFamily="34" charset="0"/>
          </a:endParaRPr>
        </a:p>
      </dsp:txBody>
      <dsp:txXfrm>
        <a:off x="-1769359" y="3018279"/>
        <a:ext cx="4586081" cy="896745"/>
      </dsp:txXfrm>
    </dsp:sp>
    <dsp:sp modelId="{30D7434C-12EE-421A-A016-62C4899C1C4F}">
      <dsp:nvSpPr>
        <dsp:cNvPr id="0" name=""/>
        <dsp:cNvSpPr/>
      </dsp:nvSpPr>
      <dsp:spPr>
        <a:xfrm>
          <a:off x="972053" y="1173610"/>
          <a:ext cx="4466742" cy="458608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2712" tIns="790880" rIns="362712" bIns="362712" numCol="1" spcCol="1270" anchor="t" anchorCtr="0">
          <a:noAutofit/>
        </a:bodyPr>
        <a:lstStyle/>
        <a:p>
          <a:pPr marL="285750" lvl="1" indent="-285750" algn="l" defTabSz="1778000">
            <a:lnSpc>
              <a:spcPct val="90000"/>
            </a:lnSpc>
            <a:spcBef>
              <a:spcPct val="0"/>
            </a:spcBef>
            <a:spcAft>
              <a:spcPct val="15000"/>
            </a:spcAft>
            <a:buChar char="••"/>
          </a:pPr>
          <a:r>
            <a:rPr lang="en-US" sz="4000" kern="1200" dirty="0" smtClean="0">
              <a:latin typeface="Franklin Gothic Medium Cond" panose="020B0606030402020204" pitchFamily="34" charset="0"/>
            </a:rPr>
            <a:t>40%</a:t>
          </a:r>
          <a:endParaRPr lang="en-US" sz="4000" kern="1200" dirty="0">
            <a:latin typeface="Franklin Gothic Medium Cond" panose="020B0606030402020204" pitchFamily="34" charset="0"/>
          </a:endParaRPr>
        </a:p>
        <a:p>
          <a:pPr marL="285750" lvl="1" indent="-285750" algn="l" defTabSz="1778000">
            <a:lnSpc>
              <a:spcPct val="90000"/>
            </a:lnSpc>
            <a:spcBef>
              <a:spcPct val="0"/>
            </a:spcBef>
            <a:spcAft>
              <a:spcPct val="15000"/>
            </a:spcAft>
            <a:buChar char="••"/>
          </a:pPr>
          <a:r>
            <a:rPr lang="en-US" sz="4000" kern="1200" dirty="0" smtClean="0">
              <a:latin typeface="Franklin Gothic Medium Cond" panose="020B0606030402020204" pitchFamily="34" charset="0"/>
            </a:rPr>
            <a:t>Adjusted net bank credit OR</a:t>
          </a:r>
          <a:endParaRPr lang="en-US" sz="4000" kern="1200" dirty="0">
            <a:latin typeface="Franklin Gothic Medium Cond" panose="020B0606030402020204" pitchFamily="34" charset="0"/>
          </a:endParaRPr>
        </a:p>
        <a:p>
          <a:pPr marL="285750" lvl="1" indent="-285750" algn="l" defTabSz="1778000">
            <a:lnSpc>
              <a:spcPct val="90000"/>
            </a:lnSpc>
            <a:spcBef>
              <a:spcPct val="0"/>
            </a:spcBef>
            <a:spcAft>
              <a:spcPct val="15000"/>
            </a:spcAft>
            <a:buChar char="••"/>
          </a:pPr>
          <a:r>
            <a:rPr lang="en-US" sz="4000" kern="1200" dirty="0" smtClean="0">
              <a:latin typeface="Franklin Gothic Medium Cond" panose="020B0606030402020204" pitchFamily="34" charset="0"/>
            </a:rPr>
            <a:t>Off balance sheet exposure</a:t>
          </a:r>
          <a:endParaRPr lang="en-US" sz="4000" kern="1200" dirty="0">
            <a:latin typeface="Franklin Gothic Medium Cond" panose="020B0606030402020204" pitchFamily="34" charset="0"/>
          </a:endParaRPr>
        </a:p>
        <a:p>
          <a:pPr marL="285750" lvl="1" indent="-285750" algn="l" defTabSz="1778000">
            <a:lnSpc>
              <a:spcPct val="90000"/>
            </a:lnSpc>
            <a:spcBef>
              <a:spcPct val="0"/>
            </a:spcBef>
            <a:spcAft>
              <a:spcPct val="15000"/>
            </a:spcAft>
            <a:buChar char="••"/>
          </a:pPr>
          <a:r>
            <a:rPr lang="en-US" sz="4000" kern="1200" dirty="0" smtClean="0">
              <a:latin typeface="Franklin Gothic Medium Cond" panose="020B0606030402020204" pitchFamily="34" charset="0"/>
            </a:rPr>
            <a:t>Whichever is high</a:t>
          </a:r>
          <a:endParaRPr lang="en-US" sz="4000" kern="1200" dirty="0">
            <a:latin typeface="Franklin Gothic Medium Cond" panose="020B0606030402020204" pitchFamily="34" charset="0"/>
          </a:endParaRPr>
        </a:p>
      </dsp:txBody>
      <dsp:txXfrm>
        <a:off x="972053" y="1173610"/>
        <a:ext cx="4466742" cy="4586081"/>
      </dsp:txXfrm>
    </dsp:sp>
    <dsp:sp modelId="{39DC820A-8BC6-4546-B5FF-46CE2A56CDEC}">
      <dsp:nvSpPr>
        <dsp:cNvPr id="0" name=""/>
        <dsp:cNvSpPr/>
      </dsp:nvSpPr>
      <dsp:spPr>
        <a:xfrm>
          <a:off x="75308" y="54903"/>
          <a:ext cx="1793490" cy="1663498"/>
        </a:xfrm>
        <a:prstGeom prst="rect">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F9FD48-9497-4D59-BABA-771004381A3D}">
      <dsp:nvSpPr>
        <dsp:cNvPr id="0" name=""/>
        <dsp:cNvSpPr/>
      </dsp:nvSpPr>
      <dsp:spPr>
        <a:xfrm rot="16200000">
          <a:off x="4762231" y="3083275"/>
          <a:ext cx="4586081" cy="89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90880" bIns="0" numCol="1" spcCol="1270" anchor="t" anchorCtr="0">
          <a:noAutofit/>
        </a:bodyPr>
        <a:lstStyle/>
        <a:p>
          <a:pPr lvl="0" algn="r" defTabSz="1511300">
            <a:lnSpc>
              <a:spcPct val="90000"/>
            </a:lnSpc>
            <a:spcBef>
              <a:spcPct val="0"/>
            </a:spcBef>
            <a:spcAft>
              <a:spcPct val="35000"/>
            </a:spcAft>
          </a:pPr>
          <a:r>
            <a:rPr lang="en-US" sz="3400" kern="1200" dirty="0" smtClean="0">
              <a:latin typeface="Franklin Gothic Medium Cond" panose="020B0606030402020204" pitchFamily="34" charset="0"/>
            </a:rPr>
            <a:t>Foreign banks &lt;20 branches</a:t>
          </a:r>
          <a:endParaRPr lang="en-US" sz="3400" kern="1200" dirty="0">
            <a:latin typeface="Franklin Gothic Medium Cond" panose="020B0606030402020204" pitchFamily="34" charset="0"/>
          </a:endParaRPr>
        </a:p>
      </dsp:txBody>
      <dsp:txXfrm>
        <a:off x="4762231" y="3083275"/>
        <a:ext cx="4586081" cy="896745"/>
      </dsp:txXfrm>
    </dsp:sp>
    <dsp:sp modelId="{73CB336B-926D-483E-A6A2-EF5649603CA8}">
      <dsp:nvSpPr>
        <dsp:cNvPr id="0" name=""/>
        <dsp:cNvSpPr/>
      </dsp:nvSpPr>
      <dsp:spPr>
        <a:xfrm>
          <a:off x="7503644" y="1238607"/>
          <a:ext cx="4466742" cy="4586081"/>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2712" tIns="790880" rIns="362712" bIns="362712" numCol="1" spcCol="1270" anchor="t" anchorCtr="0">
          <a:noAutofit/>
        </a:bodyPr>
        <a:lstStyle/>
        <a:p>
          <a:pPr marL="285750" lvl="1" indent="-285750" algn="l" defTabSz="1778000">
            <a:lnSpc>
              <a:spcPct val="90000"/>
            </a:lnSpc>
            <a:spcBef>
              <a:spcPct val="0"/>
            </a:spcBef>
            <a:spcAft>
              <a:spcPct val="15000"/>
            </a:spcAft>
            <a:buChar char="••"/>
          </a:pPr>
          <a:r>
            <a:rPr lang="en-US" sz="4000" kern="1200" dirty="0" smtClean="0">
              <a:latin typeface="Franklin Gothic Medium Cond" panose="020B0606030402020204" pitchFamily="34" charset="0"/>
            </a:rPr>
            <a:t>40% But in phased manner from 2015 to 2019</a:t>
          </a:r>
          <a:endParaRPr lang="en-US" sz="4000" kern="1200" dirty="0">
            <a:latin typeface="Franklin Gothic Medium Cond" panose="020B0606030402020204" pitchFamily="34" charset="0"/>
          </a:endParaRPr>
        </a:p>
      </dsp:txBody>
      <dsp:txXfrm>
        <a:off x="7503644" y="1238607"/>
        <a:ext cx="4466742" cy="4586081"/>
      </dsp:txXfrm>
    </dsp:sp>
    <dsp:sp modelId="{6430249B-5B1E-4528-B661-95CC2072E972}">
      <dsp:nvSpPr>
        <dsp:cNvPr id="0" name=""/>
        <dsp:cNvSpPr/>
      </dsp:nvSpPr>
      <dsp:spPr>
        <a:xfrm>
          <a:off x="6606899" y="54903"/>
          <a:ext cx="1793490" cy="1793490"/>
        </a:xfrm>
        <a:prstGeom prst="rect">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015C2-922F-4BDC-8323-CEAA0C405EA2}">
      <dsp:nvSpPr>
        <dsp:cNvPr id="0" name=""/>
        <dsp:cNvSpPr/>
      </dsp:nvSpPr>
      <dsp:spPr>
        <a:xfrm rot="16200000">
          <a:off x="-1769359" y="3018279"/>
          <a:ext cx="4586081" cy="89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90880" bIns="0" numCol="1" spcCol="1270" anchor="t" anchorCtr="0">
          <a:noAutofit/>
        </a:bodyPr>
        <a:lstStyle/>
        <a:p>
          <a:pPr lvl="0" algn="r" defTabSz="1511300">
            <a:lnSpc>
              <a:spcPct val="90000"/>
            </a:lnSpc>
            <a:spcBef>
              <a:spcPct val="0"/>
            </a:spcBef>
            <a:spcAft>
              <a:spcPct val="35000"/>
            </a:spcAft>
          </a:pPr>
          <a:r>
            <a:rPr lang="en-US" sz="3400" kern="1200" dirty="0" err="1" smtClean="0">
              <a:latin typeface="Franklin Gothic Medium Cond" panose="020B0606030402020204" pitchFamily="34" charset="0"/>
            </a:rPr>
            <a:t>Desi</a:t>
          </a:r>
          <a:r>
            <a:rPr lang="en-US" sz="3400" kern="1200" dirty="0" smtClean="0">
              <a:latin typeface="Franklin Gothic Medium Cond" panose="020B0606030402020204" pitchFamily="34" charset="0"/>
            </a:rPr>
            <a:t> Banks | foreign 20/more branches</a:t>
          </a:r>
          <a:endParaRPr lang="en-US" sz="3400" kern="1200" dirty="0">
            <a:latin typeface="Franklin Gothic Medium Cond" panose="020B0606030402020204" pitchFamily="34" charset="0"/>
          </a:endParaRPr>
        </a:p>
      </dsp:txBody>
      <dsp:txXfrm>
        <a:off x="-1769359" y="3018279"/>
        <a:ext cx="4586081" cy="896745"/>
      </dsp:txXfrm>
    </dsp:sp>
    <dsp:sp modelId="{30D7434C-12EE-421A-A016-62C4899C1C4F}">
      <dsp:nvSpPr>
        <dsp:cNvPr id="0" name=""/>
        <dsp:cNvSpPr/>
      </dsp:nvSpPr>
      <dsp:spPr>
        <a:xfrm>
          <a:off x="972053" y="1173610"/>
          <a:ext cx="4466742" cy="458608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944" tIns="790880" rIns="440944" bIns="440944" numCol="1" spcCol="1270" anchor="t" anchorCtr="0">
          <a:noAutofit/>
        </a:bodyPr>
        <a:lstStyle/>
        <a:p>
          <a:pPr marL="285750" lvl="1" indent="-285750" algn="l" defTabSz="2133600">
            <a:lnSpc>
              <a:spcPct val="90000"/>
            </a:lnSpc>
            <a:spcBef>
              <a:spcPct val="0"/>
            </a:spcBef>
            <a:spcAft>
              <a:spcPct val="15000"/>
            </a:spcAft>
            <a:buChar char="••"/>
          </a:pPr>
          <a:r>
            <a:rPr lang="en-US" sz="4800" kern="1200" dirty="0" smtClean="0">
              <a:latin typeface="Franklin Gothic Medium Cond" panose="020B0606030402020204" pitchFamily="34" charset="0"/>
            </a:rPr>
            <a:t>10% to weaker sections (</a:t>
          </a:r>
          <a:r>
            <a:rPr lang="en-US" sz="4800" kern="1200" dirty="0" err="1" smtClean="0">
              <a:latin typeface="Franklin Gothic Medium Cond" panose="020B0606030402020204" pitchFamily="34" charset="0"/>
            </a:rPr>
            <a:t>desi</a:t>
          </a:r>
          <a:r>
            <a:rPr lang="en-US" sz="4800" kern="1200" dirty="0" smtClean="0">
              <a:latin typeface="Franklin Gothic Medium Cond" panose="020B0606030402020204" pitchFamily="34" charset="0"/>
            </a:rPr>
            <a:t>)</a:t>
          </a:r>
          <a:endParaRPr lang="en-US" sz="4800" kern="1200" dirty="0">
            <a:latin typeface="Franklin Gothic Medium Cond" panose="020B0606030402020204" pitchFamily="34" charset="0"/>
          </a:endParaRPr>
        </a:p>
        <a:p>
          <a:pPr marL="285750" lvl="1" indent="-285750" algn="l" defTabSz="2133600">
            <a:lnSpc>
              <a:spcPct val="90000"/>
            </a:lnSpc>
            <a:spcBef>
              <a:spcPct val="0"/>
            </a:spcBef>
            <a:spcAft>
              <a:spcPct val="15000"/>
            </a:spcAft>
            <a:buChar char="••"/>
          </a:pPr>
          <a:r>
            <a:rPr lang="en-US" sz="4800" kern="1200" dirty="0" smtClean="0">
              <a:latin typeface="Franklin Gothic Medium Cond" panose="020B0606030402020204" pitchFamily="34" charset="0"/>
            </a:rPr>
            <a:t>Foreign: by March’18</a:t>
          </a:r>
          <a:endParaRPr lang="en-US" sz="4800" kern="1200" dirty="0">
            <a:latin typeface="Franklin Gothic Medium Cond" panose="020B0606030402020204" pitchFamily="34" charset="0"/>
          </a:endParaRPr>
        </a:p>
      </dsp:txBody>
      <dsp:txXfrm>
        <a:off x="972053" y="1173610"/>
        <a:ext cx="4466742" cy="4586081"/>
      </dsp:txXfrm>
    </dsp:sp>
    <dsp:sp modelId="{39DC820A-8BC6-4546-B5FF-46CE2A56CDEC}">
      <dsp:nvSpPr>
        <dsp:cNvPr id="0" name=""/>
        <dsp:cNvSpPr/>
      </dsp:nvSpPr>
      <dsp:spPr>
        <a:xfrm>
          <a:off x="75308" y="54903"/>
          <a:ext cx="1793490" cy="1663498"/>
        </a:xfrm>
        <a:prstGeom prst="rect">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F9FD48-9497-4D59-BABA-771004381A3D}">
      <dsp:nvSpPr>
        <dsp:cNvPr id="0" name=""/>
        <dsp:cNvSpPr/>
      </dsp:nvSpPr>
      <dsp:spPr>
        <a:xfrm rot="16200000">
          <a:off x="4762231" y="3083275"/>
          <a:ext cx="4586081" cy="89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90880" bIns="0" numCol="1" spcCol="1270" anchor="t" anchorCtr="0">
          <a:noAutofit/>
        </a:bodyPr>
        <a:lstStyle/>
        <a:p>
          <a:pPr lvl="0" algn="r" defTabSz="1511300">
            <a:lnSpc>
              <a:spcPct val="90000"/>
            </a:lnSpc>
            <a:spcBef>
              <a:spcPct val="0"/>
            </a:spcBef>
            <a:spcAft>
              <a:spcPct val="35000"/>
            </a:spcAft>
          </a:pPr>
          <a:r>
            <a:rPr lang="en-US" sz="3400" kern="1200" dirty="0" smtClean="0">
              <a:latin typeface="Franklin Gothic Medium Cond" panose="020B0606030402020204" pitchFamily="34" charset="0"/>
            </a:rPr>
            <a:t>Foreign banks &lt;20 branches</a:t>
          </a:r>
          <a:endParaRPr lang="en-US" sz="3400" kern="1200" dirty="0">
            <a:latin typeface="Franklin Gothic Medium Cond" panose="020B0606030402020204" pitchFamily="34" charset="0"/>
          </a:endParaRPr>
        </a:p>
      </dsp:txBody>
      <dsp:txXfrm>
        <a:off x="4762231" y="3083275"/>
        <a:ext cx="4586081" cy="896745"/>
      </dsp:txXfrm>
    </dsp:sp>
    <dsp:sp modelId="{73CB336B-926D-483E-A6A2-EF5649603CA8}">
      <dsp:nvSpPr>
        <dsp:cNvPr id="0" name=""/>
        <dsp:cNvSpPr/>
      </dsp:nvSpPr>
      <dsp:spPr>
        <a:xfrm>
          <a:off x="7503644" y="1238607"/>
          <a:ext cx="4466742" cy="4586081"/>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40944" tIns="790880" rIns="440944" bIns="440944" numCol="1" spcCol="1270" anchor="t" anchorCtr="0">
          <a:noAutofit/>
        </a:bodyPr>
        <a:lstStyle/>
        <a:p>
          <a:pPr marL="285750" lvl="1" indent="-285750" algn="l" defTabSz="2133600">
            <a:lnSpc>
              <a:spcPct val="90000"/>
            </a:lnSpc>
            <a:spcBef>
              <a:spcPct val="0"/>
            </a:spcBef>
            <a:spcAft>
              <a:spcPct val="15000"/>
            </a:spcAft>
            <a:buChar char="••"/>
          </a:pPr>
          <a:r>
            <a:rPr lang="en-US" sz="4800" kern="1200" dirty="0" smtClean="0">
              <a:latin typeface="Franklin Gothic Medium Cond" panose="020B0606030402020204" pitchFamily="34" charset="0"/>
            </a:rPr>
            <a:t>N/A</a:t>
          </a:r>
          <a:endParaRPr lang="en-US" sz="4800" kern="1200" dirty="0">
            <a:latin typeface="Franklin Gothic Medium Cond" panose="020B0606030402020204" pitchFamily="34" charset="0"/>
          </a:endParaRPr>
        </a:p>
      </dsp:txBody>
      <dsp:txXfrm>
        <a:off x="7503644" y="1238607"/>
        <a:ext cx="4466742" cy="4586081"/>
      </dsp:txXfrm>
    </dsp:sp>
    <dsp:sp modelId="{6430249B-5B1E-4528-B661-95CC2072E972}">
      <dsp:nvSpPr>
        <dsp:cNvPr id="0" name=""/>
        <dsp:cNvSpPr/>
      </dsp:nvSpPr>
      <dsp:spPr>
        <a:xfrm>
          <a:off x="6606899" y="54903"/>
          <a:ext cx="1793490" cy="1793490"/>
        </a:xfrm>
        <a:prstGeom prst="rect">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015C2-922F-4BDC-8323-CEAA0C405EA2}">
      <dsp:nvSpPr>
        <dsp:cNvPr id="0" name=""/>
        <dsp:cNvSpPr/>
      </dsp:nvSpPr>
      <dsp:spPr>
        <a:xfrm rot="16200000">
          <a:off x="-1769359" y="3018279"/>
          <a:ext cx="4586081" cy="89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90880" bIns="0" numCol="1" spcCol="1270" anchor="t" anchorCtr="0">
          <a:noAutofit/>
        </a:bodyPr>
        <a:lstStyle/>
        <a:p>
          <a:pPr lvl="0" algn="r" defTabSz="1511300">
            <a:lnSpc>
              <a:spcPct val="90000"/>
            </a:lnSpc>
            <a:spcBef>
              <a:spcPct val="0"/>
            </a:spcBef>
            <a:spcAft>
              <a:spcPct val="35000"/>
            </a:spcAft>
          </a:pPr>
          <a:r>
            <a:rPr lang="en-US" sz="3400" kern="1200" dirty="0" err="1" smtClean="0">
              <a:latin typeface="Franklin Gothic Medium Cond" panose="020B0606030402020204" pitchFamily="34" charset="0"/>
            </a:rPr>
            <a:t>Desi</a:t>
          </a:r>
          <a:r>
            <a:rPr lang="en-US" sz="3400" kern="1200" dirty="0" smtClean="0">
              <a:latin typeface="Franklin Gothic Medium Cond" panose="020B0606030402020204" pitchFamily="34" charset="0"/>
            </a:rPr>
            <a:t> Banks | foreign 20/more branches</a:t>
          </a:r>
          <a:endParaRPr lang="en-US" sz="3400" kern="1200" dirty="0">
            <a:latin typeface="Franklin Gothic Medium Cond" panose="020B0606030402020204" pitchFamily="34" charset="0"/>
          </a:endParaRPr>
        </a:p>
      </dsp:txBody>
      <dsp:txXfrm>
        <a:off x="-1769359" y="3018279"/>
        <a:ext cx="4586081" cy="896745"/>
      </dsp:txXfrm>
    </dsp:sp>
    <dsp:sp modelId="{30D7434C-12EE-421A-A016-62C4899C1C4F}">
      <dsp:nvSpPr>
        <dsp:cNvPr id="0" name=""/>
        <dsp:cNvSpPr/>
      </dsp:nvSpPr>
      <dsp:spPr>
        <a:xfrm>
          <a:off x="972053" y="1173610"/>
          <a:ext cx="4466742" cy="458608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4048" tIns="790880" rIns="384048" bIns="384048" numCol="1" spcCol="1270" anchor="t" anchorCtr="0">
          <a:noAutofit/>
        </a:bodyPr>
        <a:lstStyle/>
        <a:p>
          <a:pPr marL="285750" lvl="1" indent="-285750" algn="l" defTabSz="1866900">
            <a:lnSpc>
              <a:spcPct val="90000"/>
            </a:lnSpc>
            <a:spcBef>
              <a:spcPct val="0"/>
            </a:spcBef>
            <a:spcAft>
              <a:spcPct val="15000"/>
            </a:spcAft>
            <a:buChar char="••"/>
          </a:pPr>
          <a:r>
            <a:rPr lang="en-US" sz="4200" kern="1200" dirty="0" smtClean="0">
              <a:latin typeface="Franklin Gothic Medium Cond" panose="020B0606030402020204" pitchFamily="34" charset="0"/>
            </a:rPr>
            <a:t>8% to small marginal farmers  in a phased manner</a:t>
          </a:r>
          <a:endParaRPr lang="en-US" sz="4200" kern="1200" dirty="0">
            <a:latin typeface="Franklin Gothic Medium Cond" panose="020B0606030402020204" pitchFamily="34" charset="0"/>
          </a:endParaRPr>
        </a:p>
        <a:p>
          <a:pPr marL="285750" lvl="1" indent="-285750" algn="l" defTabSz="1866900">
            <a:lnSpc>
              <a:spcPct val="90000"/>
            </a:lnSpc>
            <a:spcBef>
              <a:spcPct val="0"/>
            </a:spcBef>
            <a:spcAft>
              <a:spcPct val="15000"/>
            </a:spcAft>
            <a:buChar char="••"/>
          </a:pPr>
          <a:r>
            <a:rPr lang="en-US" sz="4200" kern="1200" dirty="0" smtClean="0">
              <a:latin typeface="Franklin Gothic Medium Cond" panose="020B0606030402020204" pitchFamily="34" charset="0"/>
            </a:rPr>
            <a:t>Total 18% or more PSL to agro</a:t>
          </a:r>
          <a:endParaRPr lang="en-US" sz="4200" kern="1200" dirty="0">
            <a:latin typeface="Franklin Gothic Medium Cond" panose="020B0606030402020204" pitchFamily="34" charset="0"/>
          </a:endParaRPr>
        </a:p>
      </dsp:txBody>
      <dsp:txXfrm>
        <a:off x="972053" y="1173610"/>
        <a:ext cx="4466742" cy="4586081"/>
      </dsp:txXfrm>
    </dsp:sp>
    <dsp:sp modelId="{39DC820A-8BC6-4546-B5FF-46CE2A56CDEC}">
      <dsp:nvSpPr>
        <dsp:cNvPr id="0" name=""/>
        <dsp:cNvSpPr/>
      </dsp:nvSpPr>
      <dsp:spPr>
        <a:xfrm>
          <a:off x="75308" y="54903"/>
          <a:ext cx="1793490" cy="1663498"/>
        </a:xfrm>
        <a:prstGeom prst="rect">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F9FD48-9497-4D59-BABA-771004381A3D}">
      <dsp:nvSpPr>
        <dsp:cNvPr id="0" name=""/>
        <dsp:cNvSpPr/>
      </dsp:nvSpPr>
      <dsp:spPr>
        <a:xfrm rot="16200000">
          <a:off x="4762231" y="3083275"/>
          <a:ext cx="4586081" cy="89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90880" bIns="0" numCol="1" spcCol="1270" anchor="t" anchorCtr="0">
          <a:noAutofit/>
        </a:bodyPr>
        <a:lstStyle/>
        <a:p>
          <a:pPr lvl="0" algn="r" defTabSz="1511300">
            <a:lnSpc>
              <a:spcPct val="90000"/>
            </a:lnSpc>
            <a:spcBef>
              <a:spcPct val="0"/>
            </a:spcBef>
            <a:spcAft>
              <a:spcPct val="35000"/>
            </a:spcAft>
          </a:pPr>
          <a:r>
            <a:rPr lang="en-US" sz="3400" kern="1200" dirty="0" smtClean="0">
              <a:latin typeface="Franklin Gothic Medium Cond" panose="020B0606030402020204" pitchFamily="34" charset="0"/>
            </a:rPr>
            <a:t>Foreign banks &lt;20 branches</a:t>
          </a:r>
          <a:endParaRPr lang="en-US" sz="3400" kern="1200" dirty="0">
            <a:latin typeface="Franklin Gothic Medium Cond" panose="020B0606030402020204" pitchFamily="34" charset="0"/>
          </a:endParaRPr>
        </a:p>
      </dsp:txBody>
      <dsp:txXfrm>
        <a:off x="4762231" y="3083275"/>
        <a:ext cx="4586081" cy="896745"/>
      </dsp:txXfrm>
    </dsp:sp>
    <dsp:sp modelId="{73CB336B-926D-483E-A6A2-EF5649603CA8}">
      <dsp:nvSpPr>
        <dsp:cNvPr id="0" name=""/>
        <dsp:cNvSpPr/>
      </dsp:nvSpPr>
      <dsp:spPr>
        <a:xfrm>
          <a:off x="7503644" y="1238607"/>
          <a:ext cx="4466742" cy="4586081"/>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4048" tIns="790880" rIns="384048" bIns="384048" numCol="1" spcCol="1270" anchor="t" anchorCtr="0">
          <a:noAutofit/>
        </a:bodyPr>
        <a:lstStyle/>
        <a:p>
          <a:pPr marL="285750" lvl="1" indent="-285750" algn="l" defTabSz="1866900">
            <a:lnSpc>
              <a:spcPct val="90000"/>
            </a:lnSpc>
            <a:spcBef>
              <a:spcPct val="0"/>
            </a:spcBef>
            <a:spcAft>
              <a:spcPct val="15000"/>
            </a:spcAft>
            <a:buChar char="••"/>
          </a:pPr>
          <a:r>
            <a:rPr lang="en-US" sz="4200" kern="1200" dirty="0" smtClean="0">
              <a:latin typeface="Franklin Gothic Medium Cond" panose="020B0606030402020204" pitchFamily="34" charset="0"/>
            </a:rPr>
            <a:t>N/A</a:t>
          </a:r>
          <a:endParaRPr lang="en-US" sz="4200" kern="1200" dirty="0">
            <a:latin typeface="Franklin Gothic Medium Cond" panose="020B0606030402020204" pitchFamily="34" charset="0"/>
          </a:endParaRPr>
        </a:p>
      </dsp:txBody>
      <dsp:txXfrm>
        <a:off x="7503644" y="1238607"/>
        <a:ext cx="4466742" cy="4586081"/>
      </dsp:txXfrm>
    </dsp:sp>
    <dsp:sp modelId="{6430249B-5B1E-4528-B661-95CC2072E972}">
      <dsp:nvSpPr>
        <dsp:cNvPr id="0" name=""/>
        <dsp:cNvSpPr/>
      </dsp:nvSpPr>
      <dsp:spPr>
        <a:xfrm>
          <a:off x="6606899" y="54903"/>
          <a:ext cx="1793490" cy="1793490"/>
        </a:xfrm>
        <a:prstGeom prst="rect">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015C2-922F-4BDC-8323-CEAA0C405EA2}">
      <dsp:nvSpPr>
        <dsp:cNvPr id="0" name=""/>
        <dsp:cNvSpPr/>
      </dsp:nvSpPr>
      <dsp:spPr>
        <a:xfrm rot="16200000">
          <a:off x="-1769359" y="3018279"/>
          <a:ext cx="4586081" cy="89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90880" bIns="0" numCol="1" spcCol="1270" anchor="t" anchorCtr="0">
          <a:noAutofit/>
        </a:bodyPr>
        <a:lstStyle/>
        <a:p>
          <a:pPr lvl="0" algn="r" defTabSz="1511300">
            <a:lnSpc>
              <a:spcPct val="90000"/>
            </a:lnSpc>
            <a:spcBef>
              <a:spcPct val="0"/>
            </a:spcBef>
            <a:spcAft>
              <a:spcPct val="35000"/>
            </a:spcAft>
          </a:pPr>
          <a:r>
            <a:rPr lang="en-US" sz="3400" kern="1200" dirty="0" err="1" smtClean="0">
              <a:latin typeface="Franklin Gothic Medium Cond" panose="020B0606030402020204" pitchFamily="34" charset="0"/>
            </a:rPr>
            <a:t>Desi</a:t>
          </a:r>
          <a:r>
            <a:rPr lang="en-US" sz="3400" kern="1200" dirty="0" smtClean="0">
              <a:latin typeface="Franklin Gothic Medium Cond" panose="020B0606030402020204" pitchFamily="34" charset="0"/>
            </a:rPr>
            <a:t> Banks | foreign 20/more branches</a:t>
          </a:r>
          <a:endParaRPr lang="en-US" sz="3400" kern="1200" dirty="0">
            <a:latin typeface="Franklin Gothic Medium Cond" panose="020B0606030402020204" pitchFamily="34" charset="0"/>
          </a:endParaRPr>
        </a:p>
      </dsp:txBody>
      <dsp:txXfrm>
        <a:off x="-1769359" y="3018279"/>
        <a:ext cx="4586081" cy="896745"/>
      </dsp:txXfrm>
    </dsp:sp>
    <dsp:sp modelId="{30D7434C-12EE-421A-A016-62C4899C1C4F}">
      <dsp:nvSpPr>
        <dsp:cNvPr id="0" name=""/>
        <dsp:cNvSpPr/>
      </dsp:nvSpPr>
      <dsp:spPr>
        <a:xfrm>
          <a:off x="972053" y="1173610"/>
          <a:ext cx="4466742" cy="4586081"/>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1376" tIns="790880" rIns="341376" bIns="341376" numCol="1" spcCol="1270" anchor="t" anchorCtr="0">
          <a:noAutofit/>
        </a:bodyPr>
        <a:lstStyle/>
        <a:p>
          <a:pPr marL="285750" lvl="1" indent="-285750" algn="l" defTabSz="1644650">
            <a:lnSpc>
              <a:spcPct val="90000"/>
            </a:lnSpc>
            <a:spcBef>
              <a:spcPct val="0"/>
            </a:spcBef>
            <a:spcAft>
              <a:spcPct val="15000"/>
            </a:spcAft>
            <a:buChar char="••"/>
          </a:pPr>
          <a:r>
            <a:rPr lang="en-US" sz="3700" kern="1200" dirty="0" smtClean="0">
              <a:latin typeface="Franklin Gothic Medium Cond" panose="020B0606030402020204" pitchFamily="34" charset="0"/>
            </a:rPr>
            <a:t>7.5% to Micro enterprises in phased manner (</a:t>
          </a:r>
          <a:r>
            <a:rPr lang="en-US" sz="3700" kern="1200" dirty="0" err="1" smtClean="0">
              <a:latin typeface="Franklin Gothic Medium Cond" panose="020B0606030402020204" pitchFamily="34" charset="0"/>
            </a:rPr>
            <a:t>Desi</a:t>
          </a:r>
          <a:r>
            <a:rPr lang="en-US" sz="3700" kern="1200" dirty="0" smtClean="0">
              <a:latin typeface="Franklin Gothic Medium Cond" panose="020B0606030402020204" pitchFamily="34" charset="0"/>
            </a:rPr>
            <a:t> banks)</a:t>
          </a:r>
          <a:endParaRPr lang="en-US" sz="3700" kern="1200" dirty="0">
            <a:latin typeface="Franklin Gothic Medium Cond" panose="020B0606030402020204" pitchFamily="34" charset="0"/>
          </a:endParaRPr>
        </a:p>
        <a:p>
          <a:pPr marL="285750" lvl="1" indent="-285750" algn="l" defTabSz="1644650">
            <a:lnSpc>
              <a:spcPct val="90000"/>
            </a:lnSpc>
            <a:spcBef>
              <a:spcPct val="0"/>
            </a:spcBef>
            <a:spcAft>
              <a:spcPct val="15000"/>
            </a:spcAft>
            <a:buChar char="••"/>
          </a:pPr>
          <a:r>
            <a:rPr lang="en-US" sz="3700" kern="1200" dirty="0" smtClean="0">
              <a:latin typeface="Franklin Gothic Medium Cond" panose="020B0606030402020204" pitchFamily="34" charset="0"/>
            </a:rPr>
            <a:t>Foreign banks sub-target later after review in 2017</a:t>
          </a:r>
          <a:endParaRPr lang="en-US" sz="3700" kern="1200" dirty="0">
            <a:latin typeface="Franklin Gothic Medium Cond" panose="020B0606030402020204" pitchFamily="34" charset="0"/>
          </a:endParaRPr>
        </a:p>
      </dsp:txBody>
      <dsp:txXfrm>
        <a:off x="972053" y="1173610"/>
        <a:ext cx="4466742" cy="4586081"/>
      </dsp:txXfrm>
    </dsp:sp>
    <dsp:sp modelId="{39DC820A-8BC6-4546-B5FF-46CE2A56CDEC}">
      <dsp:nvSpPr>
        <dsp:cNvPr id="0" name=""/>
        <dsp:cNvSpPr/>
      </dsp:nvSpPr>
      <dsp:spPr>
        <a:xfrm>
          <a:off x="75308" y="54903"/>
          <a:ext cx="1793490" cy="1663498"/>
        </a:xfrm>
        <a:prstGeom prst="rect">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AF9FD48-9497-4D59-BABA-771004381A3D}">
      <dsp:nvSpPr>
        <dsp:cNvPr id="0" name=""/>
        <dsp:cNvSpPr/>
      </dsp:nvSpPr>
      <dsp:spPr>
        <a:xfrm rot="16200000">
          <a:off x="4762231" y="3083275"/>
          <a:ext cx="4586081" cy="89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90880" bIns="0" numCol="1" spcCol="1270" anchor="t" anchorCtr="0">
          <a:noAutofit/>
        </a:bodyPr>
        <a:lstStyle/>
        <a:p>
          <a:pPr lvl="0" algn="r" defTabSz="1511300">
            <a:lnSpc>
              <a:spcPct val="90000"/>
            </a:lnSpc>
            <a:spcBef>
              <a:spcPct val="0"/>
            </a:spcBef>
            <a:spcAft>
              <a:spcPct val="35000"/>
            </a:spcAft>
          </a:pPr>
          <a:r>
            <a:rPr lang="en-US" sz="3400" kern="1200" dirty="0" smtClean="0">
              <a:latin typeface="Franklin Gothic Medium Cond" panose="020B0606030402020204" pitchFamily="34" charset="0"/>
            </a:rPr>
            <a:t>Foreign banks &lt;20 branches</a:t>
          </a:r>
          <a:endParaRPr lang="en-US" sz="3400" kern="1200" dirty="0">
            <a:latin typeface="Franklin Gothic Medium Cond" panose="020B0606030402020204" pitchFamily="34" charset="0"/>
          </a:endParaRPr>
        </a:p>
      </dsp:txBody>
      <dsp:txXfrm>
        <a:off x="4762231" y="3083275"/>
        <a:ext cx="4586081" cy="896745"/>
      </dsp:txXfrm>
    </dsp:sp>
    <dsp:sp modelId="{73CB336B-926D-483E-A6A2-EF5649603CA8}">
      <dsp:nvSpPr>
        <dsp:cNvPr id="0" name=""/>
        <dsp:cNvSpPr/>
      </dsp:nvSpPr>
      <dsp:spPr>
        <a:xfrm>
          <a:off x="7503644" y="1238607"/>
          <a:ext cx="4466742" cy="4586081"/>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41376" tIns="790880" rIns="341376" bIns="341376" numCol="1" spcCol="1270" anchor="t" anchorCtr="0">
          <a:noAutofit/>
        </a:bodyPr>
        <a:lstStyle/>
        <a:p>
          <a:pPr marL="285750" lvl="1" indent="-285750" algn="l" defTabSz="1644650">
            <a:lnSpc>
              <a:spcPct val="90000"/>
            </a:lnSpc>
            <a:spcBef>
              <a:spcPct val="0"/>
            </a:spcBef>
            <a:spcAft>
              <a:spcPct val="15000"/>
            </a:spcAft>
            <a:buChar char="••"/>
          </a:pPr>
          <a:r>
            <a:rPr lang="en-US" sz="3700" kern="1200" dirty="0" smtClean="0">
              <a:latin typeface="Franklin Gothic Medium Cond" panose="020B0606030402020204" pitchFamily="34" charset="0"/>
            </a:rPr>
            <a:t>N/A</a:t>
          </a:r>
          <a:endParaRPr lang="en-US" sz="3700" kern="1200" dirty="0">
            <a:latin typeface="Franklin Gothic Medium Cond" panose="020B0606030402020204" pitchFamily="34" charset="0"/>
          </a:endParaRPr>
        </a:p>
      </dsp:txBody>
      <dsp:txXfrm>
        <a:off x="7503644" y="1238607"/>
        <a:ext cx="4466742" cy="4586081"/>
      </dsp:txXfrm>
    </dsp:sp>
    <dsp:sp modelId="{6430249B-5B1E-4528-B661-95CC2072E972}">
      <dsp:nvSpPr>
        <dsp:cNvPr id="0" name=""/>
        <dsp:cNvSpPr/>
      </dsp:nvSpPr>
      <dsp:spPr>
        <a:xfrm>
          <a:off x="6606899" y="54903"/>
          <a:ext cx="1793490" cy="1793490"/>
        </a:xfrm>
        <a:prstGeom prst="rect">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0E600-5C73-4015-9626-EC0FD0BA5AAE}">
      <dsp:nvSpPr>
        <dsp:cNvPr id="0" name=""/>
        <dsp:cNvSpPr/>
      </dsp:nvSpPr>
      <dsp:spPr>
        <a:xfrm rot="16200000">
          <a:off x="-1769359" y="3083275"/>
          <a:ext cx="4586081" cy="89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90880" bIns="0" numCol="1" spcCol="1270" anchor="t" anchorCtr="0">
          <a:noAutofit/>
        </a:bodyPr>
        <a:lstStyle/>
        <a:p>
          <a:pPr lvl="0" algn="r" defTabSz="1511300">
            <a:lnSpc>
              <a:spcPct val="90000"/>
            </a:lnSpc>
            <a:spcBef>
              <a:spcPct val="0"/>
            </a:spcBef>
            <a:spcAft>
              <a:spcPct val="35000"/>
            </a:spcAft>
          </a:pPr>
          <a:r>
            <a:rPr lang="en-US" sz="3400" kern="1200" dirty="0" smtClean="0">
              <a:latin typeface="Franklin Gothic Medium Cond" panose="020B0606030402020204" pitchFamily="34" charset="0"/>
            </a:rPr>
            <a:t>Mfg. (plant-machine investment)</a:t>
          </a:r>
          <a:endParaRPr lang="en-US" sz="3400" kern="1200" dirty="0">
            <a:latin typeface="Franklin Gothic Medium Cond" panose="020B0606030402020204" pitchFamily="34" charset="0"/>
          </a:endParaRPr>
        </a:p>
      </dsp:txBody>
      <dsp:txXfrm>
        <a:off x="-1769359" y="3083275"/>
        <a:ext cx="4586081" cy="896745"/>
      </dsp:txXfrm>
    </dsp:sp>
    <dsp:sp modelId="{6E6FCBF2-13E2-4559-99A4-EB73D1DE79CC}">
      <dsp:nvSpPr>
        <dsp:cNvPr id="0" name=""/>
        <dsp:cNvSpPr/>
      </dsp:nvSpPr>
      <dsp:spPr>
        <a:xfrm>
          <a:off x="972053" y="1238607"/>
          <a:ext cx="4466742" cy="4586081"/>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1160" tIns="790880" rIns="391160" bIns="391160" numCol="1" spcCol="1270" anchor="t" anchorCtr="0">
          <a:noAutofit/>
        </a:bodyPr>
        <a:lstStyle/>
        <a:p>
          <a:pPr marL="285750" lvl="1" indent="-285750" algn="l" defTabSz="1911350">
            <a:lnSpc>
              <a:spcPct val="90000"/>
            </a:lnSpc>
            <a:spcBef>
              <a:spcPct val="0"/>
            </a:spcBef>
            <a:spcAft>
              <a:spcPct val="15000"/>
            </a:spcAft>
            <a:buChar char="••"/>
          </a:pPr>
          <a:r>
            <a:rPr lang="en-US" sz="4300" kern="1200" dirty="0" smtClean="0">
              <a:latin typeface="Franklin Gothic Medium Cond" panose="020B0606030402020204" pitchFamily="34" charset="0"/>
            </a:rPr>
            <a:t>Micro: </a:t>
          </a:r>
          <a:r>
            <a:rPr lang="en-US" sz="4300" kern="1200" dirty="0" err="1" smtClean="0">
              <a:latin typeface="Franklin Gothic Medium Cond" panose="020B0606030402020204" pitchFamily="34" charset="0"/>
            </a:rPr>
            <a:t>upto</a:t>
          </a:r>
          <a:r>
            <a:rPr lang="en-US" sz="4300" kern="1200" dirty="0" smtClean="0">
              <a:latin typeface="Franklin Gothic Medium Cond" panose="020B0606030402020204" pitchFamily="34" charset="0"/>
            </a:rPr>
            <a:t> 25 lakh</a:t>
          </a:r>
          <a:endParaRPr lang="en-US" sz="4300" kern="1200" dirty="0">
            <a:latin typeface="Franklin Gothic Medium Cond" panose="020B0606030402020204" pitchFamily="34" charset="0"/>
          </a:endParaRPr>
        </a:p>
        <a:p>
          <a:pPr marL="285750" lvl="1" indent="-285750" algn="l" defTabSz="1911350">
            <a:lnSpc>
              <a:spcPct val="90000"/>
            </a:lnSpc>
            <a:spcBef>
              <a:spcPct val="0"/>
            </a:spcBef>
            <a:spcAft>
              <a:spcPct val="15000"/>
            </a:spcAft>
            <a:buChar char="••"/>
          </a:pPr>
          <a:r>
            <a:rPr lang="en-US" sz="4300" kern="1200" dirty="0" smtClean="0">
              <a:latin typeface="Franklin Gothic Medium Cond" panose="020B0606030402020204" pitchFamily="34" charset="0"/>
            </a:rPr>
            <a:t>Small: &gt;25l-5cr.</a:t>
          </a:r>
          <a:endParaRPr lang="en-US" sz="4300" kern="1200" dirty="0">
            <a:latin typeface="Franklin Gothic Medium Cond" panose="020B0606030402020204" pitchFamily="34" charset="0"/>
          </a:endParaRPr>
        </a:p>
        <a:p>
          <a:pPr marL="285750" lvl="1" indent="-285750" algn="l" defTabSz="1911350">
            <a:lnSpc>
              <a:spcPct val="90000"/>
            </a:lnSpc>
            <a:spcBef>
              <a:spcPct val="0"/>
            </a:spcBef>
            <a:spcAft>
              <a:spcPct val="15000"/>
            </a:spcAft>
            <a:buChar char="••"/>
          </a:pPr>
          <a:r>
            <a:rPr lang="en-US" sz="4300" kern="1200" dirty="0" smtClean="0">
              <a:latin typeface="Franklin Gothic Medium Cond" panose="020B0606030402020204" pitchFamily="34" charset="0"/>
            </a:rPr>
            <a:t>Medium:&gt;5-10cr</a:t>
          </a:r>
          <a:endParaRPr lang="en-US" sz="4300" kern="1200" dirty="0">
            <a:latin typeface="Franklin Gothic Medium Cond" panose="020B0606030402020204" pitchFamily="34" charset="0"/>
          </a:endParaRPr>
        </a:p>
      </dsp:txBody>
      <dsp:txXfrm>
        <a:off x="972053" y="1238607"/>
        <a:ext cx="4466742" cy="4586081"/>
      </dsp:txXfrm>
    </dsp:sp>
    <dsp:sp modelId="{0BB3165C-CF5B-4DA2-A840-7368E12CC8D1}">
      <dsp:nvSpPr>
        <dsp:cNvPr id="0" name=""/>
        <dsp:cNvSpPr/>
      </dsp:nvSpPr>
      <dsp:spPr>
        <a:xfrm>
          <a:off x="75308" y="54903"/>
          <a:ext cx="1793490" cy="1793490"/>
        </a:xfrm>
        <a:prstGeom prst="rect">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CA015C2-922F-4BDC-8323-CEAA0C405EA2}">
      <dsp:nvSpPr>
        <dsp:cNvPr id="0" name=""/>
        <dsp:cNvSpPr/>
      </dsp:nvSpPr>
      <dsp:spPr>
        <a:xfrm rot="16200000">
          <a:off x="4762231" y="3018279"/>
          <a:ext cx="4586081" cy="896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790880" bIns="0" numCol="1" spcCol="1270" anchor="t" anchorCtr="0">
          <a:noAutofit/>
        </a:bodyPr>
        <a:lstStyle/>
        <a:p>
          <a:pPr lvl="0" algn="r" defTabSz="1511300">
            <a:lnSpc>
              <a:spcPct val="90000"/>
            </a:lnSpc>
            <a:spcBef>
              <a:spcPct val="0"/>
            </a:spcBef>
            <a:spcAft>
              <a:spcPct val="35000"/>
            </a:spcAft>
          </a:pPr>
          <a:r>
            <a:rPr lang="en-US" sz="3400" kern="1200" dirty="0" smtClean="0">
              <a:latin typeface="Franklin Gothic Medium Cond" panose="020B0606030402020204" pitchFamily="34" charset="0"/>
            </a:rPr>
            <a:t>Service (equipment investment)</a:t>
          </a:r>
          <a:endParaRPr lang="en-US" sz="3400" kern="1200" dirty="0">
            <a:latin typeface="Franklin Gothic Medium Cond" panose="020B0606030402020204" pitchFamily="34" charset="0"/>
          </a:endParaRPr>
        </a:p>
      </dsp:txBody>
      <dsp:txXfrm>
        <a:off x="4762231" y="3018279"/>
        <a:ext cx="4586081" cy="896745"/>
      </dsp:txXfrm>
    </dsp:sp>
    <dsp:sp modelId="{30D7434C-12EE-421A-A016-62C4899C1C4F}">
      <dsp:nvSpPr>
        <dsp:cNvPr id="0" name=""/>
        <dsp:cNvSpPr/>
      </dsp:nvSpPr>
      <dsp:spPr>
        <a:xfrm>
          <a:off x="7503644" y="1173610"/>
          <a:ext cx="4466742" cy="4586081"/>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1160" tIns="790880" rIns="391160" bIns="391160" numCol="1" spcCol="1270" anchor="t" anchorCtr="0">
          <a:noAutofit/>
        </a:bodyPr>
        <a:lstStyle/>
        <a:p>
          <a:pPr marL="285750" lvl="1" indent="-285750" algn="l" defTabSz="1911350">
            <a:lnSpc>
              <a:spcPct val="90000"/>
            </a:lnSpc>
            <a:spcBef>
              <a:spcPct val="0"/>
            </a:spcBef>
            <a:spcAft>
              <a:spcPct val="15000"/>
            </a:spcAft>
            <a:buChar char="••"/>
          </a:pPr>
          <a:r>
            <a:rPr lang="en-US" sz="4300" kern="1200" dirty="0" smtClean="0">
              <a:latin typeface="Franklin Gothic Medium Cond" panose="020B0606030402020204" pitchFamily="34" charset="0"/>
            </a:rPr>
            <a:t>Micro: </a:t>
          </a:r>
          <a:r>
            <a:rPr lang="en-US" sz="4300" kern="1200" dirty="0" err="1" smtClean="0">
              <a:latin typeface="Franklin Gothic Medium Cond" panose="020B0606030402020204" pitchFamily="34" charset="0"/>
            </a:rPr>
            <a:t>upto</a:t>
          </a:r>
          <a:r>
            <a:rPr lang="en-US" sz="4300" kern="1200" dirty="0" smtClean="0">
              <a:latin typeface="Franklin Gothic Medium Cond" panose="020B0606030402020204" pitchFamily="34" charset="0"/>
            </a:rPr>
            <a:t> 10 lakh</a:t>
          </a:r>
          <a:endParaRPr lang="en-US" sz="4300" kern="1200" dirty="0">
            <a:latin typeface="Franklin Gothic Medium Cond" panose="020B0606030402020204" pitchFamily="34" charset="0"/>
          </a:endParaRPr>
        </a:p>
        <a:p>
          <a:pPr marL="285750" lvl="1" indent="-285750" algn="l" defTabSz="1911350">
            <a:lnSpc>
              <a:spcPct val="90000"/>
            </a:lnSpc>
            <a:spcBef>
              <a:spcPct val="0"/>
            </a:spcBef>
            <a:spcAft>
              <a:spcPct val="15000"/>
            </a:spcAft>
            <a:buChar char="••"/>
          </a:pPr>
          <a:r>
            <a:rPr lang="en-US" sz="4300" kern="1200" dirty="0" smtClean="0">
              <a:latin typeface="Franklin Gothic Medium Cond" panose="020B0606030402020204" pitchFamily="34" charset="0"/>
            </a:rPr>
            <a:t>Small: &gt;10l-2cr.</a:t>
          </a:r>
          <a:endParaRPr lang="en-US" sz="4300" kern="1200" dirty="0">
            <a:latin typeface="Franklin Gothic Medium Cond" panose="020B0606030402020204" pitchFamily="34" charset="0"/>
          </a:endParaRPr>
        </a:p>
        <a:p>
          <a:pPr marL="285750" lvl="1" indent="-285750" algn="l" defTabSz="1911350">
            <a:lnSpc>
              <a:spcPct val="90000"/>
            </a:lnSpc>
            <a:spcBef>
              <a:spcPct val="0"/>
            </a:spcBef>
            <a:spcAft>
              <a:spcPct val="15000"/>
            </a:spcAft>
            <a:buChar char="••"/>
          </a:pPr>
          <a:r>
            <a:rPr lang="en-US" sz="4300" kern="1200" dirty="0" smtClean="0">
              <a:latin typeface="Franklin Gothic Medium Cond" panose="020B0606030402020204" pitchFamily="34" charset="0"/>
            </a:rPr>
            <a:t>Medium:&gt;2-5cr</a:t>
          </a:r>
          <a:endParaRPr lang="en-US" sz="4300" kern="1200" dirty="0">
            <a:latin typeface="Franklin Gothic Medium Cond" panose="020B0606030402020204" pitchFamily="34" charset="0"/>
          </a:endParaRPr>
        </a:p>
      </dsp:txBody>
      <dsp:txXfrm>
        <a:off x="7503644" y="1173610"/>
        <a:ext cx="4466742" cy="4586081"/>
      </dsp:txXfrm>
    </dsp:sp>
    <dsp:sp modelId="{39DC820A-8BC6-4546-B5FF-46CE2A56CDEC}">
      <dsp:nvSpPr>
        <dsp:cNvPr id="0" name=""/>
        <dsp:cNvSpPr/>
      </dsp:nvSpPr>
      <dsp:spPr>
        <a:xfrm>
          <a:off x="6606899" y="54903"/>
          <a:ext cx="1793490" cy="1663498"/>
        </a:xfrm>
        <a:prstGeom prst="rect">
          <a:avLst/>
        </a:prstGeom>
        <a:blipFill rotWithShape="1">
          <a:blip xmlns:r="http://schemas.openxmlformats.org/officeDocument/2006/relationships" r:embed="rId2"/>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4A126-741E-4127-8383-B43AF555CD38}">
      <dsp:nvSpPr>
        <dsp:cNvPr id="0" name=""/>
        <dsp:cNvSpPr/>
      </dsp:nvSpPr>
      <dsp:spPr>
        <a:xfrm>
          <a:off x="6467136" y="1950039"/>
          <a:ext cx="241405" cy="4168260"/>
        </a:xfrm>
        <a:custGeom>
          <a:avLst/>
          <a:gdLst/>
          <a:ahLst/>
          <a:cxnLst/>
          <a:rect l="0" t="0" r="0" b="0"/>
          <a:pathLst>
            <a:path>
              <a:moveTo>
                <a:pt x="0" y="0"/>
              </a:moveTo>
              <a:lnTo>
                <a:pt x="0" y="4168260"/>
              </a:lnTo>
              <a:lnTo>
                <a:pt x="241405" y="41682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60335B-6EB8-4651-8D4F-5F9D6E3DAA56}">
      <dsp:nvSpPr>
        <dsp:cNvPr id="0" name=""/>
        <dsp:cNvSpPr/>
      </dsp:nvSpPr>
      <dsp:spPr>
        <a:xfrm>
          <a:off x="6467136" y="1950039"/>
          <a:ext cx="241405" cy="3025609"/>
        </a:xfrm>
        <a:custGeom>
          <a:avLst/>
          <a:gdLst/>
          <a:ahLst/>
          <a:cxnLst/>
          <a:rect l="0" t="0" r="0" b="0"/>
          <a:pathLst>
            <a:path>
              <a:moveTo>
                <a:pt x="0" y="0"/>
              </a:moveTo>
              <a:lnTo>
                <a:pt x="0" y="3025609"/>
              </a:lnTo>
              <a:lnTo>
                <a:pt x="241405" y="30256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3BB3B3-90E4-48DC-A68E-D07FED1E3664}">
      <dsp:nvSpPr>
        <dsp:cNvPr id="0" name=""/>
        <dsp:cNvSpPr/>
      </dsp:nvSpPr>
      <dsp:spPr>
        <a:xfrm>
          <a:off x="6467136" y="1950039"/>
          <a:ext cx="241405" cy="1882959"/>
        </a:xfrm>
        <a:custGeom>
          <a:avLst/>
          <a:gdLst/>
          <a:ahLst/>
          <a:cxnLst/>
          <a:rect l="0" t="0" r="0" b="0"/>
          <a:pathLst>
            <a:path>
              <a:moveTo>
                <a:pt x="0" y="0"/>
              </a:moveTo>
              <a:lnTo>
                <a:pt x="0" y="1882959"/>
              </a:lnTo>
              <a:lnTo>
                <a:pt x="241405" y="18829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86AF7-DD7E-4C1D-9DEE-195E80652416}">
      <dsp:nvSpPr>
        <dsp:cNvPr id="0" name=""/>
        <dsp:cNvSpPr/>
      </dsp:nvSpPr>
      <dsp:spPr>
        <a:xfrm>
          <a:off x="6467136" y="1950039"/>
          <a:ext cx="241405" cy="740308"/>
        </a:xfrm>
        <a:custGeom>
          <a:avLst/>
          <a:gdLst/>
          <a:ahLst/>
          <a:cxnLst/>
          <a:rect l="0" t="0" r="0" b="0"/>
          <a:pathLst>
            <a:path>
              <a:moveTo>
                <a:pt x="0" y="0"/>
              </a:moveTo>
              <a:lnTo>
                <a:pt x="0" y="740308"/>
              </a:lnTo>
              <a:lnTo>
                <a:pt x="241405" y="74030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39E421-2042-4101-B940-AB905F38CF90}">
      <dsp:nvSpPr>
        <dsp:cNvPr id="0" name=""/>
        <dsp:cNvSpPr/>
      </dsp:nvSpPr>
      <dsp:spPr>
        <a:xfrm>
          <a:off x="5056629" y="807389"/>
          <a:ext cx="2054254" cy="337967"/>
        </a:xfrm>
        <a:custGeom>
          <a:avLst/>
          <a:gdLst/>
          <a:ahLst/>
          <a:cxnLst/>
          <a:rect l="0" t="0" r="0" b="0"/>
          <a:pathLst>
            <a:path>
              <a:moveTo>
                <a:pt x="0" y="0"/>
              </a:moveTo>
              <a:lnTo>
                <a:pt x="0" y="168983"/>
              </a:lnTo>
              <a:lnTo>
                <a:pt x="2054254" y="168983"/>
              </a:lnTo>
              <a:lnTo>
                <a:pt x="2054254" y="3379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9B0126-27D7-4B9A-B394-5D8DA4A16D74}">
      <dsp:nvSpPr>
        <dsp:cNvPr id="0" name=""/>
        <dsp:cNvSpPr/>
      </dsp:nvSpPr>
      <dsp:spPr>
        <a:xfrm>
          <a:off x="2501380" y="1950039"/>
          <a:ext cx="455533" cy="4168260"/>
        </a:xfrm>
        <a:custGeom>
          <a:avLst/>
          <a:gdLst/>
          <a:ahLst/>
          <a:cxnLst/>
          <a:rect l="0" t="0" r="0" b="0"/>
          <a:pathLst>
            <a:path>
              <a:moveTo>
                <a:pt x="0" y="0"/>
              </a:moveTo>
              <a:lnTo>
                <a:pt x="0" y="4168260"/>
              </a:lnTo>
              <a:lnTo>
                <a:pt x="455533" y="416826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1F61A7-DBE6-4A92-8503-8A8DFBB59605}">
      <dsp:nvSpPr>
        <dsp:cNvPr id="0" name=""/>
        <dsp:cNvSpPr/>
      </dsp:nvSpPr>
      <dsp:spPr>
        <a:xfrm>
          <a:off x="2501380" y="1950039"/>
          <a:ext cx="455533" cy="3025609"/>
        </a:xfrm>
        <a:custGeom>
          <a:avLst/>
          <a:gdLst/>
          <a:ahLst/>
          <a:cxnLst/>
          <a:rect l="0" t="0" r="0" b="0"/>
          <a:pathLst>
            <a:path>
              <a:moveTo>
                <a:pt x="0" y="0"/>
              </a:moveTo>
              <a:lnTo>
                <a:pt x="0" y="3025609"/>
              </a:lnTo>
              <a:lnTo>
                <a:pt x="455533" y="30256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6DD62C-A562-45A9-8DC0-44432A22DABB}">
      <dsp:nvSpPr>
        <dsp:cNvPr id="0" name=""/>
        <dsp:cNvSpPr/>
      </dsp:nvSpPr>
      <dsp:spPr>
        <a:xfrm>
          <a:off x="2501380" y="1950039"/>
          <a:ext cx="455533" cy="1882959"/>
        </a:xfrm>
        <a:custGeom>
          <a:avLst/>
          <a:gdLst/>
          <a:ahLst/>
          <a:cxnLst/>
          <a:rect l="0" t="0" r="0" b="0"/>
          <a:pathLst>
            <a:path>
              <a:moveTo>
                <a:pt x="0" y="0"/>
              </a:moveTo>
              <a:lnTo>
                <a:pt x="0" y="1882959"/>
              </a:lnTo>
              <a:lnTo>
                <a:pt x="455533" y="18829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438ACF-0565-4015-B625-D53EAE96D411}">
      <dsp:nvSpPr>
        <dsp:cNvPr id="0" name=""/>
        <dsp:cNvSpPr/>
      </dsp:nvSpPr>
      <dsp:spPr>
        <a:xfrm>
          <a:off x="2501380" y="1950039"/>
          <a:ext cx="455533" cy="740308"/>
        </a:xfrm>
        <a:custGeom>
          <a:avLst/>
          <a:gdLst/>
          <a:ahLst/>
          <a:cxnLst/>
          <a:rect l="0" t="0" r="0" b="0"/>
          <a:pathLst>
            <a:path>
              <a:moveTo>
                <a:pt x="0" y="0"/>
              </a:moveTo>
              <a:lnTo>
                <a:pt x="0" y="740308"/>
              </a:lnTo>
              <a:lnTo>
                <a:pt x="455533" y="74030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F68949-66A2-4730-9832-C7AB9F0C4B7B}">
      <dsp:nvSpPr>
        <dsp:cNvPr id="0" name=""/>
        <dsp:cNvSpPr/>
      </dsp:nvSpPr>
      <dsp:spPr>
        <a:xfrm>
          <a:off x="3716137" y="807389"/>
          <a:ext cx="1340491" cy="337967"/>
        </a:xfrm>
        <a:custGeom>
          <a:avLst/>
          <a:gdLst/>
          <a:ahLst/>
          <a:cxnLst/>
          <a:rect l="0" t="0" r="0" b="0"/>
          <a:pathLst>
            <a:path>
              <a:moveTo>
                <a:pt x="1340491" y="0"/>
              </a:moveTo>
              <a:lnTo>
                <a:pt x="1340491" y="168983"/>
              </a:lnTo>
              <a:lnTo>
                <a:pt x="0" y="168983"/>
              </a:lnTo>
              <a:lnTo>
                <a:pt x="0" y="3379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4DA622-441C-4437-8F6A-08BEB8343179}">
      <dsp:nvSpPr>
        <dsp:cNvPr id="0" name=""/>
        <dsp:cNvSpPr/>
      </dsp:nvSpPr>
      <dsp:spPr>
        <a:xfrm>
          <a:off x="2923139" y="2706"/>
          <a:ext cx="4266978" cy="80468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latin typeface="Franklin Gothic Medium Cond" panose="020B0606030402020204" pitchFamily="34" charset="0"/>
            </a:rPr>
            <a:t>Banking institutions</a:t>
          </a:r>
          <a:endParaRPr lang="en-US" sz="4000" kern="1200" dirty="0">
            <a:latin typeface="Franklin Gothic Medium Cond" panose="020B0606030402020204" pitchFamily="34" charset="0"/>
          </a:endParaRPr>
        </a:p>
      </dsp:txBody>
      <dsp:txXfrm>
        <a:off x="2923139" y="2706"/>
        <a:ext cx="4266978" cy="804683"/>
      </dsp:txXfrm>
    </dsp:sp>
    <dsp:sp modelId="{EA98F822-FAF7-4C90-93A7-FCDC911BEF24}">
      <dsp:nvSpPr>
        <dsp:cNvPr id="0" name=""/>
        <dsp:cNvSpPr/>
      </dsp:nvSpPr>
      <dsp:spPr>
        <a:xfrm>
          <a:off x="2197691" y="1145356"/>
          <a:ext cx="3036891" cy="804683"/>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latin typeface="Franklin Gothic Medium Cond" panose="020B0606030402020204" pitchFamily="34" charset="0"/>
            </a:rPr>
            <a:t>Commercial</a:t>
          </a:r>
          <a:endParaRPr lang="en-US" sz="4000" kern="1200" dirty="0">
            <a:latin typeface="Franklin Gothic Medium Cond" panose="020B0606030402020204" pitchFamily="34" charset="0"/>
          </a:endParaRPr>
        </a:p>
      </dsp:txBody>
      <dsp:txXfrm>
        <a:off x="2197691" y="1145356"/>
        <a:ext cx="3036891" cy="804683"/>
      </dsp:txXfrm>
    </dsp:sp>
    <dsp:sp modelId="{8F83CCB6-E7E8-46BC-8A92-903F4F7DA8DC}">
      <dsp:nvSpPr>
        <dsp:cNvPr id="0" name=""/>
        <dsp:cNvSpPr/>
      </dsp:nvSpPr>
      <dsp:spPr>
        <a:xfrm>
          <a:off x="2956914" y="2288007"/>
          <a:ext cx="3413660" cy="804683"/>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latin typeface="Franklin Gothic Medium Cond" panose="020B0606030402020204" pitchFamily="34" charset="0"/>
            </a:rPr>
            <a:t>Public sector</a:t>
          </a:r>
          <a:endParaRPr lang="en-US" sz="4000" kern="1200" dirty="0">
            <a:latin typeface="Franklin Gothic Medium Cond" panose="020B0606030402020204" pitchFamily="34" charset="0"/>
          </a:endParaRPr>
        </a:p>
      </dsp:txBody>
      <dsp:txXfrm>
        <a:off x="2956914" y="2288007"/>
        <a:ext cx="3413660" cy="804683"/>
      </dsp:txXfrm>
    </dsp:sp>
    <dsp:sp modelId="{913523FA-C3C6-4808-93BF-2D029B861FCA}">
      <dsp:nvSpPr>
        <dsp:cNvPr id="0" name=""/>
        <dsp:cNvSpPr/>
      </dsp:nvSpPr>
      <dsp:spPr>
        <a:xfrm>
          <a:off x="2956914" y="3430657"/>
          <a:ext cx="2659333" cy="804683"/>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latin typeface="Franklin Gothic Medium Cond" panose="020B0606030402020204" pitchFamily="34" charset="0"/>
            </a:rPr>
            <a:t>Private Banks</a:t>
          </a:r>
          <a:endParaRPr lang="en-US" sz="4000" kern="1200" dirty="0">
            <a:latin typeface="Franklin Gothic Medium Cond" panose="020B0606030402020204" pitchFamily="34" charset="0"/>
          </a:endParaRPr>
        </a:p>
      </dsp:txBody>
      <dsp:txXfrm>
        <a:off x="2956914" y="3430657"/>
        <a:ext cx="2659333" cy="804683"/>
      </dsp:txXfrm>
    </dsp:sp>
    <dsp:sp modelId="{9D4DDE8A-297C-4C2B-A10E-B8C73D6B7988}">
      <dsp:nvSpPr>
        <dsp:cNvPr id="0" name=""/>
        <dsp:cNvSpPr/>
      </dsp:nvSpPr>
      <dsp:spPr>
        <a:xfrm>
          <a:off x="2956914" y="4573308"/>
          <a:ext cx="3136511" cy="804683"/>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latin typeface="Franklin Gothic Medium Cond" panose="020B0606030402020204" pitchFamily="34" charset="0"/>
            </a:rPr>
            <a:t>Foreign Banks</a:t>
          </a:r>
          <a:endParaRPr lang="en-US" sz="4000" kern="1200" dirty="0">
            <a:latin typeface="Franklin Gothic Medium Cond" panose="020B0606030402020204" pitchFamily="34" charset="0"/>
          </a:endParaRPr>
        </a:p>
      </dsp:txBody>
      <dsp:txXfrm>
        <a:off x="2956914" y="4573308"/>
        <a:ext cx="3136511" cy="804683"/>
      </dsp:txXfrm>
    </dsp:sp>
    <dsp:sp modelId="{DC8866EB-EFC0-46B1-B7BB-AC2C77906A57}">
      <dsp:nvSpPr>
        <dsp:cNvPr id="0" name=""/>
        <dsp:cNvSpPr/>
      </dsp:nvSpPr>
      <dsp:spPr>
        <a:xfrm>
          <a:off x="2956914" y="5715958"/>
          <a:ext cx="1609366" cy="804683"/>
        </a:xfrm>
        <a:prstGeom prst="rect">
          <a:avLst/>
        </a:prstGeom>
        <a:solidFill>
          <a:schemeClr val="accent4">
            <a:lumMod val="75000"/>
          </a:schemeClr>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latin typeface="Franklin Gothic Medium Cond" panose="020B0606030402020204" pitchFamily="34" charset="0"/>
            </a:rPr>
            <a:t>RRB</a:t>
          </a:r>
          <a:endParaRPr lang="en-US" sz="4000" kern="1200" dirty="0">
            <a:latin typeface="Franklin Gothic Medium Cond" panose="020B0606030402020204" pitchFamily="34" charset="0"/>
          </a:endParaRPr>
        </a:p>
      </dsp:txBody>
      <dsp:txXfrm>
        <a:off x="2956914" y="5715958"/>
        <a:ext cx="1609366" cy="804683"/>
      </dsp:txXfrm>
    </dsp:sp>
    <dsp:sp modelId="{5DAC07D4-62EC-4676-BEFC-CFBAEA2E868A}">
      <dsp:nvSpPr>
        <dsp:cNvPr id="0" name=""/>
        <dsp:cNvSpPr/>
      </dsp:nvSpPr>
      <dsp:spPr>
        <a:xfrm>
          <a:off x="6306199" y="1145356"/>
          <a:ext cx="1609366" cy="804683"/>
        </a:xfrm>
        <a:prstGeom prst="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latin typeface="Franklin Gothic Medium Cond" panose="020B0606030402020204" pitchFamily="34" charset="0"/>
            </a:rPr>
            <a:t>Coop.</a:t>
          </a:r>
          <a:endParaRPr lang="en-US" sz="4000" kern="1200" dirty="0">
            <a:latin typeface="Franklin Gothic Medium Cond" panose="020B0606030402020204" pitchFamily="34" charset="0"/>
          </a:endParaRPr>
        </a:p>
      </dsp:txBody>
      <dsp:txXfrm>
        <a:off x="6306199" y="1145356"/>
        <a:ext cx="1609366" cy="804683"/>
      </dsp:txXfrm>
    </dsp:sp>
    <dsp:sp modelId="{92A2EC14-295F-4923-AC4F-C931555716E6}">
      <dsp:nvSpPr>
        <dsp:cNvPr id="0" name=""/>
        <dsp:cNvSpPr/>
      </dsp:nvSpPr>
      <dsp:spPr>
        <a:xfrm>
          <a:off x="6708541" y="2288007"/>
          <a:ext cx="1609366" cy="804683"/>
        </a:xfrm>
        <a:prstGeom prst="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latin typeface="Franklin Gothic Medium Cond" panose="020B0606030402020204" pitchFamily="34" charset="0"/>
            </a:rPr>
            <a:t>Urban</a:t>
          </a:r>
          <a:endParaRPr lang="en-US" sz="4000" kern="1200" dirty="0">
            <a:latin typeface="Franklin Gothic Medium Cond" panose="020B0606030402020204" pitchFamily="34" charset="0"/>
          </a:endParaRPr>
        </a:p>
      </dsp:txBody>
      <dsp:txXfrm>
        <a:off x="6708541" y="2288007"/>
        <a:ext cx="1609366" cy="804683"/>
      </dsp:txXfrm>
    </dsp:sp>
    <dsp:sp modelId="{4148861C-14CA-47AC-AFC0-5C49DE7A75C0}">
      <dsp:nvSpPr>
        <dsp:cNvPr id="0" name=""/>
        <dsp:cNvSpPr/>
      </dsp:nvSpPr>
      <dsp:spPr>
        <a:xfrm>
          <a:off x="6708541" y="3430657"/>
          <a:ext cx="1609366" cy="804683"/>
        </a:xfrm>
        <a:prstGeom prst="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latin typeface="Franklin Gothic Medium Cond" panose="020B0606030402020204" pitchFamily="34" charset="0"/>
            </a:rPr>
            <a:t>State</a:t>
          </a:r>
          <a:endParaRPr lang="en-US" sz="4000" kern="1200" dirty="0">
            <a:latin typeface="Franklin Gothic Medium Cond" panose="020B0606030402020204" pitchFamily="34" charset="0"/>
          </a:endParaRPr>
        </a:p>
      </dsp:txBody>
      <dsp:txXfrm>
        <a:off x="6708541" y="3430657"/>
        <a:ext cx="1609366" cy="804683"/>
      </dsp:txXfrm>
    </dsp:sp>
    <dsp:sp modelId="{2625B31C-0082-48B2-83C4-8EDBCC61FC04}">
      <dsp:nvSpPr>
        <dsp:cNvPr id="0" name=""/>
        <dsp:cNvSpPr/>
      </dsp:nvSpPr>
      <dsp:spPr>
        <a:xfrm>
          <a:off x="6708541" y="4573308"/>
          <a:ext cx="1609366" cy="804683"/>
        </a:xfrm>
        <a:prstGeom prst="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latin typeface="Franklin Gothic Medium Cond" panose="020B0606030402020204" pitchFamily="34" charset="0"/>
            </a:rPr>
            <a:t>Central </a:t>
          </a:r>
          <a:endParaRPr lang="en-US" sz="4000" kern="1200" dirty="0">
            <a:latin typeface="Franklin Gothic Medium Cond" panose="020B0606030402020204" pitchFamily="34" charset="0"/>
          </a:endParaRPr>
        </a:p>
      </dsp:txBody>
      <dsp:txXfrm>
        <a:off x="6708541" y="4573308"/>
        <a:ext cx="1609366" cy="804683"/>
      </dsp:txXfrm>
    </dsp:sp>
    <dsp:sp modelId="{BDA6CC4C-F3E2-4273-9231-C87BE5D3B9E7}">
      <dsp:nvSpPr>
        <dsp:cNvPr id="0" name=""/>
        <dsp:cNvSpPr/>
      </dsp:nvSpPr>
      <dsp:spPr>
        <a:xfrm>
          <a:off x="6708541" y="5715958"/>
          <a:ext cx="1609366" cy="804683"/>
        </a:xfrm>
        <a:prstGeom prst="rect">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kern="1200" dirty="0" smtClean="0">
              <a:latin typeface="Franklin Gothic Medium Cond" panose="020B0606030402020204" pitchFamily="34" charset="0"/>
            </a:rPr>
            <a:t>PACS</a:t>
          </a:r>
          <a:endParaRPr lang="en-US" sz="4000" kern="1200" dirty="0">
            <a:latin typeface="Franklin Gothic Medium Cond" panose="020B0606030402020204" pitchFamily="34" charset="0"/>
          </a:endParaRPr>
        </a:p>
      </dsp:txBody>
      <dsp:txXfrm>
        <a:off x="6708541" y="5715958"/>
        <a:ext cx="1609366" cy="804683"/>
      </dsp:txXfrm>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65A3F9-16BE-4262-BBA9-E4C29D8CA0AC}" type="datetimeFigureOut">
              <a:rPr lang="en-US" smtClean="0"/>
              <a:t>14-Aug-15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4AF3D-566F-467A-A261-28EF7D584B21}" type="slidenum">
              <a:rPr lang="en-US" smtClean="0"/>
              <a:t>‹#›</a:t>
            </a:fld>
            <a:endParaRPr lang="en-US"/>
          </a:p>
        </p:txBody>
      </p:sp>
    </p:spTree>
    <p:extLst>
      <p:ext uri="{BB962C8B-B14F-4D97-AF65-F5344CB8AC3E}">
        <p14:creationId xmlns:p14="http://schemas.microsoft.com/office/powerpoint/2010/main" val="262781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1BB32E-28DD-4406-90CF-3D237EF6669A}" type="slidenum">
              <a:rPr lang="en-US" smtClean="0"/>
              <a:t>20</a:t>
            </a:fld>
            <a:endParaRPr lang="en-US"/>
          </a:p>
        </p:txBody>
      </p:sp>
    </p:spTree>
    <p:extLst>
      <p:ext uri="{BB962C8B-B14F-4D97-AF65-F5344CB8AC3E}">
        <p14:creationId xmlns:p14="http://schemas.microsoft.com/office/powerpoint/2010/main" val="425077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recent experience of infrastructure financing. PPP-based projects have been financed either by public sector banks or through foreign currency-denominated debt (ECBs).</a:t>
            </a:r>
          </a:p>
          <a:p>
            <a:pPr rtl="0" fontAlgn="ctr"/>
            <a:r>
              <a:rPr lang="en-US" sz="1200" kern="1200" dirty="0" smtClean="0">
                <a:solidFill>
                  <a:schemeClr val="tx1"/>
                </a:solidFill>
                <a:effectLst/>
                <a:latin typeface="+mn-lt"/>
                <a:ea typeface="+mn-ea"/>
                <a:cs typeface="+mn-cs"/>
              </a:rPr>
              <a:t>The former has proven tricky to say the least and the latter contributed to decline in corporate sector profitability especially in the infrastructure sector: investors borrowed in dollars and their revenues were predominantly in rupees so that when the rupee depreciated their profitability and balance sheets were adversely affected</a:t>
            </a:r>
          </a:p>
          <a:p>
            <a:pPr rtl="0" fontAlgn="ctr"/>
            <a:r>
              <a:rPr lang="en-US" sz="1200" kern="1200" dirty="0" smtClean="0">
                <a:solidFill>
                  <a:schemeClr val="tx1"/>
                </a:solidFill>
                <a:effectLst/>
                <a:latin typeface="+mn-lt"/>
                <a:ea typeface="+mn-ea"/>
                <a:cs typeface="+mn-cs"/>
              </a:rPr>
              <a:t>time is therefore ripe for developing other forms of infrastructure financing, especially through a bond market. But SLRs have also stymied the development of government bond markets which in turn stifles the development of corporate bond markets.</a:t>
            </a:r>
          </a:p>
          <a:p>
            <a:pPr rtl="0" fontAlgn="ctr"/>
            <a:r>
              <a:rPr lang="en-US" sz="1200" kern="1200" dirty="0" smtClean="0">
                <a:solidFill>
                  <a:schemeClr val="tx1"/>
                </a:solidFill>
                <a:effectLst/>
                <a:latin typeface="+mn-lt"/>
                <a:ea typeface="+mn-ea"/>
                <a:cs typeface="+mn-cs"/>
              </a:rPr>
              <a:t>Reducing SLRs are therefore critical to finding better sources of infrastructure financing. </a:t>
            </a:r>
          </a:p>
          <a:p>
            <a:endParaRPr lang="en-US" dirty="0"/>
          </a:p>
        </p:txBody>
      </p:sp>
      <p:sp>
        <p:nvSpPr>
          <p:cNvPr id="4" name="Slide Number Placeholder 3"/>
          <p:cNvSpPr>
            <a:spLocks noGrp="1"/>
          </p:cNvSpPr>
          <p:nvPr>
            <p:ph type="sldNum" sz="quarter" idx="10"/>
          </p:nvPr>
        </p:nvSpPr>
        <p:spPr/>
        <p:txBody>
          <a:bodyPr/>
          <a:lstStyle/>
          <a:p>
            <a:fld id="{ED1BB32E-28DD-4406-90CF-3D237EF6669A}" type="slidenum">
              <a:rPr lang="en-US" smtClean="0"/>
              <a:t>22</a:t>
            </a:fld>
            <a:endParaRPr lang="en-US"/>
          </a:p>
        </p:txBody>
      </p:sp>
    </p:spTree>
    <p:extLst>
      <p:ext uri="{BB962C8B-B14F-4D97-AF65-F5344CB8AC3E}">
        <p14:creationId xmlns:p14="http://schemas.microsoft.com/office/powerpoint/2010/main" val="116912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The most important amongst them is that 45 per cent of all priority sector lending must be made to agriculture.</a:t>
            </a:r>
          </a:p>
          <a:p>
            <a:pPr rtl="0" fontAlgn="ctr"/>
            <a:r>
              <a:rPr lang="en-US" sz="1200" kern="1200" dirty="0" smtClean="0">
                <a:solidFill>
                  <a:schemeClr val="tx1"/>
                </a:solidFill>
                <a:effectLst/>
                <a:latin typeface="+mn-lt"/>
                <a:ea typeface="+mn-ea"/>
                <a:cs typeface="+mn-cs"/>
              </a:rPr>
              <a:t>To be sure, the social and economic objectives that underlie PSL make it a salient feature of banking in India</a:t>
            </a:r>
          </a:p>
          <a:p>
            <a:pPr rtl="0" fontAlgn="ctr"/>
            <a:r>
              <a:rPr lang="en-US" sz="1200" kern="1200" dirty="0" smtClean="0">
                <a:solidFill>
                  <a:schemeClr val="tx1"/>
                </a:solidFill>
                <a:effectLst/>
                <a:latin typeface="+mn-lt"/>
                <a:ea typeface="+mn-ea"/>
                <a:cs typeface="+mn-cs"/>
              </a:rPr>
              <a:t>But like in the case of subsidies and direct transfers, greater attention must be given to ensuring that the deployed means are the most effective to achieving desired ends.</a:t>
            </a:r>
          </a:p>
          <a:p>
            <a:pPr rtl="0" fontAlgn="ctr"/>
            <a:r>
              <a:rPr lang="en-US" sz="1200" kern="1200" dirty="0" smtClean="0">
                <a:solidFill>
                  <a:schemeClr val="tx1"/>
                </a:solidFill>
                <a:effectLst/>
                <a:latin typeface="+mn-lt"/>
                <a:ea typeface="+mn-ea"/>
                <a:cs typeface="+mn-cs"/>
              </a:rPr>
              <a:t>There is hence greater need for evidence-driven policy.</a:t>
            </a:r>
          </a:p>
          <a:p>
            <a:pPr rtl="0" fontAlgn="ctr"/>
            <a:r>
              <a:rPr lang="en-US" sz="1200" kern="1200" dirty="0" smtClean="0">
                <a:solidFill>
                  <a:schemeClr val="tx1"/>
                </a:solidFill>
                <a:effectLst/>
                <a:latin typeface="+mn-lt"/>
                <a:ea typeface="+mn-ea"/>
                <a:cs typeface="+mn-cs"/>
              </a:rPr>
              <a:t>summarize striking findings on agricultural credit. The main takeaway is that a much more careful approach needs to be applied to defining what constitutes priority sector and closer monitoring of how these funds are disbursed</a:t>
            </a:r>
          </a:p>
          <a:p>
            <a:pPr rtl="0" fontAlgn="ctr"/>
            <a:r>
              <a:rPr lang="en-US" sz="1200" kern="1200" dirty="0" smtClean="0">
                <a:solidFill>
                  <a:schemeClr val="tx1"/>
                </a:solidFill>
                <a:effectLst/>
                <a:latin typeface="+mn-lt"/>
                <a:ea typeface="+mn-ea"/>
                <a:cs typeface="+mn-cs"/>
              </a:rPr>
              <a:t>This is especially important because a 40 per cent requirement absorbs a large fraction of the banks’ resources.</a:t>
            </a:r>
          </a:p>
          <a:p>
            <a:pPr rtl="0" fontAlgn="ctr"/>
            <a:r>
              <a:rPr lang="en-US" sz="1200" kern="1200" dirty="0" smtClean="0">
                <a:solidFill>
                  <a:schemeClr val="tx1"/>
                </a:solidFill>
                <a:effectLst/>
                <a:latin typeface="+mn-lt"/>
                <a:ea typeface="+mn-ea"/>
                <a:cs typeface="+mn-cs"/>
              </a:rPr>
              <a:t>In nominal terms, agricultural credit has grown more than 8 times in the last 15 years compared to the facts that agriculture’s share in GDP has remained almost constant, and that significant </a:t>
            </a:r>
            <a:r>
              <a:rPr lang="en-US" sz="1200" kern="1200" dirty="0" err="1" smtClean="0">
                <a:solidFill>
                  <a:schemeClr val="tx1"/>
                </a:solidFill>
                <a:effectLst/>
                <a:latin typeface="+mn-lt"/>
                <a:ea typeface="+mn-ea"/>
                <a:cs typeface="+mn-cs"/>
              </a:rPr>
              <a:t>urbanisation</a:t>
            </a:r>
            <a:r>
              <a:rPr lang="en-US" sz="1200" kern="1200" dirty="0" smtClean="0">
                <a:solidFill>
                  <a:schemeClr val="tx1"/>
                </a:solidFill>
                <a:effectLst/>
                <a:latin typeface="+mn-lt"/>
                <a:ea typeface="+mn-ea"/>
                <a:cs typeface="+mn-cs"/>
              </a:rPr>
              <a:t> has occurred in this time.</a:t>
            </a:r>
          </a:p>
          <a:p>
            <a:pPr rtl="0" fontAlgn="ctr"/>
            <a:r>
              <a:rPr lang="en-US" sz="1200" kern="1200" dirty="0" smtClean="0">
                <a:solidFill>
                  <a:schemeClr val="tx1"/>
                </a:solidFill>
                <a:effectLst/>
                <a:latin typeface="+mn-lt"/>
                <a:ea typeface="+mn-ea"/>
                <a:cs typeface="+mn-cs"/>
              </a:rPr>
              <a:t>There has been a sharp increase in the share of large-sized loans in agricultural credit </a:t>
            </a:r>
          </a:p>
          <a:p>
            <a:pPr rtl="0" fontAlgn="ctr"/>
            <a:r>
              <a:rPr lang="en-US" sz="1200" kern="1200" dirty="0" smtClean="0">
                <a:solidFill>
                  <a:schemeClr val="tx1"/>
                </a:solidFill>
                <a:effectLst/>
                <a:latin typeface="+mn-lt"/>
                <a:ea typeface="+mn-ea"/>
                <a:cs typeface="+mn-cs"/>
              </a:rPr>
              <a:t>There has been a substantial increase in share of agricultural credit outstanding that emanates from urban and metropolitan areas, which is deeply puzzling.</a:t>
            </a:r>
          </a:p>
          <a:p>
            <a:pPr rtl="0" fontAlgn="ctr"/>
            <a:r>
              <a:rPr lang="en-US" sz="1200" kern="1200" dirty="0" smtClean="0">
                <a:solidFill>
                  <a:schemeClr val="tx1"/>
                </a:solidFill>
                <a:effectLst/>
                <a:latin typeface="+mn-lt"/>
                <a:ea typeface="+mn-ea"/>
                <a:cs typeface="+mn-cs"/>
              </a:rPr>
              <a:t>There has been a concentration of disbursal of agricultural credit from January to March, which are generally not the normal periods of borrowing by farmers.</a:t>
            </a:r>
          </a:p>
          <a:p>
            <a:pPr rtl="0" fontAlgn="ctr"/>
            <a:r>
              <a:rPr lang="en-US" sz="1200" kern="1200" dirty="0" smtClean="0">
                <a:solidFill>
                  <a:schemeClr val="tx1"/>
                </a:solidFill>
                <a:effectLst/>
                <a:latin typeface="+mn-lt"/>
                <a:ea typeface="+mn-ea"/>
                <a:cs typeface="+mn-cs"/>
              </a:rPr>
              <a:t>This shows that in order to meet priority sector lending targets banks possibly raise their lending activity in months when farmers may not necessarily need it the most.</a:t>
            </a:r>
          </a:p>
          <a:p>
            <a:pPr rtl="0" fontAlgn="ctr"/>
            <a:r>
              <a:rPr lang="en-US" sz="1200" kern="1200" dirty="0" smtClean="0">
                <a:solidFill>
                  <a:schemeClr val="tx1"/>
                </a:solidFill>
                <a:effectLst/>
                <a:latin typeface="+mn-lt"/>
                <a:ea typeface="+mn-ea"/>
                <a:cs typeface="+mn-cs"/>
              </a:rPr>
              <a:t>There is a sharp decrease in the share of long-term credit in total agricultural credit. Thus, the portion of agricultural credit that was used for capital formation in agriculture has become small. The number has come down from over 70 per cent in 1991-92 to about 40 per cent in 2011-12</a:t>
            </a:r>
          </a:p>
          <a:p>
            <a:pPr rtl="0" fontAlgn="ctr"/>
            <a:r>
              <a:rPr lang="en-US" sz="1200" kern="1200" dirty="0" smtClean="0">
                <a:solidFill>
                  <a:schemeClr val="tx1"/>
                </a:solidFill>
                <a:effectLst/>
                <a:latin typeface="+mn-lt"/>
                <a:ea typeface="+mn-ea"/>
                <a:cs typeface="+mn-cs"/>
              </a:rPr>
              <a:t>The implication of this evidence is that lending to agriculture may be excessive and going predominantly to large farmers. It is not being used for agricultural capital formation. Perhaps most significantly a large share of it may not be going to core agricultural activities at all.</a:t>
            </a:r>
          </a:p>
          <a:p>
            <a:endParaRPr lang="en-US" dirty="0"/>
          </a:p>
        </p:txBody>
      </p:sp>
      <p:sp>
        <p:nvSpPr>
          <p:cNvPr id="4" name="Slide Number Placeholder 3"/>
          <p:cNvSpPr>
            <a:spLocks noGrp="1"/>
          </p:cNvSpPr>
          <p:nvPr>
            <p:ph type="sldNum" sz="quarter" idx="10"/>
          </p:nvPr>
        </p:nvSpPr>
        <p:spPr/>
        <p:txBody>
          <a:bodyPr/>
          <a:lstStyle/>
          <a:p>
            <a:fld id="{ED1BB32E-28DD-4406-90CF-3D237EF6669A}" type="slidenum">
              <a:rPr lang="en-US" smtClean="0"/>
              <a:t>23</a:t>
            </a:fld>
            <a:endParaRPr lang="en-US"/>
          </a:p>
        </p:txBody>
      </p:sp>
    </p:spTree>
    <p:extLst>
      <p:ext uri="{BB962C8B-B14F-4D97-AF65-F5344CB8AC3E}">
        <p14:creationId xmlns:p14="http://schemas.microsoft.com/office/powerpoint/2010/main" val="668613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smtClean="0">
                <a:solidFill>
                  <a:schemeClr val="tx1"/>
                </a:solidFill>
                <a:effectLst/>
                <a:latin typeface="+mn-lt"/>
                <a:ea typeface="+mn-ea"/>
                <a:cs typeface="+mn-cs"/>
              </a:rPr>
              <a:t>The most important amongst them is that 45 per cent of all priority sector lending must be made to agriculture.</a:t>
            </a:r>
          </a:p>
          <a:p>
            <a:pPr rtl="0" fontAlgn="ctr"/>
            <a:r>
              <a:rPr lang="en-US" sz="1200" kern="1200" dirty="0" smtClean="0">
                <a:solidFill>
                  <a:schemeClr val="tx1"/>
                </a:solidFill>
                <a:effectLst/>
                <a:latin typeface="+mn-lt"/>
                <a:ea typeface="+mn-ea"/>
                <a:cs typeface="+mn-cs"/>
              </a:rPr>
              <a:t>To be sure, the social and economic objectives that underlie PSL make it a salient feature of banking in India</a:t>
            </a:r>
          </a:p>
          <a:p>
            <a:pPr rtl="0" fontAlgn="ctr"/>
            <a:r>
              <a:rPr lang="en-US" sz="1200" kern="1200" dirty="0" smtClean="0">
                <a:solidFill>
                  <a:schemeClr val="tx1"/>
                </a:solidFill>
                <a:effectLst/>
                <a:latin typeface="+mn-lt"/>
                <a:ea typeface="+mn-ea"/>
                <a:cs typeface="+mn-cs"/>
              </a:rPr>
              <a:t>But like in the case of subsidies and direct transfers, greater attention must be given to ensuring that the deployed means are the most effective to achieving desired ends.</a:t>
            </a:r>
          </a:p>
          <a:p>
            <a:pPr rtl="0" fontAlgn="ctr"/>
            <a:r>
              <a:rPr lang="en-US" sz="1200" kern="1200" dirty="0" smtClean="0">
                <a:solidFill>
                  <a:schemeClr val="tx1"/>
                </a:solidFill>
                <a:effectLst/>
                <a:latin typeface="+mn-lt"/>
                <a:ea typeface="+mn-ea"/>
                <a:cs typeface="+mn-cs"/>
              </a:rPr>
              <a:t>There is hence greater need for evidence-driven policy.</a:t>
            </a:r>
          </a:p>
          <a:p>
            <a:pPr rtl="0" fontAlgn="ctr"/>
            <a:r>
              <a:rPr lang="en-US" sz="1200" kern="1200" dirty="0" smtClean="0">
                <a:solidFill>
                  <a:schemeClr val="tx1"/>
                </a:solidFill>
                <a:effectLst/>
                <a:latin typeface="+mn-lt"/>
                <a:ea typeface="+mn-ea"/>
                <a:cs typeface="+mn-cs"/>
              </a:rPr>
              <a:t>summarize striking findings on agricultural credit. The main takeaway is that a much more careful approach needs to be applied to defining what constitutes priority sector and closer monitoring of how these funds are disbursed</a:t>
            </a:r>
          </a:p>
          <a:p>
            <a:pPr rtl="0" fontAlgn="ctr"/>
            <a:r>
              <a:rPr lang="en-US" sz="1200" kern="1200" dirty="0" smtClean="0">
                <a:solidFill>
                  <a:schemeClr val="tx1"/>
                </a:solidFill>
                <a:effectLst/>
                <a:latin typeface="+mn-lt"/>
                <a:ea typeface="+mn-ea"/>
                <a:cs typeface="+mn-cs"/>
              </a:rPr>
              <a:t>This is especially important because a 40 per cent requirement absorbs a large fraction of the banks’ resources.</a:t>
            </a:r>
          </a:p>
          <a:p>
            <a:pPr rtl="0" fontAlgn="ctr"/>
            <a:r>
              <a:rPr lang="en-US" sz="1200" kern="1200" dirty="0" smtClean="0">
                <a:solidFill>
                  <a:schemeClr val="tx1"/>
                </a:solidFill>
                <a:effectLst/>
                <a:latin typeface="+mn-lt"/>
                <a:ea typeface="+mn-ea"/>
                <a:cs typeface="+mn-cs"/>
              </a:rPr>
              <a:t>In nominal terms, agricultural credit has grown more than 8 times in the last 15 years compared to the facts that agriculture’s share in GDP has remained almost constant, and that significant </a:t>
            </a:r>
            <a:r>
              <a:rPr lang="en-US" sz="1200" kern="1200" dirty="0" err="1" smtClean="0">
                <a:solidFill>
                  <a:schemeClr val="tx1"/>
                </a:solidFill>
                <a:effectLst/>
                <a:latin typeface="+mn-lt"/>
                <a:ea typeface="+mn-ea"/>
                <a:cs typeface="+mn-cs"/>
              </a:rPr>
              <a:t>urbanisation</a:t>
            </a:r>
            <a:r>
              <a:rPr lang="en-US" sz="1200" kern="1200" dirty="0" smtClean="0">
                <a:solidFill>
                  <a:schemeClr val="tx1"/>
                </a:solidFill>
                <a:effectLst/>
                <a:latin typeface="+mn-lt"/>
                <a:ea typeface="+mn-ea"/>
                <a:cs typeface="+mn-cs"/>
              </a:rPr>
              <a:t> has occurred in this time.</a:t>
            </a:r>
          </a:p>
          <a:p>
            <a:pPr rtl="0" fontAlgn="ctr"/>
            <a:r>
              <a:rPr lang="en-US" sz="1200" kern="1200" dirty="0" smtClean="0">
                <a:solidFill>
                  <a:schemeClr val="tx1"/>
                </a:solidFill>
                <a:effectLst/>
                <a:latin typeface="+mn-lt"/>
                <a:ea typeface="+mn-ea"/>
                <a:cs typeface="+mn-cs"/>
              </a:rPr>
              <a:t>There has been a sharp increase in the share of large-sized loans in agricultural credit </a:t>
            </a:r>
          </a:p>
          <a:p>
            <a:pPr rtl="0" fontAlgn="ctr"/>
            <a:r>
              <a:rPr lang="en-US" sz="1200" kern="1200" dirty="0" smtClean="0">
                <a:solidFill>
                  <a:schemeClr val="tx1"/>
                </a:solidFill>
                <a:effectLst/>
                <a:latin typeface="+mn-lt"/>
                <a:ea typeface="+mn-ea"/>
                <a:cs typeface="+mn-cs"/>
              </a:rPr>
              <a:t>There has been a substantial increase in share of agricultural credit outstanding that emanates from urban and metropolitan areas, which is deeply puzzling.</a:t>
            </a:r>
          </a:p>
          <a:p>
            <a:pPr rtl="0" fontAlgn="ctr"/>
            <a:r>
              <a:rPr lang="en-US" sz="1200" kern="1200" dirty="0" smtClean="0">
                <a:solidFill>
                  <a:schemeClr val="tx1"/>
                </a:solidFill>
                <a:effectLst/>
                <a:latin typeface="+mn-lt"/>
                <a:ea typeface="+mn-ea"/>
                <a:cs typeface="+mn-cs"/>
              </a:rPr>
              <a:t>There has been a concentration of disbursal of agricultural credit from January to March, which are generally not the normal periods of borrowing by farmers.</a:t>
            </a:r>
          </a:p>
          <a:p>
            <a:pPr rtl="0" fontAlgn="ctr"/>
            <a:r>
              <a:rPr lang="en-US" sz="1200" kern="1200" dirty="0" smtClean="0">
                <a:solidFill>
                  <a:schemeClr val="tx1"/>
                </a:solidFill>
                <a:effectLst/>
                <a:latin typeface="+mn-lt"/>
                <a:ea typeface="+mn-ea"/>
                <a:cs typeface="+mn-cs"/>
              </a:rPr>
              <a:t>This shows that in order to meet priority sector lending targets banks possibly raise their lending activity in months when farmers may not necessarily need it the most.</a:t>
            </a:r>
          </a:p>
          <a:p>
            <a:pPr rtl="0" fontAlgn="ctr"/>
            <a:r>
              <a:rPr lang="en-US" sz="1200" kern="1200" dirty="0" smtClean="0">
                <a:solidFill>
                  <a:schemeClr val="tx1"/>
                </a:solidFill>
                <a:effectLst/>
                <a:latin typeface="+mn-lt"/>
                <a:ea typeface="+mn-ea"/>
                <a:cs typeface="+mn-cs"/>
              </a:rPr>
              <a:t>There is a sharp decrease in the share of long-term credit in total agricultural credit. Thus, the portion of agricultural credit that was used for capital formation in agriculture has become small. The number has come down from over 70 per cent in 1991-92 to about 40 per cent in 2011-12</a:t>
            </a:r>
          </a:p>
          <a:p>
            <a:pPr rtl="0" fontAlgn="ctr"/>
            <a:r>
              <a:rPr lang="en-US" sz="1200" kern="1200" dirty="0" smtClean="0">
                <a:solidFill>
                  <a:schemeClr val="tx1"/>
                </a:solidFill>
                <a:effectLst/>
                <a:latin typeface="+mn-lt"/>
                <a:ea typeface="+mn-ea"/>
                <a:cs typeface="+mn-cs"/>
              </a:rPr>
              <a:t>The implication of this evidence is that lending to agriculture may be excessive and going predominantly to large farmers. It is not being used for agricultural capital formation. Perhaps most significantly a large share of it may not be going to core agricultural activities at all.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1BB32E-28DD-4406-90CF-3D237EF6669A}" type="slidenum">
              <a:rPr lang="en-US" smtClean="0"/>
              <a:t>24</a:t>
            </a:fld>
            <a:endParaRPr lang="en-US"/>
          </a:p>
        </p:txBody>
      </p:sp>
    </p:spTree>
    <p:extLst>
      <p:ext uri="{BB962C8B-B14F-4D97-AF65-F5344CB8AC3E}">
        <p14:creationId xmlns:p14="http://schemas.microsoft.com/office/powerpoint/2010/main" val="4263125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Franklin Gothic Demi" panose="020B07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600">
                <a:latin typeface="Franklin Gothic Demi" panose="020B0703020102020204" pitchFamily="34" charset="0"/>
                <a:ea typeface="Segoe UI Black" panose="020B0A02040204020203" pitchFamily="34" charset="0"/>
                <a:cs typeface="Segoe UI Black" panose="020B0A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atin typeface="Franklin Gothic Demi" panose="020B0703020102020204" pitchFamily="34" charset="0"/>
              </a:defRPr>
            </a:lvl1pPr>
          </a:lstStyle>
          <a:p>
            <a:fld id="{08B9EBBA-996F-894A-B54A-D6246ED52CEA}" type="datetimeFigureOut">
              <a:rPr lang="en-US" smtClean="0"/>
              <a:pPr/>
              <a:t>14-Aug-15</a:t>
            </a:fld>
            <a:endParaRPr lang="en-US" dirty="0"/>
          </a:p>
        </p:txBody>
      </p:sp>
      <p:sp>
        <p:nvSpPr>
          <p:cNvPr id="6" name="Slide Number Placeholder 5"/>
          <p:cNvSpPr>
            <a:spLocks noGrp="1"/>
          </p:cNvSpPr>
          <p:nvPr>
            <p:ph type="sldNum" sz="quarter" idx="12"/>
          </p:nvPr>
        </p:nvSpPr>
        <p:spPr/>
        <p:txBody>
          <a:bodyPr/>
          <a:lstStyle>
            <a:lvl1pPr>
              <a:defRPr>
                <a:latin typeface="Franklin Gothic Demi" panose="020B0703020102020204" pitchFamily="34" charset="0"/>
              </a:defRPr>
            </a:lvl1pPr>
          </a:lstStyle>
          <a:p>
            <a:fld id="{D57F1E4F-1CFF-5643-939E-217C01CDF565}" type="slidenum">
              <a:rPr lang="en-US" smtClean="0"/>
              <a:pPr/>
              <a:t>‹#›</a:t>
            </a:fld>
            <a:endParaRPr lang="en-US" dirty="0"/>
          </a:p>
        </p:txBody>
      </p:sp>
      <p:pic>
        <p:nvPicPr>
          <p:cNvPr id="7" name="Picture 6"/>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25088826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cience">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14-Aug-15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881533" y="646330"/>
            <a:ext cx="3089805" cy="2274669"/>
          </a:xfrm>
          <a:prstGeom prst="flowChartDocument">
            <a:avLst/>
          </a:prstGeom>
          <a:solidFill>
            <a:schemeClr val="bg2"/>
          </a:solidFill>
          <a:ln w="19050">
            <a:solidFill>
              <a:srgbClr val="F58120"/>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F58120"/>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7863" y="2374677"/>
            <a:ext cx="2637144" cy="3981673"/>
          </a:xfrm>
          <a:prstGeom prst="rect">
            <a:avLst/>
          </a:prstGeom>
        </p:spPr>
      </p:pic>
    </p:spTree>
    <p:extLst>
      <p:ext uri="{BB962C8B-B14F-4D97-AF65-F5344CB8AC3E}">
        <p14:creationId xmlns:p14="http://schemas.microsoft.com/office/powerpoint/2010/main" val="37670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or">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14-Aug-15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881533" y="646331"/>
            <a:ext cx="3090333" cy="1106269"/>
          </a:xfrm>
          <a:prstGeom prst="flowChartDocument">
            <a:avLst/>
          </a:prstGeom>
          <a:solidFill>
            <a:schemeClr val="tx1">
              <a:lumMod val="85000"/>
              <a:lumOff val="15000"/>
            </a:schemeClr>
          </a:solidFill>
          <a:ln w="38100">
            <a:solidFill>
              <a:srgbClr val="66FF66"/>
            </a:solidFill>
          </a:ln>
        </p:spPr>
        <p:style>
          <a:lnRef idx="2">
            <a:schemeClr val="accent5"/>
          </a:lnRef>
          <a:fillRef idx="1">
            <a:schemeClr val="lt1"/>
          </a:fillRef>
          <a:effectRef idx="0">
            <a:schemeClr val="accent5"/>
          </a:effectRef>
          <a:fontRef idx="none"/>
        </p:style>
        <p:txBody>
          <a:bodyPr>
            <a:normAutofit/>
          </a:bodyPr>
          <a:lstStyle>
            <a:lvl1pPr algn="ctr">
              <a:defRPr sz="3200">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
        <p:nvSpPr>
          <p:cNvPr id="9" name="TextBox 8"/>
          <p:cNvSpPr txBox="1"/>
          <p:nvPr/>
        </p:nvSpPr>
        <p:spPr>
          <a:xfrm>
            <a:off x="8881533" y="0"/>
            <a:ext cx="3115734" cy="646331"/>
          </a:xfrm>
          <a:prstGeom prst="rect">
            <a:avLst/>
          </a:prstGeom>
          <a:solidFill>
            <a:srgbClr val="66FF66"/>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600" dirty="0" smtClean="0">
                <a:solidFill>
                  <a:sysClr val="windowText" lastClr="000000"/>
                </a:solidFill>
                <a:latin typeface="Franklin Gothic Demi" panose="020B0703020102020204" pitchFamily="34" charset="0"/>
              </a:rPr>
              <a:t>Sector</a:t>
            </a:r>
            <a:endParaRPr lang="en-US" sz="3600" dirty="0">
              <a:solidFill>
                <a:sysClr val="windowText" lastClr="000000"/>
              </a:solidFill>
              <a:latin typeface="Franklin Gothic Demi" panose="020B0703020102020204" pitchFamily="34" charset="0"/>
            </a:endParaRPr>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202405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CQ">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14-Aug-15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
        <p:nvSpPr>
          <p:cNvPr id="9" name="TextBox 8"/>
          <p:cNvSpPr txBox="1"/>
          <p:nvPr/>
        </p:nvSpPr>
        <p:spPr>
          <a:xfrm>
            <a:off x="1574099" y="6053697"/>
            <a:ext cx="9382125" cy="646331"/>
          </a:xfrm>
          <a:prstGeom prst="rect">
            <a:avLst/>
          </a:prstGeom>
          <a:solidFill>
            <a:schemeClr val="accent6">
              <a:lumMod val="20000"/>
              <a:lumOff val="80000"/>
            </a:schemeClr>
          </a:solidFill>
        </p:spPr>
        <p:txBody>
          <a:bodyPr wrap="square" rtlCol="0">
            <a:spAutoFit/>
          </a:bodyPr>
          <a:lstStyle/>
          <a:p>
            <a:pPr algn="ctr"/>
            <a:r>
              <a:rPr lang="en-US" sz="3600" dirty="0" smtClean="0">
                <a:latin typeface="Franklin Gothic Demi Cond" panose="020B0706030402020204" pitchFamily="34" charset="0"/>
              </a:rPr>
              <a:t>1. Skip                     2. Attempt          3. Mark n Review</a:t>
            </a:r>
            <a:endParaRPr lang="en-US" sz="3600" dirty="0">
              <a:latin typeface="Franklin Gothic Demi Cond" panose="020B0706030402020204" pitchFamily="34" charset="0"/>
            </a:endParaRPr>
          </a:p>
        </p:txBody>
      </p:sp>
      <p:pic>
        <p:nvPicPr>
          <p:cNvPr id="10" name="Picture 9"/>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59121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465138"/>
            <a:ext cx="10515600" cy="2218795"/>
          </a:xfrm>
        </p:spPr>
        <p:txBody>
          <a:bodyPr anchor="ctr"/>
          <a:lstStyle>
            <a:lvl1pPr algn="ctr">
              <a:defRPr sz="6000">
                <a:solidFill>
                  <a:schemeClr val="accent6">
                    <a:lumMod val="20000"/>
                    <a:lumOff val="80000"/>
                  </a:schemeClr>
                </a:solidFill>
                <a:latin typeface="Franklin Gothic Heavy" panose="020B09030201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2921000"/>
            <a:ext cx="10515600" cy="3168651"/>
          </a:xfrm>
        </p:spPr>
        <p:txBody>
          <a:bodyPr>
            <a:normAutofit/>
          </a:bodyPr>
          <a:lstStyle>
            <a:lvl1pPr marL="457200" indent="-457200" algn="l">
              <a:buFont typeface="+mj-lt"/>
              <a:buAutoNum type="arabicPeriod"/>
              <a:defRPr sz="4400">
                <a:solidFill>
                  <a:schemeClr val="bg1"/>
                </a:solidFill>
                <a:latin typeface="Franklin Gothic Demi Cond" panose="020B07060304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14-Aug-15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124800164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020034"/>
            <a:ext cx="5181600" cy="5156929"/>
          </a:xfrm>
          <a:solidFill>
            <a:schemeClr val="tx1"/>
          </a:solidFill>
          <a:ln w="76200">
            <a:solidFill>
              <a:srgbClr val="92D050"/>
            </a:solidFill>
          </a:ln>
        </p:spPr>
        <p:txBody>
          <a:bodyPr>
            <a:normAutofit/>
          </a:bodyPr>
          <a:lstStyle>
            <a:lvl1pPr>
              <a:defRPr sz="3600">
                <a:solidFill>
                  <a:schemeClr val="bg1"/>
                </a:solidFill>
                <a:latin typeface="Franklin Gothic Demi" panose="020B0703020102020204" pitchFamily="34" charset="0"/>
              </a:defRPr>
            </a:lvl1pPr>
            <a:lvl2pPr>
              <a:defRPr sz="3600">
                <a:solidFill>
                  <a:schemeClr val="bg1"/>
                </a:solidFill>
                <a:latin typeface="Franklin Gothic Demi" panose="020B0703020102020204" pitchFamily="34" charset="0"/>
              </a:defRPr>
            </a:lvl2pPr>
            <a:lvl3pPr>
              <a:defRPr sz="3600">
                <a:solidFill>
                  <a:schemeClr val="bg1"/>
                </a:solidFill>
                <a:latin typeface="Franklin Gothic Demi" panose="020B0703020102020204" pitchFamily="34" charset="0"/>
              </a:defRPr>
            </a:lvl3pPr>
            <a:lvl4pPr>
              <a:defRPr sz="3600">
                <a:solidFill>
                  <a:schemeClr val="bg1"/>
                </a:solidFill>
                <a:latin typeface="Franklin Gothic Demi" panose="020B0703020102020204" pitchFamily="34" charset="0"/>
              </a:defRPr>
            </a:lvl4pPr>
            <a:lvl5pPr>
              <a:defRPr sz="3600">
                <a:solidFill>
                  <a:schemeClr val="bg1"/>
                </a:solidFill>
                <a:latin typeface="Franklin Gothic Demi" panose="020B07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020034"/>
            <a:ext cx="5181600" cy="5156929"/>
          </a:xfrm>
          <a:solidFill>
            <a:schemeClr val="tx1"/>
          </a:solidFill>
          <a:ln w="76200">
            <a:solidFill>
              <a:srgbClr val="00B0F0"/>
            </a:solidFill>
          </a:ln>
        </p:spPr>
        <p:txBody>
          <a:bodyPr>
            <a:normAutofit/>
          </a:bodyPr>
          <a:lstStyle>
            <a:lvl1pPr>
              <a:defRPr sz="3600">
                <a:solidFill>
                  <a:schemeClr val="bg1"/>
                </a:solidFill>
                <a:latin typeface="Franklin Gothic Demi" panose="020B0703020102020204" pitchFamily="34" charset="0"/>
              </a:defRPr>
            </a:lvl1pPr>
            <a:lvl2pPr>
              <a:defRPr sz="3600">
                <a:solidFill>
                  <a:schemeClr val="bg1"/>
                </a:solidFill>
                <a:latin typeface="Franklin Gothic Demi" panose="020B0703020102020204" pitchFamily="34" charset="0"/>
              </a:defRPr>
            </a:lvl2pPr>
            <a:lvl3pPr>
              <a:defRPr sz="3600">
                <a:solidFill>
                  <a:schemeClr val="bg1"/>
                </a:solidFill>
                <a:latin typeface="Franklin Gothic Demi" panose="020B0703020102020204" pitchFamily="34" charset="0"/>
              </a:defRPr>
            </a:lvl3pPr>
            <a:lvl4pPr>
              <a:defRPr sz="3600">
                <a:solidFill>
                  <a:schemeClr val="bg1"/>
                </a:solidFill>
                <a:latin typeface="Franklin Gothic Demi" panose="020B0703020102020204" pitchFamily="34" charset="0"/>
              </a:defRPr>
            </a:lvl4pPr>
            <a:lvl5pPr>
              <a:defRPr sz="3600">
                <a:solidFill>
                  <a:schemeClr val="bg1"/>
                </a:solidFill>
                <a:latin typeface="Franklin Gothic Demi" panose="020B07030201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14-Aug-15</a:t>
            </a:fld>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9" name="Picture 8"/>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353107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bg/>
                                          </p:spTgt>
                                        </p:tgtEl>
                                        <p:attrNameLst>
                                          <p:attrName>style.visibility</p:attrName>
                                        </p:attrNameLst>
                                      </p:cBhvr>
                                      <p:to>
                                        <p:strVal val="visible"/>
                                      </p:to>
                                    </p:set>
                                    <p:animEffect transition="in" filter="fade">
                                      <p:cBhvr>
                                        <p:cTn id="29" dur="500"/>
                                        <p:tgtEl>
                                          <p:spTgt spid="4">
                                            <p:bg/>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fade">
                                      <p:cBhvr>
                                        <p:cTn id="34" dur="500"/>
                                        <p:tgtEl>
                                          <p:spTgt spid="4">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500"/>
                                        <p:tgtEl>
                                          <p:spTgt spid="4">
                                            <p:txEl>
                                              <p:pRg st="2" end="2"/>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Effect transition="in" filter="fade">
                                      <p:cBhvr>
                                        <p:cTn id="43" dur="500"/>
                                        <p:tgtEl>
                                          <p:spTgt spid="4">
                                            <p:txEl>
                                              <p:pRg st="3" end="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tmplLst>
          <p:tmpl>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4" grpId="0" build="p" animBg="1">
        <p:tmplLst>
          <p:tmpl>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795524"/>
            <a:ext cx="5157787" cy="971894"/>
          </a:xfrm>
          <a:prstGeom prst="roundRect">
            <a:avLst/>
          </a:prstGeom>
          <a:solidFill>
            <a:schemeClr val="tx1">
              <a:lumMod val="85000"/>
              <a:lumOff val="15000"/>
            </a:schemeClr>
          </a:solidFill>
          <a:ln w="57150">
            <a:solidFill>
              <a:srgbClr val="92D050"/>
            </a:solidFill>
          </a:ln>
        </p:spPr>
        <p:style>
          <a:lnRef idx="1">
            <a:schemeClr val="accent2"/>
          </a:lnRef>
          <a:fillRef idx="2">
            <a:schemeClr val="accent2"/>
          </a:fillRef>
          <a:effectRef idx="1">
            <a:schemeClr val="accent2"/>
          </a:effectRef>
          <a:fontRef idx="none"/>
        </p:style>
        <p:txBody>
          <a:bodyPr anchor="ctr">
            <a:noAutofit/>
          </a:bodyPr>
          <a:lstStyle>
            <a:lvl1pPr marL="0" indent="0" algn="ctr">
              <a:buNone/>
              <a:defRPr sz="3600" b="1">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55800"/>
            <a:ext cx="5157787" cy="4255559"/>
          </a:xfrm>
        </p:spPr>
        <p:txBody>
          <a:bodyPr>
            <a:normAutofit/>
          </a:bodyPr>
          <a:lstStyle>
            <a:lvl1pPr marL="2286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1pPr>
            <a:lvl2pPr marL="6858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2pPr>
            <a:lvl3pPr marL="11430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3pPr>
            <a:lvl4pPr marL="16002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4pPr>
            <a:lvl5pPr marL="20574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6013" y="1955800"/>
            <a:ext cx="5157787" cy="4233863"/>
          </a:xfrm>
        </p:spPr>
        <p:txBody>
          <a:bodyPr>
            <a:normAutofit/>
          </a:bodyPr>
          <a:lstStyle>
            <a:lvl1pPr marL="228600" indent="-228600">
              <a:buClr>
                <a:srgbClr val="FFC000"/>
              </a:buClr>
              <a:buFont typeface="Wingdings" panose="05000000000000000000" pitchFamily="2" charset="2"/>
              <a:buChar char="§"/>
              <a:defRPr sz="3600">
                <a:solidFill>
                  <a:schemeClr val="bg1"/>
                </a:solidFill>
                <a:latin typeface="Franklin Gothic Demi Cond" panose="020B0706030402020204" pitchFamily="34" charset="0"/>
              </a:defRPr>
            </a:lvl1pPr>
            <a:lvl2pPr>
              <a:buClr>
                <a:srgbClr val="FFC000"/>
              </a:buClr>
              <a:defRPr sz="3600">
                <a:solidFill>
                  <a:schemeClr val="bg1"/>
                </a:solidFill>
                <a:latin typeface="Franklin Gothic Demi Cond" panose="020B0706030402020204" pitchFamily="34" charset="0"/>
              </a:defRPr>
            </a:lvl2pPr>
            <a:lvl3pPr>
              <a:buClr>
                <a:srgbClr val="FFC000"/>
              </a:buClr>
              <a:defRPr sz="3600">
                <a:solidFill>
                  <a:schemeClr val="bg1"/>
                </a:solidFill>
                <a:latin typeface="Franklin Gothic Demi Cond" panose="020B0706030402020204" pitchFamily="34" charset="0"/>
              </a:defRPr>
            </a:lvl3pPr>
            <a:lvl4pPr>
              <a:buClr>
                <a:srgbClr val="FFC000"/>
              </a:buClr>
              <a:defRPr sz="3600">
                <a:solidFill>
                  <a:schemeClr val="bg1"/>
                </a:solidFill>
                <a:latin typeface="Franklin Gothic Demi Cond" panose="020B0706030402020204" pitchFamily="34" charset="0"/>
              </a:defRPr>
            </a:lvl4pPr>
            <a:lvl5pPr>
              <a:buClr>
                <a:srgbClr val="FFC000"/>
              </a:buClr>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atin typeface="Franklin Gothic Demi Cond" panose="020B0706030402020204" pitchFamily="34" charset="0"/>
              </a:defRPr>
            </a:lvl1pPr>
          </a:lstStyle>
          <a:p>
            <a:fld id="{02640F58-564D-2B4F-AE67-E407BA4FCF45}" type="datetimeFigureOut">
              <a:rPr lang="en-US" smtClean="0"/>
              <a:pPr/>
              <a:t>14-Aug-15</a:t>
            </a:fld>
            <a:endParaRPr lang="en-US" dirty="0"/>
          </a:p>
        </p:txBody>
      </p:sp>
      <p:sp>
        <p:nvSpPr>
          <p:cNvPr id="9" name="Slide Number Placeholder 8"/>
          <p:cNvSpPr>
            <a:spLocks noGrp="1"/>
          </p:cNvSpPr>
          <p:nvPr>
            <p:ph type="sldNum" sz="quarter" idx="12"/>
          </p:nvPr>
        </p:nvSpPr>
        <p:spPr/>
        <p:txBody>
          <a:bodyPr/>
          <a:lstStyle>
            <a:lvl1pPr>
              <a:defRPr>
                <a:latin typeface="Franklin Gothic Demi Cond" panose="020B0706030402020204" pitchFamily="34" charset="0"/>
              </a:defRPr>
            </a:lvl1pPr>
          </a:lstStyle>
          <a:p>
            <a:fld id="{D57F1E4F-1CFF-5643-939E-217C01CDF565}" type="slidenum">
              <a:rPr lang="en-US" smtClean="0"/>
              <a:pPr/>
              <a:t>‹#›</a:t>
            </a:fld>
            <a:endParaRPr lang="en-US" dirty="0"/>
          </a:p>
        </p:txBody>
      </p:sp>
      <p:sp>
        <p:nvSpPr>
          <p:cNvPr id="11" name="Text Placeholder 2"/>
          <p:cNvSpPr>
            <a:spLocks noGrp="1"/>
          </p:cNvSpPr>
          <p:nvPr>
            <p:ph type="body" idx="13"/>
          </p:nvPr>
        </p:nvSpPr>
        <p:spPr>
          <a:xfrm>
            <a:off x="6196013" y="795524"/>
            <a:ext cx="5157787" cy="971894"/>
          </a:xfrm>
          <a:prstGeom prst="roundRect">
            <a:avLst/>
          </a:prstGeom>
          <a:solidFill>
            <a:schemeClr val="tx1">
              <a:lumMod val="85000"/>
              <a:lumOff val="15000"/>
            </a:schemeClr>
          </a:solidFill>
          <a:ln w="57150">
            <a:solidFill>
              <a:srgbClr val="FFC000"/>
            </a:solidFill>
          </a:ln>
        </p:spPr>
        <p:style>
          <a:lnRef idx="1">
            <a:schemeClr val="accent6"/>
          </a:lnRef>
          <a:fillRef idx="2">
            <a:schemeClr val="accent6"/>
          </a:fillRef>
          <a:effectRef idx="1">
            <a:schemeClr val="accent6"/>
          </a:effectRef>
          <a:fontRef idx="none"/>
        </p:style>
        <p:txBody>
          <a:bodyPr anchor="ctr">
            <a:noAutofit/>
          </a:bodyPr>
          <a:lstStyle>
            <a:lvl1pPr marL="0" indent="0" algn="ctr">
              <a:buNone/>
              <a:defRPr sz="3600" b="1">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5" name="Straight Connector 4"/>
          <p:cNvCxnSpPr/>
          <p:nvPr/>
        </p:nvCxnSpPr>
        <p:spPr>
          <a:xfrm flipH="1">
            <a:off x="6087533" y="1066800"/>
            <a:ext cx="8467" cy="520700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838200" y="93848"/>
            <a:ext cx="10515600" cy="701675"/>
          </a:xfrm>
          <a:prstGeom prst="roundRect">
            <a:avLst/>
          </a:prstGeom>
          <a:solidFill>
            <a:schemeClr val="tx1">
              <a:lumMod val="85000"/>
              <a:lumOff val="15000"/>
            </a:schemeClr>
          </a:solidFill>
          <a:ln>
            <a:no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5" name="Picture 14"/>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31141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Comparison without head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94906"/>
            <a:ext cx="5157787" cy="971894"/>
          </a:xfrm>
          <a:prstGeom prst="roundRect">
            <a:avLst/>
          </a:prstGeom>
          <a:solidFill>
            <a:schemeClr val="tx1">
              <a:lumMod val="85000"/>
              <a:lumOff val="15000"/>
            </a:schemeClr>
          </a:solidFill>
          <a:ln w="57150">
            <a:solidFill>
              <a:srgbClr val="92D050"/>
            </a:solidFill>
          </a:ln>
        </p:spPr>
        <p:style>
          <a:lnRef idx="1">
            <a:schemeClr val="accent2"/>
          </a:lnRef>
          <a:fillRef idx="2">
            <a:schemeClr val="accent2"/>
          </a:fillRef>
          <a:effectRef idx="1">
            <a:schemeClr val="accent2"/>
          </a:effectRef>
          <a:fontRef idx="none"/>
        </p:style>
        <p:txBody>
          <a:bodyPr anchor="ctr">
            <a:noAutofit/>
          </a:bodyPr>
          <a:lstStyle>
            <a:lvl1pPr marL="0" indent="0" algn="ctr">
              <a:buNone/>
              <a:defRPr sz="4000" b="0">
                <a:solidFill>
                  <a:schemeClr val="bg1"/>
                </a:solidFill>
                <a:latin typeface="Franklin Gothic Demi" panose="020B07030201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233488"/>
            <a:ext cx="5157787" cy="4977872"/>
          </a:xfrm>
        </p:spPr>
        <p:txBody>
          <a:bodyPr>
            <a:normAutofit/>
          </a:bodyPr>
          <a:lstStyle>
            <a:lvl1pPr marL="2286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1pPr>
            <a:lvl2pPr marL="6858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2pPr>
            <a:lvl3pPr marL="11430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3pPr>
            <a:lvl4pPr marL="16002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4pPr>
            <a:lvl5pPr marL="2057400" indent="-228600">
              <a:buClr>
                <a:srgbClr val="00B050"/>
              </a:buClr>
              <a:buFont typeface="Wingdings" panose="05000000000000000000" pitchFamily="2" charset="2"/>
              <a:buChar char="q"/>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6013" y="1233488"/>
            <a:ext cx="5157787" cy="4956175"/>
          </a:xfrm>
        </p:spPr>
        <p:txBody>
          <a:bodyPr>
            <a:normAutofit/>
          </a:bodyPr>
          <a:lstStyle>
            <a:lvl1pPr marL="228600" indent="-228600">
              <a:buClr>
                <a:srgbClr val="FFC000"/>
              </a:buClr>
              <a:buFont typeface="Wingdings" panose="05000000000000000000" pitchFamily="2" charset="2"/>
              <a:buChar char="§"/>
              <a:defRPr sz="3600">
                <a:solidFill>
                  <a:schemeClr val="bg1"/>
                </a:solidFill>
                <a:latin typeface="Franklin Gothic Demi Cond" panose="020B0706030402020204" pitchFamily="34" charset="0"/>
              </a:defRPr>
            </a:lvl1pPr>
            <a:lvl2pPr>
              <a:buClr>
                <a:srgbClr val="FFC000"/>
              </a:buClr>
              <a:defRPr sz="3600">
                <a:solidFill>
                  <a:schemeClr val="bg1"/>
                </a:solidFill>
                <a:latin typeface="Franklin Gothic Demi Cond" panose="020B0706030402020204" pitchFamily="34" charset="0"/>
              </a:defRPr>
            </a:lvl2pPr>
            <a:lvl3pPr>
              <a:buClr>
                <a:srgbClr val="FFC000"/>
              </a:buClr>
              <a:defRPr sz="3600">
                <a:solidFill>
                  <a:schemeClr val="bg1"/>
                </a:solidFill>
                <a:latin typeface="Franklin Gothic Demi Cond" panose="020B0706030402020204" pitchFamily="34" charset="0"/>
              </a:defRPr>
            </a:lvl3pPr>
            <a:lvl4pPr>
              <a:buClr>
                <a:srgbClr val="FFC000"/>
              </a:buClr>
              <a:defRPr sz="3600">
                <a:solidFill>
                  <a:schemeClr val="bg1"/>
                </a:solidFill>
                <a:latin typeface="Franklin Gothic Demi Cond" panose="020B0706030402020204" pitchFamily="34" charset="0"/>
              </a:defRPr>
            </a:lvl4pPr>
            <a:lvl5pPr>
              <a:buClr>
                <a:srgbClr val="FFC000"/>
              </a:buClr>
              <a:defRPr sz="3600">
                <a:solidFill>
                  <a:schemeClr val="bg1"/>
                </a:solidFill>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atin typeface="Franklin Gothic Demi Cond" panose="020B0706030402020204" pitchFamily="34" charset="0"/>
              </a:defRPr>
            </a:lvl1pPr>
          </a:lstStyle>
          <a:p>
            <a:fld id="{09B482E8-6E0E-1B4F-B1FD-C69DB9E858D9}" type="datetimeFigureOut">
              <a:rPr lang="en-US" smtClean="0"/>
              <a:pPr/>
              <a:t>14-Aug-15</a:t>
            </a:fld>
            <a:endParaRPr lang="en-US" dirty="0"/>
          </a:p>
        </p:txBody>
      </p:sp>
      <p:sp>
        <p:nvSpPr>
          <p:cNvPr id="9" name="Slide Number Placeholder 8"/>
          <p:cNvSpPr>
            <a:spLocks noGrp="1"/>
          </p:cNvSpPr>
          <p:nvPr>
            <p:ph type="sldNum" sz="quarter" idx="12"/>
          </p:nvPr>
        </p:nvSpPr>
        <p:spPr/>
        <p:txBody>
          <a:bodyPr/>
          <a:lstStyle>
            <a:lvl1pPr>
              <a:defRPr>
                <a:latin typeface="Franklin Gothic Demi Cond" panose="020B0706030402020204" pitchFamily="34" charset="0"/>
              </a:defRPr>
            </a:lvl1pPr>
          </a:lstStyle>
          <a:p>
            <a:fld id="{D57F1E4F-1CFF-5643-939E-217C01CDF565}" type="slidenum">
              <a:rPr lang="en-US" smtClean="0"/>
              <a:pPr/>
              <a:t>‹#›</a:t>
            </a:fld>
            <a:endParaRPr lang="en-US" dirty="0"/>
          </a:p>
        </p:txBody>
      </p:sp>
      <p:sp>
        <p:nvSpPr>
          <p:cNvPr id="11" name="Text Placeholder 2"/>
          <p:cNvSpPr>
            <a:spLocks noGrp="1"/>
          </p:cNvSpPr>
          <p:nvPr>
            <p:ph type="body" idx="13"/>
          </p:nvPr>
        </p:nvSpPr>
        <p:spPr>
          <a:xfrm>
            <a:off x="6196013" y="94906"/>
            <a:ext cx="5157787" cy="971894"/>
          </a:xfrm>
          <a:prstGeom prst="roundRect">
            <a:avLst/>
          </a:prstGeom>
          <a:solidFill>
            <a:schemeClr val="tx1">
              <a:lumMod val="85000"/>
              <a:lumOff val="15000"/>
            </a:schemeClr>
          </a:solidFill>
          <a:ln w="57150">
            <a:solidFill>
              <a:srgbClr val="FFC000"/>
            </a:solidFill>
          </a:ln>
        </p:spPr>
        <p:style>
          <a:lnRef idx="1">
            <a:schemeClr val="accent6"/>
          </a:lnRef>
          <a:fillRef idx="2">
            <a:schemeClr val="accent6"/>
          </a:fillRef>
          <a:effectRef idx="1">
            <a:schemeClr val="accent6"/>
          </a:effectRef>
          <a:fontRef idx="none"/>
        </p:style>
        <p:txBody>
          <a:bodyPr anchor="ctr">
            <a:noAutofit/>
          </a:bodyPr>
          <a:lstStyle>
            <a:lvl1pPr marL="0" indent="0" algn="ctr">
              <a:buNone/>
              <a:defRPr sz="3600" b="1">
                <a:solidFill>
                  <a:schemeClr val="bg1"/>
                </a:solidFill>
                <a:latin typeface="Franklin Gothic Demi" panose="020B0703020102020204"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cxnSp>
        <p:nvCxnSpPr>
          <p:cNvPr id="5" name="Straight Connector 4"/>
          <p:cNvCxnSpPr/>
          <p:nvPr/>
        </p:nvCxnSpPr>
        <p:spPr>
          <a:xfrm flipH="1">
            <a:off x="6087533" y="1066800"/>
            <a:ext cx="8467" cy="520700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274857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P spid="6" grpId="0" build="p">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childTnLst>
                </p:cTn>
              </p:par>
            </p:tnLst>
          </p:tmpl>
        </p:tmplLst>
      </p:bldP>
    </p:bld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3A34C8-038E-2045-AF43-DF7DBB8E0E9E}" type="datetimeFigureOut">
              <a:rPr lang="en-US" smtClean="0"/>
              <a:pPr/>
              <a:t>14-Aug-15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9" name="Picture 8"/>
          <p:cNvPicPr>
            <a:picLocks noChangeAspect="1"/>
          </p:cNvPicPr>
          <p:nvPr/>
        </p:nvPicPr>
        <p:blipFill>
          <a:blip r:embed="rId2"/>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262290154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14-Aug-15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79558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14-Aug-15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349184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14-Aug-15</a:t>
            </a:fld>
            <a:endParaRPr lang="en-US" dirty="0"/>
          </a:p>
        </p:txBody>
      </p:sp>
      <p:sp>
        <p:nvSpPr>
          <p:cNvPr id="5" name="Footer Placeholder 4"/>
          <p:cNvSpPr>
            <a:spLocks noGrp="1"/>
          </p:cNvSpPr>
          <p:nvPr>
            <p:ph type="ftr" sz="quarter" idx="11"/>
          </p:nvPr>
        </p:nvSpPr>
        <p:spPr/>
        <p:txBody>
          <a:bodyPr/>
          <a:lstStyle/>
          <a:p>
            <a:r>
              <a:rPr lang="en-US" smtClean="0"/>
              <a:t>Mrunal.org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38200" y="93848"/>
            <a:ext cx="105156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2" name="Picture 1"/>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236949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14-Aug-15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8733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52C72-DE31-F449-A4ED-4C594FD91407}" type="datetimeFigureOut">
              <a:rPr lang="en-US" smtClean="0"/>
              <a:pPr/>
              <a:t>14-Aug-15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430215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B482E8-6E0E-1B4F-B1FD-C69DB9E858D9}" type="datetimeFigureOut">
              <a:rPr lang="en-US" smtClean="0"/>
              <a:pPr/>
              <a:t>14-Aug-15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Content Placeholder 7"/>
          <p:cNvSpPr>
            <a:spLocks noGrp="1"/>
          </p:cNvSpPr>
          <p:nvPr>
            <p:ph sz="quarter" idx="13"/>
          </p:nvPr>
        </p:nvSpPr>
        <p:spPr>
          <a:xfrm>
            <a:off x="8704263" y="365125"/>
            <a:ext cx="2649537" cy="581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
          </p:nvPr>
        </p:nvSpPr>
        <p:spPr>
          <a:xfrm>
            <a:off x="838200" y="939800"/>
            <a:ext cx="7772400" cy="5237163"/>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p:nvPr>
        </p:nvSpPr>
        <p:spPr>
          <a:xfrm>
            <a:off x="838200" y="134938"/>
            <a:ext cx="7772400" cy="701675"/>
          </a:xfrm>
          <a:prstGeom prst="roundRec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lstStyle>
            <a:lvl1pPr algn="ctr">
              <a:defRPr>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6139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246187"/>
            <a:ext cx="5181600" cy="4930776"/>
          </a:xfrm>
          <a:solidFill>
            <a:schemeClr val="accent1">
              <a:lumMod val="20000"/>
              <a:lumOff val="80000"/>
            </a:schemeClr>
          </a:solid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246187"/>
            <a:ext cx="5181600" cy="4930776"/>
          </a:xfrm>
          <a:solidFill>
            <a:schemeClr val="accent6">
              <a:lumMod val="20000"/>
              <a:lumOff val="80000"/>
            </a:schemeClr>
          </a:solid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14-Aug-15</a:t>
            </a:fld>
            <a:endParaRPr lang="en-US" dirty="0"/>
          </a:p>
        </p:txBody>
      </p:sp>
      <p:sp>
        <p:nvSpPr>
          <p:cNvPr id="6" name="Footer Placeholder 5"/>
          <p:cNvSpPr>
            <a:spLocks noGrp="1"/>
          </p:cNvSpPr>
          <p:nvPr>
            <p:ph type="ftr" sz="quarter" idx="11"/>
          </p:nvPr>
        </p:nvSpPr>
        <p:spPr/>
        <p:txBody>
          <a:bodyPr/>
          <a:lstStyle/>
          <a:p>
            <a:r>
              <a:rPr lang="en-US" smtClean="0"/>
              <a:t>Mrunal.org</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itle 1"/>
          <p:cNvSpPr>
            <a:spLocks noGrp="1"/>
          </p:cNvSpPr>
          <p:nvPr>
            <p:ph type="title"/>
          </p:nvPr>
        </p:nvSpPr>
        <p:spPr>
          <a:xfrm>
            <a:off x="838200" y="365125"/>
            <a:ext cx="10515600" cy="701675"/>
          </a:xfrm>
          <a:solidFill>
            <a:schemeClr val="accent4">
              <a:lumMod val="20000"/>
              <a:lumOff val="80000"/>
            </a:schemeClr>
          </a:solidFill>
        </p:spPr>
        <p:style>
          <a:lnRef idx="1">
            <a:schemeClr val="accent4"/>
          </a:lnRef>
          <a:fillRef idx="2">
            <a:schemeClr val="accent4"/>
          </a:fillRef>
          <a:effectRef idx="1">
            <a:schemeClr val="accent4"/>
          </a:effectRef>
          <a:fontRef idx="none"/>
        </p:style>
        <p:txBody>
          <a:bodyPr/>
          <a:lstStyle/>
          <a:p>
            <a:r>
              <a:rPr lang="en-US" dirty="0" smtClean="0"/>
              <a:t>Click to edit Master title style</a:t>
            </a:r>
            <a:endParaRPr lang="en-US" dirty="0"/>
          </a:p>
        </p:txBody>
      </p:sp>
    </p:spTree>
    <p:extLst>
      <p:ext uri="{BB962C8B-B14F-4D97-AF65-F5344CB8AC3E}">
        <p14:creationId xmlns:p14="http://schemas.microsoft.com/office/powerpoint/2010/main" val="320245979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088496"/>
            <a:ext cx="5157787" cy="678921"/>
          </a:xfrm>
          <a:solidFill>
            <a:schemeClr val="accent6">
              <a:lumMod val="20000"/>
              <a:lumOff val="80000"/>
            </a:schemeClr>
          </a:solidFill>
        </p:spPr>
        <p:style>
          <a:lnRef idx="1">
            <a:schemeClr val="accent6"/>
          </a:lnRef>
          <a:fillRef idx="2">
            <a:schemeClr val="accent6"/>
          </a:fillRef>
          <a:effectRef idx="1">
            <a:schemeClr val="accent6"/>
          </a:effectRef>
          <a:fontRef idx="none"/>
        </p:style>
        <p:txBody>
          <a:bodyPr anchor="b"/>
          <a:lstStyle>
            <a:lvl1pPr marL="0" indent="0" algn="ctr">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39788" y="1934104"/>
            <a:ext cx="5157787" cy="4255559"/>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4"/>
          </p:nvPr>
        </p:nvSpPr>
        <p:spPr>
          <a:xfrm>
            <a:off x="6196013" y="1955800"/>
            <a:ext cx="5157787" cy="42338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14-Aug-15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1"/>
          <p:cNvSpPr>
            <a:spLocks noGrp="1"/>
          </p:cNvSpPr>
          <p:nvPr>
            <p:ph type="title"/>
          </p:nvPr>
        </p:nvSpPr>
        <p:spPr>
          <a:xfrm>
            <a:off x="838200" y="365125"/>
            <a:ext cx="10515600" cy="701675"/>
          </a:xfrm>
          <a:solidFill>
            <a:schemeClr val="accent4">
              <a:lumMod val="20000"/>
              <a:lumOff val="80000"/>
            </a:schemeClr>
          </a:solidFill>
        </p:spPr>
        <p:style>
          <a:lnRef idx="1">
            <a:schemeClr val="accent4"/>
          </a:lnRef>
          <a:fillRef idx="2">
            <a:schemeClr val="accent4"/>
          </a:fillRef>
          <a:effectRef idx="1">
            <a:schemeClr val="accent4"/>
          </a:effectRef>
          <a:fontRef idx="none"/>
        </p:style>
        <p:txBody>
          <a:bodyPr/>
          <a:lstStyle/>
          <a:p>
            <a:r>
              <a:rPr lang="en-US" dirty="0" smtClean="0"/>
              <a:t>Click to edit Master title style</a:t>
            </a:r>
            <a:endParaRPr lang="en-US" dirty="0"/>
          </a:p>
        </p:txBody>
      </p:sp>
      <p:sp>
        <p:nvSpPr>
          <p:cNvPr id="11" name="Text Placeholder 2"/>
          <p:cNvSpPr>
            <a:spLocks noGrp="1"/>
          </p:cNvSpPr>
          <p:nvPr>
            <p:ph type="body" idx="13"/>
          </p:nvPr>
        </p:nvSpPr>
        <p:spPr>
          <a:xfrm>
            <a:off x="6196013" y="1088496"/>
            <a:ext cx="5157787" cy="678921"/>
          </a:xfrm>
          <a:solidFill>
            <a:schemeClr val="accent1">
              <a:lumMod val="20000"/>
              <a:lumOff val="80000"/>
            </a:schemeClr>
          </a:solidFill>
        </p:spPr>
        <p:style>
          <a:lnRef idx="1">
            <a:schemeClr val="accent6"/>
          </a:lnRef>
          <a:fillRef idx="2">
            <a:schemeClr val="accent6"/>
          </a:fillRef>
          <a:effectRef idx="1">
            <a:schemeClr val="accent6"/>
          </a:effectRef>
          <a:fontRef idx="none"/>
        </p:style>
        <p:txBody>
          <a:bodyPr anchor="b"/>
          <a:lstStyle>
            <a:lvl1pPr marL="0" indent="0" algn="ctr">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418400887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Smart_art_No_ANIM">
    <p:bg>
      <p:bgRef idx="1003">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lvl1pPr marL="228600" indent="-228600">
              <a:buClr>
                <a:srgbClr val="FFC000"/>
              </a:buClr>
              <a:buFont typeface="Wingdings" panose="05000000000000000000" pitchFamily="2" charset="2"/>
              <a:buChar char="q"/>
              <a:defRPr sz="4000">
                <a:solidFill>
                  <a:schemeClr val="tx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tx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tx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tx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tx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061271-8C8E-4D21-9961-FFA6FCAC4060}" type="datetimeFigureOut">
              <a:rPr lang="en-US" smtClean="0"/>
              <a:t>14-Aug-15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931F2-2491-4E85-9886-AED430F1F115}" type="slidenum">
              <a:rPr lang="en-US" smtClean="0"/>
              <a:t>‹#›</a:t>
            </a:fld>
            <a:endParaRPr lang="en-US"/>
          </a:p>
        </p:txBody>
      </p:sp>
      <p:sp>
        <p:nvSpPr>
          <p:cNvPr id="8" name="Title 1"/>
          <p:cNvSpPr>
            <a:spLocks noGrp="1"/>
          </p:cNvSpPr>
          <p:nvPr>
            <p:ph type="title"/>
          </p:nvPr>
        </p:nvSpPr>
        <p:spPr>
          <a:xfrm>
            <a:off x="838200" y="93848"/>
            <a:ext cx="10515600" cy="701675"/>
          </a:xfrm>
          <a:prstGeom prst="roundRect">
            <a:avLst/>
          </a:prstGeom>
          <a:solidFill>
            <a:schemeClr val="accent4">
              <a:lumMod val="20000"/>
              <a:lumOff val="80000"/>
            </a:schemeClr>
          </a:solidFill>
          <a:ln w="38100">
            <a:solidFill>
              <a:srgbClr val="FFC000"/>
            </a:solidFill>
          </a:ln>
        </p:spPr>
        <p:style>
          <a:lnRef idx="2">
            <a:schemeClr val="accent5"/>
          </a:lnRef>
          <a:fillRef idx="1">
            <a:schemeClr val="lt1"/>
          </a:fillRef>
          <a:effectRef idx="0">
            <a:schemeClr val="accent5"/>
          </a:effectRef>
          <a:fontRef idx="none"/>
        </p:style>
        <p:txBody>
          <a:bodyPr/>
          <a:lstStyle>
            <a:lvl1pPr algn="ctr">
              <a:defRPr>
                <a:solidFill>
                  <a:schemeClr val="tx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2" name="Picture 1"/>
          <p:cNvPicPr>
            <a:picLocks noChangeAspect="1"/>
          </p:cNvPicPr>
          <p:nvPr/>
        </p:nvPicPr>
        <p:blipFill>
          <a:blip r:embed="rId2"/>
          <a:stretch>
            <a:fillRect/>
          </a:stretch>
        </p:blipFill>
        <p:spPr>
          <a:xfrm rot="16200000">
            <a:off x="9632754" y="2885257"/>
            <a:ext cx="4089836" cy="1028656"/>
          </a:xfrm>
          <a:prstGeom prst="rect">
            <a:avLst/>
          </a:prstGeom>
        </p:spPr>
      </p:pic>
    </p:spTree>
    <p:extLst>
      <p:ext uri="{BB962C8B-B14F-4D97-AF65-F5344CB8AC3E}">
        <p14:creationId xmlns:p14="http://schemas.microsoft.com/office/powerpoint/2010/main" val="3501694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Environment">
    <p:spTree>
      <p:nvGrpSpPr>
        <p:cNvPr id="1" name=""/>
        <p:cNvGrpSpPr/>
        <p:nvPr/>
      </p:nvGrpSpPr>
      <p:grpSpPr>
        <a:xfrm>
          <a:off x="0" y="0"/>
          <a:ext cx="0" cy="0"/>
          <a:chOff x="0" y="0"/>
          <a:chExt cx="0" cy="0"/>
        </a:xfrm>
      </p:grpSpPr>
      <p:sp>
        <p:nvSpPr>
          <p:cNvPr id="20" name="Content Placeholder 19"/>
          <p:cNvSpPr>
            <a:spLocks noGrp="1"/>
          </p:cNvSpPr>
          <p:nvPr>
            <p:ph sz="quarter" idx="14"/>
          </p:nvPr>
        </p:nvSpPr>
        <p:spPr>
          <a:xfrm>
            <a:off x="8881533" y="2736883"/>
            <a:ext cx="3089805" cy="3440079"/>
          </a:xfrm>
          <a:prstGeom prst="rect">
            <a:avLst/>
          </a:prstGeom>
          <a:solidFill>
            <a:schemeClr val="accent6">
              <a:lumMod val="20000"/>
              <a:lumOff val="80000"/>
            </a:schemeClr>
          </a:solidFill>
          <a:ln w="28575">
            <a:solidFill>
              <a:srgbClr val="00B050"/>
            </a:solidFill>
          </a:ln>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061271-8C8E-4D21-9961-FFA6FCAC4060}" type="datetimeFigureOut">
              <a:rPr lang="en-US" smtClean="0"/>
              <a:t>14-Aug-15</a:t>
            </a:fld>
            <a:endParaRPr lang="en-US"/>
          </a:p>
        </p:txBody>
      </p:sp>
      <p:sp>
        <p:nvSpPr>
          <p:cNvPr id="6" name="Slide Number Placeholder 5"/>
          <p:cNvSpPr>
            <a:spLocks noGrp="1"/>
          </p:cNvSpPr>
          <p:nvPr>
            <p:ph type="sldNum" sz="quarter" idx="12"/>
          </p:nvPr>
        </p:nvSpPr>
        <p:spPr/>
        <p:txBody>
          <a:bodyPr/>
          <a:lstStyle/>
          <a:p>
            <a:fld id="{C27931F2-2491-4E85-9886-AED430F1F115}" type="slidenum">
              <a:rPr lang="en-US" smtClean="0"/>
              <a:t>‹#›</a:t>
            </a:fld>
            <a:endParaRPr lang="en-US"/>
          </a:p>
        </p:txBody>
      </p:sp>
      <p:sp>
        <p:nvSpPr>
          <p:cNvPr id="8" name="Title 1"/>
          <p:cNvSpPr>
            <a:spLocks noGrp="1"/>
          </p:cNvSpPr>
          <p:nvPr>
            <p:ph type="title"/>
          </p:nvPr>
        </p:nvSpPr>
        <p:spPr>
          <a:xfrm>
            <a:off x="8881533" y="646331"/>
            <a:ext cx="3090333" cy="2090552"/>
          </a:xfrm>
          <a:prstGeom prst="rect">
            <a:avLst/>
          </a:prstGeom>
          <a:solidFill>
            <a:schemeClr val="accent6">
              <a:lumMod val="20000"/>
              <a:lumOff val="80000"/>
            </a:schemeClr>
          </a:solidFill>
          <a:ln w="38100">
            <a:solidFill>
              <a:schemeClr val="accent6">
                <a:lumMod val="50000"/>
              </a:schemeClr>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00B050"/>
          </a:solidFill>
          <a:ln>
            <a:solidFill>
              <a:schemeClr val="accent6">
                <a:lumMod val="50000"/>
              </a:schemeClr>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59170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Red_Problems">
    <p:spTree>
      <p:nvGrpSpPr>
        <p:cNvPr id="1" name=""/>
        <p:cNvGrpSpPr/>
        <p:nvPr/>
      </p:nvGrpSpPr>
      <p:grpSpPr>
        <a:xfrm>
          <a:off x="0" y="0"/>
          <a:ext cx="0" cy="0"/>
          <a:chOff x="0" y="0"/>
          <a:chExt cx="0" cy="0"/>
        </a:xfrm>
      </p:grpSpPr>
      <p:sp>
        <p:nvSpPr>
          <p:cNvPr id="9" name="Content Placeholder 19"/>
          <p:cNvSpPr>
            <a:spLocks noGrp="1"/>
          </p:cNvSpPr>
          <p:nvPr>
            <p:ph sz="quarter" idx="14"/>
          </p:nvPr>
        </p:nvSpPr>
        <p:spPr>
          <a:xfrm>
            <a:off x="8886548" y="2920999"/>
            <a:ext cx="3053918" cy="3255963"/>
          </a:xfrm>
          <a:prstGeom prst="rect">
            <a:avLst/>
          </a:prstGeom>
          <a:solidFill>
            <a:srgbClr val="FFF7F7"/>
          </a:solidFill>
          <a:ln w="28575">
            <a:solidFill>
              <a:srgbClr val="FF0000"/>
            </a:solidFill>
          </a:ln>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7429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1pPr>
            <a:lvl2pPr marL="12001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2pPr>
            <a:lvl3pPr marL="16573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3pPr>
            <a:lvl4pPr marL="21145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4pPr>
            <a:lvl5pPr marL="2571750" indent="-742950">
              <a:buClr>
                <a:srgbClr val="FFC000"/>
              </a:buClr>
              <a:buFont typeface="+mj-lt"/>
              <a:buAutoNum type="arabicPeriod"/>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061271-8C8E-4D21-9961-FFA6FCAC4060}" type="datetimeFigureOut">
              <a:rPr lang="en-US" smtClean="0"/>
              <a:t>14-Aug-15</a:t>
            </a:fld>
            <a:endParaRPr lang="en-US"/>
          </a:p>
        </p:txBody>
      </p:sp>
      <p:sp>
        <p:nvSpPr>
          <p:cNvPr id="6" name="Slide Number Placeholder 5"/>
          <p:cNvSpPr>
            <a:spLocks noGrp="1"/>
          </p:cNvSpPr>
          <p:nvPr>
            <p:ph type="sldNum" sz="quarter" idx="12"/>
          </p:nvPr>
        </p:nvSpPr>
        <p:spPr/>
        <p:txBody>
          <a:bodyPr/>
          <a:lstStyle/>
          <a:p>
            <a:fld id="{C27931F2-2491-4E85-9886-AED430F1F115}" type="slidenum">
              <a:rPr lang="en-US" smtClean="0"/>
              <a:t>‹#›</a:t>
            </a:fld>
            <a:endParaRPr lang="en-US"/>
          </a:p>
        </p:txBody>
      </p:sp>
      <p:sp>
        <p:nvSpPr>
          <p:cNvPr id="8" name="Title 1"/>
          <p:cNvSpPr>
            <a:spLocks noGrp="1"/>
          </p:cNvSpPr>
          <p:nvPr>
            <p:ph type="title"/>
          </p:nvPr>
        </p:nvSpPr>
        <p:spPr>
          <a:xfrm>
            <a:off x="8881533" y="646330"/>
            <a:ext cx="3089805" cy="2274669"/>
          </a:xfrm>
          <a:prstGeom prst="rect">
            <a:avLst/>
          </a:prstGeom>
          <a:solidFill>
            <a:srgbClr val="FFF7F7"/>
          </a:solidFill>
          <a:ln w="19050">
            <a:solidFill>
              <a:srgbClr val="FF0000"/>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prstGeom prst="rect">
            <a:avLst/>
          </a:prstGeom>
          <a:solidFill>
            <a:srgbClr val="FF0000"/>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150307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cap">
    <p:bg>
      <p:bgPr>
        <a:solidFill>
          <a:schemeClr val="accent1">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6616" y="127321"/>
            <a:ext cx="10035251" cy="6049641"/>
          </a:xfrm>
        </p:spPr>
        <p:txBody>
          <a:bodyPr>
            <a:normAutofit/>
          </a:bodyPr>
          <a:lstStyle>
            <a:lvl1pPr marL="2286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4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14-Aug-15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2" name="Picture 1"/>
          <p:cNvPicPr>
            <a:picLocks noChangeAspect="1"/>
          </p:cNvPicPr>
          <p:nvPr/>
        </p:nvPicPr>
        <p:blipFill>
          <a:blip r:embed="rId2"/>
          <a:stretch>
            <a:fillRect/>
          </a:stretch>
        </p:blipFill>
        <p:spPr>
          <a:xfrm>
            <a:off x="4163933" y="5829344"/>
            <a:ext cx="4089836" cy="1028656"/>
          </a:xfrm>
          <a:prstGeom prst="rect">
            <a:avLst/>
          </a:prstGeom>
        </p:spPr>
      </p:pic>
      <p:pic>
        <p:nvPicPr>
          <p:cNvPr id="11" name="Picture 10"/>
          <p:cNvPicPr>
            <a:picLocks noChangeAspect="1"/>
          </p:cNvPicPr>
          <p:nvPr/>
        </p:nvPicPr>
        <p:blipFill>
          <a:blip r:embed="rId3"/>
          <a:stretch>
            <a:fillRect/>
          </a:stretch>
        </p:blipFill>
        <p:spPr>
          <a:xfrm rot="16200000">
            <a:off x="-2128837" y="2490959"/>
            <a:ext cx="5829344" cy="1596615"/>
          </a:xfrm>
          <a:prstGeom prst="rect">
            <a:avLst/>
          </a:prstGeom>
        </p:spPr>
      </p:pic>
    </p:spTree>
    <p:extLst>
      <p:ext uri="{BB962C8B-B14F-4D97-AF65-F5344CB8AC3E}">
        <p14:creationId xmlns:p14="http://schemas.microsoft.com/office/powerpoint/2010/main" val="61565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lf_Study">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734" y="287868"/>
            <a:ext cx="7755466"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14-Aug-15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259353" y="646331"/>
            <a:ext cx="3712513" cy="2090552"/>
          </a:xfrm>
          <a:prstGeom prst="flowChartDocument">
            <a:avLst/>
          </a:prstGeom>
          <a:solidFill>
            <a:schemeClr val="tx1">
              <a:lumMod val="85000"/>
              <a:lumOff val="15000"/>
            </a:schemeClr>
          </a:solidFill>
          <a:ln w="38100">
            <a:solidFill>
              <a:srgbClr val="FF0000"/>
            </a:solidFill>
          </a:ln>
        </p:spPr>
        <p:style>
          <a:lnRef idx="2">
            <a:schemeClr val="accent5"/>
          </a:lnRef>
          <a:fillRef idx="1">
            <a:schemeClr val="lt1"/>
          </a:fillRef>
          <a:effectRef idx="0">
            <a:schemeClr val="accent5"/>
          </a:effectRef>
          <a:fontRef idx="none"/>
        </p:style>
        <p:txBody>
          <a:bodyPr>
            <a:normAutofit/>
          </a:bodyPr>
          <a:lstStyle>
            <a:lvl1pPr algn="ctr">
              <a:defRPr sz="3200">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0609" y="3091681"/>
            <a:ext cx="3810000" cy="2857500"/>
          </a:xfrm>
          <a:prstGeom prst="rect">
            <a:avLst/>
          </a:prstGeom>
        </p:spPr>
      </p:pic>
      <p:sp>
        <p:nvSpPr>
          <p:cNvPr id="9" name="TextBox 8"/>
          <p:cNvSpPr txBox="1"/>
          <p:nvPr/>
        </p:nvSpPr>
        <p:spPr>
          <a:xfrm>
            <a:off x="8238067" y="0"/>
            <a:ext cx="3759200" cy="646331"/>
          </a:xfrm>
          <a:prstGeom prst="rect">
            <a:avLst/>
          </a:prstGeom>
          <a:solidFill>
            <a:srgbClr val="FF0000"/>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600" dirty="0" smtClean="0">
                <a:latin typeface="Franklin Gothic Heavy" panose="020B0903020102020204" pitchFamily="34" charset="0"/>
              </a:rPr>
              <a:t>Self Study</a:t>
            </a:r>
            <a:endParaRPr lang="en-US" sz="3600" dirty="0">
              <a:latin typeface="Franklin Gothic Heavy" panose="020B0903020102020204" pitchFamily="34" charset="0"/>
            </a:endParaRPr>
          </a:p>
        </p:txBody>
      </p:sp>
      <p:pic>
        <p:nvPicPr>
          <p:cNvPr id="12" name="Picture 11"/>
          <p:cNvPicPr>
            <a:picLocks noChangeAspect="1"/>
          </p:cNvPicPr>
          <p:nvPr/>
        </p:nvPicPr>
        <p:blipFill>
          <a:blip r:embed="rId3"/>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68737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uman Development">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191787" y="2510080"/>
            <a:ext cx="1847643" cy="3736551"/>
          </a:xfrm>
          <a:prstGeom prst="rect">
            <a:avLst/>
          </a:prstGeom>
        </p:spPr>
      </p:pic>
      <p:sp>
        <p:nvSpPr>
          <p:cNvPr id="3" name="Content Placeholder 2"/>
          <p:cNvSpPr>
            <a:spLocks noGrp="1"/>
          </p:cNvSpPr>
          <p:nvPr>
            <p:ph idx="1"/>
          </p:nvPr>
        </p:nvSpPr>
        <p:spPr>
          <a:xfrm>
            <a:off x="321734" y="357535"/>
            <a:ext cx="7755466"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14-Aug-15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259353" y="646331"/>
            <a:ext cx="3712513" cy="2090552"/>
          </a:xfrm>
          <a:prstGeom prst="flowChartDocument">
            <a:avLst/>
          </a:prstGeom>
          <a:solidFill>
            <a:schemeClr val="bg1"/>
          </a:solidFill>
          <a:ln w="38100">
            <a:solidFill>
              <a:schemeClr val="accent1"/>
            </a:solidFill>
          </a:ln>
        </p:spPr>
        <p:style>
          <a:lnRef idx="2">
            <a:schemeClr val="accent5"/>
          </a:lnRef>
          <a:fillRef idx="1">
            <a:schemeClr val="lt1"/>
          </a:fillRef>
          <a:effectRef idx="0">
            <a:schemeClr val="accent5"/>
          </a:effectRef>
          <a:fontRef idx="none"/>
        </p:style>
        <p:txBody>
          <a:bodyPr>
            <a:noAutofit/>
          </a:bodyPr>
          <a:lstStyle>
            <a:lvl1pPr algn="ctr">
              <a:defRPr sz="4400">
                <a:solidFill>
                  <a:schemeClr val="bg2">
                    <a:lumMod val="25000"/>
                  </a:schemeClr>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
        <p:nvSpPr>
          <p:cNvPr id="9" name="TextBox 8"/>
          <p:cNvSpPr txBox="1"/>
          <p:nvPr/>
        </p:nvSpPr>
        <p:spPr>
          <a:xfrm>
            <a:off x="8238067" y="0"/>
            <a:ext cx="3759200" cy="646331"/>
          </a:xfrm>
          <a:prstGeom prst="rect">
            <a:avLst/>
          </a:prstGeom>
          <a:solidFill>
            <a:srgbClr val="00B0F0"/>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600" dirty="0" smtClean="0">
                <a:latin typeface="Franklin Gothic Heavy" panose="020B0903020102020204" pitchFamily="34" charset="0"/>
              </a:rPr>
              <a:t>HDI-2014</a:t>
            </a:r>
            <a:endParaRPr lang="en-US" sz="3600" dirty="0">
              <a:latin typeface="Franklin Gothic Heavy" panose="020B0903020102020204" pitchFamily="34" charset="0"/>
            </a:endParaRPr>
          </a:p>
        </p:txBody>
      </p:sp>
      <p:pic>
        <p:nvPicPr>
          <p:cNvPr id="12" name="Picture 11"/>
          <p:cNvPicPr>
            <a:picLocks noChangeAspect="1"/>
          </p:cNvPicPr>
          <p:nvPr/>
        </p:nvPicPr>
        <p:blipFill>
          <a:blip r:embed="rId3"/>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394498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dget 2014">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9247" y="2651440"/>
            <a:ext cx="2593437" cy="3704910"/>
          </a:xfrm>
          <a:prstGeom prst="rect">
            <a:avLst/>
          </a:prstGeom>
        </p:spPr>
      </p:pic>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14-Aug-15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881533" y="646331"/>
            <a:ext cx="3090333" cy="2090552"/>
          </a:xfrm>
          <a:prstGeom prst="flowChartDocument">
            <a:avLst/>
          </a:prstGeom>
          <a:solidFill>
            <a:schemeClr val="tx1">
              <a:lumMod val="85000"/>
              <a:lumOff val="15000"/>
            </a:schemeClr>
          </a:solidFill>
          <a:ln w="38100">
            <a:solidFill>
              <a:srgbClr val="FF6600"/>
            </a:solidFill>
          </a:ln>
        </p:spPr>
        <p:style>
          <a:lnRef idx="2">
            <a:schemeClr val="accent5"/>
          </a:lnRef>
          <a:fillRef idx="1">
            <a:schemeClr val="lt1"/>
          </a:fillRef>
          <a:effectRef idx="0">
            <a:schemeClr val="accent5"/>
          </a:effectRef>
          <a:fontRef idx="none"/>
        </p:style>
        <p:txBody>
          <a:bodyPr>
            <a:normAutofit/>
          </a:bodyPr>
          <a:lstStyle>
            <a:lvl1pPr algn="ctr">
              <a:defRPr sz="3200">
                <a:solidFill>
                  <a:schemeClr val="bg1"/>
                </a:solidFill>
                <a:latin typeface="Franklin Gothic Heavy" panose="020B09030201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sp>
        <p:nvSpPr>
          <p:cNvPr id="9" name="TextBox 8"/>
          <p:cNvSpPr txBox="1"/>
          <p:nvPr/>
        </p:nvSpPr>
        <p:spPr>
          <a:xfrm>
            <a:off x="8881533" y="0"/>
            <a:ext cx="3115734" cy="646331"/>
          </a:xfrm>
          <a:prstGeom prst="rect">
            <a:avLst/>
          </a:prstGeom>
          <a:solidFill>
            <a:srgbClr val="FF6600"/>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600" dirty="0" smtClean="0">
                <a:latin typeface="Franklin Gothic Heavy" panose="020B0903020102020204" pitchFamily="34" charset="0"/>
              </a:rPr>
              <a:t>Budget 2014</a:t>
            </a:r>
            <a:endParaRPr lang="en-US" sz="3600" dirty="0">
              <a:latin typeface="Franklin Gothic Heavy" panose="020B0903020102020204" pitchFamily="34" charset="0"/>
            </a:endParaRPr>
          </a:p>
        </p:txBody>
      </p:sp>
      <p:pic>
        <p:nvPicPr>
          <p:cNvPr id="12" name="Picture 11"/>
          <p:cNvPicPr>
            <a:picLocks noChangeAspect="1"/>
          </p:cNvPicPr>
          <p:nvPr/>
        </p:nvPicPr>
        <p:blipFill>
          <a:blip r:embed="rId3"/>
          <a:stretch>
            <a:fillRect/>
          </a:stretch>
        </p:blipFill>
        <p:spPr>
          <a:xfrm>
            <a:off x="4521200" y="6131387"/>
            <a:ext cx="2972018" cy="747508"/>
          </a:xfrm>
          <a:prstGeom prst="rect">
            <a:avLst/>
          </a:prstGeom>
        </p:spPr>
      </p:pic>
    </p:spTree>
    <p:extLst>
      <p:ext uri="{BB962C8B-B14F-4D97-AF65-F5344CB8AC3E}">
        <p14:creationId xmlns:p14="http://schemas.microsoft.com/office/powerpoint/2010/main" val="175686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right 3rd Blank">
    <p:spTree>
      <p:nvGrpSpPr>
        <p:cNvPr id="1" name=""/>
        <p:cNvGrpSpPr/>
        <p:nvPr/>
      </p:nvGrpSpPr>
      <p:grpSpPr>
        <a:xfrm>
          <a:off x="0" y="0"/>
          <a:ext cx="0" cy="0"/>
          <a:chOff x="0" y="0"/>
          <a:chExt cx="0" cy="0"/>
        </a:xfrm>
      </p:grpSpPr>
      <p:sp>
        <p:nvSpPr>
          <p:cNvPr id="20" name="Content Placeholder 19"/>
          <p:cNvSpPr>
            <a:spLocks noGrp="1"/>
          </p:cNvSpPr>
          <p:nvPr>
            <p:ph sz="quarter" idx="14"/>
          </p:nvPr>
        </p:nvSpPr>
        <p:spPr>
          <a:xfrm>
            <a:off x="8881533" y="1718733"/>
            <a:ext cx="3089805" cy="4458229"/>
          </a:xfrm>
          <a:prstGeom prst="flowChartManualInput">
            <a:avLst/>
          </a:prstGeom>
          <a:solidFill>
            <a:schemeClr val="accent1">
              <a:lumMod val="20000"/>
              <a:lumOff val="80000"/>
            </a:schemeClr>
          </a:solidFill>
          <a:ln w="28575"/>
        </p:spPr>
        <p:style>
          <a:lnRef idx="2">
            <a:schemeClr val="accent5"/>
          </a:lnRef>
          <a:fillRef idx="1">
            <a:schemeClr val="lt1"/>
          </a:fillRef>
          <a:effectRef idx="0">
            <a:schemeClr val="accent5"/>
          </a:effectRef>
          <a:fontRef idx="none"/>
        </p:style>
        <p:txBody>
          <a:bodyPr>
            <a:noAutofit/>
          </a:bodyPr>
          <a:lstStyle>
            <a:lvl1pPr>
              <a:defRPr sz="3200">
                <a:latin typeface="Franklin Gothic Demi Cond" panose="020B0706030402020204" pitchFamily="34" charset="0"/>
              </a:defRPr>
            </a:lvl1pPr>
            <a:lvl2pPr>
              <a:defRPr sz="3200">
                <a:latin typeface="Franklin Gothic Demi Cond" panose="020B0706030402020204" pitchFamily="34" charset="0"/>
              </a:defRPr>
            </a:lvl2pPr>
            <a:lvl3pPr>
              <a:defRPr sz="3200">
                <a:latin typeface="Franklin Gothic Demi Cond" panose="020B0706030402020204" pitchFamily="34" charset="0"/>
              </a:defRPr>
            </a:lvl3pPr>
            <a:lvl4pPr>
              <a:defRPr sz="3200">
                <a:latin typeface="Franklin Gothic Demi Cond" panose="020B0706030402020204" pitchFamily="34" charset="0"/>
              </a:defRPr>
            </a:lvl4pPr>
            <a:lvl5pPr>
              <a:defRPr sz="3200">
                <a:latin typeface="Franklin Gothic Demi Cond" panose="020B07060304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14-Aug-15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881533" y="646331"/>
            <a:ext cx="3090333" cy="2090552"/>
          </a:xfrm>
          <a:prstGeom prst="flowChartDocument">
            <a:avLst/>
          </a:prstGeom>
          <a:solidFill>
            <a:schemeClr val="accent2">
              <a:lumMod val="20000"/>
              <a:lumOff val="80000"/>
            </a:schemeClr>
          </a:solidFill>
          <a:ln w="38100">
            <a:solidFill>
              <a:srgbClr val="FF6600"/>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2"/>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412792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conomic Survey">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1533" y="2080861"/>
            <a:ext cx="3089805" cy="4119738"/>
          </a:xfrm>
          <a:prstGeom prst="rect">
            <a:avLst/>
          </a:prstGeom>
        </p:spPr>
      </p:pic>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14-Aug-15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881533" y="646330"/>
            <a:ext cx="3089805" cy="2274669"/>
          </a:xfrm>
          <a:prstGeom prst="flowChartDocument">
            <a:avLst/>
          </a:prstGeom>
          <a:solidFill>
            <a:schemeClr val="bg2"/>
          </a:solidFill>
          <a:ln w="19050">
            <a:solidFill>
              <a:srgbClr val="384A92"/>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3"/>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384A92"/>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249084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olity Angl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1532" y="1783664"/>
            <a:ext cx="3089805" cy="4052204"/>
          </a:xfrm>
          <a:prstGeom prst="rect">
            <a:avLst/>
          </a:prstGeom>
        </p:spPr>
      </p:pic>
      <p:sp>
        <p:nvSpPr>
          <p:cNvPr id="3" name="Content Placeholder 2"/>
          <p:cNvSpPr>
            <a:spLocks noGrp="1"/>
          </p:cNvSpPr>
          <p:nvPr>
            <p:ph idx="1"/>
          </p:nvPr>
        </p:nvSpPr>
        <p:spPr>
          <a:xfrm>
            <a:off x="321733" y="287868"/>
            <a:ext cx="8498331" cy="5889096"/>
          </a:xfrm>
        </p:spPr>
        <p:txBody>
          <a:bodyPr>
            <a:normAutofit/>
          </a:bodyPr>
          <a:lstStyle>
            <a:lvl1pPr marL="2286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1pPr>
            <a:lvl2pPr marL="6858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2pPr>
            <a:lvl3pPr marL="11430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3pPr>
            <a:lvl4pPr marL="16002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4pPr>
            <a:lvl5pPr marL="2057400" indent="-228600">
              <a:buClr>
                <a:srgbClr val="FFC000"/>
              </a:buClr>
              <a:buFont typeface="Wingdings" panose="05000000000000000000" pitchFamily="2" charset="2"/>
              <a:buChar char="q"/>
              <a:defRPr sz="4000">
                <a:solidFill>
                  <a:schemeClr val="bg1"/>
                </a:solidFill>
                <a:latin typeface="Franklin Gothic Demi" panose="020B0703020102020204" pitchFamily="34" charset="0"/>
                <a:cs typeface="Segoe UI Semibold" panose="020B07020402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14-Aug-15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8881533" y="646330"/>
            <a:ext cx="3089805" cy="2274669"/>
          </a:xfrm>
          <a:prstGeom prst="flowChartDocument">
            <a:avLst/>
          </a:prstGeom>
          <a:solidFill>
            <a:schemeClr val="bg2"/>
          </a:solidFill>
          <a:ln w="19050">
            <a:solidFill>
              <a:srgbClr val="452238"/>
            </a:solidFill>
          </a:ln>
        </p:spPr>
        <p:style>
          <a:lnRef idx="2">
            <a:schemeClr val="accent5"/>
          </a:lnRef>
          <a:fillRef idx="1">
            <a:schemeClr val="lt1"/>
          </a:fillRef>
          <a:effectRef idx="0">
            <a:schemeClr val="accent5"/>
          </a:effectRef>
          <a:fontRef idx="none"/>
        </p:style>
        <p:txBody>
          <a:bodyPr>
            <a:noAutofit/>
          </a:bodyPr>
          <a:lstStyle>
            <a:lvl1pPr algn="ctr">
              <a:defRPr sz="4000">
                <a:solidFill>
                  <a:schemeClr val="bg2">
                    <a:lumMod val="25000"/>
                  </a:schemeClr>
                </a:solidFill>
                <a:latin typeface="Franklin Gothic Demi Cond" panose="020B0706030402020204" pitchFamily="34" charset="0"/>
                <a:ea typeface="Segoe UI Black" panose="020B0A02040204020203" pitchFamily="34" charset="0"/>
                <a:cs typeface="Segoe UI Black" panose="020B0A02040204020203" pitchFamily="34" charset="0"/>
              </a:defRPr>
            </a:lvl1pPr>
          </a:lstStyle>
          <a:p>
            <a:r>
              <a:rPr lang="en-US" smtClean="0"/>
              <a:t>Click to edit Master title style</a:t>
            </a:r>
            <a:endParaRPr lang="en-US" dirty="0"/>
          </a:p>
        </p:txBody>
      </p:sp>
      <p:pic>
        <p:nvPicPr>
          <p:cNvPr id="12" name="Picture 11"/>
          <p:cNvPicPr>
            <a:picLocks noChangeAspect="1"/>
          </p:cNvPicPr>
          <p:nvPr/>
        </p:nvPicPr>
        <p:blipFill>
          <a:blip r:embed="rId3"/>
          <a:stretch>
            <a:fillRect/>
          </a:stretch>
        </p:blipFill>
        <p:spPr>
          <a:xfrm>
            <a:off x="4521200" y="6131387"/>
            <a:ext cx="2972018" cy="747508"/>
          </a:xfrm>
          <a:prstGeom prst="rect">
            <a:avLst/>
          </a:prstGeom>
        </p:spPr>
      </p:pic>
      <p:sp>
        <p:nvSpPr>
          <p:cNvPr id="18" name="Text Placeholder 17"/>
          <p:cNvSpPr>
            <a:spLocks noGrp="1"/>
          </p:cNvSpPr>
          <p:nvPr>
            <p:ph type="body" sz="quarter" idx="13"/>
          </p:nvPr>
        </p:nvSpPr>
        <p:spPr>
          <a:xfrm>
            <a:off x="8882063" y="0"/>
            <a:ext cx="3089275" cy="646113"/>
          </a:xfrm>
          <a:solidFill>
            <a:srgbClr val="452238"/>
          </a:solidFill>
          <a:ln>
            <a:solidFill>
              <a:srgbClr val="384A92"/>
            </a:solidFill>
          </a:ln>
        </p:spPr>
        <p:style>
          <a:lnRef idx="1">
            <a:schemeClr val="accent2"/>
          </a:lnRef>
          <a:fillRef idx="3">
            <a:schemeClr val="accent2"/>
          </a:fillRef>
          <a:effectRef idx="2">
            <a:schemeClr val="accent2"/>
          </a:effectRef>
          <a:fontRef idx="none"/>
        </p:style>
        <p:txBody>
          <a:bodyPr>
            <a:noAutofit/>
          </a:bodyPr>
          <a:lstStyle>
            <a:lvl1pPr marL="0" indent="0" algn="ctr">
              <a:buNone/>
              <a:defRPr sz="4000">
                <a:solidFill>
                  <a:schemeClr val="bg1"/>
                </a:solidFill>
                <a:latin typeface="Franklin Gothic Demi Cond" panose="020B0706030402020204" pitchFamily="34" charset="0"/>
              </a:defRPr>
            </a:lvl1pPr>
            <a:lvl2pPr>
              <a:defRPr sz="3600">
                <a:solidFill>
                  <a:schemeClr val="bg1"/>
                </a:solidFill>
                <a:latin typeface="Franklin Gothic Demi Cond" panose="020B0706030402020204" pitchFamily="34" charset="0"/>
              </a:defRPr>
            </a:lvl2pPr>
            <a:lvl3pPr>
              <a:defRPr sz="3200">
                <a:solidFill>
                  <a:schemeClr val="bg1"/>
                </a:solidFill>
                <a:latin typeface="Franklin Gothic Demi Cond" panose="020B0706030402020204" pitchFamily="34" charset="0"/>
              </a:defRPr>
            </a:lvl3pPr>
            <a:lvl4pPr>
              <a:defRPr sz="2800">
                <a:solidFill>
                  <a:schemeClr val="bg1"/>
                </a:solidFill>
                <a:latin typeface="Franklin Gothic Demi Cond" panose="020B0706030402020204" pitchFamily="34" charset="0"/>
              </a:defRPr>
            </a:lvl4pPr>
            <a:lvl5pPr>
              <a:defRPr sz="2800">
                <a:solidFill>
                  <a:schemeClr val="bg1"/>
                </a:solidFill>
                <a:latin typeface="Franklin Gothic Demi Cond" panose="020B070603040202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140558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14-Aug-15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1310650"/>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 id="2147483904" r:id="rId18"/>
    <p:sldLayoutId id="2147483905" r:id="rId19"/>
    <p:sldLayoutId id="2147483906" r:id="rId20"/>
    <p:sldLayoutId id="2147483907" r:id="rId21"/>
    <p:sldLayoutId id="2147483908" r:id="rId22"/>
    <p:sldLayoutId id="2147483818" r:id="rId23"/>
    <p:sldLayoutId id="2147483819" r:id="rId24"/>
    <p:sldLayoutId id="2147483909" r:id="rId25"/>
    <p:sldLayoutId id="2147483910" r:id="rId26"/>
    <p:sldLayoutId id="2147483911" r:id="rId27"/>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6.jpeg"/><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1.xml"/><Relationship Id="rId7" Type="http://schemas.openxmlformats.org/officeDocument/2006/relationships/hyperlink" Target="https://rbi.org.in/Scripts/NotificationUser.aspx?Id=9688&amp;Mode=0" TargetMode="External"/><Relationship Id="rId2" Type="http://schemas.openxmlformats.org/officeDocument/2006/relationships/diagramData" Target="../diagrams/data1.xml"/><Relationship Id="rId1" Type="http://schemas.openxmlformats.org/officeDocument/2006/relationships/slideLayout" Target="../slideLayouts/slideLayout2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rbi.org.in/Scripts/NotificationUser.aspx?Id=9688&amp;Mode=0" TargetMode="External"/><Relationship Id="rId2" Type="http://schemas.openxmlformats.org/officeDocument/2006/relationships/diagramData" Target="../diagrams/data2.xml"/><Relationship Id="rId1" Type="http://schemas.openxmlformats.org/officeDocument/2006/relationships/slideLayout" Target="../slideLayouts/slideLayout2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hyperlink" Target="https://rbi.org.in/Scripts/NotificationUser.aspx?Id=9688&amp;Mode=0" TargetMode="External"/><Relationship Id="rId2" Type="http://schemas.openxmlformats.org/officeDocument/2006/relationships/diagramData" Target="../diagrams/data3.xml"/><Relationship Id="rId1" Type="http://schemas.openxmlformats.org/officeDocument/2006/relationships/slideLayout" Target="../slideLayouts/slideLayout2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hyperlink" Target="https://rbi.org.in/Scripts/NotificationUser.aspx?Id=9688&amp;Mode=0" TargetMode="External"/><Relationship Id="rId2" Type="http://schemas.openxmlformats.org/officeDocument/2006/relationships/diagramData" Target="../diagrams/data4.xml"/><Relationship Id="rId1" Type="http://schemas.openxmlformats.org/officeDocument/2006/relationships/slideLayout" Target="../slideLayouts/slideLayout2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hyperlink" Target="https://rbi.org.in/Scripts/NotificationUser.aspx?Id=9688&amp;Mode=0"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hyperlink" Target="https://rbi.org.in/Scripts/NotificationUser.aspx?Id=9688&amp;Mode=0" TargetMode="External"/><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6.jpeg"/><Relationship Id="rId1" Type="http://schemas.openxmlformats.org/officeDocument/2006/relationships/slideLayout" Target="../slideLayouts/slideLayout1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253106"/>
            <a:ext cx="6096851" cy="3429479"/>
          </a:xfrm>
          <a:prstGeom prst="rect">
            <a:avLst/>
          </a:prstGeom>
        </p:spPr>
      </p:pic>
      <p:pic>
        <p:nvPicPr>
          <p:cNvPr id="4"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851" y="30567"/>
            <a:ext cx="5374860" cy="3893407"/>
          </a:xfrm>
          <a:prstGeom prst="rect">
            <a:avLst/>
          </a:prstGeom>
        </p:spPr>
      </p:pic>
      <p:pic>
        <p:nvPicPr>
          <p:cNvPr id="5" name="Picture 4"/>
          <p:cNvPicPr>
            <a:picLocks noChangeAspect="1"/>
          </p:cNvPicPr>
          <p:nvPr/>
        </p:nvPicPr>
        <p:blipFill>
          <a:blip r:embed="rId4"/>
          <a:stretch>
            <a:fillRect/>
          </a:stretch>
        </p:blipFill>
        <p:spPr>
          <a:xfrm>
            <a:off x="-1" y="3231975"/>
            <a:ext cx="6096851" cy="3429479"/>
          </a:xfrm>
          <a:prstGeom prst="rect">
            <a:avLst/>
          </a:prstGeom>
        </p:spPr>
      </p:pic>
    </p:spTree>
    <p:extLst>
      <p:ext uri="{BB962C8B-B14F-4D97-AF65-F5344CB8AC3E}">
        <p14:creationId xmlns:p14="http://schemas.microsoft.com/office/powerpoint/2010/main" val="402834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Loan to Value ratio: 60%=&gt; 85%</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71380" y="3434224"/>
            <a:ext cx="3814121" cy="236326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0874" t="7452" r="30669" b="21484"/>
          <a:stretch/>
        </p:blipFill>
        <p:spPr>
          <a:xfrm>
            <a:off x="5071621" y="743337"/>
            <a:ext cx="2349344" cy="2405279"/>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4893" r="13623" b="46769"/>
          <a:stretch/>
        </p:blipFill>
        <p:spPr>
          <a:xfrm>
            <a:off x="8277787" y="3148616"/>
            <a:ext cx="3167407" cy="2934477"/>
          </a:xfrm>
          <a:prstGeom prst="rect">
            <a:avLst/>
          </a:prstGeom>
        </p:spPr>
      </p:pic>
      <p:sp>
        <p:nvSpPr>
          <p:cNvPr id="9" name="TextBox 8"/>
          <p:cNvSpPr txBox="1"/>
          <p:nvPr/>
        </p:nvSpPr>
        <p:spPr>
          <a:xfrm>
            <a:off x="7530983" y="1837522"/>
            <a:ext cx="4661017" cy="1464231"/>
          </a:xfrm>
          <a:prstGeom prst="wedgeRoundRectCallout">
            <a:avLst>
              <a:gd name="adj1" fmla="val -17357"/>
              <a:gd name="adj2" fmla="val -14791"/>
              <a:gd name="adj3" fmla="val 16667"/>
            </a:avLst>
          </a:prstGeom>
          <a:solidFill>
            <a:srgbClr val="C00000"/>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lgn="ctr"/>
            <a:r>
              <a:rPr lang="en-US" sz="4000" dirty="0" smtClean="0">
                <a:latin typeface="Franklin Gothic Demi Cond" panose="020B0706030402020204" pitchFamily="34" charset="0"/>
                <a:ea typeface="Kozuka Gothic Pro B" panose="020B0800000000000000" pitchFamily="34" charset="-128"/>
              </a:rPr>
              <a:t>Loan Customer</a:t>
            </a:r>
          </a:p>
          <a:p>
            <a:pPr marL="0" lvl="1" algn="ctr"/>
            <a:r>
              <a:rPr lang="en-US" sz="4000" dirty="0" smtClean="0">
                <a:latin typeface="Franklin Gothic Demi Cond" panose="020B0706030402020204" pitchFamily="34" charset="0"/>
                <a:ea typeface="Kozuka Gothic Pro B" panose="020B0800000000000000" pitchFamily="34" charset="-128"/>
              </a:rPr>
              <a:t>Gold worth Rs. 1 Lakh</a:t>
            </a:r>
          </a:p>
        </p:txBody>
      </p:sp>
      <p:sp>
        <p:nvSpPr>
          <p:cNvPr id="14" name="TextBox 13"/>
          <p:cNvSpPr txBox="1"/>
          <p:nvPr/>
        </p:nvSpPr>
        <p:spPr>
          <a:xfrm>
            <a:off x="300586" y="2365422"/>
            <a:ext cx="4661017" cy="783193"/>
          </a:xfrm>
          <a:prstGeom prst="wedgeRoundRectCallout">
            <a:avLst>
              <a:gd name="adj1" fmla="val -17357"/>
              <a:gd name="adj2" fmla="val -14791"/>
              <a:gd name="adj3" fmla="val 16667"/>
            </a:avLst>
          </a:prstGeom>
          <a:solidFill>
            <a:srgbClr val="0070C0"/>
          </a:solidFill>
          <a:ln>
            <a:solidFill>
              <a:schemeClr val="accent1"/>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r>
              <a:rPr lang="en-US" sz="4000" dirty="0" smtClean="0">
                <a:latin typeface="Franklin Gothic Demi Cond" panose="020B0706030402020204" pitchFamily="34" charset="0"/>
                <a:ea typeface="Kozuka Gothic Pro B" panose="020B0800000000000000" pitchFamily="34" charset="-128"/>
              </a:rPr>
              <a:t>Lends Rs.85,000 only</a:t>
            </a:r>
          </a:p>
        </p:txBody>
      </p:sp>
      <p:sp>
        <p:nvSpPr>
          <p:cNvPr id="15" name="TextBox 14"/>
          <p:cNvSpPr txBox="1"/>
          <p:nvPr/>
        </p:nvSpPr>
        <p:spPr>
          <a:xfrm>
            <a:off x="4353824" y="3434224"/>
            <a:ext cx="3784937" cy="2308324"/>
          </a:xfrm>
          <a:prstGeom prst="rect">
            <a:avLst/>
          </a:prstGeom>
          <a:solidFill>
            <a:schemeClr val="accent6">
              <a:lumMod val="5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lgn="ctr"/>
            <a:r>
              <a:rPr lang="en-US" sz="4800" dirty="0" smtClean="0">
                <a:latin typeface="Franklin Gothic Demi Cond" panose="020B0706030402020204" pitchFamily="34" charset="0"/>
                <a:ea typeface="Kozuka Gothic Pro B" panose="020B0800000000000000" pitchFamily="34" charset="-128"/>
              </a:rPr>
              <a:t>To combat</a:t>
            </a:r>
          </a:p>
          <a:p>
            <a:pPr marL="0" lvl="1" algn="ctr"/>
            <a:r>
              <a:rPr lang="en-US" sz="4800" dirty="0" smtClean="0">
                <a:latin typeface="Franklin Gothic Demi Cond" panose="020B0706030402020204" pitchFamily="34" charset="0"/>
                <a:ea typeface="Kozuka Gothic Pro B" panose="020B0800000000000000" pitchFamily="34" charset="-128"/>
              </a:rPr>
              <a:t>Deflation/</a:t>
            </a:r>
          </a:p>
          <a:p>
            <a:pPr marL="0" lvl="1" algn="ctr"/>
            <a:r>
              <a:rPr lang="en-US" sz="4800" dirty="0" smtClean="0">
                <a:latin typeface="Franklin Gothic Demi Cond" panose="020B0706030402020204" pitchFamily="34" charset="0"/>
                <a:ea typeface="Kozuka Gothic Pro B" panose="020B0800000000000000" pitchFamily="34" charset="-128"/>
              </a:rPr>
              <a:t>Recession</a:t>
            </a:r>
            <a:endParaRPr lang="en-US" sz="4400" dirty="0">
              <a:latin typeface="Franklin Gothic Demi Cond" panose="020B0706030402020204" pitchFamily="34" charset="0"/>
              <a:ea typeface="Kozuka Gothic Pro B" panose="020B0800000000000000" pitchFamily="34" charset="-128"/>
            </a:endParaRPr>
          </a:p>
        </p:txBody>
      </p:sp>
    </p:spTree>
    <p:extLst>
      <p:ext uri="{BB962C8B-B14F-4D97-AF65-F5344CB8AC3E}">
        <p14:creationId xmlns:p14="http://schemas.microsoft.com/office/powerpoint/2010/main" val="255356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p:txBody>
          <a:bodyPr>
            <a:normAutofit/>
          </a:bodyPr>
          <a:lstStyle/>
          <a:p>
            <a:r>
              <a:rPr lang="en-US" sz="4000" dirty="0" smtClean="0"/>
              <a:t>Loans against Securities (shares/bonds)</a:t>
            </a:r>
          </a:p>
          <a:p>
            <a:r>
              <a:rPr lang="en-US" sz="3600" dirty="0" smtClean="0"/>
              <a:t>Recession=&gt; 65%=&gt;85%</a:t>
            </a:r>
          </a:p>
          <a:p>
            <a:r>
              <a:rPr lang="en-US" sz="4000" dirty="0" smtClean="0"/>
              <a:t>Selective, Direct</a:t>
            </a:r>
            <a:endParaRPr lang="en-US" dirty="0" smtClean="0"/>
          </a:p>
        </p:txBody>
      </p:sp>
      <p:sp>
        <p:nvSpPr>
          <p:cNvPr id="7" name="Title 6"/>
          <p:cNvSpPr>
            <a:spLocks noGrp="1"/>
          </p:cNvSpPr>
          <p:nvPr>
            <p:ph type="title"/>
          </p:nvPr>
        </p:nvSpPr>
        <p:spPr/>
        <p:txBody>
          <a:bodyPr>
            <a:normAutofit fontScale="90000"/>
          </a:bodyPr>
          <a:lstStyle/>
          <a:p>
            <a:r>
              <a:rPr lang="en-US" dirty="0" smtClean="0"/>
              <a:t>Monetary Policy: Qualitative=&gt; Margin</a:t>
            </a:r>
            <a:endParaRPr lang="en-US" dirty="0"/>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118406"/>
            <a:ext cx="5181600" cy="2960914"/>
          </a:xfrm>
        </p:spPr>
      </p:pic>
    </p:spTree>
    <p:extLst>
      <p:ext uri="{BB962C8B-B14F-4D97-AF65-F5344CB8AC3E}">
        <p14:creationId xmlns:p14="http://schemas.microsoft.com/office/powerpoint/2010/main" val="3787190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dirty="0" smtClean="0"/>
              <a:t>Fight Deflation, Recession</a:t>
            </a:r>
            <a:endParaRPr lang="en-US" dirty="0"/>
          </a:p>
          <a:p>
            <a:r>
              <a:rPr lang="en-US" dirty="0" err="1"/>
              <a:t>Downpayment</a:t>
            </a:r>
            <a:r>
              <a:rPr lang="en-US" dirty="0"/>
              <a:t>: 30%=&gt;10%</a:t>
            </a:r>
          </a:p>
          <a:p>
            <a:r>
              <a:rPr lang="en-US" dirty="0"/>
              <a:t>Reduce each installment: </a:t>
            </a:r>
          </a:p>
          <a:p>
            <a:r>
              <a:rPr lang="en-US" dirty="0"/>
              <a:t>10,000 x 10 =&gt; 1000 x 100</a:t>
            </a:r>
          </a:p>
          <a:p>
            <a:r>
              <a:rPr lang="en-US" dirty="0"/>
              <a:t>Selective, Direct</a:t>
            </a:r>
          </a:p>
          <a:p>
            <a:r>
              <a:rPr lang="en-US" dirty="0" err="1" smtClean="0"/>
              <a:t>E.g.Commercial</a:t>
            </a:r>
            <a:r>
              <a:rPr lang="en-US" dirty="0" smtClean="0"/>
              <a:t> </a:t>
            </a:r>
            <a:r>
              <a:rPr lang="en-US" dirty="0"/>
              <a:t>vehicle</a:t>
            </a:r>
          </a:p>
        </p:txBody>
      </p:sp>
      <p:sp>
        <p:nvSpPr>
          <p:cNvPr id="2" name="Title 1"/>
          <p:cNvSpPr>
            <a:spLocks noGrp="1"/>
          </p:cNvSpPr>
          <p:nvPr>
            <p:ph type="title"/>
          </p:nvPr>
        </p:nvSpPr>
        <p:spPr/>
        <p:txBody>
          <a:bodyPr>
            <a:normAutofit/>
          </a:bodyPr>
          <a:lstStyle/>
          <a:p>
            <a:r>
              <a:rPr lang="en-US" dirty="0" smtClean="0"/>
              <a:t>Consumer Credit controls</a:t>
            </a:r>
            <a:endParaRPr lang="en-US" dirty="0"/>
          </a:p>
        </p:txBody>
      </p:sp>
      <p:sp>
        <p:nvSpPr>
          <p:cNvPr id="4" name="Text Placeholder 3"/>
          <p:cNvSpPr>
            <a:spLocks noGrp="1"/>
          </p:cNvSpPr>
          <p:nvPr>
            <p:ph type="body" sz="quarter" idx="13"/>
          </p:nvPr>
        </p:nvSpPr>
        <p:spPr/>
        <p:txBody>
          <a:bodyPr/>
          <a:lstStyle/>
          <a:p>
            <a:r>
              <a:rPr lang="en-US" dirty="0"/>
              <a:t>Qualitative</a:t>
            </a:r>
          </a:p>
        </p:txBody>
      </p:sp>
      <p:pic>
        <p:nvPicPr>
          <p:cNvPr id="8" name="Content Placeholder 12"/>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8882063" y="2659885"/>
            <a:ext cx="3089275" cy="2576455"/>
          </a:xfrm>
        </p:spPr>
      </p:pic>
    </p:spTree>
    <p:extLst>
      <p:ext uri="{BB962C8B-B14F-4D97-AF65-F5344CB8AC3E}">
        <p14:creationId xmlns:p14="http://schemas.microsoft.com/office/powerpoint/2010/main" val="1800846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94268" y="303230"/>
            <a:ext cx="5903307" cy="1005929"/>
          </a:xfrm>
        </p:spPr>
        <p:txBody>
          <a:bodyPr/>
          <a:lstStyle/>
          <a:p>
            <a:r>
              <a:rPr lang="en-US" b="0" dirty="0" smtClean="0"/>
              <a:t>Quantitative, General, Indirect</a:t>
            </a:r>
            <a:endParaRPr lang="en-US" b="0" dirty="0"/>
          </a:p>
        </p:txBody>
      </p:sp>
      <p:sp>
        <p:nvSpPr>
          <p:cNvPr id="5" name="Content Placeholder 4"/>
          <p:cNvSpPr>
            <a:spLocks noGrp="1"/>
          </p:cNvSpPr>
          <p:nvPr>
            <p:ph sz="half" idx="2"/>
          </p:nvPr>
        </p:nvSpPr>
        <p:spPr>
          <a:xfrm>
            <a:off x="839788" y="1385740"/>
            <a:ext cx="5157787" cy="4825619"/>
          </a:xfrm>
        </p:spPr>
        <p:txBody>
          <a:bodyPr>
            <a:normAutofit/>
          </a:bodyPr>
          <a:lstStyle/>
          <a:p>
            <a:pPr marL="514350" indent="-514350">
              <a:buFont typeface="+mj-lt"/>
              <a:buAutoNum type="arabicPeriod"/>
            </a:pPr>
            <a:r>
              <a:rPr lang="en-US" sz="4000" dirty="0" smtClean="0"/>
              <a:t>Reserve Ratios (CRR, SLR)</a:t>
            </a:r>
          </a:p>
          <a:p>
            <a:pPr marL="514350" indent="-514350">
              <a:buFont typeface="+mj-lt"/>
              <a:buAutoNum type="arabicPeriod"/>
            </a:pPr>
            <a:r>
              <a:rPr lang="en-US" sz="4000" dirty="0" smtClean="0"/>
              <a:t>OMO</a:t>
            </a:r>
            <a:r>
              <a:rPr lang="en-US" sz="4000" dirty="0"/>
              <a:t>: Open market op</a:t>
            </a:r>
            <a:r>
              <a:rPr lang="en-US" sz="4000" dirty="0" smtClean="0"/>
              <a:t>.</a:t>
            </a:r>
          </a:p>
          <a:p>
            <a:pPr marL="514350" indent="-514350">
              <a:buFont typeface="+mj-lt"/>
              <a:buAutoNum type="arabicPeriod"/>
            </a:pPr>
            <a:r>
              <a:rPr lang="en-US" sz="4000" dirty="0"/>
              <a:t>Policy </a:t>
            </a:r>
            <a:r>
              <a:rPr lang="en-US" sz="4000" dirty="0" smtClean="0"/>
              <a:t>rate</a:t>
            </a:r>
            <a:endParaRPr lang="en-US" sz="4000" dirty="0"/>
          </a:p>
        </p:txBody>
      </p:sp>
      <p:sp>
        <p:nvSpPr>
          <p:cNvPr id="4" name="Text Placeholder 3"/>
          <p:cNvSpPr>
            <a:spLocks noGrp="1"/>
          </p:cNvSpPr>
          <p:nvPr>
            <p:ph sz="quarter" idx="4"/>
          </p:nvPr>
        </p:nvSpPr>
        <p:spPr>
          <a:xfrm>
            <a:off x="6196013" y="1385740"/>
            <a:ext cx="5157787" cy="4803923"/>
          </a:xfrm>
        </p:spPr>
        <p:txBody>
          <a:bodyPr>
            <a:normAutofit/>
          </a:bodyPr>
          <a:lstStyle/>
          <a:p>
            <a:pPr marL="514350" indent="-514350">
              <a:buFont typeface="+mj-lt"/>
              <a:buAutoNum type="arabicPeriod"/>
            </a:pPr>
            <a:r>
              <a:rPr lang="en-US" dirty="0" smtClean="0"/>
              <a:t>Margin requirement / LTV (</a:t>
            </a:r>
            <a:r>
              <a:rPr lang="en-US" dirty="0" smtClean="0">
                <a:solidFill>
                  <a:srgbClr val="FFC000"/>
                </a:solidFill>
              </a:rPr>
              <a:t>Akshay Kumar</a:t>
            </a:r>
            <a:r>
              <a:rPr lang="en-US" dirty="0" smtClean="0"/>
              <a:t>)</a:t>
            </a:r>
          </a:p>
          <a:p>
            <a:pPr marL="514350" indent="-514350">
              <a:buFont typeface="+mj-lt"/>
              <a:buAutoNum type="arabicPeriod"/>
            </a:pPr>
            <a:r>
              <a:rPr lang="en-US" dirty="0" smtClean="0"/>
              <a:t>Consumer credit control (</a:t>
            </a:r>
            <a:r>
              <a:rPr lang="en-US" dirty="0" err="1" smtClean="0">
                <a:solidFill>
                  <a:srgbClr val="FFC000"/>
                </a:solidFill>
              </a:rPr>
              <a:t>Nano</a:t>
            </a:r>
            <a:r>
              <a:rPr lang="en-US" dirty="0" smtClean="0">
                <a:solidFill>
                  <a:srgbClr val="FFC000"/>
                </a:solidFill>
              </a:rPr>
              <a:t> car</a:t>
            </a:r>
            <a:r>
              <a:rPr lang="en-US" dirty="0" smtClean="0"/>
              <a:t>)</a:t>
            </a:r>
            <a:endParaRPr lang="en-US" dirty="0"/>
          </a:p>
        </p:txBody>
      </p:sp>
      <p:sp>
        <p:nvSpPr>
          <p:cNvPr id="9" name="Text Placeholder 8"/>
          <p:cNvSpPr>
            <a:spLocks noGrp="1"/>
          </p:cNvSpPr>
          <p:nvPr>
            <p:ph type="body" idx="13"/>
          </p:nvPr>
        </p:nvSpPr>
        <p:spPr>
          <a:xfrm>
            <a:off x="6196013" y="303230"/>
            <a:ext cx="5879723" cy="971894"/>
          </a:xfrm>
        </p:spPr>
        <p:txBody>
          <a:bodyPr/>
          <a:lstStyle/>
          <a:p>
            <a:r>
              <a:rPr lang="en-US" b="0" dirty="0" smtClean="0"/>
              <a:t>Qualitative, Selective, Direct</a:t>
            </a:r>
            <a:endParaRPr lang="en-US" b="0" dirty="0"/>
          </a:p>
        </p:txBody>
      </p:sp>
      <p:sp>
        <p:nvSpPr>
          <p:cNvPr id="2" name="Title 1"/>
          <p:cNvSpPr>
            <a:spLocks noGrp="1"/>
          </p:cNvSpPr>
          <p:nvPr>
            <p:ph type="title"/>
          </p:nvPr>
        </p:nvSpPr>
        <p:spPr>
          <a:xfrm>
            <a:off x="839788" y="5487988"/>
            <a:ext cx="10515600" cy="701675"/>
          </a:xfrm>
          <a:prstGeom prst="upArrowCallout">
            <a:avLst/>
          </a:prstGeom>
          <a:solidFill>
            <a:srgbClr val="C00000"/>
          </a:solidFill>
        </p:spPr>
        <p:txBody>
          <a:bodyPr>
            <a:normAutofit fontScale="90000"/>
          </a:bodyPr>
          <a:lstStyle/>
          <a:p>
            <a:r>
              <a:rPr lang="en-US" dirty="0" smtClean="0"/>
              <a:t>Monetary Policy: Instruments?</a:t>
            </a:r>
            <a:endParaRPr lang="en-US" dirty="0"/>
          </a:p>
        </p:txBody>
      </p:sp>
    </p:spTree>
    <p:extLst>
      <p:ext uri="{BB962C8B-B14F-4D97-AF65-F5344CB8AC3E}">
        <p14:creationId xmlns:p14="http://schemas.microsoft.com/office/powerpoint/2010/main" val="3732826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lstStyle/>
          <a:p>
            <a:r>
              <a:rPr lang="en-US" dirty="0" smtClean="0"/>
              <a:t>Ceiling on total loans in each sector.</a:t>
            </a:r>
          </a:p>
          <a:p>
            <a:r>
              <a:rPr lang="en-US" dirty="0" smtClean="0"/>
              <a:t>Planned economy</a:t>
            </a:r>
          </a:p>
          <a:p>
            <a:r>
              <a:rPr lang="en-US" dirty="0" smtClean="0"/>
              <a:t>PSL: 40% =&gt;60%</a:t>
            </a:r>
          </a:p>
          <a:p>
            <a:pPr marL="0" indent="0">
              <a:buNone/>
            </a:pPr>
            <a:endParaRPr lang="en-US" dirty="0"/>
          </a:p>
          <a:p>
            <a:pPr marL="0" indent="0">
              <a:buNone/>
            </a:pPr>
            <a:r>
              <a:rPr lang="en-US" dirty="0" smtClean="0"/>
              <a:t>Selective, Direct</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000094" y="1020763"/>
            <a:ext cx="3525812" cy="5156200"/>
          </a:xfrm>
        </p:spPr>
      </p:pic>
      <p:sp>
        <p:nvSpPr>
          <p:cNvPr id="2" name="Title 1"/>
          <p:cNvSpPr>
            <a:spLocks noGrp="1"/>
          </p:cNvSpPr>
          <p:nvPr>
            <p:ph type="title"/>
          </p:nvPr>
        </p:nvSpPr>
        <p:spPr/>
        <p:txBody>
          <a:bodyPr>
            <a:normAutofit fontScale="90000"/>
          </a:bodyPr>
          <a:lstStyle/>
          <a:p>
            <a:r>
              <a:rPr lang="en-US" dirty="0"/>
              <a:t>Monetary Policy: </a:t>
            </a:r>
            <a:r>
              <a:rPr lang="en-US" dirty="0" smtClean="0"/>
              <a:t>Qualitative: Rationing</a:t>
            </a:r>
            <a:endParaRPr lang="en-US" dirty="0"/>
          </a:p>
        </p:txBody>
      </p:sp>
    </p:spTree>
    <p:extLst>
      <p:ext uri="{BB962C8B-B14F-4D97-AF65-F5344CB8AC3E}">
        <p14:creationId xmlns:p14="http://schemas.microsoft.com/office/powerpoint/2010/main" val="1625302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PSL</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96224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nvPr>
        </p:nvGraphicFramePr>
        <p:xfrm>
          <a:off x="838200" y="914400"/>
          <a:ext cx="10515600" cy="526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normAutofit fontScale="90000"/>
          </a:bodyPr>
          <a:lstStyle/>
          <a:p>
            <a:r>
              <a:rPr lang="en-US" dirty="0" smtClean="0">
                <a:hlinkClick r:id="rId7"/>
              </a:rPr>
              <a:t>April 2015</a:t>
            </a:r>
            <a:r>
              <a:rPr lang="en-US" dirty="0" smtClean="0"/>
              <a:t>: PSL norms revised</a:t>
            </a:r>
            <a:endParaRPr lang="en-US" dirty="0"/>
          </a:p>
        </p:txBody>
      </p:sp>
      <p:pic>
        <p:nvPicPr>
          <p:cNvPr id="9" name="Picture 8"/>
          <p:cNvPicPr>
            <a:picLocks noChangeAspect="1"/>
          </p:cNvPicPr>
          <p:nvPr/>
        </p:nvPicPr>
        <p:blipFill>
          <a:blip r:embed="rId8"/>
          <a:stretch>
            <a:fillRect/>
          </a:stretch>
        </p:blipFill>
        <p:spPr>
          <a:xfrm>
            <a:off x="9125712" y="4579613"/>
            <a:ext cx="3135718" cy="2278387"/>
          </a:xfrm>
          <a:prstGeom prst="rect">
            <a:avLst/>
          </a:prstGeom>
        </p:spPr>
      </p:pic>
      <p:sp>
        <p:nvSpPr>
          <p:cNvPr id="10" name="Rectangle 9"/>
          <p:cNvSpPr/>
          <p:nvPr/>
        </p:nvSpPr>
        <p:spPr>
          <a:xfrm>
            <a:off x="219456" y="6263640"/>
            <a:ext cx="8348472" cy="484632"/>
          </a:xfrm>
          <a:prstGeom prst="rect">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solidFill>
                  <a:schemeClr val="bg2"/>
                </a:solidFill>
                <a:latin typeface="Franklin Gothic Medium Cond" panose="020B0606030402020204" pitchFamily="34" charset="0"/>
              </a:rPr>
              <a:t>Desi</a:t>
            </a:r>
            <a:r>
              <a:rPr lang="en-US" sz="3200" dirty="0" smtClean="0">
                <a:solidFill>
                  <a:schemeClr val="bg2"/>
                </a:solidFill>
                <a:latin typeface="Franklin Gothic Medium Cond" panose="020B0606030402020204" pitchFamily="34" charset="0"/>
              </a:rPr>
              <a:t> banks = domestic scheduled commercial banks</a:t>
            </a:r>
            <a:endParaRPr lang="en-US" sz="3200" dirty="0">
              <a:solidFill>
                <a:schemeClr val="bg2"/>
              </a:solidFill>
              <a:latin typeface="Franklin Gothic Medium Cond" panose="020B0606030402020204" pitchFamily="34" charset="0"/>
            </a:endParaRPr>
          </a:p>
        </p:txBody>
      </p:sp>
    </p:spTree>
    <p:extLst>
      <p:ext uri="{BB962C8B-B14F-4D97-AF65-F5344CB8AC3E}">
        <p14:creationId xmlns:p14="http://schemas.microsoft.com/office/powerpoint/2010/main" val="3827230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nvPr>
        </p:nvGraphicFramePr>
        <p:xfrm>
          <a:off x="146304" y="914400"/>
          <a:ext cx="12045696" cy="5879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normAutofit fontScale="90000"/>
          </a:bodyPr>
          <a:lstStyle/>
          <a:p>
            <a:r>
              <a:rPr lang="en-US" dirty="0" smtClean="0">
                <a:hlinkClick r:id="rId7"/>
              </a:rPr>
              <a:t>April 2015</a:t>
            </a:r>
            <a:r>
              <a:rPr lang="en-US" dirty="0" smtClean="0"/>
              <a:t>: PSL norms revised</a:t>
            </a:r>
            <a:endParaRPr lang="en-US" dirty="0"/>
          </a:p>
        </p:txBody>
      </p:sp>
    </p:spTree>
    <p:extLst>
      <p:ext uri="{BB962C8B-B14F-4D97-AF65-F5344CB8AC3E}">
        <p14:creationId xmlns:p14="http://schemas.microsoft.com/office/powerpoint/2010/main" val="4127280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nvPr>
        </p:nvGraphicFramePr>
        <p:xfrm>
          <a:off x="146304" y="914400"/>
          <a:ext cx="12045696" cy="5879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normAutofit fontScale="90000"/>
          </a:bodyPr>
          <a:lstStyle/>
          <a:p>
            <a:r>
              <a:rPr lang="en-US" dirty="0" smtClean="0">
                <a:hlinkClick r:id="rId7"/>
              </a:rPr>
              <a:t>New PSL norms</a:t>
            </a:r>
            <a:r>
              <a:rPr lang="en-US" dirty="0" smtClean="0"/>
              <a:t>: Weaker sections target (out of 40%)</a:t>
            </a:r>
            <a:endParaRPr lang="en-US" dirty="0"/>
          </a:p>
        </p:txBody>
      </p:sp>
    </p:spTree>
    <p:extLst>
      <p:ext uri="{BB962C8B-B14F-4D97-AF65-F5344CB8AC3E}">
        <p14:creationId xmlns:p14="http://schemas.microsoft.com/office/powerpoint/2010/main" val="1609566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nvPr>
        </p:nvGraphicFramePr>
        <p:xfrm>
          <a:off x="146304" y="914400"/>
          <a:ext cx="12045696" cy="5879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normAutofit fontScale="90000"/>
          </a:bodyPr>
          <a:lstStyle/>
          <a:p>
            <a:r>
              <a:rPr lang="en-US" dirty="0" smtClean="0">
                <a:hlinkClick r:id="rId7"/>
              </a:rPr>
              <a:t>New PSL norms</a:t>
            </a:r>
            <a:r>
              <a:rPr lang="en-US" dirty="0" smtClean="0"/>
              <a:t>: Agro target (out of 40%)</a:t>
            </a:r>
            <a:endParaRPr lang="en-US" dirty="0"/>
          </a:p>
        </p:txBody>
      </p:sp>
    </p:spTree>
    <p:extLst>
      <p:ext uri="{BB962C8B-B14F-4D97-AF65-F5344CB8AC3E}">
        <p14:creationId xmlns:p14="http://schemas.microsoft.com/office/powerpoint/2010/main" val="340491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9409" y="394508"/>
            <a:ext cx="10694611" cy="6015719"/>
          </a:xfrm>
          <a:prstGeom prst="rect">
            <a:avLst/>
          </a:prstGeom>
        </p:spPr>
      </p:pic>
    </p:spTree>
    <p:extLst>
      <p:ext uri="{BB962C8B-B14F-4D97-AF65-F5344CB8AC3E}">
        <p14:creationId xmlns:p14="http://schemas.microsoft.com/office/powerpoint/2010/main" val="32765999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nvPr>
        </p:nvGraphicFramePr>
        <p:xfrm>
          <a:off x="146304" y="914400"/>
          <a:ext cx="12045696" cy="5879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p:cNvSpPr>
            <a:spLocks noGrp="1"/>
          </p:cNvSpPr>
          <p:nvPr>
            <p:ph type="title"/>
          </p:nvPr>
        </p:nvSpPr>
        <p:spPr/>
        <p:txBody>
          <a:bodyPr>
            <a:normAutofit/>
          </a:bodyPr>
          <a:lstStyle/>
          <a:p>
            <a:r>
              <a:rPr lang="en-US" sz="3600" dirty="0" smtClean="0">
                <a:hlinkClick r:id="rId8"/>
              </a:rPr>
              <a:t>New PSL norms</a:t>
            </a:r>
            <a:r>
              <a:rPr lang="en-US" sz="3600" dirty="0" smtClean="0"/>
              <a:t>: Micro Enterprises target (out of 40%)</a:t>
            </a:r>
            <a:endParaRPr lang="en-US" sz="3600" dirty="0"/>
          </a:p>
        </p:txBody>
      </p:sp>
    </p:spTree>
    <p:extLst>
      <p:ext uri="{BB962C8B-B14F-4D97-AF65-F5344CB8AC3E}">
        <p14:creationId xmlns:p14="http://schemas.microsoft.com/office/powerpoint/2010/main" val="4200977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nvPr>
        </p:nvGraphicFramePr>
        <p:xfrm>
          <a:off x="146304" y="914400"/>
          <a:ext cx="12045696" cy="5879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p:cNvSpPr>
            <a:spLocks noGrp="1"/>
          </p:cNvSpPr>
          <p:nvPr>
            <p:ph type="title"/>
          </p:nvPr>
        </p:nvSpPr>
        <p:spPr/>
        <p:txBody>
          <a:bodyPr>
            <a:normAutofit fontScale="90000"/>
          </a:bodyPr>
          <a:lstStyle/>
          <a:p>
            <a:r>
              <a:rPr lang="en-US" dirty="0" smtClean="0"/>
              <a:t>Definitions of MSMS industry</a:t>
            </a:r>
            <a:endParaRPr lang="en-US" dirty="0"/>
          </a:p>
        </p:txBody>
      </p:sp>
    </p:spTree>
    <p:extLst>
      <p:ext uri="{BB962C8B-B14F-4D97-AF65-F5344CB8AC3E}">
        <p14:creationId xmlns:p14="http://schemas.microsoft.com/office/powerpoint/2010/main" val="3971848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Existing: housing / </a:t>
            </a:r>
            <a:r>
              <a:rPr lang="en-US" dirty="0" err="1" smtClean="0"/>
              <a:t>edu</a:t>
            </a:r>
            <a:r>
              <a:rPr lang="en-US" dirty="0" smtClean="0"/>
              <a:t>. Loans</a:t>
            </a:r>
          </a:p>
          <a:p>
            <a:r>
              <a:rPr lang="en-US" dirty="0" smtClean="0"/>
              <a:t>New </a:t>
            </a:r>
            <a:r>
              <a:rPr lang="en-US" dirty="0" smtClean="0"/>
              <a:t>categories Medium enterprises, social infra and renewable energy.</a:t>
            </a:r>
          </a:p>
          <a:p>
            <a:r>
              <a:rPr lang="en-US" dirty="0" smtClean="0"/>
              <a:t>Separate PSL target for small / marginal farmers, micro enterprises.</a:t>
            </a:r>
          </a:p>
          <a:p>
            <a:r>
              <a:rPr lang="en-US" dirty="0" smtClean="0"/>
              <a:t>no distinction in direct / indirect lending to agro.</a:t>
            </a:r>
          </a:p>
          <a:p>
            <a:r>
              <a:rPr lang="en-US" dirty="0" smtClean="0"/>
              <a:t>More </a:t>
            </a:r>
            <a:r>
              <a:rPr lang="en-US" dirty="0" smtClean="0"/>
              <a:t>details: on individual categories and quantitative </a:t>
            </a:r>
            <a:r>
              <a:rPr lang="en-US" dirty="0"/>
              <a:t>limits- visit </a:t>
            </a:r>
            <a:r>
              <a:rPr lang="en-US" dirty="0">
                <a:hlinkClick r:id="rId3"/>
              </a:rPr>
              <a:t>https://</a:t>
            </a:r>
            <a:r>
              <a:rPr lang="en-US" dirty="0" smtClean="0">
                <a:hlinkClick r:id="rId3"/>
              </a:rPr>
              <a:t>rbi.org.in/Scripts/NotificationUser.aspx?Id=9688&amp;Mode=0</a:t>
            </a:r>
            <a:endParaRPr lang="en-US" dirty="0" smtClean="0"/>
          </a:p>
        </p:txBody>
      </p:sp>
      <p:sp>
        <p:nvSpPr>
          <p:cNvPr id="4" name="Title 3"/>
          <p:cNvSpPr>
            <a:spLocks noGrp="1"/>
          </p:cNvSpPr>
          <p:nvPr>
            <p:ph type="title"/>
          </p:nvPr>
        </p:nvSpPr>
        <p:spPr/>
        <p:txBody>
          <a:bodyPr/>
          <a:lstStyle/>
          <a:p>
            <a:r>
              <a:rPr lang="en-US" dirty="0" smtClean="0"/>
              <a:t>April 2015</a:t>
            </a:r>
            <a:endParaRPr lang="en-US" dirty="0"/>
          </a:p>
        </p:txBody>
      </p:sp>
      <p:sp>
        <p:nvSpPr>
          <p:cNvPr id="5" name="Text Placeholder 4"/>
          <p:cNvSpPr>
            <a:spLocks noGrp="1"/>
          </p:cNvSpPr>
          <p:nvPr>
            <p:ph type="body" sz="quarter" idx="13"/>
          </p:nvPr>
        </p:nvSpPr>
        <p:spPr/>
        <p:txBody>
          <a:bodyPr/>
          <a:lstStyle/>
          <a:p>
            <a:r>
              <a:rPr lang="en-US" dirty="0" smtClean="0"/>
              <a:t>PSL </a:t>
            </a:r>
            <a:r>
              <a:rPr lang="en-US" dirty="0" smtClean="0"/>
              <a:t>revised</a:t>
            </a:r>
            <a:endParaRPr lang="en-US" dirty="0"/>
          </a:p>
        </p:txBody>
      </p:sp>
    </p:spTree>
    <p:extLst>
      <p:ext uri="{BB962C8B-B14F-4D97-AF65-F5344CB8AC3E}">
        <p14:creationId xmlns:p14="http://schemas.microsoft.com/office/powerpoint/2010/main" val="3222296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US"/>
          </a:p>
        </p:txBody>
      </p:sp>
      <p:sp>
        <p:nvSpPr>
          <p:cNvPr id="8" name="Content Placeholder 7"/>
          <p:cNvSpPr>
            <a:spLocks noGrp="1"/>
          </p:cNvSpPr>
          <p:nvPr>
            <p:ph idx="1"/>
          </p:nvPr>
        </p:nvSpPr>
        <p:spPr/>
        <p:txBody>
          <a:bodyPr>
            <a:normAutofit fontScale="92500" lnSpcReduction="20000"/>
          </a:bodyPr>
          <a:lstStyle/>
          <a:p>
            <a:r>
              <a:rPr lang="en-US" dirty="0" smtClean="0"/>
              <a:t>18/40 = 45% of PSL goes to Agro</a:t>
            </a:r>
          </a:p>
          <a:p>
            <a:r>
              <a:rPr lang="en-US" dirty="0" smtClean="0"/>
              <a:t>Last decade: Agro-loans </a:t>
            </a:r>
            <a:r>
              <a:rPr lang="en-US" dirty="0" err="1" smtClean="0"/>
              <a:t>qty</a:t>
            </a:r>
            <a:r>
              <a:rPr lang="en-US" dirty="0" smtClean="0"/>
              <a:t> ▲ but Agro-GDP </a:t>
            </a:r>
            <a:r>
              <a:rPr lang="en-US" dirty="0" err="1" smtClean="0"/>
              <a:t>qty</a:t>
            </a:r>
            <a:r>
              <a:rPr lang="en-US" dirty="0" smtClean="0"/>
              <a:t> NOT ▲</a:t>
            </a:r>
          </a:p>
          <a:p>
            <a:r>
              <a:rPr lang="en-US" dirty="0" smtClean="0"/>
              <a:t>▲ in large sized loans to individual farmers (=small / marginal ignored)</a:t>
            </a:r>
          </a:p>
          <a:p>
            <a:r>
              <a:rPr lang="en-US" dirty="0" smtClean="0"/>
              <a:t>Lending increased in Jan-March period when farmers don’t need it but banks have ‘March rush’ =&gt; </a:t>
            </a:r>
          </a:p>
          <a:p>
            <a:r>
              <a:rPr lang="en-US" dirty="0" smtClean="0"/>
              <a:t>loan money not used for agro but social events, house repairing, vehicle /mobile purchase etc.</a:t>
            </a:r>
          </a:p>
          <a:p>
            <a:r>
              <a:rPr lang="en-US" dirty="0"/>
              <a:t>Loans concentrated near urban areas.</a:t>
            </a:r>
          </a:p>
          <a:p>
            <a:endParaRPr lang="en-US" dirty="0" smtClean="0"/>
          </a:p>
          <a:p>
            <a:endParaRPr lang="en-US" dirty="0" smtClean="0"/>
          </a:p>
          <a:p>
            <a:endParaRPr lang="en-US" dirty="0" smtClean="0"/>
          </a:p>
        </p:txBody>
      </p:sp>
      <p:sp>
        <p:nvSpPr>
          <p:cNvPr id="4" name="Title 3"/>
          <p:cNvSpPr>
            <a:spLocks noGrp="1"/>
          </p:cNvSpPr>
          <p:nvPr>
            <p:ph type="title"/>
          </p:nvPr>
        </p:nvSpPr>
        <p:spPr/>
        <p:txBody>
          <a:bodyPr/>
          <a:lstStyle/>
          <a:p>
            <a:r>
              <a:rPr lang="en-US" dirty="0" smtClean="0"/>
              <a:t>Why Agro PSL = problem?</a:t>
            </a:r>
            <a:endParaRPr lang="en-US" dirty="0"/>
          </a:p>
        </p:txBody>
      </p:sp>
      <p:sp>
        <p:nvSpPr>
          <p:cNvPr id="6" name="Text Placeholder 5"/>
          <p:cNvSpPr>
            <a:spLocks noGrp="1"/>
          </p:cNvSpPr>
          <p:nvPr>
            <p:ph type="body" sz="quarter" idx="13"/>
          </p:nvPr>
        </p:nvSpPr>
        <p:spPr/>
        <p:txBody>
          <a:bodyPr/>
          <a:lstStyle/>
          <a:p>
            <a:r>
              <a:rPr lang="en-US" dirty="0" err="1" smtClean="0"/>
              <a:t>Eco.Survey</a:t>
            </a:r>
            <a:endParaRPr lang="en-US" dirty="0"/>
          </a:p>
        </p:txBody>
      </p:sp>
    </p:spTree>
    <p:extLst>
      <p:ext uri="{BB962C8B-B14F-4D97-AF65-F5344CB8AC3E}">
        <p14:creationId xmlns:p14="http://schemas.microsoft.com/office/powerpoint/2010/main" val="4186402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14"/>
          </p:nvPr>
        </p:nvSpPr>
        <p:spPr/>
        <p:txBody>
          <a:bodyPr/>
          <a:lstStyle/>
          <a:p>
            <a:endParaRPr lang="en-US"/>
          </a:p>
        </p:txBody>
      </p:sp>
      <p:sp>
        <p:nvSpPr>
          <p:cNvPr id="8" name="Content Placeholder 7"/>
          <p:cNvSpPr>
            <a:spLocks noGrp="1"/>
          </p:cNvSpPr>
          <p:nvPr>
            <p:ph idx="1"/>
          </p:nvPr>
        </p:nvSpPr>
        <p:spPr/>
        <p:txBody>
          <a:bodyPr>
            <a:normAutofit/>
          </a:bodyPr>
          <a:lstStyle/>
          <a:p>
            <a:r>
              <a:rPr lang="en-US" dirty="0" smtClean="0"/>
              <a:t>Need to calibrate PSL norms</a:t>
            </a:r>
          </a:p>
          <a:p>
            <a:r>
              <a:rPr lang="en-US" dirty="0" smtClean="0"/>
              <a:t>With “Evidence driven policy”.</a:t>
            </a:r>
          </a:p>
          <a:p>
            <a:r>
              <a:rPr lang="en-US" dirty="0" smtClean="0"/>
              <a:t>End result should be (1) small-medium farmer (2) ▲ Agro GDP (absolute figure)</a:t>
            </a:r>
          </a:p>
        </p:txBody>
      </p:sp>
      <p:sp>
        <p:nvSpPr>
          <p:cNvPr id="4" name="Title 3"/>
          <p:cNvSpPr>
            <a:spLocks noGrp="1"/>
          </p:cNvSpPr>
          <p:nvPr>
            <p:ph type="title"/>
          </p:nvPr>
        </p:nvSpPr>
        <p:spPr/>
        <p:txBody>
          <a:bodyPr/>
          <a:lstStyle/>
          <a:p>
            <a:r>
              <a:rPr lang="en-US" dirty="0" smtClean="0"/>
              <a:t>Agro-PSL </a:t>
            </a:r>
            <a:r>
              <a:rPr lang="en-US" dirty="0" err="1" smtClean="0"/>
              <a:t>bottomline</a:t>
            </a:r>
            <a:endParaRPr lang="en-US" dirty="0"/>
          </a:p>
        </p:txBody>
      </p:sp>
      <p:sp>
        <p:nvSpPr>
          <p:cNvPr id="6" name="Text Placeholder 5"/>
          <p:cNvSpPr>
            <a:spLocks noGrp="1"/>
          </p:cNvSpPr>
          <p:nvPr>
            <p:ph type="body" sz="quarter" idx="13"/>
          </p:nvPr>
        </p:nvSpPr>
        <p:spPr/>
        <p:txBody>
          <a:bodyPr/>
          <a:lstStyle/>
          <a:p>
            <a:r>
              <a:rPr lang="en-US" smtClean="0"/>
              <a:t>Way ahead</a:t>
            </a:r>
            <a:endParaRPr lang="en-US" dirty="0"/>
          </a:p>
        </p:txBody>
      </p:sp>
    </p:spTree>
    <p:extLst>
      <p:ext uri="{BB962C8B-B14F-4D97-AF65-F5344CB8AC3E}">
        <p14:creationId xmlns:p14="http://schemas.microsoft.com/office/powerpoint/2010/main" val="1908582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Priority sector lending by Banks in India Constitutes the lending to</a:t>
            </a:r>
          </a:p>
          <a:p>
            <a:pPr marL="742950" indent="-742950">
              <a:buFont typeface="+mj-lt"/>
              <a:buAutoNum type="alphaUcPeriod"/>
            </a:pPr>
            <a:r>
              <a:rPr lang="en-US" dirty="0" smtClean="0"/>
              <a:t>Agriculture</a:t>
            </a:r>
          </a:p>
          <a:p>
            <a:pPr marL="742950" indent="-742950">
              <a:buFont typeface="+mj-lt"/>
              <a:buAutoNum type="alphaUcPeriod"/>
            </a:pPr>
            <a:r>
              <a:rPr lang="en-US" dirty="0" smtClean="0"/>
              <a:t>Micro and small enterprises</a:t>
            </a:r>
          </a:p>
          <a:p>
            <a:pPr marL="742950" indent="-742950">
              <a:buFont typeface="+mj-lt"/>
              <a:buAutoNum type="alphaUcPeriod"/>
            </a:pPr>
            <a:r>
              <a:rPr lang="en-US" dirty="0" smtClean="0"/>
              <a:t>Weaker section</a:t>
            </a:r>
          </a:p>
          <a:p>
            <a:pPr marL="742950" indent="-742950">
              <a:buFont typeface="+mj-lt"/>
              <a:buAutoNum type="alphaUcPeriod"/>
            </a:pPr>
            <a:r>
              <a:rPr lang="en-US" dirty="0" smtClean="0"/>
              <a:t>All of above.</a:t>
            </a:r>
            <a:endParaRPr lang="en-US" dirty="0"/>
          </a:p>
        </p:txBody>
      </p:sp>
      <p:sp>
        <p:nvSpPr>
          <p:cNvPr id="3" name="Title 2"/>
          <p:cNvSpPr>
            <a:spLocks noGrp="1"/>
          </p:cNvSpPr>
          <p:nvPr>
            <p:ph type="title"/>
          </p:nvPr>
        </p:nvSpPr>
        <p:spPr/>
        <p:txBody>
          <a:bodyPr>
            <a:normAutofit fontScale="90000"/>
          </a:bodyPr>
          <a:lstStyle/>
          <a:p>
            <a:r>
              <a:rPr lang="en-US" dirty="0" smtClean="0"/>
              <a:t>Mock Question UPSC  CSAT 2013</a:t>
            </a:r>
            <a:endParaRPr lang="en-US" dirty="0"/>
          </a:p>
        </p:txBody>
      </p:sp>
      <p:sp>
        <p:nvSpPr>
          <p:cNvPr id="5" name="TextBox 4"/>
          <p:cNvSpPr txBox="1"/>
          <p:nvPr/>
        </p:nvSpPr>
        <p:spPr>
          <a:xfrm>
            <a:off x="4511040" y="3925169"/>
            <a:ext cx="5172456" cy="1283910"/>
          </a:xfrm>
          <a:prstGeom prst="leftArrow">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600" dirty="0" smtClean="0">
                <a:latin typeface="Arial Black" panose="020B0A04020102020204" pitchFamily="34" charset="0"/>
              </a:rPr>
              <a:t>Right answer</a:t>
            </a:r>
            <a:endParaRPr lang="en-US" sz="3600" dirty="0">
              <a:latin typeface="Arial Black" panose="020B0A04020102020204" pitchFamily="34" charset="0"/>
            </a:endParaRPr>
          </a:p>
        </p:txBody>
      </p:sp>
    </p:spTree>
    <p:extLst>
      <p:ext uri="{BB962C8B-B14F-4D97-AF65-F5344CB8AC3E}">
        <p14:creationId xmlns:p14="http://schemas.microsoft.com/office/powerpoint/2010/main" val="26622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8882063" y="2627648"/>
            <a:ext cx="3089275" cy="2640930"/>
          </a:xfrm>
        </p:spPr>
      </p:pic>
      <p:sp>
        <p:nvSpPr>
          <p:cNvPr id="5" name="Content Placeholder 4"/>
          <p:cNvSpPr>
            <a:spLocks noGrp="1"/>
          </p:cNvSpPr>
          <p:nvPr>
            <p:ph idx="1"/>
          </p:nvPr>
        </p:nvSpPr>
        <p:spPr/>
        <p:txBody>
          <a:bodyPr/>
          <a:lstStyle/>
          <a:p>
            <a:r>
              <a:rPr lang="en-US" dirty="0" smtClean="0"/>
              <a:t>If targets not met?</a:t>
            </a:r>
          </a:p>
          <a:p>
            <a:r>
              <a:rPr lang="en-US" dirty="0" smtClean="0"/>
              <a:t>Remaining </a:t>
            </a:r>
            <a:r>
              <a:rPr lang="en-US" dirty="0"/>
              <a:t>$$ to </a:t>
            </a:r>
            <a:r>
              <a:rPr lang="en-US" dirty="0">
                <a:solidFill>
                  <a:srgbClr val="FFC000"/>
                </a:solidFill>
              </a:rPr>
              <a:t>RIDF</a:t>
            </a:r>
          </a:p>
          <a:p>
            <a:r>
              <a:rPr lang="en-US" dirty="0">
                <a:solidFill>
                  <a:srgbClr val="FFC000"/>
                </a:solidFill>
              </a:rPr>
              <a:t>Rural infra. </a:t>
            </a:r>
            <a:r>
              <a:rPr lang="en-US" dirty="0" smtClean="0">
                <a:solidFill>
                  <a:srgbClr val="FFC000"/>
                </a:solidFill>
              </a:rPr>
              <a:t>Development </a:t>
            </a:r>
            <a:r>
              <a:rPr lang="en-US" dirty="0">
                <a:solidFill>
                  <a:srgbClr val="FFC000"/>
                </a:solidFill>
              </a:rPr>
              <a:t>fund</a:t>
            </a:r>
          </a:p>
          <a:p>
            <a:r>
              <a:rPr lang="en-US" dirty="0">
                <a:solidFill>
                  <a:srgbClr val="FFC000"/>
                </a:solidFill>
              </a:rPr>
              <a:t>NABARD</a:t>
            </a:r>
            <a:r>
              <a:rPr lang="en-US" dirty="0"/>
              <a:t> manages</a:t>
            </a:r>
          </a:p>
          <a:p>
            <a:r>
              <a:rPr lang="en-US" dirty="0" smtClean="0"/>
              <a:t>State </a:t>
            </a:r>
            <a:r>
              <a:rPr lang="en-US" dirty="0"/>
              <a:t>governments </a:t>
            </a:r>
            <a:r>
              <a:rPr lang="en-US" dirty="0" smtClean="0"/>
              <a:t>get </a:t>
            </a:r>
            <a:r>
              <a:rPr lang="en-US" dirty="0"/>
              <a:t>infra. Loan</a:t>
            </a:r>
          </a:p>
          <a:p>
            <a:r>
              <a:rPr lang="en-US" dirty="0" smtClean="0"/>
              <a:t>Bank earns interest + princi</a:t>
            </a:r>
            <a:r>
              <a:rPr lang="en-US" dirty="0" smtClean="0">
                <a:solidFill>
                  <a:srgbClr val="FFFF00"/>
                </a:solidFill>
              </a:rPr>
              <a:t>pal</a:t>
            </a:r>
            <a:endParaRPr lang="en-US" dirty="0">
              <a:solidFill>
                <a:srgbClr val="FFFF00"/>
              </a:solidFill>
            </a:endParaRPr>
          </a:p>
        </p:txBody>
      </p:sp>
      <p:sp>
        <p:nvSpPr>
          <p:cNvPr id="4" name="Title 3"/>
          <p:cNvSpPr>
            <a:spLocks noGrp="1"/>
          </p:cNvSpPr>
          <p:nvPr>
            <p:ph type="title"/>
          </p:nvPr>
        </p:nvSpPr>
        <p:spPr>
          <a:xfrm>
            <a:off x="8881533" y="646330"/>
            <a:ext cx="3090333" cy="2803879"/>
          </a:xfrm>
        </p:spPr>
        <p:txBody>
          <a:bodyPr/>
          <a:lstStyle/>
          <a:p>
            <a:r>
              <a:rPr lang="en-US" dirty="0" err="1" smtClean="0"/>
              <a:t>Desi</a:t>
            </a:r>
            <a:r>
              <a:rPr lang="en-US" dirty="0" smtClean="0"/>
              <a:t> + </a:t>
            </a:r>
            <a:br>
              <a:rPr lang="en-US" dirty="0" smtClean="0"/>
            </a:br>
            <a:r>
              <a:rPr lang="en-US" dirty="0" smtClean="0"/>
              <a:t>Foreign banks</a:t>
            </a:r>
            <a:br>
              <a:rPr lang="en-US" dirty="0" smtClean="0"/>
            </a:br>
            <a:r>
              <a:rPr lang="en-US" dirty="0" smtClean="0"/>
              <a:t>20 Branches or More</a:t>
            </a:r>
            <a:endParaRPr lang="en-US" dirty="0"/>
          </a:p>
        </p:txBody>
      </p:sp>
      <p:sp>
        <p:nvSpPr>
          <p:cNvPr id="6" name="Text Placeholder 5"/>
          <p:cNvSpPr>
            <a:spLocks noGrp="1"/>
          </p:cNvSpPr>
          <p:nvPr>
            <p:ph type="body" sz="quarter" idx="13"/>
          </p:nvPr>
        </p:nvSpPr>
        <p:spPr/>
        <p:txBody>
          <a:bodyPr/>
          <a:lstStyle/>
          <a:p>
            <a:r>
              <a:rPr lang="en-US" dirty="0" smtClean="0"/>
              <a:t>PSL</a:t>
            </a:r>
            <a:endParaRPr lang="en-US" dirty="0"/>
          </a:p>
        </p:txBody>
      </p:sp>
    </p:spTree>
    <p:extLst>
      <p:ext uri="{BB962C8B-B14F-4D97-AF65-F5344CB8AC3E}">
        <p14:creationId xmlns:p14="http://schemas.microsoft.com/office/powerpoint/2010/main" val="3312965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quarter" idx="14"/>
          </p:nvPr>
        </p:nvPicPr>
        <p:blipFill>
          <a:blip r:embed="rId2"/>
          <a:stretch>
            <a:fillRect/>
          </a:stretch>
        </p:blipFill>
        <p:spPr>
          <a:xfrm>
            <a:off x="8882063" y="2680591"/>
            <a:ext cx="3089275" cy="3930211"/>
          </a:xfrm>
          <a:prstGeom prst="rect">
            <a:avLst/>
          </a:prstGeom>
        </p:spPr>
      </p:pic>
      <p:sp>
        <p:nvSpPr>
          <p:cNvPr id="5" name="Content Placeholder 4"/>
          <p:cNvSpPr>
            <a:spLocks noGrp="1"/>
          </p:cNvSpPr>
          <p:nvPr>
            <p:ph idx="1"/>
          </p:nvPr>
        </p:nvSpPr>
        <p:spPr/>
        <p:txBody>
          <a:bodyPr/>
          <a:lstStyle/>
          <a:p>
            <a:r>
              <a:rPr lang="en-US" dirty="0" smtClean="0"/>
              <a:t>If targets not met?</a:t>
            </a:r>
          </a:p>
          <a:p>
            <a:r>
              <a:rPr lang="en-US" dirty="0" smtClean="0"/>
              <a:t>Remaining </a:t>
            </a:r>
            <a:r>
              <a:rPr lang="en-US" dirty="0"/>
              <a:t>$$ to </a:t>
            </a:r>
            <a:r>
              <a:rPr lang="en-US" dirty="0" smtClean="0">
                <a:solidFill>
                  <a:srgbClr val="FFC000"/>
                </a:solidFill>
              </a:rPr>
              <a:t>SEDF</a:t>
            </a:r>
            <a:endParaRPr lang="en-US" dirty="0">
              <a:solidFill>
                <a:srgbClr val="FFC000"/>
              </a:solidFill>
            </a:endParaRPr>
          </a:p>
          <a:p>
            <a:r>
              <a:rPr lang="en-US" dirty="0">
                <a:solidFill>
                  <a:srgbClr val="FFC000"/>
                </a:solidFill>
              </a:rPr>
              <a:t>Small enterprises development fund</a:t>
            </a:r>
          </a:p>
          <a:p>
            <a:r>
              <a:rPr lang="en-US" dirty="0"/>
              <a:t>SIDBI manages</a:t>
            </a:r>
          </a:p>
          <a:p>
            <a:r>
              <a:rPr lang="en-US" dirty="0"/>
              <a:t>lending to state industrial </a:t>
            </a:r>
            <a:r>
              <a:rPr lang="en-US" dirty="0" err="1"/>
              <a:t>fin.corp</a:t>
            </a:r>
            <a:r>
              <a:rPr lang="en-US" dirty="0"/>
              <a:t>.</a:t>
            </a:r>
          </a:p>
        </p:txBody>
      </p:sp>
      <p:sp>
        <p:nvSpPr>
          <p:cNvPr id="4" name="Title 3"/>
          <p:cNvSpPr>
            <a:spLocks noGrp="1"/>
          </p:cNvSpPr>
          <p:nvPr>
            <p:ph type="title"/>
          </p:nvPr>
        </p:nvSpPr>
        <p:spPr>
          <a:xfrm>
            <a:off x="8881533" y="646330"/>
            <a:ext cx="3090333" cy="2803879"/>
          </a:xfrm>
        </p:spPr>
        <p:txBody>
          <a:bodyPr/>
          <a:lstStyle/>
          <a:p>
            <a:r>
              <a:rPr lang="en-US" dirty="0" smtClean="0"/>
              <a:t>Foreign banks</a:t>
            </a:r>
            <a:br>
              <a:rPr lang="en-US" dirty="0" smtClean="0"/>
            </a:br>
            <a:r>
              <a:rPr lang="en-US" dirty="0" smtClean="0"/>
              <a:t>&lt;20 Branches</a:t>
            </a:r>
            <a:endParaRPr lang="en-US" dirty="0"/>
          </a:p>
        </p:txBody>
      </p:sp>
      <p:sp>
        <p:nvSpPr>
          <p:cNvPr id="6" name="Text Placeholder 5"/>
          <p:cNvSpPr>
            <a:spLocks noGrp="1"/>
          </p:cNvSpPr>
          <p:nvPr>
            <p:ph type="body" sz="quarter" idx="13"/>
          </p:nvPr>
        </p:nvSpPr>
        <p:spPr/>
        <p:txBody>
          <a:bodyPr/>
          <a:lstStyle/>
          <a:p>
            <a:r>
              <a:rPr lang="en-US" dirty="0" smtClean="0"/>
              <a:t>PSL</a:t>
            </a:r>
            <a:endParaRPr lang="en-US" dirty="0"/>
          </a:p>
        </p:txBody>
      </p:sp>
    </p:spTree>
    <p:extLst>
      <p:ext uri="{BB962C8B-B14F-4D97-AF65-F5344CB8AC3E}">
        <p14:creationId xmlns:p14="http://schemas.microsoft.com/office/powerpoint/2010/main" val="3408525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8262640"/>
              </p:ext>
            </p:extLst>
          </p:nvPr>
        </p:nvGraphicFramePr>
        <p:xfrm>
          <a:off x="838200" y="795523"/>
          <a:ext cx="10515600" cy="5266947"/>
        </p:xfrm>
        <a:graphic>
          <a:graphicData uri="http://schemas.openxmlformats.org/drawingml/2006/table">
            <a:tbl>
              <a:tblPr>
                <a:tableStyleId>{5DA37D80-6434-44D0-A028-1B22A696006F}</a:tableStyleId>
              </a:tblPr>
              <a:tblGrid>
                <a:gridCol w="5257800"/>
                <a:gridCol w="5257800"/>
              </a:tblGrid>
              <a:tr h="536449">
                <a:tc>
                  <a:txBody>
                    <a:bodyPr/>
                    <a:lstStyle/>
                    <a:p>
                      <a:pPr algn="ctr"/>
                      <a:r>
                        <a:rPr lang="en-US" sz="3200" dirty="0" err="1">
                          <a:solidFill>
                            <a:schemeClr val="bg1"/>
                          </a:solidFill>
                          <a:latin typeface="Franklin Gothic Demi Cond" panose="020B0706030402020204" pitchFamily="34" charset="0"/>
                        </a:rPr>
                        <a:t>Desi</a:t>
                      </a:r>
                      <a:r>
                        <a:rPr lang="en-US" sz="3200" dirty="0">
                          <a:solidFill>
                            <a:schemeClr val="bg1"/>
                          </a:solidFill>
                          <a:latin typeface="Franklin Gothic Demi Cond" panose="020B0706030402020204" pitchFamily="34" charset="0"/>
                        </a:rPr>
                        <a:t> </a:t>
                      </a:r>
                      <a:r>
                        <a:rPr lang="en-US" sz="3200" dirty="0" smtClean="0">
                          <a:solidFill>
                            <a:schemeClr val="bg1"/>
                          </a:solidFill>
                          <a:latin typeface="Franklin Gothic Demi Cond" panose="020B0706030402020204" pitchFamily="34" charset="0"/>
                        </a:rPr>
                        <a:t>(+Foreign 20)</a:t>
                      </a:r>
                      <a:endParaRPr lang="en-US" sz="3200" dirty="0">
                        <a:solidFill>
                          <a:schemeClr val="bg1"/>
                        </a:solidFill>
                        <a:latin typeface="Franklin Gothic Demi Cond" panose="020B0706030402020204" pitchFamily="34" charset="0"/>
                      </a:endParaRPr>
                    </a:p>
                  </a:txBody>
                  <a:tcPr marL="0" marR="0" marT="0" marB="0" anchor="ctr">
                    <a:solidFill>
                      <a:schemeClr val="accent5">
                        <a:lumMod val="50000"/>
                      </a:schemeClr>
                    </a:solidFill>
                  </a:tcPr>
                </a:tc>
                <a:tc>
                  <a:txBody>
                    <a:bodyPr/>
                    <a:lstStyle/>
                    <a:p>
                      <a:pPr algn="ctr"/>
                      <a:r>
                        <a:rPr lang="en-US" sz="3200" dirty="0" smtClean="0">
                          <a:solidFill>
                            <a:schemeClr val="bg1"/>
                          </a:solidFill>
                          <a:latin typeface="Franklin Gothic Demi Cond" panose="020B0706030402020204" pitchFamily="34" charset="0"/>
                        </a:rPr>
                        <a:t>Foreign bank &lt;20</a:t>
                      </a:r>
                      <a:endParaRPr lang="en-US" sz="3200" dirty="0">
                        <a:solidFill>
                          <a:schemeClr val="bg1"/>
                        </a:solidFill>
                        <a:latin typeface="Franklin Gothic Demi Cond" panose="020B0706030402020204" pitchFamily="34" charset="0"/>
                      </a:endParaRPr>
                    </a:p>
                  </a:txBody>
                  <a:tcPr marL="0" marR="0" marT="0" marB="0" anchor="ctr">
                    <a:solidFill>
                      <a:schemeClr val="accent5">
                        <a:lumMod val="50000"/>
                      </a:schemeClr>
                    </a:solidFill>
                  </a:tcPr>
                </a:tc>
              </a:tr>
              <a:tr h="536449">
                <a:tc>
                  <a:txBody>
                    <a:bodyPr/>
                    <a:lstStyle/>
                    <a:p>
                      <a:pPr algn="ctr"/>
                      <a:r>
                        <a:rPr lang="en-US" sz="3200" dirty="0" smtClean="0">
                          <a:solidFill>
                            <a:schemeClr val="bg1"/>
                          </a:solidFill>
                          <a:latin typeface="Franklin Gothic Demi Cond" panose="020B0706030402020204" pitchFamily="34" charset="0"/>
                        </a:rPr>
                        <a:t>Remaining $$ to RIDF</a:t>
                      </a:r>
                      <a:endParaRPr lang="en-US" sz="3200" dirty="0">
                        <a:solidFill>
                          <a:schemeClr val="bg1"/>
                        </a:solidFill>
                        <a:latin typeface="Franklin Gothic Demi Cond" panose="020B0706030402020204" pitchFamily="34" charset="0"/>
                      </a:endParaRPr>
                    </a:p>
                  </a:txBody>
                  <a:tcPr marL="0" marR="0" marT="0" marB="0" anchor="ctr"/>
                </a:tc>
                <a:tc>
                  <a:txBody>
                    <a:bodyPr/>
                    <a:lstStyle/>
                    <a:p>
                      <a:pPr algn="ctr"/>
                      <a:r>
                        <a:rPr lang="en-US" sz="3200" dirty="0">
                          <a:solidFill>
                            <a:schemeClr val="bg1"/>
                          </a:solidFill>
                          <a:latin typeface="Franklin Gothic Demi Cond" panose="020B0706030402020204" pitchFamily="34" charset="0"/>
                        </a:rPr>
                        <a:t>To SEDF</a:t>
                      </a:r>
                    </a:p>
                  </a:txBody>
                  <a:tcPr marL="0" marR="0" marT="0" marB="0" anchor="ctr"/>
                </a:tc>
              </a:tr>
              <a:tr h="536449">
                <a:tc>
                  <a:txBody>
                    <a:bodyPr/>
                    <a:lstStyle/>
                    <a:p>
                      <a:pPr algn="ctr"/>
                      <a:r>
                        <a:rPr lang="en-US" sz="3200" dirty="0" smtClean="0">
                          <a:solidFill>
                            <a:schemeClr val="bg1"/>
                          </a:solidFill>
                          <a:latin typeface="Franklin Gothic Demi Cond" panose="020B0706030402020204" pitchFamily="34" charset="0"/>
                        </a:rPr>
                        <a:t>Rural </a:t>
                      </a:r>
                      <a:r>
                        <a:rPr lang="en-US" sz="3200" dirty="0">
                          <a:solidFill>
                            <a:schemeClr val="bg1"/>
                          </a:solidFill>
                          <a:latin typeface="Franklin Gothic Demi Cond" panose="020B0706030402020204" pitchFamily="34" charset="0"/>
                        </a:rPr>
                        <a:t>infra. </a:t>
                      </a:r>
                      <a:endParaRPr lang="en-US" sz="3200" dirty="0" smtClean="0">
                        <a:solidFill>
                          <a:schemeClr val="bg1"/>
                        </a:solidFill>
                        <a:latin typeface="Franklin Gothic Demi Cond" panose="020B0706030402020204" pitchFamily="34" charset="0"/>
                      </a:endParaRPr>
                    </a:p>
                    <a:p>
                      <a:pPr algn="ctr"/>
                      <a:r>
                        <a:rPr lang="en-US" sz="3200" dirty="0" smtClean="0">
                          <a:solidFill>
                            <a:schemeClr val="bg1"/>
                          </a:solidFill>
                          <a:latin typeface="Franklin Gothic Demi Cond" panose="020B0706030402020204" pitchFamily="34" charset="0"/>
                        </a:rPr>
                        <a:t>Development </a:t>
                      </a:r>
                      <a:r>
                        <a:rPr lang="en-US" sz="3200" dirty="0">
                          <a:solidFill>
                            <a:schemeClr val="bg1"/>
                          </a:solidFill>
                          <a:latin typeface="Franklin Gothic Demi Cond" panose="020B0706030402020204" pitchFamily="34" charset="0"/>
                        </a:rPr>
                        <a:t>fund</a:t>
                      </a:r>
                    </a:p>
                  </a:txBody>
                  <a:tcPr marL="0" marR="0" marT="0" marB="0" anchor="ctr"/>
                </a:tc>
                <a:tc>
                  <a:txBody>
                    <a:bodyPr/>
                    <a:lstStyle/>
                    <a:p>
                      <a:pPr algn="ctr"/>
                      <a:r>
                        <a:rPr lang="en-US" sz="3200" dirty="0" smtClean="0">
                          <a:solidFill>
                            <a:schemeClr val="bg1"/>
                          </a:solidFill>
                          <a:latin typeface="Franklin Gothic Demi Cond" panose="020B0706030402020204" pitchFamily="34" charset="0"/>
                        </a:rPr>
                        <a:t>small </a:t>
                      </a:r>
                      <a:r>
                        <a:rPr lang="en-US" sz="3200" dirty="0">
                          <a:solidFill>
                            <a:schemeClr val="bg1"/>
                          </a:solidFill>
                          <a:latin typeface="Franklin Gothic Demi Cond" panose="020B0706030402020204" pitchFamily="34" charset="0"/>
                        </a:rPr>
                        <a:t>enterprises </a:t>
                      </a:r>
                      <a:endParaRPr lang="en-US" sz="3200" dirty="0" smtClean="0">
                        <a:solidFill>
                          <a:schemeClr val="bg1"/>
                        </a:solidFill>
                        <a:latin typeface="Franklin Gothic Demi Cond" panose="020B0706030402020204" pitchFamily="34" charset="0"/>
                      </a:endParaRPr>
                    </a:p>
                    <a:p>
                      <a:pPr algn="ctr"/>
                      <a:r>
                        <a:rPr lang="en-US" sz="3200" dirty="0" smtClean="0">
                          <a:solidFill>
                            <a:schemeClr val="bg1"/>
                          </a:solidFill>
                          <a:latin typeface="Franklin Gothic Demi Cond" panose="020B0706030402020204" pitchFamily="34" charset="0"/>
                        </a:rPr>
                        <a:t>development </a:t>
                      </a:r>
                      <a:r>
                        <a:rPr lang="en-US" sz="3200" dirty="0">
                          <a:solidFill>
                            <a:schemeClr val="bg1"/>
                          </a:solidFill>
                          <a:latin typeface="Franklin Gothic Demi Cond" panose="020B0706030402020204" pitchFamily="34" charset="0"/>
                        </a:rPr>
                        <a:t>fund</a:t>
                      </a:r>
                    </a:p>
                  </a:txBody>
                  <a:tcPr marL="0" marR="0" marT="0" marB="0" anchor="ctr"/>
                </a:tc>
              </a:tr>
              <a:tr h="536449">
                <a:tc>
                  <a:txBody>
                    <a:bodyPr/>
                    <a:lstStyle/>
                    <a:p>
                      <a:pPr algn="ctr"/>
                      <a:r>
                        <a:rPr lang="en-US" sz="3200" dirty="0">
                          <a:solidFill>
                            <a:schemeClr val="bg1"/>
                          </a:solidFill>
                          <a:latin typeface="Franklin Gothic Demi Cond" panose="020B0706030402020204" pitchFamily="34" charset="0"/>
                        </a:rPr>
                        <a:t>NABARD </a:t>
                      </a:r>
                      <a:r>
                        <a:rPr lang="en-US" sz="3200" dirty="0" smtClean="0">
                          <a:solidFill>
                            <a:schemeClr val="bg1"/>
                          </a:solidFill>
                          <a:latin typeface="Franklin Gothic Demi Cond" panose="020B0706030402020204" pitchFamily="34" charset="0"/>
                        </a:rPr>
                        <a:t>manages</a:t>
                      </a:r>
                      <a:endParaRPr lang="en-US" sz="3200" dirty="0">
                        <a:solidFill>
                          <a:schemeClr val="bg1"/>
                        </a:solidFill>
                        <a:latin typeface="Franklin Gothic Demi Cond" panose="020B0706030402020204" pitchFamily="34" charset="0"/>
                      </a:endParaRPr>
                    </a:p>
                  </a:txBody>
                  <a:tcPr marL="0" marR="0" marT="0" marB="0" anchor="ctr"/>
                </a:tc>
                <a:tc>
                  <a:txBody>
                    <a:bodyPr/>
                    <a:lstStyle/>
                    <a:p>
                      <a:pPr algn="ctr"/>
                      <a:r>
                        <a:rPr lang="en-US" sz="3200" dirty="0">
                          <a:solidFill>
                            <a:schemeClr val="bg1"/>
                          </a:solidFill>
                          <a:latin typeface="Franklin Gothic Demi Cond" panose="020B0706030402020204" pitchFamily="34" charset="0"/>
                        </a:rPr>
                        <a:t>SIDBI </a:t>
                      </a:r>
                      <a:r>
                        <a:rPr lang="en-US" sz="3200" dirty="0" smtClean="0">
                          <a:solidFill>
                            <a:schemeClr val="bg1"/>
                          </a:solidFill>
                          <a:latin typeface="Franklin Gothic Demi Cond" panose="020B0706030402020204" pitchFamily="34" charset="0"/>
                        </a:rPr>
                        <a:t>manages</a:t>
                      </a:r>
                      <a:endParaRPr lang="en-US" sz="3200" dirty="0">
                        <a:solidFill>
                          <a:schemeClr val="bg1"/>
                        </a:solidFill>
                        <a:latin typeface="Franklin Gothic Demi Cond" panose="020B0706030402020204" pitchFamily="34" charset="0"/>
                      </a:endParaRPr>
                    </a:p>
                  </a:txBody>
                  <a:tcPr marL="0" marR="0" marT="0" marB="0" anchor="ctr"/>
                </a:tc>
              </a:tr>
              <a:tr h="1072896">
                <a:tc>
                  <a:txBody>
                    <a:bodyPr/>
                    <a:lstStyle/>
                    <a:p>
                      <a:pPr algn="ctr"/>
                      <a:r>
                        <a:rPr lang="en-US" sz="3200" dirty="0">
                          <a:solidFill>
                            <a:schemeClr val="bg1"/>
                          </a:solidFill>
                          <a:latin typeface="Franklin Gothic Demi Cond" panose="020B0706030402020204" pitchFamily="34" charset="0"/>
                        </a:rPr>
                        <a:t>NABARD pays </a:t>
                      </a:r>
                      <a:r>
                        <a:rPr lang="en-US" sz="3200" dirty="0" smtClean="0">
                          <a:solidFill>
                            <a:schemeClr val="bg1"/>
                          </a:solidFill>
                          <a:latin typeface="Franklin Gothic Demi Cond" panose="020B0706030402020204" pitchFamily="34" charset="0"/>
                        </a:rPr>
                        <a:t>interest to</a:t>
                      </a:r>
                      <a:r>
                        <a:rPr lang="en-US" sz="3200" baseline="0" dirty="0" smtClean="0">
                          <a:solidFill>
                            <a:schemeClr val="bg1"/>
                          </a:solidFill>
                          <a:latin typeface="Franklin Gothic Demi Cond" panose="020B0706030402020204" pitchFamily="34" charset="0"/>
                        </a:rPr>
                        <a:t> bank</a:t>
                      </a:r>
                      <a:endParaRPr lang="en-US" sz="3200" dirty="0">
                        <a:solidFill>
                          <a:schemeClr val="bg1"/>
                        </a:solidFill>
                        <a:latin typeface="Franklin Gothic Demi Cond" panose="020B0706030402020204" pitchFamily="34" charset="0"/>
                      </a:endParaRPr>
                    </a:p>
                  </a:txBody>
                  <a:tcPr marL="0" marR="0" marT="0" marB="0" anchor="ctr"/>
                </a:tc>
                <a:tc>
                  <a:txBody>
                    <a:bodyPr/>
                    <a:lstStyle/>
                    <a:p>
                      <a:pPr algn="ctr"/>
                      <a:r>
                        <a:rPr lang="en-US" sz="3200" dirty="0">
                          <a:solidFill>
                            <a:schemeClr val="bg1"/>
                          </a:solidFill>
                          <a:latin typeface="Franklin Gothic Demi Cond" panose="020B0706030402020204" pitchFamily="34" charset="0"/>
                        </a:rPr>
                        <a:t>Same by SIDBI</a:t>
                      </a:r>
                    </a:p>
                  </a:txBody>
                  <a:tcPr marL="0" marR="0" marT="0" marB="0" anchor="ctr"/>
                </a:tc>
              </a:tr>
              <a:tr h="1609344">
                <a:tc>
                  <a:txBody>
                    <a:bodyPr/>
                    <a:lstStyle/>
                    <a:p>
                      <a:pPr algn="ctr"/>
                      <a:r>
                        <a:rPr lang="en-US" sz="3200" dirty="0">
                          <a:solidFill>
                            <a:schemeClr val="bg1"/>
                          </a:solidFill>
                          <a:latin typeface="Franklin Gothic Demi Cond" panose="020B0706030402020204" pitchFamily="34" charset="0"/>
                        </a:rPr>
                        <a:t>State governments </a:t>
                      </a:r>
                      <a:endParaRPr lang="en-US" sz="3200" dirty="0" smtClean="0">
                        <a:solidFill>
                          <a:schemeClr val="bg1"/>
                        </a:solidFill>
                        <a:latin typeface="Franklin Gothic Demi Cond" panose="020B0706030402020204" pitchFamily="34" charset="0"/>
                      </a:endParaRPr>
                    </a:p>
                    <a:p>
                      <a:pPr algn="ctr"/>
                      <a:r>
                        <a:rPr lang="en-US" sz="3200" dirty="0" smtClean="0">
                          <a:solidFill>
                            <a:schemeClr val="bg1"/>
                          </a:solidFill>
                          <a:latin typeface="Franklin Gothic Demi Cond" panose="020B0706030402020204" pitchFamily="34" charset="0"/>
                        </a:rPr>
                        <a:t>get infra. Loan</a:t>
                      </a:r>
                      <a:endParaRPr lang="en-US" sz="3200" dirty="0">
                        <a:solidFill>
                          <a:schemeClr val="bg1"/>
                        </a:solidFill>
                        <a:latin typeface="Franklin Gothic Demi Cond" panose="020B0706030402020204" pitchFamily="34" charset="0"/>
                      </a:endParaRPr>
                    </a:p>
                  </a:txBody>
                  <a:tcPr marL="0" marR="0" marT="0" marB="0" anchor="ctr"/>
                </a:tc>
                <a:tc>
                  <a:txBody>
                    <a:bodyPr/>
                    <a:lstStyle/>
                    <a:p>
                      <a:pPr algn="ctr"/>
                      <a:r>
                        <a:rPr lang="en-US" sz="3200" dirty="0">
                          <a:solidFill>
                            <a:schemeClr val="bg1"/>
                          </a:solidFill>
                          <a:latin typeface="Franklin Gothic Demi Cond" panose="020B0706030402020204" pitchFamily="34" charset="0"/>
                        </a:rPr>
                        <a:t>Similar </a:t>
                      </a:r>
                      <a:r>
                        <a:rPr lang="en-US" sz="3200" dirty="0" smtClean="0">
                          <a:solidFill>
                            <a:schemeClr val="bg1"/>
                          </a:solidFill>
                          <a:latin typeface="Franklin Gothic Demi Cond" panose="020B0706030402020204" pitchFamily="34" charset="0"/>
                        </a:rPr>
                        <a:t>case: state industrial </a:t>
                      </a:r>
                      <a:r>
                        <a:rPr lang="en-US" sz="3200" dirty="0" err="1" smtClean="0">
                          <a:solidFill>
                            <a:schemeClr val="bg1"/>
                          </a:solidFill>
                          <a:latin typeface="Franklin Gothic Demi Cond" panose="020B0706030402020204" pitchFamily="34" charset="0"/>
                        </a:rPr>
                        <a:t>fin.corp</a:t>
                      </a:r>
                      <a:r>
                        <a:rPr lang="en-US" sz="3200" dirty="0" smtClean="0">
                          <a:solidFill>
                            <a:schemeClr val="bg1"/>
                          </a:solidFill>
                          <a:latin typeface="Franklin Gothic Demi Cond" panose="020B0706030402020204" pitchFamily="34" charset="0"/>
                        </a:rPr>
                        <a:t>.</a:t>
                      </a:r>
                      <a:endParaRPr lang="en-US" sz="3200" dirty="0">
                        <a:solidFill>
                          <a:schemeClr val="bg1"/>
                        </a:solidFill>
                        <a:latin typeface="Franklin Gothic Demi Cond" panose="020B0706030402020204" pitchFamily="34" charset="0"/>
                      </a:endParaRPr>
                    </a:p>
                  </a:txBody>
                  <a:tcPr marL="0" marR="0" marT="0" marB="0" anchor="ctr"/>
                </a:tc>
              </a:tr>
            </a:tbl>
          </a:graphicData>
        </a:graphic>
      </p:graphicFrame>
      <p:sp>
        <p:nvSpPr>
          <p:cNvPr id="2" name="Title 1"/>
          <p:cNvSpPr>
            <a:spLocks noGrp="1"/>
          </p:cNvSpPr>
          <p:nvPr>
            <p:ph type="title"/>
          </p:nvPr>
        </p:nvSpPr>
        <p:spPr/>
        <p:txBody>
          <a:bodyPr>
            <a:normAutofit fontScale="90000"/>
          </a:bodyPr>
          <a:lstStyle/>
          <a:p>
            <a:r>
              <a:rPr lang="en-US" dirty="0" smtClean="0"/>
              <a:t>PSL: What if targets not met?</a:t>
            </a:r>
            <a:endParaRPr lang="en-US" dirty="0"/>
          </a:p>
        </p:txBody>
      </p:sp>
    </p:spTree>
    <p:extLst>
      <p:ext uri="{BB962C8B-B14F-4D97-AF65-F5344CB8AC3E}">
        <p14:creationId xmlns:p14="http://schemas.microsoft.com/office/powerpoint/2010/main" val="1971116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PSL applies to whom?</a:t>
            </a:r>
            <a:endParaRPr lang="en-US" dirty="0"/>
          </a:p>
        </p:txBody>
      </p:sp>
      <p:pic>
        <p:nvPicPr>
          <p:cNvPr id="4"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643" y="726386"/>
            <a:ext cx="8464713" cy="6131614"/>
          </a:xfrm>
        </p:spPr>
      </p:pic>
    </p:spTree>
    <p:extLst>
      <p:ext uri="{BB962C8B-B14F-4D97-AF65-F5344CB8AC3E}">
        <p14:creationId xmlns:p14="http://schemas.microsoft.com/office/powerpoint/2010/main" val="4203244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839" y="92849"/>
            <a:ext cx="11875056" cy="6679720"/>
          </a:xfrm>
          <a:prstGeom prst="rect">
            <a:avLst/>
          </a:prstGeom>
        </p:spPr>
      </p:pic>
    </p:spTree>
    <p:extLst>
      <p:ext uri="{BB962C8B-B14F-4D97-AF65-F5344CB8AC3E}">
        <p14:creationId xmlns:p14="http://schemas.microsoft.com/office/powerpoint/2010/main" val="2314444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40322875"/>
              </p:ext>
            </p:extLst>
          </p:nvPr>
        </p:nvGraphicFramePr>
        <p:xfrm>
          <a:off x="838200" y="207390"/>
          <a:ext cx="10515600" cy="6523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rot="19480680">
            <a:off x="8170696" y="644641"/>
            <a:ext cx="3303780" cy="1283910"/>
          </a:xfrm>
          <a:prstGeom prst="leftArrow">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600" dirty="0" smtClean="0">
                <a:latin typeface="Arial Black" panose="020B0A04020102020204" pitchFamily="34" charset="0"/>
              </a:rPr>
              <a:t>NO PSL</a:t>
            </a:r>
            <a:endParaRPr lang="en-US" sz="3600" dirty="0">
              <a:latin typeface="Arial Black" panose="020B0A04020102020204" pitchFamily="34" charset="0"/>
            </a:endParaRPr>
          </a:p>
        </p:txBody>
      </p:sp>
      <p:sp>
        <p:nvSpPr>
          <p:cNvPr id="9" name="TextBox 8"/>
          <p:cNvSpPr txBox="1"/>
          <p:nvPr/>
        </p:nvSpPr>
        <p:spPr>
          <a:xfrm rot="1797917">
            <a:off x="737568" y="828897"/>
            <a:ext cx="2938032" cy="1200329"/>
          </a:xfrm>
          <a:prstGeom prst="homePlate">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600" dirty="0" smtClean="0">
                <a:latin typeface="Arial Black" panose="020B0A04020102020204" pitchFamily="34" charset="0"/>
              </a:rPr>
              <a:t>PSL rule applies</a:t>
            </a:r>
            <a:endParaRPr lang="en-US" sz="3600" dirty="0">
              <a:latin typeface="Arial Black" panose="020B0A04020102020204" pitchFamily="34" charset="0"/>
            </a:endParaRPr>
          </a:p>
        </p:txBody>
      </p:sp>
      <p:sp>
        <p:nvSpPr>
          <p:cNvPr id="10" name="TextBox 9"/>
          <p:cNvSpPr txBox="1"/>
          <p:nvPr/>
        </p:nvSpPr>
        <p:spPr>
          <a:xfrm rot="1797917">
            <a:off x="914739" y="3865609"/>
            <a:ext cx="3303780" cy="1384995"/>
          </a:xfrm>
          <a:prstGeom prst="homePlate">
            <a:avLst/>
          </a:prstGeom>
          <a:solidFill>
            <a:srgbClr val="C0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2800" strike="sngStrike" dirty="0" smtClean="0">
                <a:latin typeface="Arial Black" panose="020B0A04020102020204" pitchFamily="34" charset="0"/>
              </a:rPr>
              <a:t>40% | 32%</a:t>
            </a:r>
          </a:p>
          <a:p>
            <a:pPr algn="ctr"/>
            <a:r>
              <a:rPr lang="en-US" sz="2800" strike="sngStrike" dirty="0" smtClean="0">
                <a:latin typeface="Arial Black" panose="020B0A04020102020204" pitchFamily="34" charset="0"/>
              </a:rPr>
              <a:t>Depending on Branches</a:t>
            </a:r>
            <a:endParaRPr lang="en-US" sz="2800" strike="sngStrike" dirty="0">
              <a:latin typeface="Arial Black" panose="020B0A04020102020204" pitchFamily="34" charset="0"/>
            </a:endParaRPr>
          </a:p>
        </p:txBody>
      </p:sp>
    </p:spTree>
    <p:extLst>
      <p:ext uri="{BB962C8B-B14F-4D97-AF65-F5344CB8AC3E}">
        <p14:creationId xmlns:p14="http://schemas.microsoft.com/office/powerpoint/2010/main" val="271496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94268" y="303230"/>
            <a:ext cx="5903307" cy="1005929"/>
          </a:xfrm>
        </p:spPr>
        <p:txBody>
          <a:bodyPr/>
          <a:lstStyle/>
          <a:p>
            <a:r>
              <a:rPr lang="en-US" b="0" dirty="0" smtClean="0"/>
              <a:t>Quantitative, General, Indirect</a:t>
            </a:r>
            <a:endParaRPr lang="en-US" b="0" dirty="0"/>
          </a:p>
        </p:txBody>
      </p:sp>
      <p:sp>
        <p:nvSpPr>
          <p:cNvPr id="5" name="Content Placeholder 4"/>
          <p:cNvSpPr>
            <a:spLocks noGrp="1"/>
          </p:cNvSpPr>
          <p:nvPr>
            <p:ph sz="half" idx="2"/>
          </p:nvPr>
        </p:nvSpPr>
        <p:spPr>
          <a:xfrm>
            <a:off x="839788" y="1385740"/>
            <a:ext cx="5157787" cy="4825619"/>
          </a:xfrm>
        </p:spPr>
        <p:txBody>
          <a:bodyPr>
            <a:normAutofit/>
          </a:bodyPr>
          <a:lstStyle/>
          <a:p>
            <a:pPr marL="514350" indent="-514350">
              <a:buFont typeface="+mj-lt"/>
              <a:buAutoNum type="arabicPeriod"/>
            </a:pPr>
            <a:r>
              <a:rPr lang="en-US" sz="4000" dirty="0" smtClean="0"/>
              <a:t>Reserve Ratios (CRR, SLR)</a:t>
            </a:r>
          </a:p>
          <a:p>
            <a:pPr marL="514350" indent="-514350">
              <a:buFont typeface="+mj-lt"/>
              <a:buAutoNum type="arabicPeriod"/>
            </a:pPr>
            <a:r>
              <a:rPr lang="en-US" sz="4000" dirty="0" smtClean="0"/>
              <a:t>OMO</a:t>
            </a:r>
            <a:r>
              <a:rPr lang="en-US" sz="4000" dirty="0"/>
              <a:t>: Open market op</a:t>
            </a:r>
            <a:r>
              <a:rPr lang="en-US" sz="4000" dirty="0" smtClean="0"/>
              <a:t>.</a:t>
            </a:r>
          </a:p>
          <a:p>
            <a:pPr marL="514350" indent="-514350">
              <a:buFont typeface="+mj-lt"/>
              <a:buAutoNum type="arabicPeriod"/>
            </a:pPr>
            <a:r>
              <a:rPr lang="en-US" sz="4000" dirty="0"/>
              <a:t>Policy </a:t>
            </a:r>
            <a:r>
              <a:rPr lang="en-US" sz="4000" dirty="0" smtClean="0"/>
              <a:t>rate</a:t>
            </a:r>
            <a:endParaRPr lang="en-US" sz="4000" dirty="0"/>
          </a:p>
        </p:txBody>
      </p:sp>
      <p:sp>
        <p:nvSpPr>
          <p:cNvPr id="4" name="Text Placeholder 3"/>
          <p:cNvSpPr>
            <a:spLocks noGrp="1"/>
          </p:cNvSpPr>
          <p:nvPr>
            <p:ph sz="quarter" idx="4"/>
          </p:nvPr>
        </p:nvSpPr>
        <p:spPr>
          <a:xfrm>
            <a:off x="6196013" y="1385740"/>
            <a:ext cx="5157787" cy="4803923"/>
          </a:xfrm>
        </p:spPr>
        <p:txBody>
          <a:bodyPr>
            <a:normAutofit/>
          </a:bodyPr>
          <a:lstStyle/>
          <a:p>
            <a:pPr marL="514350" indent="-514350">
              <a:buFont typeface="+mj-lt"/>
              <a:buAutoNum type="arabicPeriod"/>
            </a:pPr>
            <a:r>
              <a:rPr lang="en-US" dirty="0" smtClean="0"/>
              <a:t>Margin requirement / LTV (</a:t>
            </a:r>
            <a:r>
              <a:rPr lang="en-US" dirty="0" smtClean="0">
                <a:solidFill>
                  <a:srgbClr val="FFC000"/>
                </a:solidFill>
              </a:rPr>
              <a:t>Akshay Kumar</a:t>
            </a:r>
            <a:r>
              <a:rPr lang="en-US" dirty="0" smtClean="0"/>
              <a:t>)</a:t>
            </a:r>
          </a:p>
          <a:p>
            <a:pPr marL="514350" indent="-514350">
              <a:buFont typeface="+mj-lt"/>
              <a:buAutoNum type="arabicPeriod"/>
            </a:pPr>
            <a:r>
              <a:rPr lang="en-US" dirty="0" smtClean="0"/>
              <a:t>Consumer credit control (</a:t>
            </a:r>
            <a:r>
              <a:rPr lang="en-US" dirty="0" err="1" smtClean="0">
                <a:solidFill>
                  <a:srgbClr val="FFC000"/>
                </a:solidFill>
              </a:rPr>
              <a:t>Nano</a:t>
            </a:r>
            <a:r>
              <a:rPr lang="en-US" dirty="0" smtClean="0">
                <a:solidFill>
                  <a:srgbClr val="FFC000"/>
                </a:solidFill>
              </a:rPr>
              <a:t> car</a:t>
            </a:r>
            <a:r>
              <a:rPr lang="en-US" dirty="0" smtClean="0"/>
              <a:t>)</a:t>
            </a:r>
          </a:p>
          <a:p>
            <a:pPr marL="514350" indent="-514350">
              <a:buFont typeface="+mj-lt"/>
              <a:buAutoNum type="arabicPeriod"/>
            </a:pPr>
            <a:r>
              <a:rPr lang="en-US" dirty="0" smtClean="0"/>
              <a:t>Credit Rationing (</a:t>
            </a:r>
            <a:r>
              <a:rPr lang="en-US" dirty="0" smtClean="0">
                <a:solidFill>
                  <a:srgbClr val="FFC000"/>
                </a:solidFill>
              </a:rPr>
              <a:t>Stalin, PSL</a:t>
            </a:r>
            <a:r>
              <a:rPr lang="en-US" dirty="0" smtClean="0"/>
              <a:t>)</a:t>
            </a:r>
          </a:p>
        </p:txBody>
      </p:sp>
      <p:sp>
        <p:nvSpPr>
          <p:cNvPr id="9" name="Text Placeholder 8"/>
          <p:cNvSpPr>
            <a:spLocks noGrp="1"/>
          </p:cNvSpPr>
          <p:nvPr>
            <p:ph type="body" idx="13"/>
          </p:nvPr>
        </p:nvSpPr>
        <p:spPr>
          <a:xfrm>
            <a:off x="6196013" y="303230"/>
            <a:ext cx="5879723" cy="971894"/>
          </a:xfrm>
        </p:spPr>
        <p:txBody>
          <a:bodyPr/>
          <a:lstStyle/>
          <a:p>
            <a:r>
              <a:rPr lang="en-US" b="0" dirty="0" smtClean="0"/>
              <a:t>Qualitative, Selective, Direct</a:t>
            </a:r>
            <a:endParaRPr lang="en-US" b="0" dirty="0"/>
          </a:p>
        </p:txBody>
      </p:sp>
      <p:sp>
        <p:nvSpPr>
          <p:cNvPr id="2" name="Title 1"/>
          <p:cNvSpPr>
            <a:spLocks noGrp="1"/>
          </p:cNvSpPr>
          <p:nvPr>
            <p:ph type="title"/>
          </p:nvPr>
        </p:nvSpPr>
        <p:spPr>
          <a:xfrm>
            <a:off x="839788" y="5487988"/>
            <a:ext cx="10515600" cy="701675"/>
          </a:xfrm>
          <a:prstGeom prst="upArrowCallout">
            <a:avLst/>
          </a:prstGeom>
          <a:solidFill>
            <a:srgbClr val="C00000"/>
          </a:solidFill>
        </p:spPr>
        <p:txBody>
          <a:bodyPr>
            <a:normAutofit fontScale="90000"/>
          </a:bodyPr>
          <a:lstStyle/>
          <a:p>
            <a:r>
              <a:rPr lang="en-US" dirty="0" smtClean="0"/>
              <a:t>Monetary Policy: Instruments?</a:t>
            </a:r>
            <a:endParaRPr lang="en-US" dirty="0"/>
          </a:p>
        </p:txBody>
      </p:sp>
    </p:spTree>
    <p:extLst>
      <p:ext uri="{BB962C8B-B14F-4D97-AF65-F5344CB8AC3E}">
        <p14:creationId xmlns:p14="http://schemas.microsoft.com/office/powerpoint/2010/main" val="3692359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Moral Suasion</a:t>
            </a:r>
            <a:endParaRPr lang="en-US" dirty="0"/>
          </a:p>
        </p:txBody>
      </p:sp>
      <p:pic>
        <p:nvPicPr>
          <p:cNvPr id="7"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19726" y="1785141"/>
            <a:ext cx="3582194" cy="4404522"/>
          </a:xfrm>
        </p:spPr>
      </p:pic>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729095" y="1767418"/>
            <a:ext cx="4233863" cy="4233863"/>
          </a:xfrm>
        </p:spPr>
      </p:pic>
      <p:sp>
        <p:nvSpPr>
          <p:cNvPr id="6" name="Text Placeholder 5"/>
          <p:cNvSpPr>
            <a:spLocks noGrp="1"/>
          </p:cNvSpPr>
          <p:nvPr>
            <p:ph type="body" idx="13"/>
          </p:nvPr>
        </p:nvSpPr>
        <p:spPr/>
        <p:txBody>
          <a:bodyPr/>
          <a:lstStyle/>
          <a:p>
            <a:r>
              <a:rPr lang="en-US" dirty="0" smtClean="0"/>
              <a:t>Direct Action</a:t>
            </a:r>
            <a:endParaRPr lang="en-US" dirty="0"/>
          </a:p>
        </p:txBody>
      </p:sp>
      <p:sp>
        <p:nvSpPr>
          <p:cNvPr id="5" name="Title 4"/>
          <p:cNvSpPr>
            <a:spLocks noGrp="1"/>
          </p:cNvSpPr>
          <p:nvPr>
            <p:ph type="title"/>
          </p:nvPr>
        </p:nvSpPr>
        <p:spPr/>
        <p:txBody>
          <a:bodyPr>
            <a:normAutofit fontScale="90000"/>
          </a:bodyPr>
          <a:lstStyle/>
          <a:p>
            <a:r>
              <a:rPr lang="en-US" dirty="0" smtClean="0"/>
              <a:t>Monetary Policy: Qualitative</a:t>
            </a:r>
            <a:endParaRPr lang="en-US" dirty="0"/>
          </a:p>
        </p:txBody>
      </p:sp>
    </p:spTree>
    <p:extLst>
      <p:ext uri="{BB962C8B-B14F-4D97-AF65-F5344CB8AC3E}">
        <p14:creationId xmlns:p14="http://schemas.microsoft.com/office/powerpoint/2010/main" val="3794321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a:bodyPr>
          <a:lstStyle/>
          <a:p>
            <a:pPr marL="0" indent="0">
              <a:buNone/>
            </a:pPr>
            <a:r>
              <a:rPr lang="en-US" sz="4400" dirty="0" smtClean="0"/>
              <a:t>Which of the following is </a:t>
            </a:r>
            <a:r>
              <a:rPr lang="en-US" sz="4400" dirty="0" smtClean="0">
                <a:solidFill>
                  <a:srgbClr val="FFC000"/>
                </a:solidFill>
              </a:rPr>
              <a:t>not </a:t>
            </a:r>
            <a:r>
              <a:rPr lang="en-US" sz="4400" dirty="0" smtClean="0"/>
              <a:t>an instrument of </a:t>
            </a:r>
            <a:r>
              <a:rPr lang="en-US" sz="4400" dirty="0" smtClean="0">
                <a:solidFill>
                  <a:schemeClr val="accent2">
                    <a:lumMod val="60000"/>
                    <a:lumOff val="40000"/>
                  </a:schemeClr>
                </a:solidFill>
              </a:rPr>
              <a:t>selective credit control</a:t>
            </a:r>
            <a:r>
              <a:rPr lang="en-US" sz="4400" dirty="0" smtClean="0"/>
              <a:t>?</a:t>
            </a:r>
          </a:p>
          <a:p>
            <a:pPr marL="742950" indent="-742950">
              <a:buFont typeface="+mj-lt"/>
              <a:buAutoNum type="alphaUcPeriod"/>
            </a:pPr>
            <a:r>
              <a:rPr lang="en-US" sz="4400" dirty="0" smtClean="0"/>
              <a:t>Regulation of consumer credit</a:t>
            </a:r>
          </a:p>
          <a:p>
            <a:pPr marL="742950" indent="-742950">
              <a:buFont typeface="+mj-lt"/>
              <a:buAutoNum type="alphaUcPeriod"/>
            </a:pPr>
            <a:r>
              <a:rPr lang="en-US" sz="4400" dirty="0" smtClean="0"/>
              <a:t>Rationing of credit</a:t>
            </a:r>
          </a:p>
          <a:p>
            <a:pPr marL="742950" indent="-742950">
              <a:buFont typeface="+mj-lt"/>
              <a:buAutoNum type="alphaUcPeriod"/>
            </a:pPr>
            <a:r>
              <a:rPr lang="en-US" sz="4400" dirty="0" smtClean="0"/>
              <a:t>Margin requirements</a:t>
            </a:r>
          </a:p>
          <a:p>
            <a:pPr marL="742950" indent="-742950">
              <a:buFont typeface="+mj-lt"/>
              <a:buAutoNum type="alphaUcPeriod"/>
            </a:pPr>
            <a:r>
              <a:rPr lang="en-US" sz="4400" dirty="0" smtClean="0"/>
              <a:t>Cash reserve ratio</a:t>
            </a:r>
          </a:p>
        </p:txBody>
      </p:sp>
      <p:sp>
        <p:nvSpPr>
          <p:cNvPr id="7" name="Title 6"/>
          <p:cNvSpPr>
            <a:spLocks noGrp="1"/>
          </p:cNvSpPr>
          <p:nvPr>
            <p:ph type="title"/>
          </p:nvPr>
        </p:nvSpPr>
        <p:spPr/>
        <p:txBody>
          <a:bodyPr>
            <a:normAutofit fontScale="90000"/>
          </a:bodyPr>
          <a:lstStyle/>
          <a:p>
            <a:r>
              <a:rPr lang="en-US" dirty="0" smtClean="0"/>
              <a:t>MCQ (UPSC-1995)</a:t>
            </a:r>
            <a:endParaRPr lang="en-US" dirty="0"/>
          </a:p>
        </p:txBody>
      </p:sp>
      <p:sp>
        <p:nvSpPr>
          <p:cNvPr id="9" name="TextBox 8"/>
          <p:cNvSpPr txBox="1"/>
          <p:nvPr/>
        </p:nvSpPr>
        <p:spPr>
          <a:xfrm>
            <a:off x="1284732" y="5752303"/>
            <a:ext cx="9382125" cy="646331"/>
          </a:xfrm>
          <a:prstGeom prst="rect">
            <a:avLst/>
          </a:prstGeom>
          <a:solidFill>
            <a:schemeClr val="accent6">
              <a:lumMod val="20000"/>
              <a:lumOff val="80000"/>
            </a:schemeClr>
          </a:solidFill>
        </p:spPr>
        <p:txBody>
          <a:bodyPr wrap="square" rtlCol="0">
            <a:spAutoFit/>
          </a:bodyPr>
          <a:lstStyle/>
          <a:p>
            <a:r>
              <a:rPr lang="en-US" sz="3600" dirty="0" smtClean="0">
                <a:latin typeface="Franklin Gothic Demi Cond" panose="020B0706030402020204" pitchFamily="34" charset="0"/>
              </a:rPr>
              <a:t>1. Skip				2. Attempt 			3. Mark n Review</a:t>
            </a:r>
            <a:endParaRPr lang="en-US" sz="3600" dirty="0">
              <a:latin typeface="Franklin Gothic Demi Cond" panose="020B0706030402020204" pitchFamily="34" charset="0"/>
            </a:endParaRPr>
          </a:p>
        </p:txBody>
      </p:sp>
      <p:sp>
        <p:nvSpPr>
          <p:cNvPr id="5" name="TextBox 4"/>
          <p:cNvSpPr txBox="1"/>
          <p:nvPr/>
        </p:nvSpPr>
        <p:spPr>
          <a:xfrm>
            <a:off x="6555593" y="4084676"/>
            <a:ext cx="4451931" cy="1283910"/>
          </a:xfrm>
          <a:prstGeom prst="leftArrow">
            <a:avLst/>
          </a:prstGeom>
          <a:solidFill>
            <a:srgbClr val="FF0000"/>
          </a:solidFill>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3600" dirty="0" smtClean="0">
                <a:latin typeface="Arial Black" panose="020B0A04020102020204" pitchFamily="34" charset="0"/>
              </a:rPr>
              <a:t>Right answer</a:t>
            </a:r>
            <a:endParaRPr lang="en-US" sz="3600" dirty="0">
              <a:latin typeface="Arial Black" panose="020B0A04020102020204" pitchFamily="34" charset="0"/>
            </a:endParaRPr>
          </a:p>
        </p:txBody>
      </p:sp>
    </p:spTree>
    <p:extLst>
      <p:ext uri="{BB962C8B-B14F-4D97-AF65-F5344CB8AC3E}">
        <p14:creationId xmlns:p14="http://schemas.microsoft.com/office/powerpoint/2010/main" val="14831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fontScale="77500" lnSpcReduction="20000"/>
          </a:bodyPr>
          <a:lstStyle/>
          <a:p>
            <a:pPr marL="0" indent="0">
              <a:buNone/>
            </a:pPr>
            <a:r>
              <a:rPr lang="en-US" dirty="0" smtClean="0"/>
              <a:t>RBI Acts as banker’s bank. This would imply which of the following?</a:t>
            </a:r>
          </a:p>
          <a:p>
            <a:pPr marL="514350" indent="-514350">
              <a:buFont typeface="+mj-lt"/>
              <a:buAutoNum type="arabicPeriod"/>
            </a:pPr>
            <a:r>
              <a:rPr lang="en-US" dirty="0" smtClean="0"/>
              <a:t>Other banks retain their deposits with RBI </a:t>
            </a:r>
          </a:p>
          <a:p>
            <a:pPr marL="514350" indent="-514350">
              <a:buFont typeface="+mj-lt"/>
              <a:buAutoNum type="arabicPeriod"/>
            </a:pPr>
            <a:r>
              <a:rPr lang="en-US" dirty="0" smtClean="0"/>
              <a:t>RBI lends funds to commercial banks in the times of need.</a:t>
            </a:r>
          </a:p>
          <a:p>
            <a:pPr marL="514350" indent="-514350">
              <a:buFont typeface="+mj-lt"/>
              <a:buAutoNum type="arabicPeriod"/>
            </a:pPr>
            <a:r>
              <a:rPr lang="en-US" dirty="0" smtClean="0"/>
              <a:t>RBI advises commercial banks on monetary matters.</a:t>
            </a:r>
          </a:p>
          <a:p>
            <a:pPr marL="0" indent="0">
              <a:buNone/>
            </a:pPr>
            <a:r>
              <a:rPr lang="en-US" dirty="0" smtClean="0"/>
              <a:t>Correct Statement</a:t>
            </a:r>
          </a:p>
          <a:p>
            <a:pPr marL="514350" indent="-514350">
              <a:buFont typeface="+mj-lt"/>
              <a:buAutoNum type="alphaUcPeriod"/>
            </a:pPr>
            <a:r>
              <a:rPr lang="en-US" dirty="0" smtClean="0"/>
              <a:t>Only 2 and 3</a:t>
            </a:r>
          </a:p>
          <a:p>
            <a:pPr marL="514350" indent="-514350">
              <a:buFont typeface="+mj-lt"/>
              <a:buAutoNum type="alphaUcPeriod"/>
            </a:pPr>
            <a:r>
              <a:rPr lang="en-US" dirty="0" smtClean="0"/>
              <a:t>Only 1 and 2</a:t>
            </a:r>
          </a:p>
          <a:p>
            <a:pPr marL="514350" indent="-514350">
              <a:buFont typeface="+mj-lt"/>
              <a:buAutoNum type="alphaUcPeriod"/>
            </a:pPr>
            <a:r>
              <a:rPr lang="en-US" dirty="0" smtClean="0"/>
              <a:t>Only 1 and 3</a:t>
            </a:r>
          </a:p>
          <a:p>
            <a:pPr marL="514350" indent="-514350">
              <a:buFont typeface="+mj-lt"/>
              <a:buAutoNum type="alphaUcPeriod"/>
            </a:pPr>
            <a:r>
              <a:rPr lang="en-US" dirty="0" smtClean="0"/>
              <a:t>1, 2 and 3.</a:t>
            </a:r>
          </a:p>
          <a:p>
            <a:pPr marL="514350" indent="-514350">
              <a:buFont typeface="+mj-lt"/>
              <a:buAutoNum type="alphaUcPeriod"/>
            </a:pPr>
            <a:endParaRPr lang="en-US" sz="2400" dirty="0"/>
          </a:p>
        </p:txBody>
      </p:sp>
      <p:sp>
        <p:nvSpPr>
          <p:cNvPr id="7" name="Title 6"/>
          <p:cNvSpPr>
            <a:spLocks noGrp="1"/>
          </p:cNvSpPr>
          <p:nvPr>
            <p:ph type="title"/>
          </p:nvPr>
        </p:nvSpPr>
        <p:spPr/>
        <p:txBody>
          <a:bodyPr>
            <a:normAutofit fontScale="90000"/>
          </a:bodyPr>
          <a:lstStyle/>
          <a:p>
            <a:r>
              <a:rPr lang="en-US" dirty="0" smtClean="0"/>
              <a:t>MCQ (2012)</a:t>
            </a:r>
            <a:endParaRPr lang="en-US" dirty="0"/>
          </a:p>
        </p:txBody>
      </p:sp>
    </p:spTree>
    <p:extLst>
      <p:ext uri="{BB962C8B-B14F-4D97-AF65-F5344CB8AC3E}">
        <p14:creationId xmlns:p14="http://schemas.microsoft.com/office/powerpoint/2010/main" val="320735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fontScale="77500" lnSpcReduction="20000"/>
          </a:bodyPr>
          <a:lstStyle/>
          <a:p>
            <a:pPr marL="0" indent="0">
              <a:buNone/>
            </a:pPr>
            <a:r>
              <a:rPr lang="en-US" dirty="0" smtClean="0"/>
              <a:t>RBI Acts as banker’s bank. This would imply which of the following?</a:t>
            </a:r>
          </a:p>
          <a:p>
            <a:pPr marL="514350" indent="-514350">
              <a:buFont typeface="+mj-lt"/>
              <a:buAutoNum type="arabicPeriod"/>
            </a:pPr>
            <a:r>
              <a:rPr lang="en-US" dirty="0" smtClean="0">
                <a:solidFill>
                  <a:srgbClr val="92D050"/>
                </a:solidFill>
              </a:rPr>
              <a:t>(</a:t>
            </a:r>
            <a:r>
              <a:rPr lang="en-US" b="1" dirty="0" smtClean="0">
                <a:solidFill>
                  <a:srgbClr val="92D050"/>
                </a:solidFill>
              </a:rPr>
              <a:t>CRR</a:t>
            </a:r>
            <a:r>
              <a:rPr lang="en-US" dirty="0" smtClean="0">
                <a:solidFill>
                  <a:srgbClr val="92D050"/>
                </a:solidFill>
              </a:rPr>
              <a:t>) Other banks retain their deposits with RBI.</a:t>
            </a:r>
          </a:p>
          <a:p>
            <a:pPr marL="514350" indent="-514350">
              <a:buFont typeface="+mj-lt"/>
              <a:buAutoNum type="arabicPeriod"/>
            </a:pPr>
            <a:r>
              <a:rPr lang="en-US" dirty="0" smtClean="0"/>
              <a:t>RBI lends funds to commercial banks in the times of need. </a:t>
            </a:r>
          </a:p>
          <a:p>
            <a:pPr marL="514350" indent="-514350">
              <a:buFont typeface="+mj-lt"/>
              <a:buAutoNum type="arabicPeriod"/>
            </a:pPr>
            <a:r>
              <a:rPr lang="en-US" dirty="0" smtClean="0"/>
              <a:t>RBI advises commercial banks on monetary matters.</a:t>
            </a:r>
          </a:p>
          <a:p>
            <a:pPr marL="0" indent="0">
              <a:buNone/>
            </a:pPr>
            <a:r>
              <a:rPr lang="en-US" dirty="0" smtClean="0"/>
              <a:t>Correct Statement</a:t>
            </a:r>
          </a:p>
          <a:p>
            <a:pPr marL="514350" indent="-514350">
              <a:buFont typeface="+mj-lt"/>
              <a:buAutoNum type="alphaUcPeriod"/>
            </a:pPr>
            <a:r>
              <a:rPr lang="en-US" strike="sngStrike" dirty="0" smtClean="0">
                <a:solidFill>
                  <a:srgbClr val="FF0000"/>
                </a:solidFill>
              </a:rPr>
              <a:t>Only 2 and 3</a:t>
            </a:r>
          </a:p>
          <a:p>
            <a:pPr marL="514350" indent="-514350">
              <a:buFont typeface="+mj-lt"/>
              <a:buAutoNum type="alphaUcPeriod"/>
            </a:pPr>
            <a:r>
              <a:rPr lang="en-US" dirty="0" smtClean="0"/>
              <a:t>Only 1 and 2</a:t>
            </a:r>
          </a:p>
          <a:p>
            <a:pPr marL="514350" indent="-514350">
              <a:buFont typeface="+mj-lt"/>
              <a:buAutoNum type="alphaUcPeriod"/>
            </a:pPr>
            <a:r>
              <a:rPr lang="en-US" dirty="0" smtClean="0"/>
              <a:t>Only 1 and 3</a:t>
            </a:r>
          </a:p>
          <a:p>
            <a:pPr marL="514350" indent="-514350">
              <a:buFont typeface="+mj-lt"/>
              <a:buAutoNum type="alphaUcPeriod"/>
            </a:pPr>
            <a:r>
              <a:rPr lang="en-US" dirty="0" smtClean="0"/>
              <a:t>1, 2 and 3.</a:t>
            </a:r>
          </a:p>
          <a:p>
            <a:pPr marL="514350" indent="-514350">
              <a:buFont typeface="+mj-lt"/>
              <a:buAutoNum type="alphaUcPeriod"/>
            </a:pPr>
            <a:endParaRPr lang="en-US" sz="2400" dirty="0"/>
          </a:p>
        </p:txBody>
      </p:sp>
      <p:sp>
        <p:nvSpPr>
          <p:cNvPr id="7" name="Title 6"/>
          <p:cNvSpPr>
            <a:spLocks noGrp="1"/>
          </p:cNvSpPr>
          <p:nvPr>
            <p:ph type="title"/>
          </p:nvPr>
        </p:nvSpPr>
        <p:spPr/>
        <p:txBody>
          <a:bodyPr>
            <a:normAutofit fontScale="90000"/>
          </a:bodyPr>
          <a:lstStyle/>
          <a:p>
            <a:r>
              <a:rPr lang="en-US" dirty="0" smtClean="0"/>
              <a:t>MCQ (2012)</a:t>
            </a:r>
            <a:endParaRPr lang="en-US" dirty="0"/>
          </a:p>
        </p:txBody>
      </p:sp>
    </p:spTree>
    <p:extLst>
      <p:ext uri="{BB962C8B-B14F-4D97-AF65-F5344CB8AC3E}">
        <p14:creationId xmlns:p14="http://schemas.microsoft.com/office/powerpoint/2010/main" val="18667162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rmAutofit fontScale="77500" lnSpcReduction="20000"/>
          </a:bodyPr>
          <a:lstStyle/>
          <a:p>
            <a:pPr marL="0" indent="0">
              <a:buNone/>
            </a:pPr>
            <a:r>
              <a:rPr lang="en-US" dirty="0" smtClean="0"/>
              <a:t>RBI Acts as banker’s bank. This would imply which of the following?</a:t>
            </a:r>
          </a:p>
          <a:p>
            <a:pPr marL="514350" indent="-514350">
              <a:buFont typeface="+mj-lt"/>
              <a:buAutoNum type="arabicPeriod"/>
            </a:pPr>
            <a:r>
              <a:rPr lang="en-US" dirty="0" smtClean="0">
                <a:solidFill>
                  <a:schemeClr val="accent6"/>
                </a:solidFill>
              </a:rPr>
              <a:t>(</a:t>
            </a:r>
            <a:r>
              <a:rPr lang="en-US" b="1" dirty="0" smtClean="0">
                <a:solidFill>
                  <a:schemeClr val="accent6"/>
                </a:solidFill>
              </a:rPr>
              <a:t>CRR</a:t>
            </a:r>
            <a:r>
              <a:rPr lang="en-US" dirty="0" smtClean="0">
                <a:solidFill>
                  <a:schemeClr val="accent6"/>
                </a:solidFill>
              </a:rPr>
              <a:t>) Other banks retain their deposits with RBI.</a:t>
            </a:r>
          </a:p>
          <a:p>
            <a:pPr marL="514350" indent="-514350">
              <a:buFont typeface="+mj-lt"/>
              <a:buAutoNum type="arabicPeriod"/>
            </a:pPr>
            <a:r>
              <a:rPr lang="en-US" dirty="0" smtClean="0">
                <a:solidFill>
                  <a:srgbClr val="92D050"/>
                </a:solidFill>
              </a:rPr>
              <a:t>(</a:t>
            </a:r>
            <a:r>
              <a:rPr lang="en-US" b="1" dirty="0" smtClean="0">
                <a:solidFill>
                  <a:srgbClr val="92D050"/>
                </a:solidFill>
              </a:rPr>
              <a:t>Repo, Bank</a:t>
            </a:r>
            <a:r>
              <a:rPr lang="en-US" dirty="0" smtClean="0">
                <a:solidFill>
                  <a:srgbClr val="92D050"/>
                </a:solidFill>
              </a:rPr>
              <a:t>) RBI lends funds to commercial banks in the times of need. </a:t>
            </a:r>
          </a:p>
          <a:p>
            <a:pPr marL="514350" indent="-514350">
              <a:buFont typeface="+mj-lt"/>
              <a:buAutoNum type="arabicPeriod"/>
            </a:pPr>
            <a:r>
              <a:rPr lang="en-US" dirty="0" smtClean="0"/>
              <a:t>RBI advises commercial banks on monetary matters.</a:t>
            </a:r>
          </a:p>
          <a:p>
            <a:pPr marL="0" indent="0">
              <a:buNone/>
            </a:pPr>
            <a:r>
              <a:rPr lang="en-US" dirty="0" smtClean="0"/>
              <a:t>Correct Statement</a:t>
            </a:r>
          </a:p>
          <a:p>
            <a:pPr marL="514350" indent="-514350">
              <a:buFont typeface="+mj-lt"/>
              <a:buAutoNum type="alphaUcPeriod"/>
            </a:pPr>
            <a:r>
              <a:rPr lang="en-US" strike="sngStrike" dirty="0" smtClean="0">
                <a:solidFill>
                  <a:srgbClr val="FF0000"/>
                </a:solidFill>
              </a:rPr>
              <a:t>Only 2 and 3</a:t>
            </a:r>
          </a:p>
          <a:p>
            <a:pPr marL="514350" indent="-514350">
              <a:buFont typeface="+mj-lt"/>
              <a:buAutoNum type="alphaUcPeriod"/>
            </a:pPr>
            <a:r>
              <a:rPr lang="en-US" dirty="0" smtClean="0"/>
              <a:t>Only 1 and 2</a:t>
            </a:r>
          </a:p>
          <a:p>
            <a:pPr marL="514350" indent="-514350">
              <a:buFont typeface="+mj-lt"/>
              <a:buAutoNum type="alphaUcPeriod"/>
            </a:pPr>
            <a:r>
              <a:rPr lang="en-US" strike="sngStrike" dirty="0" smtClean="0">
                <a:solidFill>
                  <a:srgbClr val="FF0000"/>
                </a:solidFill>
              </a:rPr>
              <a:t>Only 1 and 3</a:t>
            </a:r>
          </a:p>
          <a:p>
            <a:pPr marL="514350" indent="-514350">
              <a:buFont typeface="+mj-lt"/>
              <a:buAutoNum type="alphaUcPeriod"/>
            </a:pPr>
            <a:r>
              <a:rPr lang="en-US" dirty="0" smtClean="0"/>
              <a:t>1, 2 and 3.</a:t>
            </a:r>
          </a:p>
          <a:p>
            <a:pPr marL="514350" indent="-514350">
              <a:buFont typeface="+mj-lt"/>
              <a:buAutoNum type="alphaUcPeriod"/>
            </a:pPr>
            <a:endParaRPr lang="en-US" sz="2400" dirty="0"/>
          </a:p>
        </p:txBody>
      </p:sp>
      <p:sp>
        <p:nvSpPr>
          <p:cNvPr id="7" name="Title 6"/>
          <p:cNvSpPr>
            <a:spLocks noGrp="1"/>
          </p:cNvSpPr>
          <p:nvPr>
            <p:ph type="title"/>
          </p:nvPr>
        </p:nvSpPr>
        <p:spPr/>
        <p:txBody>
          <a:bodyPr>
            <a:normAutofit fontScale="90000"/>
          </a:bodyPr>
          <a:lstStyle/>
          <a:p>
            <a:r>
              <a:rPr lang="en-US" dirty="0" smtClean="0"/>
              <a:t>MCQ (2012)</a:t>
            </a:r>
            <a:endParaRPr lang="en-US" dirty="0"/>
          </a:p>
        </p:txBody>
      </p:sp>
    </p:spTree>
    <p:extLst>
      <p:ext uri="{BB962C8B-B14F-4D97-AF65-F5344CB8AC3E}">
        <p14:creationId xmlns:p14="http://schemas.microsoft.com/office/powerpoint/2010/main" val="24541244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914400"/>
            <a:ext cx="10515600" cy="5382705"/>
          </a:xfrm>
        </p:spPr>
        <p:txBody>
          <a:bodyPr>
            <a:normAutofit fontScale="70000" lnSpcReduction="20000"/>
          </a:bodyPr>
          <a:lstStyle/>
          <a:p>
            <a:pPr marL="0" indent="0">
              <a:buNone/>
            </a:pPr>
            <a:r>
              <a:rPr lang="en-US" dirty="0" smtClean="0"/>
              <a:t>RBI Acts as banker’s bank. This would imply which of the following?</a:t>
            </a:r>
          </a:p>
          <a:p>
            <a:pPr marL="514350" indent="-514350">
              <a:buFont typeface="+mj-lt"/>
              <a:buAutoNum type="arabicPeriod"/>
            </a:pPr>
            <a:r>
              <a:rPr lang="en-US" dirty="0" smtClean="0">
                <a:solidFill>
                  <a:srgbClr val="92D050"/>
                </a:solidFill>
              </a:rPr>
              <a:t>(</a:t>
            </a:r>
            <a:r>
              <a:rPr lang="en-US" b="1" dirty="0" smtClean="0">
                <a:solidFill>
                  <a:srgbClr val="92D050"/>
                </a:solidFill>
              </a:rPr>
              <a:t>CRR</a:t>
            </a:r>
            <a:r>
              <a:rPr lang="en-US" dirty="0" smtClean="0">
                <a:solidFill>
                  <a:srgbClr val="92D050"/>
                </a:solidFill>
              </a:rPr>
              <a:t>) Other banks retain their deposits with RBI.</a:t>
            </a:r>
          </a:p>
          <a:p>
            <a:pPr marL="514350" indent="-514350">
              <a:buFont typeface="+mj-lt"/>
              <a:buAutoNum type="arabicPeriod"/>
            </a:pPr>
            <a:r>
              <a:rPr lang="en-US" dirty="0" smtClean="0">
                <a:solidFill>
                  <a:srgbClr val="92D050"/>
                </a:solidFill>
              </a:rPr>
              <a:t>(</a:t>
            </a:r>
            <a:r>
              <a:rPr lang="en-US" b="1" dirty="0" smtClean="0">
                <a:solidFill>
                  <a:srgbClr val="92D050"/>
                </a:solidFill>
              </a:rPr>
              <a:t>Repo</a:t>
            </a:r>
            <a:r>
              <a:rPr lang="en-US" dirty="0" smtClean="0">
                <a:solidFill>
                  <a:srgbClr val="92D050"/>
                </a:solidFill>
              </a:rPr>
              <a:t>) RBI lends funds to commercial banks in the times of need. </a:t>
            </a:r>
          </a:p>
          <a:p>
            <a:pPr marL="514350" indent="-514350">
              <a:buFont typeface="+mj-lt"/>
              <a:buAutoNum type="arabicPeriod"/>
            </a:pPr>
            <a:r>
              <a:rPr lang="en-US" dirty="0" smtClean="0"/>
              <a:t>(Moral Suasion) RBI </a:t>
            </a:r>
            <a:r>
              <a:rPr lang="en-US" b="1" u="sng" dirty="0" smtClean="0">
                <a:solidFill>
                  <a:srgbClr val="FF0000"/>
                </a:solidFill>
              </a:rPr>
              <a:t>advises</a:t>
            </a:r>
            <a:r>
              <a:rPr lang="en-US" dirty="0" smtClean="0">
                <a:solidFill>
                  <a:srgbClr val="FF0000"/>
                </a:solidFill>
              </a:rPr>
              <a:t> </a:t>
            </a:r>
            <a:r>
              <a:rPr lang="en-US" dirty="0" smtClean="0"/>
              <a:t>commercial banks on monetary matters. [Ref: Money-banking </a:t>
            </a:r>
            <a:r>
              <a:rPr lang="en-US" dirty="0" err="1" smtClean="0"/>
              <a:t>E.Narayan</a:t>
            </a:r>
            <a:r>
              <a:rPr lang="en-US" dirty="0" smtClean="0"/>
              <a:t> </a:t>
            </a:r>
            <a:r>
              <a:rPr lang="en-US" dirty="0" err="1" smtClean="0"/>
              <a:t>Nadar</a:t>
            </a:r>
            <a:r>
              <a:rPr lang="en-US" dirty="0" smtClean="0"/>
              <a:t>]</a:t>
            </a:r>
          </a:p>
          <a:p>
            <a:pPr marL="0" indent="0">
              <a:buNone/>
            </a:pPr>
            <a:r>
              <a:rPr lang="en-US" dirty="0" smtClean="0"/>
              <a:t>Correct Statement</a:t>
            </a:r>
          </a:p>
          <a:p>
            <a:pPr marL="514350" indent="-514350">
              <a:buFont typeface="+mj-lt"/>
              <a:buAutoNum type="alphaUcPeriod"/>
            </a:pPr>
            <a:r>
              <a:rPr lang="en-US" strike="sngStrike" dirty="0" smtClean="0">
                <a:solidFill>
                  <a:srgbClr val="FF0000"/>
                </a:solidFill>
              </a:rPr>
              <a:t>Only 2 and 3</a:t>
            </a:r>
          </a:p>
          <a:p>
            <a:pPr marL="514350" indent="-514350">
              <a:buFont typeface="+mj-lt"/>
              <a:buAutoNum type="alphaUcPeriod"/>
            </a:pPr>
            <a:r>
              <a:rPr lang="en-US" dirty="0" smtClean="0"/>
              <a:t>Only 1 and 2</a:t>
            </a:r>
          </a:p>
          <a:p>
            <a:pPr marL="514350" indent="-514350">
              <a:buFont typeface="+mj-lt"/>
              <a:buAutoNum type="alphaUcPeriod"/>
            </a:pPr>
            <a:r>
              <a:rPr lang="en-US" strike="sngStrike" dirty="0" smtClean="0">
                <a:solidFill>
                  <a:srgbClr val="FF0000"/>
                </a:solidFill>
              </a:rPr>
              <a:t>Only 1 and 3</a:t>
            </a:r>
          </a:p>
          <a:p>
            <a:pPr marL="514350" indent="-514350">
              <a:buFont typeface="+mj-lt"/>
              <a:buAutoNum type="alphaUcPeriod"/>
            </a:pPr>
            <a:r>
              <a:rPr lang="en-US" b="1" u="sng" dirty="0" smtClean="0"/>
              <a:t>1, 2 and 3 (</a:t>
            </a:r>
            <a:r>
              <a:rPr lang="en-US" b="1" u="sng" dirty="0" smtClean="0">
                <a:solidFill>
                  <a:srgbClr val="FFFF00"/>
                </a:solidFill>
              </a:rPr>
              <a:t>Test series “A”, Q75, </a:t>
            </a:r>
            <a:r>
              <a:rPr lang="en-US" b="1" u="sng" dirty="0" err="1" smtClean="0">
                <a:solidFill>
                  <a:srgbClr val="FFFF00"/>
                </a:solidFill>
              </a:rPr>
              <a:t>Ans.D</a:t>
            </a:r>
            <a:r>
              <a:rPr lang="en-US" b="1" u="sng" dirty="0" smtClean="0"/>
              <a:t>) </a:t>
            </a:r>
          </a:p>
          <a:p>
            <a:pPr marL="514350" indent="-514350">
              <a:buFont typeface="+mj-lt"/>
              <a:buAutoNum type="alphaUcPeriod"/>
            </a:pPr>
            <a:endParaRPr lang="en-US" sz="2400" dirty="0"/>
          </a:p>
        </p:txBody>
      </p:sp>
      <p:sp>
        <p:nvSpPr>
          <p:cNvPr id="7" name="Title 6"/>
          <p:cNvSpPr>
            <a:spLocks noGrp="1"/>
          </p:cNvSpPr>
          <p:nvPr>
            <p:ph type="title"/>
          </p:nvPr>
        </p:nvSpPr>
        <p:spPr/>
        <p:txBody>
          <a:bodyPr>
            <a:normAutofit fontScale="90000"/>
          </a:bodyPr>
          <a:lstStyle/>
          <a:p>
            <a:r>
              <a:rPr lang="en-US" dirty="0" smtClean="0"/>
              <a:t>CSAT 2012</a:t>
            </a:r>
            <a:endParaRPr lang="en-US" dirty="0"/>
          </a:p>
        </p:txBody>
      </p:sp>
    </p:spTree>
    <p:extLst>
      <p:ext uri="{BB962C8B-B14F-4D97-AF65-F5344CB8AC3E}">
        <p14:creationId xmlns:p14="http://schemas.microsoft.com/office/powerpoint/2010/main" val="34112162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839" y="92849"/>
            <a:ext cx="11875056" cy="6679720"/>
          </a:xfrm>
          <a:prstGeom prst="rect">
            <a:avLst/>
          </a:prstGeom>
        </p:spPr>
      </p:pic>
    </p:spTree>
    <p:extLst>
      <p:ext uri="{BB962C8B-B14F-4D97-AF65-F5344CB8AC3E}">
        <p14:creationId xmlns:p14="http://schemas.microsoft.com/office/powerpoint/2010/main" val="2455530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a:t>
            </a:r>
            <a:endParaRPr lang="en-US" dirty="0"/>
          </a:p>
        </p:txBody>
      </p:sp>
      <p:sp>
        <p:nvSpPr>
          <p:cNvPr id="3" name="Content Placeholder 2"/>
          <p:cNvSpPr>
            <a:spLocks noGrp="1"/>
          </p:cNvSpPr>
          <p:nvPr>
            <p:ph idx="1"/>
          </p:nvPr>
        </p:nvSpPr>
        <p:spPr/>
        <p:txBody>
          <a:bodyPr/>
          <a:lstStyle/>
          <a:p>
            <a:r>
              <a:rPr lang="en-US" dirty="0" smtClean="0"/>
              <a:t>Banking evolution </a:t>
            </a:r>
          </a:p>
          <a:p>
            <a:r>
              <a:rPr lang="en-US" dirty="0" smtClean="0"/>
              <a:t>Nationalization</a:t>
            </a:r>
          </a:p>
          <a:p>
            <a:r>
              <a:rPr lang="en-US" dirty="0" err="1" smtClean="0"/>
              <a:t>Narsimhan</a:t>
            </a:r>
            <a:r>
              <a:rPr lang="en-US" dirty="0" smtClean="0"/>
              <a:t> Committee</a:t>
            </a:r>
          </a:p>
          <a:p>
            <a:r>
              <a:rPr lang="en-US" dirty="0" smtClean="0"/>
              <a:t>New bank licenses, small-bank payment bank</a:t>
            </a:r>
          </a:p>
          <a:p>
            <a:r>
              <a:rPr lang="en-US" dirty="0" smtClean="0"/>
              <a:t>Financial inclusion: PM-JDY, KVP </a:t>
            </a:r>
            <a:r>
              <a:rPr lang="en-US" smtClean="0"/>
              <a:t>etc.</a:t>
            </a:r>
            <a:endParaRPr lang="en-US" dirty="0" smtClean="0"/>
          </a:p>
        </p:txBody>
      </p:sp>
    </p:spTree>
    <p:extLst>
      <p:ext uri="{BB962C8B-B14F-4D97-AF65-F5344CB8AC3E}">
        <p14:creationId xmlns:p14="http://schemas.microsoft.com/office/powerpoint/2010/main" val="938283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34575980"/>
              </p:ext>
            </p:extLst>
          </p:nvPr>
        </p:nvGraphicFramePr>
        <p:xfrm>
          <a:off x="838200" y="914400"/>
          <a:ext cx="10515600" cy="536448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ctr"/>
                      <a:r>
                        <a:rPr lang="en-US" sz="4400" dirty="0" smtClean="0">
                          <a:latin typeface="Franklin Gothic Demi Cond" panose="020B0706030402020204" pitchFamily="34" charset="0"/>
                        </a:rPr>
                        <a:t>Quant. Tool</a:t>
                      </a:r>
                      <a:endParaRPr lang="en-US" sz="4400" dirty="0">
                        <a:latin typeface="Franklin Gothic Demi Cond" panose="020B0706030402020204" pitchFamily="34" charset="0"/>
                      </a:endParaRPr>
                    </a:p>
                  </a:txBody>
                  <a:tcPr>
                    <a:solidFill>
                      <a:srgbClr val="C00000"/>
                    </a:solidFill>
                  </a:tcPr>
                </a:tc>
                <a:tc>
                  <a:txBody>
                    <a:bodyPr/>
                    <a:lstStyle/>
                    <a:p>
                      <a:pPr algn="ctr"/>
                      <a:r>
                        <a:rPr lang="en-US" sz="4400" dirty="0" smtClean="0">
                          <a:latin typeface="Franklin Gothic Demi Cond" panose="020B0706030402020204" pitchFamily="34" charset="0"/>
                        </a:rPr>
                        <a:t>Inflation</a:t>
                      </a:r>
                      <a:r>
                        <a:rPr lang="en-US" sz="4400" baseline="0" dirty="0" smtClean="0">
                          <a:latin typeface="Franklin Gothic Demi Cond" panose="020B0706030402020204" pitchFamily="34" charset="0"/>
                        </a:rPr>
                        <a:t> fight</a:t>
                      </a:r>
                    </a:p>
                    <a:p>
                      <a:pPr algn="ctr"/>
                      <a:r>
                        <a:rPr lang="en-US" sz="4400" baseline="0" dirty="0" smtClean="0">
                          <a:latin typeface="Franklin Gothic Demi Cond" panose="020B0706030402020204" pitchFamily="34" charset="0"/>
                        </a:rPr>
                        <a:t>Tight/Dear</a:t>
                      </a:r>
                      <a:endParaRPr lang="en-US" sz="4400" dirty="0">
                        <a:latin typeface="Franklin Gothic Demi Cond" panose="020B0706030402020204" pitchFamily="34" charset="0"/>
                      </a:endParaRPr>
                    </a:p>
                  </a:txBody>
                  <a:tcPr>
                    <a:solidFill>
                      <a:srgbClr val="C00000"/>
                    </a:solidFill>
                  </a:tcPr>
                </a:tc>
                <a:tc>
                  <a:txBody>
                    <a:bodyPr/>
                    <a:lstStyle/>
                    <a:p>
                      <a:pPr algn="ctr"/>
                      <a:r>
                        <a:rPr lang="en-US" sz="4400" dirty="0" smtClean="0">
                          <a:latin typeface="Franklin Gothic Demi Cond" panose="020B0706030402020204" pitchFamily="34" charset="0"/>
                        </a:rPr>
                        <a:t>Deflation fight</a:t>
                      </a:r>
                    </a:p>
                    <a:p>
                      <a:pPr algn="ctr"/>
                      <a:r>
                        <a:rPr lang="en-US" sz="4400" dirty="0" smtClean="0">
                          <a:latin typeface="Franklin Gothic Demi Cond" panose="020B0706030402020204" pitchFamily="34" charset="0"/>
                        </a:rPr>
                        <a:t>Easy/Cheap</a:t>
                      </a:r>
                      <a:endParaRPr lang="en-US" sz="4400" dirty="0">
                        <a:latin typeface="Franklin Gothic Demi Cond" panose="020B0706030402020204" pitchFamily="34" charset="0"/>
                      </a:endParaRPr>
                    </a:p>
                  </a:txBody>
                  <a:tcPr>
                    <a:solidFill>
                      <a:srgbClr val="C00000"/>
                    </a:solidFill>
                  </a:tcPr>
                </a:tc>
              </a:tr>
              <a:tr h="370840">
                <a:tc>
                  <a:txBody>
                    <a:bodyPr/>
                    <a:lstStyle/>
                    <a:p>
                      <a:pPr algn="ctr"/>
                      <a:r>
                        <a:rPr lang="en-US" sz="6000" dirty="0" smtClean="0">
                          <a:latin typeface="Franklin Gothic Demi Cond" panose="020B0706030402020204" pitchFamily="34" charset="0"/>
                        </a:rPr>
                        <a:t>CRR,</a:t>
                      </a:r>
                      <a:r>
                        <a:rPr lang="en-US" sz="6000" baseline="0" dirty="0" smtClean="0">
                          <a:latin typeface="Franklin Gothic Demi Cond" panose="020B0706030402020204" pitchFamily="34" charset="0"/>
                        </a:rPr>
                        <a:t> SLR</a:t>
                      </a:r>
                      <a:endParaRPr lang="en-US" sz="6000" dirty="0">
                        <a:latin typeface="Franklin Gothic Demi Cond" panose="020B0706030402020204" pitchFamily="34" charset="0"/>
                      </a:endParaRPr>
                    </a:p>
                  </a:txBody>
                  <a:tcPr/>
                </a:tc>
                <a:tc>
                  <a:txBody>
                    <a:bodyPr/>
                    <a:lstStyle/>
                    <a:p>
                      <a:pPr algn="ctr"/>
                      <a:r>
                        <a:rPr lang="en-US" sz="6000" dirty="0" smtClean="0">
                          <a:latin typeface="Franklin Gothic Demi Cond" panose="020B0706030402020204" pitchFamily="34" charset="0"/>
                        </a:rPr>
                        <a:t>Increase</a:t>
                      </a:r>
                      <a:endParaRPr lang="en-US" sz="6000" dirty="0">
                        <a:latin typeface="Franklin Gothic Demi Cond" panose="020B0706030402020204" pitchFamily="34" charset="0"/>
                      </a:endParaRPr>
                    </a:p>
                  </a:txBody>
                  <a:tcPr/>
                </a:tc>
                <a:tc>
                  <a:txBody>
                    <a:bodyPr/>
                    <a:lstStyle/>
                    <a:p>
                      <a:pPr algn="ctr"/>
                      <a:r>
                        <a:rPr lang="en-US" sz="6000" dirty="0" smtClean="0">
                          <a:latin typeface="Franklin Gothic Demi Cond" panose="020B0706030402020204" pitchFamily="34" charset="0"/>
                        </a:rPr>
                        <a:t>Decrease</a:t>
                      </a:r>
                      <a:endParaRPr lang="en-US" sz="6000" dirty="0">
                        <a:latin typeface="Franklin Gothic Demi Cond" panose="020B0706030402020204" pitchFamily="34" charset="0"/>
                      </a:endParaRPr>
                    </a:p>
                  </a:txBody>
                  <a:tcPr/>
                </a:tc>
              </a:tr>
              <a:tr h="370840">
                <a:tc>
                  <a:txBody>
                    <a:bodyPr/>
                    <a:lstStyle/>
                    <a:p>
                      <a:pPr algn="ctr"/>
                      <a:r>
                        <a:rPr lang="en-US" sz="6000" dirty="0" smtClean="0">
                          <a:latin typeface="Franklin Gothic Demi Cond" panose="020B0706030402020204" pitchFamily="34" charset="0"/>
                        </a:rPr>
                        <a:t>OMO</a:t>
                      </a:r>
                      <a:endParaRPr lang="en-US" sz="6000" dirty="0">
                        <a:latin typeface="Franklin Gothic Demi Cond" panose="020B0706030402020204" pitchFamily="34" charset="0"/>
                      </a:endParaRPr>
                    </a:p>
                  </a:txBody>
                  <a:tcPr/>
                </a:tc>
                <a:tc>
                  <a:txBody>
                    <a:bodyPr/>
                    <a:lstStyle/>
                    <a:p>
                      <a:pPr algn="ctr"/>
                      <a:r>
                        <a:rPr lang="en-US" sz="6000" dirty="0" smtClean="0">
                          <a:latin typeface="Franklin Gothic Demi Cond" panose="020B0706030402020204" pitchFamily="34" charset="0"/>
                        </a:rPr>
                        <a:t>Sell</a:t>
                      </a:r>
                      <a:endParaRPr lang="en-US" sz="6000" dirty="0">
                        <a:latin typeface="Franklin Gothic Demi Cond" panose="020B0706030402020204" pitchFamily="34" charset="0"/>
                      </a:endParaRPr>
                    </a:p>
                  </a:txBody>
                  <a:tcPr/>
                </a:tc>
                <a:tc>
                  <a:txBody>
                    <a:bodyPr/>
                    <a:lstStyle/>
                    <a:p>
                      <a:pPr algn="ctr"/>
                      <a:r>
                        <a:rPr lang="en-US" sz="6000" dirty="0" smtClean="0">
                          <a:latin typeface="Franklin Gothic Demi Cond" panose="020B0706030402020204" pitchFamily="34" charset="0"/>
                        </a:rPr>
                        <a:t>Buy</a:t>
                      </a:r>
                      <a:endParaRPr lang="en-US" sz="6000" dirty="0">
                        <a:latin typeface="Franklin Gothic Demi Cond" panose="020B0706030402020204" pitchFamily="34" charset="0"/>
                      </a:endParaRPr>
                    </a:p>
                  </a:txBody>
                  <a:tcPr/>
                </a:tc>
              </a:tr>
              <a:tr h="370840">
                <a:tc>
                  <a:txBody>
                    <a:bodyPr/>
                    <a:lstStyle/>
                    <a:p>
                      <a:pPr algn="ctr"/>
                      <a:r>
                        <a:rPr lang="en-US" sz="6000" dirty="0" smtClean="0">
                          <a:latin typeface="Franklin Gothic Demi Cond" panose="020B0706030402020204" pitchFamily="34" charset="0"/>
                        </a:rPr>
                        <a:t>Policy</a:t>
                      </a:r>
                    </a:p>
                    <a:p>
                      <a:pPr algn="ctr"/>
                      <a:r>
                        <a:rPr lang="en-US" sz="6000" dirty="0" smtClean="0">
                          <a:latin typeface="Franklin Gothic Demi Cond" panose="020B0706030402020204" pitchFamily="34" charset="0"/>
                        </a:rPr>
                        <a:t>RATE</a:t>
                      </a:r>
                      <a:endParaRPr lang="en-US" sz="6000" dirty="0">
                        <a:latin typeface="Franklin Gothic Demi Cond" panose="020B0706030402020204" pitchFamily="34" charset="0"/>
                      </a:endParaRPr>
                    </a:p>
                  </a:txBody>
                  <a:tcPr/>
                </a:tc>
                <a:tc>
                  <a:txBody>
                    <a:bodyPr/>
                    <a:lstStyle/>
                    <a:p>
                      <a:pPr algn="ctr"/>
                      <a:r>
                        <a:rPr lang="en-US" sz="6000" dirty="0" smtClean="0">
                          <a:latin typeface="Franklin Gothic Demi Cond" panose="020B0706030402020204" pitchFamily="34" charset="0"/>
                        </a:rPr>
                        <a:t>Increase</a:t>
                      </a:r>
                      <a:endParaRPr lang="en-US" sz="6000" dirty="0">
                        <a:latin typeface="Franklin Gothic Demi Cond" panose="020B0706030402020204" pitchFamily="34" charset="0"/>
                      </a:endParaRPr>
                    </a:p>
                  </a:txBody>
                  <a:tcPr/>
                </a:tc>
                <a:tc>
                  <a:txBody>
                    <a:bodyPr/>
                    <a:lstStyle/>
                    <a:p>
                      <a:pPr algn="ctr"/>
                      <a:r>
                        <a:rPr lang="en-US" sz="6000" dirty="0" smtClean="0">
                          <a:latin typeface="Franklin Gothic Demi Cond" panose="020B0706030402020204" pitchFamily="34" charset="0"/>
                        </a:rPr>
                        <a:t>Decrease</a:t>
                      </a:r>
                      <a:endParaRPr lang="en-US" sz="6000" dirty="0">
                        <a:latin typeface="Franklin Gothic Demi Cond" panose="020B0706030402020204" pitchFamily="34" charset="0"/>
                      </a:endParaRPr>
                    </a:p>
                  </a:txBody>
                  <a:tcPr/>
                </a:tc>
              </a:tr>
            </a:tbl>
          </a:graphicData>
        </a:graphic>
      </p:graphicFrame>
      <p:sp>
        <p:nvSpPr>
          <p:cNvPr id="3" name="Title 2"/>
          <p:cNvSpPr>
            <a:spLocks noGrp="1"/>
          </p:cNvSpPr>
          <p:nvPr>
            <p:ph type="title"/>
          </p:nvPr>
        </p:nvSpPr>
        <p:spPr/>
        <p:txBody>
          <a:bodyPr>
            <a:normAutofit fontScale="90000"/>
          </a:bodyPr>
          <a:lstStyle/>
          <a:p>
            <a:r>
              <a:rPr lang="en-US" dirty="0" smtClean="0"/>
              <a:t>Monetary Policy</a:t>
            </a:r>
            <a:endParaRPr lang="en-US" dirty="0"/>
          </a:p>
        </p:txBody>
      </p:sp>
    </p:spTree>
    <p:extLst>
      <p:ext uri="{BB962C8B-B14F-4D97-AF65-F5344CB8AC3E}">
        <p14:creationId xmlns:p14="http://schemas.microsoft.com/office/powerpoint/2010/main" val="3166895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Quantitative Tools</a:t>
            </a:r>
            <a:br>
              <a:rPr lang="en-US" dirty="0" smtClean="0"/>
            </a:br>
            <a:r>
              <a:rPr lang="en-US" dirty="0" smtClean="0"/>
              <a:t>Measures of Money supply </a:t>
            </a:r>
            <a:endParaRPr lang="en-US" dirty="0"/>
          </a:p>
        </p:txBody>
      </p:sp>
      <p:sp>
        <p:nvSpPr>
          <p:cNvPr id="3" name="Text Placeholder 2"/>
          <p:cNvSpPr>
            <a:spLocks noGrp="1"/>
          </p:cNvSpPr>
          <p:nvPr>
            <p:ph type="body" idx="1"/>
          </p:nvPr>
        </p:nvSpPr>
        <p:spPr/>
        <p:txBody>
          <a:bodyPr/>
          <a:lstStyle/>
          <a:p>
            <a:r>
              <a:rPr lang="en-US" dirty="0" smtClean="0"/>
              <a:t>Reserve money</a:t>
            </a:r>
          </a:p>
          <a:p>
            <a:r>
              <a:rPr lang="en-US" dirty="0" smtClean="0"/>
              <a:t>Broad money</a:t>
            </a:r>
          </a:p>
          <a:p>
            <a:r>
              <a:rPr lang="en-US" dirty="0" smtClean="0"/>
              <a:t>Narrow Money</a:t>
            </a:r>
          </a:p>
          <a:p>
            <a:r>
              <a:rPr lang="en-US" dirty="0" smtClean="0"/>
              <a:t>M0, M1, M2, M3, M4..?</a:t>
            </a:r>
            <a:endParaRPr lang="en-US" dirty="0"/>
          </a:p>
        </p:txBody>
      </p:sp>
    </p:spTree>
    <p:extLst>
      <p:ext uri="{BB962C8B-B14F-4D97-AF65-F5344CB8AC3E}">
        <p14:creationId xmlns:p14="http://schemas.microsoft.com/office/powerpoint/2010/main" val="193121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2759999318"/>
              </p:ext>
            </p:extLst>
          </p:nvPr>
        </p:nvGraphicFramePr>
        <p:xfrm>
          <a:off x="356616" y="1114901"/>
          <a:ext cx="10780776" cy="3779520"/>
        </p:xfrm>
        <a:graphic>
          <a:graphicData uri="http://schemas.openxmlformats.org/drawingml/2006/table">
            <a:tbl>
              <a:tblPr firstRow="1" firstCol="1" bandRow="1">
                <a:tableStyleId>{93296810-A885-4BE3-A3E7-6D5BEEA58F35}</a:tableStyleId>
              </a:tblPr>
              <a:tblGrid>
                <a:gridCol w="7552944"/>
                <a:gridCol w="3227832"/>
              </a:tblGrid>
              <a:tr h="0">
                <a:tc>
                  <a:txBody>
                    <a:bodyPr/>
                    <a:lstStyle/>
                    <a:p>
                      <a:pPr marL="0" marR="0">
                        <a:spcBef>
                          <a:spcPts val="0"/>
                        </a:spcBef>
                        <a:spcAft>
                          <a:spcPts val="0"/>
                        </a:spcAft>
                      </a:pPr>
                      <a:r>
                        <a:rPr lang="en-US" sz="4400" b="0" dirty="0">
                          <a:solidFill>
                            <a:schemeClr val="tx1"/>
                          </a:solidFill>
                          <a:effectLst/>
                          <a:latin typeface="Franklin Gothic Medium" panose="020B0603020102020204" pitchFamily="34" charset="0"/>
                        </a:rPr>
                        <a:t>Components</a:t>
                      </a:r>
                      <a:endParaRPr lang="en-US" sz="4400" b="0" dirty="0">
                        <a:solidFill>
                          <a:schemeClr val="tx1"/>
                        </a:solidFill>
                        <a:effectLst/>
                        <a:latin typeface="Franklin Gothic Medium" panose="020B0603020102020204" pitchFamily="34"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3600" b="0" dirty="0">
                          <a:effectLst/>
                          <a:latin typeface="Franklin Gothic Medium" panose="020B0603020102020204" pitchFamily="34" charset="0"/>
                        </a:rPr>
                        <a:t>Billion Rupees in </a:t>
                      </a:r>
                      <a:r>
                        <a:rPr lang="en-US" sz="3600" b="0" dirty="0" smtClean="0">
                          <a:effectLst/>
                          <a:latin typeface="Franklin Gothic Medium" panose="020B0603020102020204" pitchFamily="34" charset="0"/>
                        </a:rPr>
                        <a:t>Aug'14</a:t>
                      </a:r>
                      <a:endParaRPr lang="en-US" sz="3600" b="0" dirty="0">
                        <a:solidFill>
                          <a:schemeClr val="tx1"/>
                        </a:solidFill>
                        <a:effectLst/>
                        <a:latin typeface="Franklin Gothic Medium" panose="020B0603020102020204" pitchFamily="34" charset="0"/>
                        <a:ea typeface="Times New Roman" panose="02020603050405020304" pitchFamily="18" charset="0"/>
                      </a:endParaRPr>
                    </a:p>
                  </a:txBody>
                  <a:tcPr marL="68580" marR="68580" marT="0" marB="0"/>
                </a:tc>
              </a:tr>
              <a:tr h="0">
                <a:tc>
                  <a:txBody>
                    <a:bodyPr/>
                    <a:lstStyle/>
                    <a:p>
                      <a:pPr marL="0" marR="0">
                        <a:spcBef>
                          <a:spcPts val="0"/>
                        </a:spcBef>
                        <a:spcAft>
                          <a:spcPts val="0"/>
                        </a:spcAft>
                      </a:pPr>
                      <a:r>
                        <a:rPr lang="en-US" sz="4400" b="0" dirty="0" err="1">
                          <a:solidFill>
                            <a:schemeClr val="tx1"/>
                          </a:solidFill>
                          <a:effectLst/>
                          <a:latin typeface="Franklin Gothic Medium" panose="020B0603020102020204" pitchFamily="34" charset="0"/>
                        </a:rPr>
                        <a:t>i</a:t>
                      </a:r>
                      <a:r>
                        <a:rPr lang="en-US" sz="4400" b="0" dirty="0">
                          <a:solidFill>
                            <a:schemeClr val="tx1"/>
                          </a:solidFill>
                          <a:effectLst/>
                          <a:latin typeface="Franklin Gothic Medium" panose="020B0603020102020204" pitchFamily="34" charset="0"/>
                        </a:rPr>
                        <a:t>) Currency in Circulation</a:t>
                      </a:r>
                      <a:endParaRPr lang="en-US" sz="4400" b="0" dirty="0">
                        <a:solidFill>
                          <a:schemeClr val="tx1"/>
                        </a:solidFill>
                        <a:effectLst/>
                        <a:latin typeface="Franklin Gothic Medium" panose="020B0603020102020204" pitchFamily="34"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3600" b="0">
                          <a:effectLst/>
                          <a:latin typeface="Franklin Gothic Medium" panose="020B0603020102020204" pitchFamily="34" charset="0"/>
                        </a:rPr>
                        <a:t>13610</a:t>
                      </a:r>
                      <a:endParaRPr lang="en-US" sz="3600" b="0">
                        <a:solidFill>
                          <a:schemeClr val="tx1"/>
                        </a:solidFill>
                        <a:effectLst/>
                        <a:latin typeface="Franklin Gothic Medium" panose="020B0603020102020204" pitchFamily="34" charset="0"/>
                        <a:ea typeface="Times New Roman" panose="02020603050405020304" pitchFamily="18" charset="0"/>
                      </a:endParaRPr>
                    </a:p>
                  </a:txBody>
                  <a:tcPr marL="68580" marR="68580" marT="0" marB="0"/>
                </a:tc>
              </a:tr>
              <a:tr h="0">
                <a:tc>
                  <a:txBody>
                    <a:bodyPr/>
                    <a:lstStyle/>
                    <a:p>
                      <a:pPr marL="0" marR="0">
                        <a:spcBef>
                          <a:spcPts val="0"/>
                        </a:spcBef>
                        <a:spcAft>
                          <a:spcPts val="0"/>
                        </a:spcAft>
                      </a:pPr>
                      <a:r>
                        <a:rPr lang="en-US" sz="4400" b="0" dirty="0">
                          <a:solidFill>
                            <a:schemeClr val="tx1"/>
                          </a:solidFill>
                          <a:effectLst/>
                          <a:latin typeface="Franklin Gothic Medium" panose="020B0603020102020204" pitchFamily="34" charset="0"/>
                        </a:rPr>
                        <a:t>ii) Bankers' Deposits with RBI</a:t>
                      </a:r>
                      <a:endParaRPr lang="en-US" sz="4400" b="0" dirty="0">
                        <a:solidFill>
                          <a:schemeClr val="tx1"/>
                        </a:solidFill>
                        <a:effectLst/>
                        <a:latin typeface="Franklin Gothic Medium" panose="020B0603020102020204" pitchFamily="34"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3600" b="0" dirty="0">
                          <a:effectLst/>
                          <a:latin typeface="Franklin Gothic Medium" panose="020B0603020102020204" pitchFamily="34" charset="0"/>
                        </a:rPr>
                        <a:t>3567</a:t>
                      </a:r>
                      <a:endParaRPr lang="en-US" sz="3600" b="0" dirty="0">
                        <a:solidFill>
                          <a:schemeClr val="tx1"/>
                        </a:solidFill>
                        <a:effectLst/>
                        <a:latin typeface="Franklin Gothic Medium" panose="020B0603020102020204" pitchFamily="34" charset="0"/>
                        <a:ea typeface="Times New Roman" panose="02020603050405020304" pitchFamily="18" charset="0"/>
                      </a:endParaRPr>
                    </a:p>
                  </a:txBody>
                  <a:tcPr marL="68580" marR="68580" marT="0" marB="0"/>
                </a:tc>
              </a:tr>
              <a:tr h="0">
                <a:tc>
                  <a:txBody>
                    <a:bodyPr/>
                    <a:lstStyle/>
                    <a:p>
                      <a:pPr marL="0" marR="0">
                        <a:spcBef>
                          <a:spcPts val="0"/>
                        </a:spcBef>
                        <a:spcAft>
                          <a:spcPts val="0"/>
                        </a:spcAft>
                      </a:pPr>
                      <a:r>
                        <a:rPr lang="en-US" sz="4400" b="0" dirty="0">
                          <a:solidFill>
                            <a:schemeClr val="tx1"/>
                          </a:solidFill>
                          <a:effectLst/>
                          <a:latin typeface="Franklin Gothic Medium" panose="020B0603020102020204" pitchFamily="34" charset="0"/>
                        </a:rPr>
                        <a:t>iii</a:t>
                      </a:r>
                      <a:r>
                        <a:rPr lang="en-US" sz="4400" b="0" dirty="0" smtClean="0">
                          <a:solidFill>
                            <a:schemeClr val="tx1"/>
                          </a:solidFill>
                          <a:effectLst/>
                          <a:latin typeface="Franklin Gothic Medium" panose="020B0603020102020204" pitchFamily="34" charset="0"/>
                        </a:rPr>
                        <a:t>) Other</a:t>
                      </a:r>
                      <a:r>
                        <a:rPr lang="en-US" sz="4400" b="0" dirty="0">
                          <a:solidFill>
                            <a:schemeClr val="tx1"/>
                          </a:solidFill>
                          <a:effectLst/>
                          <a:latin typeface="Franklin Gothic Medium" panose="020B0603020102020204" pitchFamily="34" charset="0"/>
                        </a:rPr>
                        <a:t>' Deposits with RBI</a:t>
                      </a:r>
                      <a:endParaRPr lang="en-US" sz="4400" b="0" dirty="0">
                        <a:solidFill>
                          <a:schemeClr val="tx1"/>
                        </a:solidFill>
                        <a:effectLst/>
                        <a:latin typeface="Franklin Gothic Medium" panose="020B0603020102020204" pitchFamily="34"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3600" b="0" dirty="0">
                          <a:effectLst/>
                          <a:latin typeface="Franklin Gothic Medium" panose="020B0603020102020204" pitchFamily="34" charset="0"/>
                        </a:rPr>
                        <a:t>97</a:t>
                      </a:r>
                      <a:endParaRPr lang="en-US" sz="3600" b="0" dirty="0">
                        <a:solidFill>
                          <a:schemeClr val="tx1"/>
                        </a:solidFill>
                        <a:effectLst/>
                        <a:latin typeface="Franklin Gothic Medium" panose="020B0603020102020204" pitchFamily="34" charset="0"/>
                        <a:ea typeface="Times New Roman" panose="02020603050405020304" pitchFamily="18" charset="0"/>
                      </a:endParaRPr>
                    </a:p>
                  </a:txBody>
                  <a:tcPr marL="68580" marR="68580" marT="0" marB="0"/>
                </a:tc>
              </a:tr>
              <a:tr h="0">
                <a:tc>
                  <a:txBody>
                    <a:bodyPr/>
                    <a:lstStyle/>
                    <a:p>
                      <a:pPr marL="0" marR="0">
                        <a:spcBef>
                          <a:spcPts val="0"/>
                        </a:spcBef>
                        <a:spcAft>
                          <a:spcPts val="0"/>
                        </a:spcAft>
                      </a:pPr>
                      <a:r>
                        <a:rPr lang="en-US" sz="4400" b="0" dirty="0">
                          <a:solidFill>
                            <a:schemeClr val="tx1"/>
                          </a:solidFill>
                          <a:effectLst/>
                          <a:latin typeface="Franklin Gothic Medium" panose="020B0603020102020204" pitchFamily="34" charset="0"/>
                        </a:rPr>
                        <a:t>Total M0: Reserve Money</a:t>
                      </a:r>
                      <a:endParaRPr lang="en-US" sz="4400" b="0" dirty="0">
                        <a:solidFill>
                          <a:schemeClr val="tx1"/>
                        </a:solidFill>
                        <a:effectLst/>
                        <a:latin typeface="Franklin Gothic Medium" panose="020B0603020102020204" pitchFamily="34" charset="0"/>
                        <a:ea typeface="Times New Roman" panose="02020603050405020304" pitchFamily="18" charset="0"/>
                      </a:endParaRPr>
                    </a:p>
                  </a:txBody>
                  <a:tcPr marL="68580" marR="68580" marT="0" marB="0"/>
                </a:tc>
                <a:tc>
                  <a:txBody>
                    <a:bodyPr/>
                    <a:lstStyle/>
                    <a:p>
                      <a:pPr marL="0" marR="0" algn="r">
                        <a:spcBef>
                          <a:spcPts val="0"/>
                        </a:spcBef>
                        <a:spcAft>
                          <a:spcPts val="0"/>
                        </a:spcAft>
                      </a:pPr>
                      <a:r>
                        <a:rPr lang="en-US" sz="3600" b="0" dirty="0">
                          <a:effectLst/>
                          <a:latin typeface="Franklin Gothic Medium" panose="020B0603020102020204" pitchFamily="34" charset="0"/>
                        </a:rPr>
                        <a:t>17274</a:t>
                      </a:r>
                      <a:endParaRPr lang="en-US" sz="3600" b="0" dirty="0">
                        <a:solidFill>
                          <a:schemeClr val="tx1"/>
                        </a:solidFill>
                        <a:effectLst/>
                        <a:latin typeface="Franklin Gothic Medium" panose="020B0603020102020204" pitchFamily="34" charset="0"/>
                        <a:ea typeface="Times New Roman" panose="02020603050405020304" pitchFamily="18" charset="0"/>
                      </a:endParaRPr>
                    </a:p>
                  </a:txBody>
                  <a:tcPr marL="68580" marR="68580" marT="0" marB="0"/>
                </a:tc>
              </a:tr>
            </a:tbl>
          </a:graphicData>
        </a:graphic>
      </p:graphicFrame>
      <p:sp>
        <p:nvSpPr>
          <p:cNvPr id="6" name="Title 5"/>
          <p:cNvSpPr>
            <a:spLocks noGrp="1"/>
          </p:cNvSpPr>
          <p:nvPr>
            <p:ph type="title"/>
          </p:nvPr>
        </p:nvSpPr>
        <p:spPr/>
        <p:txBody>
          <a:bodyPr>
            <a:normAutofit fontScale="90000"/>
          </a:bodyPr>
          <a:lstStyle/>
          <a:p>
            <a:r>
              <a:rPr lang="en-US" dirty="0" smtClean="0"/>
              <a:t>M0: reserve money, High powered money</a:t>
            </a:r>
            <a:endParaRPr lang="en-US" dirty="0"/>
          </a:p>
        </p:txBody>
      </p:sp>
    </p:spTree>
    <p:extLst>
      <p:ext uri="{BB962C8B-B14F-4D97-AF65-F5344CB8AC3E}">
        <p14:creationId xmlns:p14="http://schemas.microsoft.com/office/powerpoint/2010/main" val="1113617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8982" y="3443304"/>
            <a:ext cx="1437158" cy="1437158"/>
          </a:xfrm>
          <a:prstGeom prst="rect">
            <a:avLst/>
          </a:prstGeom>
        </p:spPr>
      </p:pic>
      <p:sp>
        <p:nvSpPr>
          <p:cNvPr id="22" name="TextBox 21"/>
          <p:cNvSpPr txBox="1"/>
          <p:nvPr/>
        </p:nvSpPr>
        <p:spPr>
          <a:xfrm>
            <a:off x="5407238" y="520226"/>
            <a:ext cx="2087840" cy="1323439"/>
          </a:xfrm>
          <a:prstGeom prst="rect">
            <a:avLst/>
          </a:prstGeom>
          <a:solidFill>
            <a:schemeClr val="accent2">
              <a:lumMod val="60000"/>
              <a:lumOff val="4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lgn="ctr"/>
            <a:r>
              <a:rPr lang="en-US" sz="8000" dirty="0" smtClean="0">
                <a:solidFill>
                  <a:schemeClr val="tx1"/>
                </a:solidFill>
                <a:latin typeface="Franklin Gothic Demi Cond" panose="020B0706030402020204" pitchFamily="34" charset="0"/>
                <a:ea typeface="Kozuka Gothic Pro B" panose="020B0800000000000000" pitchFamily="34" charset="-128"/>
              </a:rPr>
              <a:t>M4</a:t>
            </a:r>
            <a:endParaRPr lang="en-US" sz="8000" dirty="0">
              <a:solidFill>
                <a:schemeClr val="tx1"/>
              </a:solidFill>
              <a:latin typeface="Franklin Gothic Demi Cond" panose="020B0706030402020204" pitchFamily="34" charset="0"/>
              <a:ea typeface="Kozuka Gothic Pro B" panose="020B0800000000000000" pitchFamily="34" charset="-128"/>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102" y="3529196"/>
            <a:ext cx="1447991" cy="144799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527842" y="3594480"/>
            <a:ext cx="2336947" cy="1447991"/>
          </a:xfrm>
          <a:prstGeom prst="rect">
            <a:avLst/>
          </a:prstGeom>
        </p:spPr>
      </p:pic>
      <p:sp>
        <p:nvSpPr>
          <p:cNvPr id="5" name="TextBox 4"/>
          <p:cNvSpPr txBox="1"/>
          <p:nvPr/>
        </p:nvSpPr>
        <p:spPr>
          <a:xfrm>
            <a:off x="619508" y="2135456"/>
            <a:ext cx="3772866" cy="1077218"/>
          </a:xfrm>
          <a:prstGeom prst="rect">
            <a:avLst/>
          </a:prstGeom>
          <a:solidFill>
            <a:schemeClr val="accent2">
              <a:lumMod val="60000"/>
              <a:lumOff val="4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lgn="ctr"/>
            <a:r>
              <a:rPr lang="en-US" sz="3200" dirty="0" smtClean="0">
                <a:solidFill>
                  <a:schemeClr val="tx1"/>
                </a:solidFill>
                <a:latin typeface="Franklin Gothic Demi Cond" panose="020B0706030402020204" pitchFamily="34" charset="0"/>
                <a:ea typeface="Kozuka Gothic Pro B" panose="020B0800000000000000" pitchFamily="34" charset="-128"/>
              </a:rPr>
              <a:t>= M1+ Post office (Only Savings)</a:t>
            </a:r>
            <a:endParaRPr lang="en-US" sz="2800" dirty="0">
              <a:solidFill>
                <a:schemeClr val="tx1"/>
              </a:solidFill>
              <a:latin typeface="Franklin Gothic Demi Cond" panose="020B0706030402020204" pitchFamily="34" charset="0"/>
              <a:ea typeface="Kozuka Gothic Pro B" panose="020B0800000000000000" pitchFamily="34" charset="-128"/>
            </a:endParaRPr>
          </a:p>
        </p:txBody>
      </p:sp>
      <p:sp>
        <p:nvSpPr>
          <p:cNvPr id="4" name="TextBox 3"/>
          <p:cNvSpPr txBox="1"/>
          <p:nvPr/>
        </p:nvSpPr>
        <p:spPr>
          <a:xfrm>
            <a:off x="530567" y="4773167"/>
            <a:ext cx="2339671" cy="830997"/>
          </a:xfrm>
          <a:prstGeom prst="rect">
            <a:avLst/>
          </a:prstGeom>
          <a:solidFill>
            <a:schemeClr val="bg2">
              <a:lumMod val="5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lgn="ctr"/>
            <a:r>
              <a:rPr lang="en-US" sz="2400" dirty="0" smtClean="0">
                <a:latin typeface="Franklin Gothic Demi Cond" panose="020B0706030402020204" pitchFamily="34" charset="0"/>
                <a:ea typeface="Kozuka Gothic Pro B" panose="020B0800000000000000" pitchFamily="34" charset="-128"/>
              </a:rPr>
              <a:t>Currency </a:t>
            </a:r>
          </a:p>
          <a:p>
            <a:pPr marL="0" lvl="1" algn="ctr"/>
            <a:r>
              <a:rPr lang="en-US" sz="2400" dirty="0" smtClean="0">
                <a:latin typeface="Franklin Gothic Demi Cond" panose="020B0706030402020204" pitchFamily="34" charset="0"/>
                <a:ea typeface="Kozuka Gothic Pro B" panose="020B0800000000000000" pitchFamily="34" charset="-128"/>
              </a:rPr>
              <a:t>with Juntaa</a:t>
            </a:r>
            <a:endParaRPr lang="en-US" sz="2400" dirty="0">
              <a:latin typeface="Franklin Gothic Demi Cond" panose="020B0706030402020204" pitchFamily="34" charset="0"/>
              <a:ea typeface="Kozuka Gothic Pro B" panose="020B0800000000000000" pitchFamily="34" charset="-128"/>
            </a:endParaRPr>
          </a:p>
        </p:txBody>
      </p:sp>
      <p:sp>
        <p:nvSpPr>
          <p:cNvPr id="12" name="TextBox 11"/>
          <p:cNvSpPr txBox="1"/>
          <p:nvPr/>
        </p:nvSpPr>
        <p:spPr>
          <a:xfrm>
            <a:off x="2870238" y="4773167"/>
            <a:ext cx="1447991" cy="830997"/>
          </a:xfrm>
          <a:prstGeom prst="rect">
            <a:avLst/>
          </a:prstGeom>
          <a:solidFill>
            <a:schemeClr val="bg2">
              <a:lumMod val="5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lgn="ctr"/>
            <a:r>
              <a:rPr lang="en-US" sz="2400" dirty="0" smtClean="0">
                <a:latin typeface="Franklin Gothic Demi Cond" panose="020B0706030402020204" pitchFamily="34" charset="0"/>
                <a:ea typeface="Kozuka Gothic Pro B" panose="020B0800000000000000" pitchFamily="34" charset="-128"/>
              </a:rPr>
              <a:t>DEMAND</a:t>
            </a:r>
          </a:p>
          <a:p>
            <a:pPr marL="0" lvl="1" algn="ctr"/>
            <a:r>
              <a:rPr lang="en-US" sz="2400" dirty="0" smtClean="0">
                <a:latin typeface="Franklin Gothic Demi Cond" panose="020B0706030402020204" pitchFamily="34" charset="0"/>
                <a:ea typeface="Kozuka Gothic Pro B" panose="020B0800000000000000" pitchFamily="34" charset="-128"/>
              </a:rPr>
              <a:t>DEPOSITS</a:t>
            </a:r>
            <a:endParaRPr lang="en-US" sz="2400" dirty="0">
              <a:latin typeface="Franklin Gothic Demi Cond" panose="020B0706030402020204" pitchFamily="34" charset="0"/>
              <a:ea typeface="Kozuka Gothic Pro B" panose="020B0800000000000000" pitchFamily="34" charset="-128"/>
            </a:endParaRPr>
          </a:p>
        </p:txBody>
      </p:sp>
      <p:sp>
        <p:nvSpPr>
          <p:cNvPr id="19" name="TextBox 18"/>
          <p:cNvSpPr txBox="1"/>
          <p:nvPr/>
        </p:nvSpPr>
        <p:spPr>
          <a:xfrm>
            <a:off x="7556939" y="3318202"/>
            <a:ext cx="1632054" cy="2215991"/>
          </a:xfrm>
          <a:prstGeom prst="rect">
            <a:avLst/>
          </a:prstGeom>
          <a:solidFill>
            <a:schemeClr val="bg2">
              <a:lumMod val="5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lgn="ctr"/>
            <a:r>
              <a:rPr lang="en-US" sz="6600" dirty="0" smtClean="0">
                <a:latin typeface="Franklin Gothic Demi Cond" panose="020B0706030402020204" pitchFamily="34" charset="0"/>
                <a:ea typeface="Kozuka Gothic Pro B" panose="020B0800000000000000" pitchFamily="34" charset="-128"/>
              </a:rPr>
              <a:t>M3</a:t>
            </a:r>
          </a:p>
          <a:p>
            <a:pPr marL="0" lvl="1" algn="ctr"/>
            <a:r>
              <a:rPr lang="en-US" sz="2400" dirty="0" smtClean="0">
                <a:latin typeface="Franklin Gothic Demi Cond" panose="020B0706030402020204" pitchFamily="34" charset="0"/>
                <a:ea typeface="Kozuka Gothic Pro B" panose="020B0800000000000000" pitchFamily="34" charset="-128"/>
              </a:rPr>
              <a:t>Broad </a:t>
            </a:r>
          </a:p>
          <a:p>
            <a:pPr marL="0" lvl="1" algn="ctr"/>
            <a:r>
              <a:rPr lang="en-US" sz="2400" dirty="0" smtClean="0">
                <a:latin typeface="Franklin Gothic Demi Cond" panose="020B0706030402020204" pitchFamily="34" charset="0"/>
                <a:ea typeface="Kozuka Gothic Pro B" panose="020B0800000000000000" pitchFamily="34" charset="-128"/>
              </a:rPr>
              <a:t>Money</a:t>
            </a:r>
          </a:p>
          <a:p>
            <a:pPr marL="0" lvl="1" algn="ctr"/>
            <a:endParaRPr lang="en-US" sz="2400" dirty="0">
              <a:latin typeface="Franklin Gothic Demi Cond" panose="020B0706030402020204" pitchFamily="34" charset="0"/>
              <a:ea typeface="Kozuka Gothic Pro B" panose="020B0800000000000000" pitchFamily="34" charset="-128"/>
            </a:endParaRPr>
          </a:p>
        </p:txBody>
      </p:sp>
      <p:pic>
        <p:nvPicPr>
          <p:cNvPr id="20" name="Picture 19"/>
          <p:cNvPicPr>
            <a:picLocks noChangeAspect="1"/>
          </p:cNvPicPr>
          <p:nvPr/>
        </p:nvPicPr>
        <p:blipFill>
          <a:blip r:embed="rId5"/>
          <a:stretch>
            <a:fillRect/>
          </a:stretch>
        </p:blipFill>
        <p:spPr>
          <a:xfrm>
            <a:off x="7556939" y="394629"/>
            <a:ext cx="1660264" cy="1487466"/>
          </a:xfrm>
          <a:prstGeom prst="rect">
            <a:avLst/>
          </a:prstGeom>
        </p:spPr>
      </p:pic>
      <p:sp>
        <p:nvSpPr>
          <p:cNvPr id="21" name="TextBox 20"/>
          <p:cNvSpPr txBox="1"/>
          <p:nvPr/>
        </p:nvSpPr>
        <p:spPr>
          <a:xfrm>
            <a:off x="5407238" y="1847529"/>
            <a:ext cx="3781755" cy="1077218"/>
          </a:xfrm>
          <a:prstGeom prst="rect">
            <a:avLst/>
          </a:prstGeom>
          <a:solidFill>
            <a:schemeClr val="accent2">
              <a:lumMod val="60000"/>
              <a:lumOff val="4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lgn="ctr"/>
            <a:r>
              <a:rPr lang="en-US" sz="3200" dirty="0" smtClean="0">
                <a:solidFill>
                  <a:schemeClr val="tx1"/>
                </a:solidFill>
                <a:latin typeface="Franklin Gothic Demi Cond" panose="020B0706030402020204" pitchFamily="34" charset="0"/>
                <a:ea typeface="Kozuka Gothic Pro B" panose="020B0800000000000000" pitchFamily="34" charset="-128"/>
              </a:rPr>
              <a:t>= </a:t>
            </a:r>
            <a:r>
              <a:rPr lang="en-US" sz="3200" dirty="0" smtClean="0">
                <a:solidFill>
                  <a:srgbClr val="C00000"/>
                </a:solidFill>
                <a:latin typeface="Franklin Gothic Demi Cond" panose="020B0706030402020204" pitchFamily="34" charset="0"/>
                <a:ea typeface="Kozuka Gothic Pro B" panose="020B0800000000000000" pitchFamily="34" charset="-128"/>
              </a:rPr>
              <a:t>M3</a:t>
            </a:r>
            <a:r>
              <a:rPr lang="en-US" sz="3200" dirty="0" smtClean="0">
                <a:solidFill>
                  <a:schemeClr val="tx1"/>
                </a:solidFill>
                <a:latin typeface="Franklin Gothic Demi Cond" panose="020B0706030402020204" pitchFamily="34" charset="0"/>
                <a:ea typeface="Kozuka Gothic Pro B" panose="020B0800000000000000" pitchFamily="34" charset="-128"/>
              </a:rPr>
              <a:t>+ Post office (TOTAL)</a:t>
            </a:r>
            <a:endParaRPr lang="en-US" sz="2800" dirty="0">
              <a:solidFill>
                <a:schemeClr val="tx1"/>
              </a:solidFill>
              <a:latin typeface="Franklin Gothic Demi Cond" panose="020B0706030402020204" pitchFamily="34" charset="0"/>
              <a:ea typeface="Kozuka Gothic Pro B" panose="020B0800000000000000" pitchFamily="34" charset="-128"/>
            </a:endParaRPr>
          </a:p>
        </p:txBody>
      </p:sp>
      <p:sp>
        <p:nvSpPr>
          <p:cNvPr id="3" name="TextBox 2"/>
          <p:cNvSpPr txBox="1"/>
          <p:nvPr/>
        </p:nvSpPr>
        <p:spPr>
          <a:xfrm>
            <a:off x="542266" y="5643650"/>
            <a:ext cx="3784937" cy="830997"/>
          </a:xfrm>
          <a:prstGeom prst="rect">
            <a:avLst/>
          </a:prstGeom>
          <a:solidFill>
            <a:srgbClr val="FF0066"/>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lgn="ctr"/>
            <a:r>
              <a:rPr lang="en-US" sz="4800" dirty="0" smtClean="0">
                <a:latin typeface="Franklin Gothic Demi Cond" panose="020B0706030402020204" pitchFamily="34" charset="0"/>
                <a:ea typeface="Kozuka Gothic Pro B" panose="020B0800000000000000" pitchFamily="34" charset="-128"/>
              </a:rPr>
              <a:t>M1: NARROW</a:t>
            </a:r>
            <a:endParaRPr lang="en-US" sz="4400" dirty="0">
              <a:latin typeface="Franklin Gothic Demi Cond" panose="020B0706030402020204" pitchFamily="34" charset="0"/>
              <a:ea typeface="Kozuka Gothic Pro B" panose="020B0800000000000000" pitchFamily="34" charset="-128"/>
            </a:endParaRPr>
          </a:p>
        </p:txBody>
      </p:sp>
      <p:sp>
        <p:nvSpPr>
          <p:cNvPr id="6" name="Plus 5"/>
          <p:cNvSpPr/>
          <p:nvPr/>
        </p:nvSpPr>
        <p:spPr>
          <a:xfrm>
            <a:off x="4223023" y="3714038"/>
            <a:ext cx="1235945" cy="1166424"/>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Franklin Gothic Demi Cond" panose="020B0706030402020204" pitchFamily="34" charset="0"/>
            </a:endParaRPr>
          </a:p>
        </p:txBody>
      </p:sp>
      <p:sp>
        <p:nvSpPr>
          <p:cNvPr id="24" name="TextBox 23"/>
          <p:cNvSpPr txBox="1"/>
          <p:nvPr/>
        </p:nvSpPr>
        <p:spPr>
          <a:xfrm>
            <a:off x="5272151" y="4800977"/>
            <a:ext cx="1447991" cy="707886"/>
          </a:xfrm>
          <a:prstGeom prst="rect">
            <a:avLst/>
          </a:prstGeom>
          <a:solidFill>
            <a:schemeClr val="bg2">
              <a:lumMod val="5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lgn="ctr"/>
            <a:r>
              <a:rPr lang="en-US" sz="2000" dirty="0" smtClean="0">
                <a:latin typeface="Franklin Gothic Demi Cond" panose="020B0706030402020204" pitchFamily="34" charset="0"/>
                <a:ea typeface="Kozuka Gothic Pro B" panose="020B0800000000000000" pitchFamily="34" charset="-128"/>
              </a:rPr>
              <a:t>TIME</a:t>
            </a:r>
          </a:p>
          <a:p>
            <a:pPr marL="0" lvl="1" algn="ctr"/>
            <a:r>
              <a:rPr lang="en-US" sz="2000" dirty="0" smtClean="0">
                <a:latin typeface="Franklin Gothic Demi Cond" panose="020B0706030402020204" pitchFamily="34" charset="0"/>
                <a:ea typeface="Kozuka Gothic Pro B" panose="020B0800000000000000" pitchFamily="34" charset="-128"/>
              </a:rPr>
              <a:t>DEPOSITS</a:t>
            </a:r>
            <a:endParaRPr lang="en-US" sz="2000" dirty="0">
              <a:latin typeface="Franklin Gothic Demi Cond" panose="020B0706030402020204" pitchFamily="34" charset="0"/>
              <a:ea typeface="Kozuka Gothic Pro B" panose="020B0800000000000000" pitchFamily="34" charset="-128"/>
            </a:endParaRPr>
          </a:p>
        </p:txBody>
      </p:sp>
      <p:sp>
        <p:nvSpPr>
          <p:cNvPr id="8" name="Equal 7"/>
          <p:cNvSpPr/>
          <p:nvPr/>
        </p:nvSpPr>
        <p:spPr>
          <a:xfrm>
            <a:off x="6587445" y="3965899"/>
            <a:ext cx="969494" cy="76995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Franklin Gothic Demi Cond" panose="020B0706030402020204" pitchFamily="34" charset="0"/>
            </a:endParaRPr>
          </a:p>
        </p:txBody>
      </p:sp>
      <p:sp>
        <p:nvSpPr>
          <p:cNvPr id="23" name="TextBox 22"/>
          <p:cNvSpPr txBox="1"/>
          <p:nvPr/>
        </p:nvSpPr>
        <p:spPr>
          <a:xfrm>
            <a:off x="5250482" y="5675795"/>
            <a:ext cx="6244968" cy="783193"/>
          </a:xfrm>
          <a:prstGeom prst="wedgeRoundRectCallout">
            <a:avLst>
              <a:gd name="adj1" fmla="val -17357"/>
              <a:gd name="adj2" fmla="val -14791"/>
              <a:gd name="adj3" fmla="val 16667"/>
            </a:avLst>
          </a:prstGeom>
          <a:solidFill>
            <a:srgbClr val="C00000"/>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r>
              <a:rPr lang="en-US" sz="4000" dirty="0" smtClean="0">
                <a:latin typeface="Franklin Gothic Demi Cond" panose="020B0706030402020204" pitchFamily="34" charset="0"/>
                <a:ea typeface="Kozuka Gothic Pro B" panose="020B0800000000000000" pitchFamily="34" charset="-128"/>
              </a:rPr>
              <a:t>Liquidity:  M1 &gt; M2 &gt; M3 &gt; M4</a:t>
            </a:r>
          </a:p>
        </p:txBody>
      </p:sp>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51307" y="6495277"/>
            <a:ext cx="1036842" cy="261285"/>
          </a:xfrm>
          <a:prstGeom prst="rect">
            <a:avLst/>
          </a:prstGeom>
        </p:spPr>
      </p:pic>
      <p:pic>
        <p:nvPicPr>
          <p:cNvPr id="25" name="Picture 24"/>
          <p:cNvPicPr>
            <a:picLocks noChangeAspect="1"/>
          </p:cNvPicPr>
          <p:nvPr/>
        </p:nvPicPr>
        <p:blipFill>
          <a:blip r:embed="rId5"/>
          <a:stretch>
            <a:fillRect/>
          </a:stretch>
        </p:blipFill>
        <p:spPr>
          <a:xfrm>
            <a:off x="2630148" y="520226"/>
            <a:ext cx="1754365" cy="1639793"/>
          </a:xfrm>
          <a:prstGeom prst="rect">
            <a:avLst/>
          </a:prstGeom>
        </p:spPr>
      </p:pic>
      <p:sp>
        <p:nvSpPr>
          <p:cNvPr id="26" name="TextBox 25"/>
          <p:cNvSpPr txBox="1"/>
          <p:nvPr/>
        </p:nvSpPr>
        <p:spPr>
          <a:xfrm>
            <a:off x="619508" y="621114"/>
            <a:ext cx="2010640" cy="1323439"/>
          </a:xfrm>
          <a:prstGeom prst="rect">
            <a:avLst/>
          </a:prstGeom>
          <a:solidFill>
            <a:schemeClr val="accent2">
              <a:lumMod val="60000"/>
              <a:lumOff val="40000"/>
            </a:schemeClr>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lgn="ctr"/>
            <a:r>
              <a:rPr lang="en-US" sz="8000" dirty="0" smtClean="0">
                <a:solidFill>
                  <a:schemeClr val="tx1"/>
                </a:solidFill>
                <a:latin typeface="Franklin Gothic Demi Cond" panose="020B0706030402020204" pitchFamily="34" charset="0"/>
                <a:ea typeface="Kozuka Gothic Pro B" panose="020B0800000000000000" pitchFamily="34" charset="-128"/>
              </a:rPr>
              <a:t>M2</a:t>
            </a:r>
            <a:endParaRPr lang="en-US" sz="8000" dirty="0">
              <a:solidFill>
                <a:schemeClr val="tx1"/>
              </a:solidFill>
              <a:latin typeface="Franklin Gothic Demi Cond" panose="020B0706030402020204" pitchFamily="34" charset="0"/>
              <a:ea typeface="Kozuka Gothic Pro B" panose="020B0800000000000000" pitchFamily="34" charset="-128"/>
            </a:endParaRPr>
          </a:p>
        </p:txBody>
      </p:sp>
    </p:spTree>
    <p:extLst>
      <p:ext uri="{BB962C8B-B14F-4D97-AF65-F5344CB8AC3E}">
        <p14:creationId xmlns:p14="http://schemas.microsoft.com/office/powerpoint/2010/main" val="123728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1000"/>
                                        <p:tgtEl>
                                          <p:spTgt spid="24"/>
                                        </p:tgtEl>
                                      </p:cBhvr>
                                    </p:animEffect>
                                    <p:anim calcmode="lin" valueType="num">
                                      <p:cBhvr>
                                        <p:cTn id="40" dur="1000" fill="hold"/>
                                        <p:tgtEl>
                                          <p:spTgt spid="24"/>
                                        </p:tgtEl>
                                        <p:attrNameLst>
                                          <p:attrName>ppt_x</p:attrName>
                                        </p:attrNameLst>
                                      </p:cBhvr>
                                      <p:tavLst>
                                        <p:tav tm="0">
                                          <p:val>
                                            <p:strVal val="#ppt_x"/>
                                          </p:val>
                                        </p:tav>
                                        <p:tav tm="100000">
                                          <p:val>
                                            <p:strVal val="#ppt_x"/>
                                          </p:val>
                                        </p:tav>
                                      </p:tavLst>
                                    </p:anim>
                                    <p:anim calcmode="lin" valueType="num">
                                      <p:cBhvr>
                                        <p:cTn id="4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0-#ppt_w/2"/>
                                          </p:val>
                                        </p:tav>
                                        <p:tav tm="100000">
                                          <p:val>
                                            <p:strVal val="#ppt_x"/>
                                          </p:val>
                                        </p:tav>
                                      </p:tavLst>
                                    </p:anim>
                                    <p:anim calcmode="lin" valueType="num">
                                      <p:cBhvr additive="base">
                                        <p:cTn id="47" dur="500" fill="hold"/>
                                        <p:tgtEl>
                                          <p:spTgt spid="8"/>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0-#ppt_w/2"/>
                                          </p:val>
                                        </p:tav>
                                        <p:tav tm="100000">
                                          <p:val>
                                            <p:strVal val="#ppt_x"/>
                                          </p:val>
                                        </p:tav>
                                      </p:tavLst>
                                    </p:anim>
                                    <p:anim calcmode="lin" valueType="num">
                                      <p:cBhvr additive="base">
                                        <p:cTn id="5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1000"/>
                                        <p:tgtEl>
                                          <p:spTgt spid="26"/>
                                        </p:tgtEl>
                                      </p:cBhvr>
                                    </p:animEffect>
                                    <p:anim calcmode="lin" valueType="num">
                                      <p:cBhvr>
                                        <p:cTn id="62" dur="1000" fill="hold"/>
                                        <p:tgtEl>
                                          <p:spTgt spid="26"/>
                                        </p:tgtEl>
                                        <p:attrNameLst>
                                          <p:attrName>ppt_x</p:attrName>
                                        </p:attrNameLst>
                                      </p:cBhvr>
                                      <p:tavLst>
                                        <p:tav tm="0">
                                          <p:val>
                                            <p:strVal val="#ppt_x"/>
                                          </p:val>
                                        </p:tav>
                                        <p:tav tm="100000">
                                          <p:val>
                                            <p:strVal val="#ppt_x"/>
                                          </p:val>
                                        </p:tav>
                                      </p:tavLst>
                                    </p:anim>
                                    <p:anim calcmode="lin" valueType="num">
                                      <p:cBhvr>
                                        <p:cTn id="63" dur="1000" fill="hold"/>
                                        <p:tgtEl>
                                          <p:spTgt spid="2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1000"/>
                                        <p:tgtEl>
                                          <p:spTgt spid="5"/>
                                        </p:tgtEl>
                                      </p:cBhvr>
                                    </p:animEffect>
                                    <p:anim calcmode="lin" valueType="num">
                                      <p:cBhvr>
                                        <p:cTn id="67" dur="1000" fill="hold"/>
                                        <p:tgtEl>
                                          <p:spTgt spid="5"/>
                                        </p:tgtEl>
                                        <p:attrNameLst>
                                          <p:attrName>ppt_x</p:attrName>
                                        </p:attrNameLst>
                                      </p:cBhvr>
                                      <p:tavLst>
                                        <p:tav tm="0">
                                          <p:val>
                                            <p:strVal val="#ppt_x"/>
                                          </p:val>
                                        </p:tav>
                                        <p:tav tm="100000">
                                          <p:val>
                                            <p:strVal val="#ppt_x"/>
                                          </p:val>
                                        </p:tav>
                                      </p:tavLst>
                                    </p:anim>
                                    <p:anim calcmode="lin" valueType="num">
                                      <p:cBhvr>
                                        <p:cTn id="6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1000"/>
                                        <p:tgtEl>
                                          <p:spTgt spid="22"/>
                                        </p:tgtEl>
                                      </p:cBhvr>
                                    </p:animEffect>
                                    <p:anim calcmode="lin" valueType="num">
                                      <p:cBhvr>
                                        <p:cTn id="74" dur="1000" fill="hold"/>
                                        <p:tgtEl>
                                          <p:spTgt spid="22"/>
                                        </p:tgtEl>
                                        <p:attrNameLst>
                                          <p:attrName>ppt_x</p:attrName>
                                        </p:attrNameLst>
                                      </p:cBhvr>
                                      <p:tavLst>
                                        <p:tav tm="0">
                                          <p:val>
                                            <p:strVal val="#ppt_x"/>
                                          </p:val>
                                        </p:tav>
                                        <p:tav tm="100000">
                                          <p:val>
                                            <p:strVal val="#ppt_x"/>
                                          </p:val>
                                        </p:tav>
                                      </p:tavLst>
                                    </p:anim>
                                    <p:anim calcmode="lin" valueType="num">
                                      <p:cBhvr>
                                        <p:cTn id="75" dur="1000" fill="hold"/>
                                        <p:tgtEl>
                                          <p:spTgt spid="22"/>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1000"/>
                                        <p:tgtEl>
                                          <p:spTgt spid="21"/>
                                        </p:tgtEl>
                                      </p:cBhvr>
                                    </p:animEffect>
                                    <p:anim calcmode="lin" valueType="num">
                                      <p:cBhvr>
                                        <p:cTn id="79" dur="1000" fill="hold"/>
                                        <p:tgtEl>
                                          <p:spTgt spid="21"/>
                                        </p:tgtEl>
                                        <p:attrNameLst>
                                          <p:attrName>ppt_x</p:attrName>
                                        </p:attrNameLst>
                                      </p:cBhvr>
                                      <p:tavLst>
                                        <p:tav tm="0">
                                          <p:val>
                                            <p:strVal val="#ppt_x"/>
                                          </p:val>
                                        </p:tav>
                                        <p:tav tm="100000">
                                          <p:val>
                                            <p:strVal val="#ppt_x"/>
                                          </p:val>
                                        </p:tav>
                                      </p:tavLst>
                                    </p:anim>
                                    <p:anim calcmode="lin" valueType="num">
                                      <p:cBhvr>
                                        <p:cTn id="80" dur="1000" fill="hold"/>
                                        <p:tgtEl>
                                          <p:spTgt spid="21"/>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fade">
                                      <p:cBhvr>
                                        <p:cTn id="83" dur="1000"/>
                                        <p:tgtEl>
                                          <p:spTgt spid="20"/>
                                        </p:tgtEl>
                                      </p:cBhvr>
                                    </p:animEffect>
                                    <p:anim calcmode="lin" valueType="num">
                                      <p:cBhvr>
                                        <p:cTn id="84" dur="1000" fill="hold"/>
                                        <p:tgtEl>
                                          <p:spTgt spid="20"/>
                                        </p:tgtEl>
                                        <p:attrNameLst>
                                          <p:attrName>ppt_x</p:attrName>
                                        </p:attrNameLst>
                                      </p:cBhvr>
                                      <p:tavLst>
                                        <p:tav tm="0">
                                          <p:val>
                                            <p:strVal val="#ppt_x"/>
                                          </p:val>
                                        </p:tav>
                                        <p:tav tm="100000">
                                          <p:val>
                                            <p:strVal val="#ppt_x"/>
                                          </p:val>
                                        </p:tav>
                                      </p:tavLst>
                                    </p:anim>
                                    <p:anim calcmode="lin" valueType="num">
                                      <p:cBhvr>
                                        <p:cTn id="8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 grpId="0" animBg="1"/>
      <p:bldP spid="4" grpId="0" animBg="1"/>
      <p:bldP spid="12" grpId="0" animBg="1"/>
      <p:bldP spid="19" grpId="0" animBg="1"/>
      <p:bldP spid="21" grpId="0" animBg="1"/>
      <p:bldP spid="6" grpId="0" animBg="1"/>
      <p:bldP spid="24" grpId="0" animBg="1"/>
      <p:bldP spid="8"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94268" y="303230"/>
            <a:ext cx="5903307" cy="1005929"/>
          </a:xfrm>
        </p:spPr>
        <p:txBody>
          <a:bodyPr/>
          <a:lstStyle/>
          <a:p>
            <a:r>
              <a:rPr lang="en-US" b="0" dirty="0" smtClean="0"/>
              <a:t>Quantitative, General, Indirect</a:t>
            </a:r>
            <a:endParaRPr lang="en-US" b="0" dirty="0"/>
          </a:p>
        </p:txBody>
      </p:sp>
      <p:sp>
        <p:nvSpPr>
          <p:cNvPr id="5" name="Content Placeholder 4"/>
          <p:cNvSpPr>
            <a:spLocks noGrp="1"/>
          </p:cNvSpPr>
          <p:nvPr>
            <p:ph sz="half" idx="2"/>
          </p:nvPr>
        </p:nvSpPr>
        <p:spPr>
          <a:xfrm>
            <a:off x="839788" y="1385740"/>
            <a:ext cx="5157787" cy="4825619"/>
          </a:xfrm>
        </p:spPr>
        <p:txBody>
          <a:bodyPr>
            <a:normAutofit/>
          </a:bodyPr>
          <a:lstStyle/>
          <a:p>
            <a:pPr marL="514350" indent="-514350">
              <a:buFont typeface="+mj-lt"/>
              <a:buAutoNum type="arabicPeriod"/>
            </a:pPr>
            <a:r>
              <a:rPr lang="en-US" sz="4000" dirty="0" smtClean="0"/>
              <a:t>Reserve Ratios (CRR, SLR)</a:t>
            </a:r>
          </a:p>
          <a:p>
            <a:pPr marL="514350" indent="-514350">
              <a:buFont typeface="+mj-lt"/>
              <a:buAutoNum type="arabicPeriod"/>
            </a:pPr>
            <a:r>
              <a:rPr lang="en-US" sz="4000" dirty="0" smtClean="0"/>
              <a:t>OMO</a:t>
            </a:r>
            <a:r>
              <a:rPr lang="en-US" sz="4000" dirty="0"/>
              <a:t>: Open market op</a:t>
            </a:r>
            <a:r>
              <a:rPr lang="en-US" sz="4000" dirty="0" smtClean="0"/>
              <a:t>.</a:t>
            </a:r>
          </a:p>
          <a:p>
            <a:pPr marL="514350" indent="-514350">
              <a:buFont typeface="+mj-lt"/>
              <a:buAutoNum type="arabicPeriod"/>
            </a:pPr>
            <a:r>
              <a:rPr lang="en-US" sz="4000" dirty="0"/>
              <a:t>Policy </a:t>
            </a:r>
            <a:r>
              <a:rPr lang="en-US" sz="4000" dirty="0" smtClean="0"/>
              <a:t>rate</a:t>
            </a:r>
            <a:endParaRPr lang="en-US" sz="4000" dirty="0"/>
          </a:p>
        </p:txBody>
      </p:sp>
      <p:sp>
        <p:nvSpPr>
          <p:cNvPr id="4" name="Text Placeholder 3"/>
          <p:cNvSpPr>
            <a:spLocks noGrp="1"/>
          </p:cNvSpPr>
          <p:nvPr>
            <p:ph sz="quarter" idx="4"/>
          </p:nvPr>
        </p:nvSpPr>
        <p:spPr>
          <a:xfrm>
            <a:off x="6196013" y="1385740"/>
            <a:ext cx="5157787" cy="4803923"/>
          </a:xfrm>
        </p:spPr>
        <p:txBody>
          <a:bodyPr>
            <a:normAutofit/>
          </a:bodyPr>
          <a:lstStyle/>
          <a:p>
            <a:pPr marL="514350" indent="-514350">
              <a:buFont typeface="+mj-lt"/>
              <a:buAutoNum type="arabicPeriod"/>
            </a:pPr>
            <a:endParaRPr lang="en-US" dirty="0"/>
          </a:p>
        </p:txBody>
      </p:sp>
      <p:sp>
        <p:nvSpPr>
          <p:cNvPr id="9" name="Text Placeholder 8"/>
          <p:cNvSpPr>
            <a:spLocks noGrp="1"/>
          </p:cNvSpPr>
          <p:nvPr>
            <p:ph type="body" idx="13"/>
          </p:nvPr>
        </p:nvSpPr>
        <p:spPr>
          <a:xfrm>
            <a:off x="6196013" y="303230"/>
            <a:ext cx="5879723" cy="971894"/>
          </a:xfrm>
        </p:spPr>
        <p:txBody>
          <a:bodyPr/>
          <a:lstStyle/>
          <a:p>
            <a:r>
              <a:rPr lang="en-US" b="0" dirty="0" smtClean="0"/>
              <a:t>Qualitative, Selective, Direct</a:t>
            </a:r>
            <a:endParaRPr lang="en-US" b="0" dirty="0"/>
          </a:p>
        </p:txBody>
      </p:sp>
      <p:sp>
        <p:nvSpPr>
          <p:cNvPr id="2" name="Title 1"/>
          <p:cNvSpPr>
            <a:spLocks noGrp="1"/>
          </p:cNvSpPr>
          <p:nvPr>
            <p:ph type="title"/>
          </p:nvPr>
        </p:nvSpPr>
        <p:spPr>
          <a:xfrm>
            <a:off x="839788" y="5487988"/>
            <a:ext cx="10515600" cy="701675"/>
          </a:xfrm>
          <a:prstGeom prst="upArrowCallout">
            <a:avLst/>
          </a:prstGeom>
          <a:solidFill>
            <a:schemeClr val="accent6">
              <a:lumMod val="50000"/>
            </a:schemeClr>
          </a:solidFill>
        </p:spPr>
        <p:txBody>
          <a:bodyPr>
            <a:normAutofit fontScale="90000"/>
          </a:bodyPr>
          <a:lstStyle/>
          <a:p>
            <a:r>
              <a:rPr lang="en-US" dirty="0" smtClean="0"/>
              <a:t>Monetary Policy: Instruments?</a:t>
            </a:r>
            <a:endParaRPr lang="en-US" dirty="0"/>
          </a:p>
        </p:txBody>
      </p:sp>
    </p:spTree>
    <p:extLst>
      <p:ext uri="{BB962C8B-B14F-4D97-AF65-F5344CB8AC3E}">
        <p14:creationId xmlns:p14="http://schemas.microsoft.com/office/powerpoint/2010/main" val="2418432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Loan to Value ratio: 60%</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36850" y="3632187"/>
            <a:ext cx="3814121" cy="236326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0874" t="7452" r="30669" b="21484"/>
          <a:stretch/>
        </p:blipFill>
        <p:spPr>
          <a:xfrm>
            <a:off x="5071621" y="743337"/>
            <a:ext cx="2349344" cy="2405279"/>
          </a:xfrm>
          <a:prstGeom prst="rect">
            <a:avLst/>
          </a:prstGeom>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4893" r="13623" b="46769"/>
          <a:stretch/>
        </p:blipFill>
        <p:spPr>
          <a:xfrm>
            <a:off x="8277787" y="3148616"/>
            <a:ext cx="3167407" cy="2934477"/>
          </a:xfrm>
          <a:prstGeom prst="rect">
            <a:avLst/>
          </a:prstGeom>
        </p:spPr>
      </p:pic>
      <p:sp>
        <p:nvSpPr>
          <p:cNvPr id="9" name="TextBox 8"/>
          <p:cNvSpPr txBox="1"/>
          <p:nvPr/>
        </p:nvSpPr>
        <p:spPr>
          <a:xfrm>
            <a:off x="7530983" y="1837522"/>
            <a:ext cx="4661017" cy="1464231"/>
          </a:xfrm>
          <a:prstGeom prst="wedgeRoundRectCallout">
            <a:avLst>
              <a:gd name="adj1" fmla="val -17357"/>
              <a:gd name="adj2" fmla="val -14791"/>
              <a:gd name="adj3" fmla="val 16667"/>
            </a:avLst>
          </a:prstGeom>
          <a:solidFill>
            <a:srgbClr val="C00000"/>
          </a:solidFill>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lgn="ctr"/>
            <a:r>
              <a:rPr lang="en-US" sz="4000" dirty="0" smtClean="0">
                <a:latin typeface="Franklin Gothic Demi Cond" panose="020B0706030402020204" pitchFamily="34" charset="0"/>
                <a:ea typeface="Kozuka Gothic Pro B" panose="020B0800000000000000" pitchFamily="34" charset="-128"/>
              </a:rPr>
              <a:t>Loan Customer</a:t>
            </a:r>
          </a:p>
          <a:p>
            <a:pPr marL="0" lvl="1" algn="ctr"/>
            <a:r>
              <a:rPr lang="en-US" sz="4000" dirty="0" smtClean="0">
                <a:latin typeface="Franklin Gothic Demi Cond" panose="020B0706030402020204" pitchFamily="34" charset="0"/>
                <a:ea typeface="Kozuka Gothic Pro B" panose="020B0800000000000000" pitchFamily="34" charset="-128"/>
              </a:rPr>
              <a:t>Gold worth Rs. 1 Lakh</a:t>
            </a:r>
          </a:p>
        </p:txBody>
      </p:sp>
      <p:sp>
        <p:nvSpPr>
          <p:cNvPr id="14" name="TextBox 13"/>
          <p:cNvSpPr txBox="1"/>
          <p:nvPr/>
        </p:nvSpPr>
        <p:spPr>
          <a:xfrm>
            <a:off x="166056" y="2563385"/>
            <a:ext cx="4661017" cy="783193"/>
          </a:xfrm>
          <a:prstGeom prst="wedgeRoundRectCallout">
            <a:avLst>
              <a:gd name="adj1" fmla="val -17357"/>
              <a:gd name="adj2" fmla="val -14791"/>
              <a:gd name="adj3" fmla="val 16667"/>
            </a:avLst>
          </a:prstGeom>
          <a:solidFill>
            <a:srgbClr val="0070C0"/>
          </a:solidFill>
          <a:ln>
            <a:solidFill>
              <a:schemeClr val="accent1"/>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marL="0" lvl="1"/>
            <a:r>
              <a:rPr lang="en-US" sz="4000" dirty="0" smtClean="0">
                <a:latin typeface="Franklin Gothic Demi Cond" panose="020B0706030402020204" pitchFamily="34" charset="0"/>
                <a:ea typeface="Kozuka Gothic Pro B" panose="020B0800000000000000" pitchFamily="34" charset="-128"/>
              </a:rPr>
              <a:t>Lends Rs.60,000 only</a:t>
            </a:r>
          </a:p>
        </p:txBody>
      </p:sp>
    </p:spTree>
    <p:extLst>
      <p:ext uri="{BB962C8B-B14F-4D97-AF65-F5344CB8AC3E}">
        <p14:creationId xmlns:p14="http://schemas.microsoft.com/office/powerpoint/2010/main" val="135822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theme/theme1.xml><?xml version="1.0" encoding="utf-8"?>
<a:theme xmlns:a="http://schemas.openxmlformats.org/drawingml/2006/main" name="PPT_DARK_July_2014">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DARK_July_2014" id="{75877A52-928B-4107-ADEA-26E24E1593D0}" vid="{C0D5BC7F-7903-401C-93A3-32D761EDC3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PPT_DARK_July_2014</Template>
  <TotalTime>3900</TotalTime>
  <Words>2220</Words>
  <Application>Microsoft Office PowerPoint</Application>
  <PresentationFormat>Widescreen</PresentationFormat>
  <Paragraphs>310</Paragraphs>
  <Slides>39</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39</vt:i4>
      </vt:variant>
    </vt:vector>
  </HeadingPairs>
  <TitlesOfParts>
    <vt:vector size="54" baseType="lpstr">
      <vt:lpstr>Kozuka Gothic Pro B</vt:lpstr>
      <vt:lpstr>Arial</vt:lpstr>
      <vt:lpstr>Arial Black</vt:lpstr>
      <vt:lpstr>Calibri</vt:lpstr>
      <vt:lpstr>Calibri Light</vt:lpstr>
      <vt:lpstr>Franklin Gothic Demi</vt:lpstr>
      <vt:lpstr>Franklin Gothic Demi Cond</vt:lpstr>
      <vt:lpstr>Franklin Gothic Heavy</vt:lpstr>
      <vt:lpstr>Franklin Gothic Medium</vt:lpstr>
      <vt:lpstr>Franklin Gothic Medium Cond</vt:lpstr>
      <vt:lpstr>Segoe UI Black</vt:lpstr>
      <vt:lpstr>Segoe UI Semibold</vt:lpstr>
      <vt:lpstr>Times New Roman</vt:lpstr>
      <vt:lpstr>Wingdings</vt:lpstr>
      <vt:lpstr>PPT_DARK_July_2014</vt:lpstr>
      <vt:lpstr>PowerPoint Presentation</vt:lpstr>
      <vt:lpstr>PowerPoint Presentation</vt:lpstr>
      <vt:lpstr>PowerPoint Presentation</vt:lpstr>
      <vt:lpstr>Monetary Policy</vt:lpstr>
      <vt:lpstr>Quantitative Tools Measures of Money supply </vt:lpstr>
      <vt:lpstr>M0: reserve money, High powered money</vt:lpstr>
      <vt:lpstr>PowerPoint Presentation</vt:lpstr>
      <vt:lpstr>Monetary Policy: Instruments?</vt:lpstr>
      <vt:lpstr>Loan to Value ratio: 60%</vt:lpstr>
      <vt:lpstr>Loan to Value ratio: 60%=&gt; 85%</vt:lpstr>
      <vt:lpstr>Monetary Policy: Qualitative=&gt; Margin</vt:lpstr>
      <vt:lpstr>Consumer Credit controls</vt:lpstr>
      <vt:lpstr>Monetary Policy: Instruments?</vt:lpstr>
      <vt:lpstr>Monetary Policy: Qualitative: Rationing</vt:lpstr>
      <vt:lpstr>PSL</vt:lpstr>
      <vt:lpstr>April 2015: PSL norms revised</vt:lpstr>
      <vt:lpstr>April 2015: PSL norms revised</vt:lpstr>
      <vt:lpstr>New PSL norms: Weaker sections target (out of 40%)</vt:lpstr>
      <vt:lpstr>New PSL norms: Agro target (out of 40%)</vt:lpstr>
      <vt:lpstr>New PSL norms: Micro Enterprises target (out of 40%)</vt:lpstr>
      <vt:lpstr>Definitions of MSMS industry</vt:lpstr>
      <vt:lpstr>April 2015</vt:lpstr>
      <vt:lpstr>Why Agro PSL = problem?</vt:lpstr>
      <vt:lpstr>Agro-PSL bottomline</vt:lpstr>
      <vt:lpstr>Mock Question UPSC  CSAT 2013</vt:lpstr>
      <vt:lpstr>Desi +  Foreign banks 20 Branches or More</vt:lpstr>
      <vt:lpstr>Foreign banks &lt;20 Branches</vt:lpstr>
      <vt:lpstr>PSL: What if targets not met?</vt:lpstr>
      <vt:lpstr>PSL applies to whom?</vt:lpstr>
      <vt:lpstr>PowerPoint Presentation</vt:lpstr>
      <vt:lpstr>Monetary Policy: Instruments?</vt:lpstr>
      <vt:lpstr>Monetary Policy: Qualitative</vt:lpstr>
      <vt:lpstr>MCQ (UPSC-1995)</vt:lpstr>
      <vt:lpstr>MCQ (2012)</vt:lpstr>
      <vt:lpstr>MCQ (2012)</vt:lpstr>
      <vt:lpstr>MCQ (2012)</vt:lpstr>
      <vt:lpstr>CSAT 2012</vt:lpstr>
      <vt:lpstr>PowerPoint Presentation</vt:lpstr>
      <vt:lpstr>NEXT</vt:lpstr>
    </vt:vector>
  </TitlesOfParts>
  <Company>Rockstar Games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Sector Jan-24-2014</dc:title>
  <dc:creator>Mrunal Patel</dc:creator>
  <cp:lastModifiedBy>Mrunal Patel</cp:lastModifiedBy>
  <cp:revision>2252</cp:revision>
  <dcterms:created xsi:type="dcterms:W3CDTF">2014-01-23T12:48:15Z</dcterms:created>
  <dcterms:modified xsi:type="dcterms:W3CDTF">2015-08-14T18:10:12Z</dcterms:modified>
</cp:coreProperties>
</file>