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7"/>
  </p:notesMasterIdLst>
  <p:sldIdLst>
    <p:sldId id="256" r:id="rId2"/>
    <p:sldId id="257" r:id="rId3"/>
    <p:sldId id="258" r:id="rId4"/>
    <p:sldId id="357" r:id="rId5"/>
    <p:sldId id="354" r:id="rId6"/>
    <p:sldId id="353" r:id="rId7"/>
    <p:sldId id="355" r:id="rId8"/>
    <p:sldId id="312" r:id="rId9"/>
    <p:sldId id="304" r:id="rId10"/>
    <p:sldId id="313" r:id="rId11"/>
    <p:sldId id="306" r:id="rId12"/>
    <p:sldId id="356" r:id="rId13"/>
    <p:sldId id="307" r:id="rId14"/>
    <p:sldId id="342" r:id="rId15"/>
    <p:sldId id="310" r:id="rId16"/>
    <p:sldId id="343" r:id="rId17"/>
    <p:sldId id="262" r:id="rId18"/>
    <p:sldId id="263" r:id="rId19"/>
    <p:sldId id="264" r:id="rId20"/>
    <p:sldId id="317" r:id="rId21"/>
    <p:sldId id="267" r:id="rId22"/>
    <p:sldId id="316" r:id="rId23"/>
    <p:sldId id="269" r:id="rId24"/>
    <p:sldId id="318" r:id="rId25"/>
    <p:sldId id="271" r:id="rId26"/>
    <p:sldId id="319" r:id="rId27"/>
    <p:sldId id="272" r:id="rId28"/>
    <p:sldId id="273" r:id="rId29"/>
    <p:sldId id="275" r:id="rId30"/>
    <p:sldId id="314" r:id="rId31"/>
    <p:sldId id="276" r:id="rId32"/>
    <p:sldId id="277" r:id="rId33"/>
    <p:sldId id="278" r:id="rId34"/>
    <p:sldId id="280" r:id="rId35"/>
    <p:sldId id="281" r:id="rId36"/>
    <p:sldId id="282" r:id="rId37"/>
    <p:sldId id="320" r:id="rId38"/>
    <p:sldId id="321" r:id="rId39"/>
    <p:sldId id="284" r:id="rId40"/>
    <p:sldId id="322" r:id="rId41"/>
    <p:sldId id="286" r:id="rId42"/>
    <p:sldId id="287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291" r:id="rId53"/>
    <p:sldId id="292" r:id="rId54"/>
    <p:sldId id="358" r:id="rId55"/>
    <p:sldId id="294" r:id="rId56"/>
    <p:sldId id="359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6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0B4BF-1393-4E87-B029-23FAD4B237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FECE80-036C-4889-B2BB-7E63374F2CFB}">
      <dgm:prSet phldrT="[Text]" custT="1"/>
      <dgm:spPr/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Banking institutions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4430E851-C531-44E2-8D27-541BA9A2D530}" type="parTrans" cxnId="{A99E9C73-B8E0-4682-8C4C-84A12D2A4025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40EB1FEF-E2CF-4BB5-AE2F-70DAC80F59DD}" type="sibTrans" cxnId="{A99E9C73-B8E0-4682-8C4C-84A12D2A4025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1D279D57-E921-4A3E-8C77-A2B5F41BD3C8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Commercial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1BA82A72-E969-4142-9B8D-DDB8EF37ED64}" type="parTrans" cxnId="{7936D402-3E3F-4F84-B525-6FAB6E4A8A3F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BB574C5D-F690-4158-B7B4-2643E9C32F6E}" type="sibTrans" cxnId="{7936D402-3E3F-4F84-B525-6FAB6E4A8A3F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8A810DDC-D97A-45AE-8C36-3D01296C6C8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Urban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1ACE0E9A-7A86-407E-B39A-2A1F690606EF}" type="parTrans" cxnId="{A50BDE75-918D-4314-8721-F7A21214E10D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8672465F-D9FD-4F7C-A3D7-000B46DF5C12}" type="sibTrans" cxnId="{A50BDE75-918D-4314-8721-F7A21214E10D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D2BFBCAE-1BF9-4120-A01D-3921DC601AF2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Coop.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DDA2BF62-3DD8-4BCF-9F05-E5CAF1362B33}" type="parTrans" cxnId="{18AEC5C4-7623-4807-95D4-8C099C8CAD1B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E466C670-173C-4F7B-B84A-1F93570ABF26}" type="sibTrans" cxnId="{18AEC5C4-7623-4807-95D4-8C099C8CAD1B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7A17D8A6-31E5-422F-A48E-8DDE367E13CA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Public sector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B69E4057-297F-487B-8B27-AD8F4A6D2998}" type="parTrans" cxnId="{C8EEE133-66CD-42CB-A594-CDA87A148C36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A3B685A0-5061-46AD-B5E0-AAED48A74237}" type="sibTrans" cxnId="{C8EEE133-66CD-42CB-A594-CDA87A148C36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F3494E0F-1673-4043-875A-F5FAD33D0C8C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Private Banks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B56BA59D-C422-4414-9807-E9DB8756FA15}" type="parTrans" cxnId="{6CC74C36-5622-4254-AC94-59F3212E6156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9F1F6BD6-3172-40CB-8B37-AC4C0866B710}" type="sibTrans" cxnId="{6CC74C36-5622-4254-AC94-59F3212E6156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BF54EB7F-175F-4D6E-879D-55E98C3DEF4E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Foreign Banks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9C95888A-8131-4645-A1F6-FBA7C7B8D4D7}" type="parTrans" cxnId="{3441871D-E27A-4E89-9B37-FCB9B0215EAC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EBD9959A-304C-445D-81E2-4E202D17B179}" type="sibTrans" cxnId="{3441871D-E27A-4E89-9B37-FCB9B0215EAC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12894B1B-18A5-4D05-A71C-766196BEF980}">
      <dgm:prSet phldrT="[Text]" custT="1"/>
      <dgm:spPr>
        <a:solidFill>
          <a:schemeClr val="accent4">
            <a:lumMod val="75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RRB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A27FF95E-23E3-4915-9FCB-E2DC1E4C8D29}" type="parTrans" cxnId="{AD15A203-62E6-4598-AD20-9017B96FB814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D45C880F-D18D-4DC7-9425-45C6E69217EC}" type="sibTrans" cxnId="{AD15A203-62E6-4598-AD20-9017B96FB814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8763A61D-3AC0-4142-BEBF-39AA420CC351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State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928EEAE5-D094-4D8F-AFBC-E8334B3A6B1A}" type="parTrans" cxnId="{CFE502A6-B1A7-4AFF-A35C-DED9ABA4D14B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03898771-E7D3-4311-AC76-0DA9DF090080}" type="sibTrans" cxnId="{CFE502A6-B1A7-4AFF-A35C-DED9ABA4D14B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0DCB2B21-8C4A-4CEE-8545-77B1FADA57B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Central 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DE8D8A1C-95E8-454C-833E-CDE24F7E0CE2}" type="parTrans" cxnId="{5E1CF958-8A4F-45C0-9068-0096467F7E1E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5CC8D6EA-37C1-437B-A9CB-BF57381064C4}" type="sibTrans" cxnId="{5E1CF958-8A4F-45C0-9068-0096467F7E1E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4B0669FB-528A-49B0-8F77-DB49543ED767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4000" dirty="0" smtClean="0">
              <a:latin typeface="Franklin Gothic Medium Cond" panose="020B0606030402020204" pitchFamily="34" charset="0"/>
            </a:rPr>
            <a:t>PACS</a:t>
          </a:r>
          <a:endParaRPr lang="en-US" sz="4000" dirty="0">
            <a:latin typeface="Franklin Gothic Medium Cond" panose="020B0606030402020204" pitchFamily="34" charset="0"/>
          </a:endParaRPr>
        </a:p>
      </dgm:t>
    </dgm:pt>
    <dgm:pt modelId="{245B6900-D9AF-4250-9D19-3BCCF7FE7911}" type="parTrans" cxnId="{4D6F8C69-93C3-4471-8816-E7399D84F44E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1F0679A2-ADC3-43D0-9C10-30EED1C759F4}" type="sibTrans" cxnId="{4D6F8C69-93C3-4471-8816-E7399D84F44E}">
      <dgm:prSet/>
      <dgm:spPr/>
      <dgm:t>
        <a:bodyPr/>
        <a:lstStyle/>
        <a:p>
          <a:endParaRPr lang="en-US" sz="4000">
            <a:latin typeface="Franklin Gothic Medium Cond" panose="020B0606030402020204" pitchFamily="34" charset="0"/>
          </a:endParaRPr>
        </a:p>
      </dgm:t>
    </dgm:pt>
    <dgm:pt modelId="{02C5F4B2-09EB-4964-A60F-307C4D866892}" type="pres">
      <dgm:prSet presAssocID="{7150B4BF-1393-4E87-B029-23FAD4B237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5533954-8BA8-4AF2-AE9C-AF97AE67E791}" type="pres">
      <dgm:prSet presAssocID="{CBFECE80-036C-4889-B2BB-7E63374F2CFB}" presName="hierRoot1" presStyleCnt="0">
        <dgm:presLayoutVars>
          <dgm:hierBranch val="init"/>
        </dgm:presLayoutVars>
      </dgm:prSet>
      <dgm:spPr/>
    </dgm:pt>
    <dgm:pt modelId="{6C691199-FC45-402F-ADF9-2FAE5CFB794A}" type="pres">
      <dgm:prSet presAssocID="{CBFECE80-036C-4889-B2BB-7E63374F2CFB}" presName="rootComposite1" presStyleCnt="0"/>
      <dgm:spPr/>
    </dgm:pt>
    <dgm:pt modelId="{C14DA622-441C-4437-8F6A-08BEB8343179}" type="pres">
      <dgm:prSet presAssocID="{CBFECE80-036C-4889-B2BB-7E63374F2CFB}" presName="rootText1" presStyleLbl="node0" presStyleIdx="0" presStyleCnt="1" custScaleX="2651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2DB1C-2878-456C-83EF-177159B8613B}" type="pres">
      <dgm:prSet presAssocID="{CBFECE80-036C-4889-B2BB-7E63374F2CF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60561B4-A1D6-4A05-8F6D-048E04DD5BA6}" type="pres">
      <dgm:prSet presAssocID="{CBFECE80-036C-4889-B2BB-7E63374F2CFB}" presName="hierChild2" presStyleCnt="0"/>
      <dgm:spPr/>
    </dgm:pt>
    <dgm:pt modelId="{7CF68949-66A2-4730-9832-C7AB9F0C4B7B}" type="pres">
      <dgm:prSet presAssocID="{1BA82A72-E969-4142-9B8D-DDB8EF37ED6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38DBF94-3C33-4BBA-BE6F-FC2554414C90}" type="pres">
      <dgm:prSet presAssocID="{1D279D57-E921-4A3E-8C77-A2B5F41BD3C8}" presName="hierRoot2" presStyleCnt="0">
        <dgm:presLayoutVars>
          <dgm:hierBranch val="init"/>
        </dgm:presLayoutVars>
      </dgm:prSet>
      <dgm:spPr/>
    </dgm:pt>
    <dgm:pt modelId="{93EC9AF0-6BDB-4403-B562-874685298AAB}" type="pres">
      <dgm:prSet presAssocID="{1D279D57-E921-4A3E-8C77-A2B5F41BD3C8}" presName="rootComposite" presStyleCnt="0"/>
      <dgm:spPr/>
    </dgm:pt>
    <dgm:pt modelId="{EA98F822-FAF7-4C90-93A7-FCDC911BEF24}" type="pres">
      <dgm:prSet presAssocID="{1D279D57-E921-4A3E-8C77-A2B5F41BD3C8}" presName="rootText" presStyleLbl="node2" presStyleIdx="0" presStyleCnt="2" custScaleX="1887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25C5D0-C5BE-44D6-91F9-F8735134B97E}" type="pres">
      <dgm:prSet presAssocID="{1D279D57-E921-4A3E-8C77-A2B5F41BD3C8}" presName="rootConnector" presStyleLbl="node2" presStyleIdx="0" presStyleCnt="2"/>
      <dgm:spPr/>
      <dgm:t>
        <a:bodyPr/>
        <a:lstStyle/>
        <a:p>
          <a:endParaRPr lang="en-US"/>
        </a:p>
      </dgm:t>
    </dgm:pt>
    <dgm:pt modelId="{D6AA23D8-1364-4FB6-9041-E9140C241448}" type="pres">
      <dgm:prSet presAssocID="{1D279D57-E921-4A3E-8C77-A2B5F41BD3C8}" presName="hierChild4" presStyleCnt="0"/>
      <dgm:spPr/>
    </dgm:pt>
    <dgm:pt modelId="{A2438ACF-0565-4015-B625-D53EAE96D411}" type="pres">
      <dgm:prSet presAssocID="{B69E4057-297F-487B-8B27-AD8F4A6D2998}" presName="Name37" presStyleLbl="parChTrans1D3" presStyleIdx="0" presStyleCnt="8"/>
      <dgm:spPr/>
      <dgm:t>
        <a:bodyPr/>
        <a:lstStyle/>
        <a:p>
          <a:endParaRPr lang="en-US"/>
        </a:p>
      </dgm:t>
    </dgm:pt>
    <dgm:pt modelId="{877E6326-1994-469B-9EAC-EF4F310510B1}" type="pres">
      <dgm:prSet presAssocID="{7A17D8A6-31E5-422F-A48E-8DDE367E13CA}" presName="hierRoot2" presStyleCnt="0">
        <dgm:presLayoutVars>
          <dgm:hierBranch val="init"/>
        </dgm:presLayoutVars>
      </dgm:prSet>
      <dgm:spPr/>
    </dgm:pt>
    <dgm:pt modelId="{D692886C-0DCC-45E4-A2D7-E97ABDE2E344}" type="pres">
      <dgm:prSet presAssocID="{7A17D8A6-31E5-422F-A48E-8DDE367E13CA}" presName="rootComposite" presStyleCnt="0"/>
      <dgm:spPr/>
    </dgm:pt>
    <dgm:pt modelId="{8F83CCB6-E7E8-46BC-8A92-903F4F7DA8DC}" type="pres">
      <dgm:prSet presAssocID="{7A17D8A6-31E5-422F-A48E-8DDE367E13CA}" presName="rootText" presStyleLbl="node3" presStyleIdx="0" presStyleCnt="8" custScaleX="212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A9CF35-6344-4991-96F7-C7A2A4F77D6E}" type="pres">
      <dgm:prSet presAssocID="{7A17D8A6-31E5-422F-A48E-8DDE367E13CA}" presName="rootConnector" presStyleLbl="node3" presStyleIdx="0" presStyleCnt="8"/>
      <dgm:spPr/>
      <dgm:t>
        <a:bodyPr/>
        <a:lstStyle/>
        <a:p>
          <a:endParaRPr lang="en-US"/>
        </a:p>
      </dgm:t>
    </dgm:pt>
    <dgm:pt modelId="{5276922F-96F6-4A75-96FD-EF6C8F177B56}" type="pres">
      <dgm:prSet presAssocID="{7A17D8A6-31E5-422F-A48E-8DDE367E13CA}" presName="hierChild4" presStyleCnt="0"/>
      <dgm:spPr/>
    </dgm:pt>
    <dgm:pt modelId="{DAADCF90-E7EE-47F1-BB6F-A69352A13884}" type="pres">
      <dgm:prSet presAssocID="{7A17D8A6-31E5-422F-A48E-8DDE367E13CA}" presName="hierChild5" presStyleCnt="0"/>
      <dgm:spPr/>
    </dgm:pt>
    <dgm:pt modelId="{4A6DD62C-A562-45A9-8DC0-44432A22DABB}" type="pres">
      <dgm:prSet presAssocID="{B56BA59D-C422-4414-9807-E9DB8756FA15}" presName="Name37" presStyleLbl="parChTrans1D3" presStyleIdx="1" presStyleCnt="8"/>
      <dgm:spPr/>
      <dgm:t>
        <a:bodyPr/>
        <a:lstStyle/>
        <a:p>
          <a:endParaRPr lang="en-US"/>
        </a:p>
      </dgm:t>
    </dgm:pt>
    <dgm:pt modelId="{F16F34D2-82E7-473E-AD18-70FF7F736615}" type="pres">
      <dgm:prSet presAssocID="{F3494E0F-1673-4043-875A-F5FAD33D0C8C}" presName="hierRoot2" presStyleCnt="0">
        <dgm:presLayoutVars>
          <dgm:hierBranch val="init"/>
        </dgm:presLayoutVars>
      </dgm:prSet>
      <dgm:spPr/>
    </dgm:pt>
    <dgm:pt modelId="{3C78B0CA-596C-4CE2-8C4C-850DA37AB54B}" type="pres">
      <dgm:prSet presAssocID="{F3494E0F-1673-4043-875A-F5FAD33D0C8C}" presName="rootComposite" presStyleCnt="0"/>
      <dgm:spPr/>
    </dgm:pt>
    <dgm:pt modelId="{913523FA-C3C6-4808-93BF-2D029B861FCA}" type="pres">
      <dgm:prSet presAssocID="{F3494E0F-1673-4043-875A-F5FAD33D0C8C}" presName="rootText" presStyleLbl="node3" presStyleIdx="1" presStyleCnt="8" custScaleX="1652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4481C9-8DAC-4620-BC6D-F1CF1C42B8A8}" type="pres">
      <dgm:prSet presAssocID="{F3494E0F-1673-4043-875A-F5FAD33D0C8C}" presName="rootConnector" presStyleLbl="node3" presStyleIdx="1" presStyleCnt="8"/>
      <dgm:spPr/>
      <dgm:t>
        <a:bodyPr/>
        <a:lstStyle/>
        <a:p>
          <a:endParaRPr lang="en-US"/>
        </a:p>
      </dgm:t>
    </dgm:pt>
    <dgm:pt modelId="{47136A81-B726-4956-A3DA-BAB93C40FBD0}" type="pres">
      <dgm:prSet presAssocID="{F3494E0F-1673-4043-875A-F5FAD33D0C8C}" presName="hierChild4" presStyleCnt="0"/>
      <dgm:spPr/>
    </dgm:pt>
    <dgm:pt modelId="{E09FE9DE-2D4B-45D5-99DD-523F8FD98D67}" type="pres">
      <dgm:prSet presAssocID="{F3494E0F-1673-4043-875A-F5FAD33D0C8C}" presName="hierChild5" presStyleCnt="0"/>
      <dgm:spPr/>
    </dgm:pt>
    <dgm:pt modelId="{191F61A7-DBE6-4A92-8503-8A8DFBB59605}" type="pres">
      <dgm:prSet presAssocID="{9C95888A-8131-4645-A1F6-FBA7C7B8D4D7}" presName="Name37" presStyleLbl="parChTrans1D3" presStyleIdx="2" presStyleCnt="8"/>
      <dgm:spPr/>
      <dgm:t>
        <a:bodyPr/>
        <a:lstStyle/>
        <a:p>
          <a:endParaRPr lang="en-US"/>
        </a:p>
      </dgm:t>
    </dgm:pt>
    <dgm:pt modelId="{2A88A70E-7AF6-4249-9F61-51E6BAAF7BAD}" type="pres">
      <dgm:prSet presAssocID="{BF54EB7F-175F-4D6E-879D-55E98C3DEF4E}" presName="hierRoot2" presStyleCnt="0">
        <dgm:presLayoutVars>
          <dgm:hierBranch val="init"/>
        </dgm:presLayoutVars>
      </dgm:prSet>
      <dgm:spPr/>
    </dgm:pt>
    <dgm:pt modelId="{2AA88A3F-1EE7-4A8F-AF0C-1B0ABC73431A}" type="pres">
      <dgm:prSet presAssocID="{BF54EB7F-175F-4D6E-879D-55E98C3DEF4E}" presName="rootComposite" presStyleCnt="0"/>
      <dgm:spPr/>
    </dgm:pt>
    <dgm:pt modelId="{9D4DDE8A-297C-4C2B-A10E-B8C73D6B7988}" type="pres">
      <dgm:prSet presAssocID="{BF54EB7F-175F-4D6E-879D-55E98C3DEF4E}" presName="rootText" presStyleLbl="node3" presStyleIdx="2" presStyleCnt="8" custScaleX="1948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EA8BC7-C2D7-428C-B56D-5E67A3ECC75D}" type="pres">
      <dgm:prSet presAssocID="{BF54EB7F-175F-4D6E-879D-55E98C3DEF4E}" presName="rootConnector" presStyleLbl="node3" presStyleIdx="2" presStyleCnt="8"/>
      <dgm:spPr/>
      <dgm:t>
        <a:bodyPr/>
        <a:lstStyle/>
        <a:p>
          <a:endParaRPr lang="en-US"/>
        </a:p>
      </dgm:t>
    </dgm:pt>
    <dgm:pt modelId="{EACA82E8-EDDE-4EFD-B7E9-4D360DE12560}" type="pres">
      <dgm:prSet presAssocID="{BF54EB7F-175F-4D6E-879D-55E98C3DEF4E}" presName="hierChild4" presStyleCnt="0"/>
      <dgm:spPr/>
    </dgm:pt>
    <dgm:pt modelId="{1EBB7D91-EF33-4A15-8B55-0913ED58DEE5}" type="pres">
      <dgm:prSet presAssocID="{BF54EB7F-175F-4D6E-879D-55E98C3DEF4E}" presName="hierChild5" presStyleCnt="0"/>
      <dgm:spPr/>
    </dgm:pt>
    <dgm:pt modelId="{749B0126-27D7-4B9A-B394-5D8DA4A16D74}" type="pres">
      <dgm:prSet presAssocID="{A27FF95E-23E3-4915-9FCB-E2DC1E4C8D29}" presName="Name37" presStyleLbl="parChTrans1D3" presStyleIdx="3" presStyleCnt="8"/>
      <dgm:spPr/>
      <dgm:t>
        <a:bodyPr/>
        <a:lstStyle/>
        <a:p>
          <a:endParaRPr lang="en-US"/>
        </a:p>
      </dgm:t>
    </dgm:pt>
    <dgm:pt modelId="{FF5EC3AB-E641-41C0-ACE0-CBF1EE2062D9}" type="pres">
      <dgm:prSet presAssocID="{12894B1B-18A5-4D05-A71C-766196BEF980}" presName="hierRoot2" presStyleCnt="0">
        <dgm:presLayoutVars>
          <dgm:hierBranch val="init"/>
        </dgm:presLayoutVars>
      </dgm:prSet>
      <dgm:spPr/>
    </dgm:pt>
    <dgm:pt modelId="{43EC84E6-A230-4074-83F7-FB68303DE863}" type="pres">
      <dgm:prSet presAssocID="{12894B1B-18A5-4D05-A71C-766196BEF980}" presName="rootComposite" presStyleCnt="0"/>
      <dgm:spPr/>
    </dgm:pt>
    <dgm:pt modelId="{DC8866EB-EFC0-46B1-B7BB-AC2C77906A57}" type="pres">
      <dgm:prSet presAssocID="{12894B1B-18A5-4D05-A71C-766196BEF980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723BCC-1F1F-4F7B-876D-BF725F1DA595}" type="pres">
      <dgm:prSet presAssocID="{12894B1B-18A5-4D05-A71C-766196BEF980}" presName="rootConnector" presStyleLbl="node3" presStyleIdx="3" presStyleCnt="8"/>
      <dgm:spPr/>
      <dgm:t>
        <a:bodyPr/>
        <a:lstStyle/>
        <a:p>
          <a:endParaRPr lang="en-US"/>
        </a:p>
      </dgm:t>
    </dgm:pt>
    <dgm:pt modelId="{D4856DE1-3EF6-4390-920B-05A116F4BC65}" type="pres">
      <dgm:prSet presAssocID="{12894B1B-18A5-4D05-A71C-766196BEF980}" presName="hierChild4" presStyleCnt="0"/>
      <dgm:spPr/>
    </dgm:pt>
    <dgm:pt modelId="{B9D61985-E8B2-4D62-B13E-4D0F6E71F59C}" type="pres">
      <dgm:prSet presAssocID="{12894B1B-18A5-4D05-A71C-766196BEF980}" presName="hierChild5" presStyleCnt="0"/>
      <dgm:spPr/>
    </dgm:pt>
    <dgm:pt modelId="{E366E20D-5EFF-47DF-ABAF-AF7D9A7713B2}" type="pres">
      <dgm:prSet presAssocID="{1D279D57-E921-4A3E-8C77-A2B5F41BD3C8}" presName="hierChild5" presStyleCnt="0"/>
      <dgm:spPr/>
    </dgm:pt>
    <dgm:pt modelId="{9139E421-2042-4101-B940-AB905F38CF90}" type="pres">
      <dgm:prSet presAssocID="{DDA2BF62-3DD8-4BCF-9F05-E5CAF1362B3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5A7BC07-6A83-486F-A2B0-9852AC660043}" type="pres">
      <dgm:prSet presAssocID="{D2BFBCAE-1BF9-4120-A01D-3921DC601AF2}" presName="hierRoot2" presStyleCnt="0">
        <dgm:presLayoutVars>
          <dgm:hierBranch val="init"/>
        </dgm:presLayoutVars>
      </dgm:prSet>
      <dgm:spPr/>
    </dgm:pt>
    <dgm:pt modelId="{46C9260A-4C83-41F7-9C3B-4E8DE50630E6}" type="pres">
      <dgm:prSet presAssocID="{D2BFBCAE-1BF9-4120-A01D-3921DC601AF2}" presName="rootComposite" presStyleCnt="0"/>
      <dgm:spPr/>
    </dgm:pt>
    <dgm:pt modelId="{5DAC07D4-62EC-4676-BEFC-CFBAEA2E868A}" type="pres">
      <dgm:prSet presAssocID="{D2BFBCAE-1BF9-4120-A01D-3921DC601AF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459EF-7182-4C25-9774-A629D315BEEF}" type="pres">
      <dgm:prSet presAssocID="{D2BFBCAE-1BF9-4120-A01D-3921DC601AF2}" presName="rootConnector" presStyleLbl="node2" presStyleIdx="1" presStyleCnt="2"/>
      <dgm:spPr/>
      <dgm:t>
        <a:bodyPr/>
        <a:lstStyle/>
        <a:p>
          <a:endParaRPr lang="en-US"/>
        </a:p>
      </dgm:t>
    </dgm:pt>
    <dgm:pt modelId="{A96FD2A3-4596-4ACA-ADD5-CE6DFA7FC1E0}" type="pres">
      <dgm:prSet presAssocID="{D2BFBCAE-1BF9-4120-A01D-3921DC601AF2}" presName="hierChild4" presStyleCnt="0"/>
      <dgm:spPr/>
    </dgm:pt>
    <dgm:pt modelId="{F2A86AF7-DD7E-4C1D-9DEE-195E80652416}" type="pres">
      <dgm:prSet presAssocID="{1ACE0E9A-7A86-407E-B39A-2A1F690606EF}" presName="Name37" presStyleLbl="parChTrans1D3" presStyleIdx="4" presStyleCnt="8"/>
      <dgm:spPr/>
      <dgm:t>
        <a:bodyPr/>
        <a:lstStyle/>
        <a:p>
          <a:endParaRPr lang="en-US"/>
        </a:p>
      </dgm:t>
    </dgm:pt>
    <dgm:pt modelId="{6E99F146-AEE1-45B9-B724-0176A7E68B7A}" type="pres">
      <dgm:prSet presAssocID="{8A810DDC-D97A-45AE-8C36-3D01296C6C89}" presName="hierRoot2" presStyleCnt="0">
        <dgm:presLayoutVars>
          <dgm:hierBranch val="init"/>
        </dgm:presLayoutVars>
      </dgm:prSet>
      <dgm:spPr/>
    </dgm:pt>
    <dgm:pt modelId="{89CFE849-439E-4F07-8FD7-A0B25A5B9B11}" type="pres">
      <dgm:prSet presAssocID="{8A810DDC-D97A-45AE-8C36-3D01296C6C89}" presName="rootComposite" presStyleCnt="0"/>
      <dgm:spPr/>
    </dgm:pt>
    <dgm:pt modelId="{92A2EC14-295F-4923-AC4F-C931555716E6}" type="pres">
      <dgm:prSet presAssocID="{8A810DDC-D97A-45AE-8C36-3D01296C6C89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28AC1E-F206-40B7-8343-F37B24F9A83B}" type="pres">
      <dgm:prSet presAssocID="{8A810DDC-D97A-45AE-8C36-3D01296C6C89}" presName="rootConnector" presStyleLbl="node3" presStyleIdx="4" presStyleCnt="8"/>
      <dgm:spPr/>
      <dgm:t>
        <a:bodyPr/>
        <a:lstStyle/>
        <a:p>
          <a:endParaRPr lang="en-US"/>
        </a:p>
      </dgm:t>
    </dgm:pt>
    <dgm:pt modelId="{72F44678-D299-4ED5-89AF-8B066115B2D4}" type="pres">
      <dgm:prSet presAssocID="{8A810DDC-D97A-45AE-8C36-3D01296C6C89}" presName="hierChild4" presStyleCnt="0"/>
      <dgm:spPr/>
    </dgm:pt>
    <dgm:pt modelId="{3DB917F8-AA25-4432-B727-EAC0A9759B70}" type="pres">
      <dgm:prSet presAssocID="{8A810DDC-D97A-45AE-8C36-3D01296C6C89}" presName="hierChild5" presStyleCnt="0"/>
      <dgm:spPr/>
    </dgm:pt>
    <dgm:pt modelId="{A93BB3B3-90E4-48DC-A68E-D07FED1E3664}" type="pres">
      <dgm:prSet presAssocID="{928EEAE5-D094-4D8F-AFBC-E8334B3A6B1A}" presName="Name37" presStyleLbl="parChTrans1D3" presStyleIdx="5" presStyleCnt="8"/>
      <dgm:spPr/>
      <dgm:t>
        <a:bodyPr/>
        <a:lstStyle/>
        <a:p>
          <a:endParaRPr lang="en-US"/>
        </a:p>
      </dgm:t>
    </dgm:pt>
    <dgm:pt modelId="{6DE01040-BC13-4E94-9F43-A467A8F72EED}" type="pres">
      <dgm:prSet presAssocID="{8763A61D-3AC0-4142-BEBF-39AA420CC351}" presName="hierRoot2" presStyleCnt="0">
        <dgm:presLayoutVars>
          <dgm:hierBranch val="init"/>
        </dgm:presLayoutVars>
      </dgm:prSet>
      <dgm:spPr/>
    </dgm:pt>
    <dgm:pt modelId="{72CDED02-7DCD-4433-B71B-F6677A2CF0BE}" type="pres">
      <dgm:prSet presAssocID="{8763A61D-3AC0-4142-BEBF-39AA420CC351}" presName="rootComposite" presStyleCnt="0"/>
      <dgm:spPr/>
    </dgm:pt>
    <dgm:pt modelId="{4148861C-14CA-47AC-AFC0-5C49DE7A75C0}" type="pres">
      <dgm:prSet presAssocID="{8763A61D-3AC0-4142-BEBF-39AA420CC351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3D451B-63B4-4404-8C4E-21BAD85E4562}" type="pres">
      <dgm:prSet presAssocID="{8763A61D-3AC0-4142-BEBF-39AA420CC351}" presName="rootConnector" presStyleLbl="node3" presStyleIdx="5" presStyleCnt="8"/>
      <dgm:spPr/>
      <dgm:t>
        <a:bodyPr/>
        <a:lstStyle/>
        <a:p>
          <a:endParaRPr lang="en-US"/>
        </a:p>
      </dgm:t>
    </dgm:pt>
    <dgm:pt modelId="{F91384EE-9760-42BF-B3DF-567F57BBF20C}" type="pres">
      <dgm:prSet presAssocID="{8763A61D-3AC0-4142-BEBF-39AA420CC351}" presName="hierChild4" presStyleCnt="0"/>
      <dgm:spPr/>
    </dgm:pt>
    <dgm:pt modelId="{56E9F575-07D7-4488-B200-D06FEF01C7D1}" type="pres">
      <dgm:prSet presAssocID="{8763A61D-3AC0-4142-BEBF-39AA420CC351}" presName="hierChild5" presStyleCnt="0"/>
      <dgm:spPr/>
    </dgm:pt>
    <dgm:pt modelId="{8560335B-6EB8-4651-8D4F-5F9D6E3DAA56}" type="pres">
      <dgm:prSet presAssocID="{DE8D8A1C-95E8-454C-833E-CDE24F7E0CE2}" presName="Name37" presStyleLbl="parChTrans1D3" presStyleIdx="6" presStyleCnt="8"/>
      <dgm:spPr/>
      <dgm:t>
        <a:bodyPr/>
        <a:lstStyle/>
        <a:p>
          <a:endParaRPr lang="en-US"/>
        </a:p>
      </dgm:t>
    </dgm:pt>
    <dgm:pt modelId="{736765A0-6DA7-4B18-B2C4-B3BF594688F9}" type="pres">
      <dgm:prSet presAssocID="{0DCB2B21-8C4A-4CEE-8545-77B1FADA57B9}" presName="hierRoot2" presStyleCnt="0">
        <dgm:presLayoutVars>
          <dgm:hierBranch val="init"/>
        </dgm:presLayoutVars>
      </dgm:prSet>
      <dgm:spPr/>
    </dgm:pt>
    <dgm:pt modelId="{F619BFAE-69FB-41E2-ABA4-3ACB4CE8BA51}" type="pres">
      <dgm:prSet presAssocID="{0DCB2B21-8C4A-4CEE-8545-77B1FADA57B9}" presName="rootComposite" presStyleCnt="0"/>
      <dgm:spPr/>
    </dgm:pt>
    <dgm:pt modelId="{2625B31C-0082-48B2-83C4-8EDBCC61FC04}" type="pres">
      <dgm:prSet presAssocID="{0DCB2B21-8C4A-4CEE-8545-77B1FADA57B9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F1C52C-11FA-4536-B122-9D4D069C644C}" type="pres">
      <dgm:prSet presAssocID="{0DCB2B21-8C4A-4CEE-8545-77B1FADA57B9}" presName="rootConnector" presStyleLbl="node3" presStyleIdx="6" presStyleCnt="8"/>
      <dgm:spPr/>
      <dgm:t>
        <a:bodyPr/>
        <a:lstStyle/>
        <a:p>
          <a:endParaRPr lang="en-US"/>
        </a:p>
      </dgm:t>
    </dgm:pt>
    <dgm:pt modelId="{857127E0-DC16-4966-BD9A-6C97890D9089}" type="pres">
      <dgm:prSet presAssocID="{0DCB2B21-8C4A-4CEE-8545-77B1FADA57B9}" presName="hierChild4" presStyleCnt="0"/>
      <dgm:spPr/>
    </dgm:pt>
    <dgm:pt modelId="{298CB5EB-12B2-4A68-B9C1-C14B6E8FDF3C}" type="pres">
      <dgm:prSet presAssocID="{0DCB2B21-8C4A-4CEE-8545-77B1FADA57B9}" presName="hierChild5" presStyleCnt="0"/>
      <dgm:spPr/>
    </dgm:pt>
    <dgm:pt modelId="{A8C4A126-741E-4127-8383-B43AF555CD38}" type="pres">
      <dgm:prSet presAssocID="{245B6900-D9AF-4250-9D19-3BCCF7FE7911}" presName="Name37" presStyleLbl="parChTrans1D3" presStyleIdx="7" presStyleCnt="8"/>
      <dgm:spPr/>
      <dgm:t>
        <a:bodyPr/>
        <a:lstStyle/>
        <a:p>
          <a:endParaRPr lang="en-US"/>
        </a:p>
      </dgm:t>
    </dgm:pt>
    <dgm:pt modelId="{581D6A98-FFAD-4D3A-A45D-CE24B61B1E35}" type="pres">
      <dgm:prSet presAssocID="{4B0669FB-528A-49B0-8F77-DB49543ED767}" presName="hierRoot2" presStyleCnt="0">
        <dgm:presLayoutVars>
          <dgm:hierBranch val="init"/>
        </dgm:presLayoutVars>
      </dgm:prSet>
      <dgm:spPr/>
    </dgm:pt>
    <dgm:pt modelId="{DB33E72D-0176-4003-9F44-6FD48A5399D3}" type="pres">
      <dgm:prSet presAssocID="{4B0669FB-528A-49B0-8F77-DB49543ED767}" presName="rootComposite" presStyleCnt="0"/>
      <dgm:spPr/>
    </dgm:pt>
    <dgm:pt modelId="{BDA6CC4C-F3E2-4273-9231-C87BE5D3B9E7}" type="pres">
      <dgm:prSet presAssocID="{4B0669FB-528A-49B0-8F77-DB49543ED767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0DD956-D82B-4AC5-9AFA-A58C5399CDF6}" type="pres">
      <dgm:prSet presAssocID="{4B0669FB-528A-49B0-8F77-DB49543ED767}" presName="rootConnector" presStyleLbl="node3" presStyleIdx="7" presStyleCnt="8"/>
      <dgm:spPr/>
      <dgm:t>
        <a:bodyPr/>
        <a:lstStyle/>
        <a:p>
          <a:endParaRPr lang="en-US"/>
        </a:p>
      </dgm:t>
    </dgm:pt>
    <dgm:pt modelId="{96F7F33E-015E-479F-89A1-834CCFC5BF81}" type="pres">
      <dgm:prSet presAssocID="{4B0669FB-528A-49B0-8F77-DB49543ED767}" presName="hierChild4" presStyleCnt="0"/>
      <dgm:spPr/>
    </dgm:pt>
    <dgm:pt modelId="{0439FE19-B0B9-41C2-BE30-94078E70EA82}" type="pres">
      <dgm:prSet presAssocID="{4B0669FB-528A-49B0-8F77-DB49543ED767}" presName="hierChild5" presStyleCnt="0"/>
      <dgm:spPr/>
    </dgm:pt>
    <dgm:pt modelId="{7877B525-18EB-4E5B-862C-C264482CED6C}" type="pres">
      <dgm:prSet presAssocID="{D2BFBCAE-1BF9-4120-A01D-3921DC601AF2}" presName="hierChild5" presStyleCnt="0"/>
      <dgm:spPr/>
    </dgm:pt>
    <dgm:pt modelId="{2555232F-D964-42FC-8D37-828BD91C3150}" type="pres">
      <dgm:prSet presAssocID="{CBFECE80-036C-4889-B2BB-7E63374F2CFB}" presName="hierChild3" presStyleCnt="0"/>
      <dgm:spPr/>
    </dgm:pt>
  </dgm:ptLst>
  <dgm:cxnLst>
    <dgm:cxn modelId="{6CC74C36-5622-4254-AC94-59F3212E6156}" srcId="{1D279D57-E921-4A3E-8C77-A2B5F41BD3C8}" destId="{F3494E0F-1673-4043-875A-F5FAD33D0C8C}" srcOrd="1" destOrd="0" parTransId="{B56BA59D-C422-4414-9807-E9DB8756FA15}" sibTransId="{9F1F6BD6-3172-40CB-8B37-AC4C0866B710}"/>
    <dgm:cxn modelId="{B924D35C-AF52-481E-BF62-5634236579E0}" type="presOf" srcId="{1D279D57-E921-4A3E-8C77-A2B5F41BD3C8}" destId="{FB25C5D0-C5BE-44D6-91F9-F8735134B97E}" srcOrd="1" destOrd="0" presId="urn:microsoft.com/office/officeart/2005/8/layout/orgChart1"/>
    <dgm:cxn modelId="{C8EEE133-66CD-42CB-A594-CDA87A148C36}" srcId="{1D279D57-E921-4A3E-8C77-A2B5F41BD3C8}" destId="{7A17D8A6-31E5-422F-A48E-8DDE367E13CA}" srcOrd="0" destOrd="0" parTransId="{B69E4057-297F-487B-8B27-AD8F4A6D2998}" sibTransId="{A3B685A0-5061-46AD-B5E0-AAED48A74237}"/>
    <dgm:cxn modelId="{242DCB2E-96B3-4555-8DDD-1D1778B6CAD7}" type="presOf" srcId="{DDA2BF62-3DD8-4BCF-9F05-E5CAF1362B33}" destId="{9139E421-2042-4101-B940-AB905F38CF90}" srcOrd="0" destOrd="0" presId="urn:microsoft.com/office/officeart/2005/8/layout/orgChart1"/>
    <dgm:cxn modelId="{E38306EB-E9F8-47C1-A569-767FE48215A0}" type="presOf" srcId="{245B6900-D9AF-4250-9D19-3BCCF7FE7911}" destId="{A8C4A126-741E-4127-8383-B43AF555CD38}" srcOrd="0" destOrd="0" presId="urn:microsoft.com/office/officeart/2005/8/layout/orgChart1"/>
    <dgm:cxn modelId="{259EB316-79CF-45E3-BAE3-D4EB2783F484}" type="presOf" srcId="{BF54EB7F-175F-4D6E-879D-55E98C3DEF4E}" destId="{FBEA8BC7-C2D7-428C-B56D-5E67A3ECC75D}" srcOrd="1" destOrd="0" presId="urn:microsoft.com/office/officeart/2005/8/layout/orgChart1"/>
    <dgm:cxn modelId="{EBE40581-63B7-4E6E-BD01-BD88E9084E07}" type="presOf" srcId="{B69E4057-297F-487B-8B27-AD8F4A6D2998}" destId="{A2438ACF-0565-4015-B625-D53EAE96D411}" srcOrd="0" destOrd="0" presId="urn:microsoft.com/office/officeart/2005/8/layout/orgChart1"/>
    <dgm:cxn modelId="{C25E9A0D-F239-4815-BCF8-F2CED76A9CF5}" type="presOf" srcId="{7150B4BF-1393-4E87-B029-23FAD4B237C2}" destId="{02C5F4B2-09EB-4964-A60F-307C4D866892}" srcOrd="0" destOrd="0" presId="urn:microsoft.com/office/officeart/2005/8/layout/orgChart1"/>
    <dgm:cxn modelId="{3441871D-E27A-4E89-9B37-FCB9B0215EAC}" srcId="{1D279D57-E921-4A3E-8C77-A2B5F41BD3C8}" destId="{BF54EB7F-175F-4D6E-879D-55E98C3DEF4E}" srcOrd="2" destOrd="0" parTransId="{9C95888A-8131-4645-A1F6-FBA7C7B8D4D7}" sibTransId="{EBD9959A-304C-445D-81E2-4E202D17B179}"/>
    <dgm:cxn modelId="{6775CA09-E4E2-4D15-8B02-2CFD3868A267}" type="presOf" srcId="{1D279D57-E921-4A3E-8C77-A2B5F41BD3C8}" destId="{EA98F822-FAF7-4C90-93A7-FCDC911BEF24}" srcOrd="0" destOrd="0" presId="urn:microsoft.com/office/officeart/2005/8/layout/orgChart1"/>
    <dgm:cxn modelId="{A99E9C73-B8E0-4682-8C4C-84A12D2A4025}" srcId="{7150B4BF-1393-4E87-B029-23FAD4B237C2}" destId="{CBFECE80-036C-4889-B2BB-7E63374F2CFB}" srcOrd="0" destOrd="0" parTransId="{4430E851-C531-44E2-8D27-541BA9A2D530}" sibTransId="{40EB1FEF-E2CF-4BB5-AE2F-70DAC80F59DD}"/>
    <dgm:cxn modelId="{C5DE648C-E7C0-436E-97B6-EFC08D466C78}" type="presOf" srcId="{12894B1B-18A5-4D05-A71C-766196BEF980}" destId="{DC8866EB-EFC0-46B1-B7BB-AC2C77906A57}" srcOrd="0" destOrd="0" presId="urn:microsoft.com/office/officeart/2005/8/layout/orgChart1"/>
    <dgm:cxn modelId="{3ACCB6DD-8513-40DD-B16B-3C8DB7F416DA}" type="presOf" srcId="{928EEAE5-D094-4D8F-AFBC-E8334B3A6B1A}" destId="{A93BB3B3-90E4-48DC-A68E-D07FED1E3664}" srcOrd="0" destOrd="0" presId="urn:microsoft.com/office/officeart/2005/8/layout/orgChart1"/>
    <dgm:cxn modelId="{CFE502A6-B1A7-4AFF-A35C-DED9ABA4D14B}" srcId="{D2BFBCAE-1BF9-4120-A01D-3921DC601AF2}" destId="{8763A61D-3AC0-4142-BEBF-39AA420CC351}" srcOrd="1" destOrd="0" parTransId="{928EEAE5-D094-4D8F-AFBC-E8334B3A6B1A}" sibTransId="{03898771-E7D3-4311-AC76-0DA9DF090080}"/>
    <dgm:cxn modelId="{E6CDDC81-C53C-4AAC-B880-E38E05D2E260}" type="presOf" srcId="{8A810DDC-D97A-45AE-8C36-3D01296C6C89}" destId="{92A2EC14-295F-4923-AC4F-C931555716E6}" srcOrd="0" destOrd="0" presId="urn:microsoft.com/office/officeart/2005/8/layout/orgChart1"/>
    <dgm:cxn modelId="{7936D402-3E3F-4F84-B525-6FAB6E4A8A3F}" srcId="{CBFECE80-036C-4889-B2BB-7E63374F2CFB}" destId="{1D279D57-E921-4A3E-8C77-A2B5F41BD3C8}" srcOrd="0" destOrd="0" parTransId="{1BA82A72-E969-4142-9B8D-DDB8EF37ED64}" sibTransId="{BB574C5D-F690-4158-B7B4-2643E9C32F6E}"/>
    <dgm:cxn modelId="{9FBD2C1E-6501-4C8A-9D06-576D0215C966}" type="presOf" srcId="{7A17D8A6-31E5-422F-A48E-8DDE367E13CA}" destId="{8F83CCB6-E7E8-46BC-8A92-903F4F7DA8DC}" srcOrd="0" destOrd="0" presId="urn:microsoft.com/office/officeart/2005/8/layout/orgChart1"/>
    <dgm:cxn modelId="{506B64B9-5771-45F6-B14E-4B42D994D781}" type="presOf" srcId="{8763A61D-3AC0-4142-BEBF-39AA420CC351}" destId="{4148861C-14CA-47AC-AFC0-5C49DE7A75C0}" srcOrd="0" destOrd="0" presId="urn:microsoft.com/office/officeart/2005/8/layout/orgChart1"/>
    <dgm:cxn modelId="{2CA0EB74-FEEA-4F2B-847F-C900A332D281}" type="presOf" srcId="{F3494E0F-1673-4043-875A-F5FAD33D0C8C}" destId="{4B4481C9-8DAC-4620-BC6D-F1CF1C42B8A8}" srcOrd="1" destOrd="0" presId="urn:microsoft.com/office/officeart/2005/8/layout/orgChart1"/>
    <dgm:cxn modelId="{ADC27209-360D-4E4C-9F3D-65D2EB05DA16}" type="presOf" srcId="{4B0669FB-528A-49B0-8F77-DB49543ED767}" destId="{FE0DD956-D82B-4AC5-9AFA-A58C5399CDF6}" srcOrd="1" destOrd="0" presId="urn:microsoft.com/office/officeart/2005/8/layout/orgChart1"/>
    <dgm:cxn modelId="{AA709E6E-30F2-449B-805A-A77F9EBF158E}" type="presOf" srcId="{BF54EB7F-175F-4D6E-879D-55E98C3DEF4E}" destId="{9D4DDE8A-297C-4C2B-A10E-B8C73D6B7988}" srcOrd="0" destOrd="0" presId="urn:microsoft.com/office/officeart/2005/8/layout/orgChart1"/>
    <dgm:cxn modelId="{CF42E1C9-536E-44EB-BC06-192F9DC5DD8D}" type="presOf" srcId="{A27FF95E-23E3-4915-9FCB-E2DC1E4C8D29}" destId="{749B0126-27D7-4B9A-B394-5D8DA4A16D74}" srcOrd="0" destOrd="0" presId="urn:microsoft.com/office/officeart/2005/8/layout/orgChart1"/>
    <dgm:cxn modelId="{AD15A203-62E6-4598-AD20-9017B96FB814}" srcId="{1D279D57-E921-4A3E-8C77-A2B5F41BD3C8}" destId="{12894B1B-18A5-4D05-A71C-766196BEF980}" srcOrd="3" destOrd="0" parTransId="{A27FF95E-23E3-4915-9FCB-E2DC1E4C8D29}" sibTransId="{D45C880F-D18D-4DC7-9425-45C6E69217EC}"/>
    <dgm:cxn modelId="{E3874056-CB74-489A-871A-8CDF6B7CCE88}" type="presOf" srcId="{8A810DDC-D97A-45AE-8C36-3D01296C6C89}" destId="{D728AC1E-F206-40B7-8343-F37B24F9A83B}" srcOrd="1" destOrd="0" presId="urn:microsoft.com/office/officeart/2005/8/layout/orgChart1"/>
    <dgm:cxn modelId="{42F20B8E-02C4-49E2-AD23-E540A42DD60C}" type="presOf" srcId="{1BA82A72-E969-4142-9B8D-DDB8EF37ED64}" destId="{7CF68949-66A2-4730-9832-C7AB9F0C4B7B}" srcOrd="0" destOrd="0" presId="urn:microsoft.com/office/officeart/2005/8/layout/orgChart1"/>
    <dgm:cxn modelId="{243DBAD2-DDB9-4DCD-BECA-13ABC187C3C7}" type="presOf" srcId="{CBFECE80-036C-4889-B2BB-7E63374F2CFB}" destId="{06B2DB1C-2878-456C-83EF-177159B8613B}" srcOrd="1" destOrd="0" presId="urn:microsoft.com/office/officeart/2005/8/layout/orgChart1"/>
    <dgm:cxn modelId="{4D6F8C69-93C3-4471-8816-E7399D84F44E}" srcId="{D2BFBCAE-1BF9-4120-A01D-3921DC601AF2}" destId="{4B0669FB-528A-49B0-8F77-DB49543ED767}" srcOrd="3" destOrd="0" parTransId="{245B6900-D9AF-4250-9D19-3BCCF7FE7911}" sibTransId="{1F0679A2-ADC3-43D0-9C10-30EED1C759F4}"/>
    <dgm:cxn modelId="{54F4AA34-8406-47FA-AB15-C62DF6D83E84}" type="presOf" srcId="{0DCB2B21-8C4A-4CEE-8545-77B1FADA57B9}" destId="{A0F1C52C-11FA-4536-B122-9D4D069C644C}" srcOrd="1" destOrd="0" presId="urn:microsoft.com/office/officeart/2005/8/layout/orgChart1"/>
    <dgm:cxn modelId="{4A9292C6-E650-4232-9CA1-EECC10253465}" type="presOf" srcId="{4B0669FB-528A-49B0-8F77-DB49543ED767}" destId="{BDA6CC4C-F3E2-4273-9231-C87BE5D3B9E7}" srcOrd="0" destOrd="0" presId="urn:microsoft.com/office/officeart/2005/8/layout/orgChart1"/>
    <dgm:cxn modelId="{737FD3D1-7467-4E36-9F9D-F1D1F64E0017}" type="presOf" srcId="{0DCB2B21-8C4A-4CEE-8545-77B1FADA57B9}" destId="{2625B31C-0082-48B2-83C4-8EDBCC61FC04}" srcOrd="0" destOrd="0" presId="urn:microsoft.com/office/officeart/2005/8/layout/orgChart1"/>
    <dgm:cxn modelId="{A50BDE75-918D-4314-8721-F7A21214E10D}" srcId="{D2BFBCAE-1BF9-4120-A01D-3921DC601AF2}" destId="{8A810DDC-D97A-45AE-8C36-3D01296C6C89}" srcOrd="0" destOrd="0" parTransId="{1ACE0E9A-7A86-407E-B39A-2A1F690606EF}" sibTransId="{8672465F-D9FD-4F7C-A3D7-000B46DF5C12}"/>
    <dgm:cxn modelId="{7DB2CEC9-4A54-4A3C-8685-DDDD61530475}" type="presOf" srcId="{8763A61D-3AC0-4142-BEBF-39AA420CC351}" destId="{163D451B-63B4-4404-8C4E-21BAD85E4562}" srcOrd="1" destOrd="0" presId="urn:microsoft.com/office/officeart/2005/8/layout/orgChart1"/>
    <dgm:cxn modelId="{5E1CF958-8A4F-45C0-9068-0096467F7E1E}" srcId="{D2BFBCAE-1BF9-4120-A01D-3921DC601AF2}" destId="{0DCB2B21-8C4A-4CEE-8545-77B1FADA57B9}" srcOrd="2" destOrd="0" parTransId="{DE8D8A1C-95E8-454C-833E-CDE24F7E0CE2}" sibTransId="{5CC8D6EA-37C1-437B-A9CB-BF57381064C4}"/>
    <dgm:cxn modelId="{C91F6438-4179-4D67-8E85-0F1405850658}" type="presOf" srcId="{9C95888A-8131-4645-A1F6-FBA7C7B8D4D7}" destId="{191F61A7-DBE6-4A92-8503-8A8DFBB59605}" srcOrd="0" destOrd="0" presId="urn:microsoft.com/office/officeart/2005/8/layout/orgChart1"/>
    <dgm:cxn modelId="{C54778E8-376C-44E5-8735-472AF06B2DF9}" type="presOf" srcId="{1ACE0E9A-7A86-407E-B39A-2A1F690606EF}" destId="{F2A86AF7-DD7E-4C1D-9DEE-195E80652416}" srcOrd="0" destOrd="0" presId="urn:microsoft.com/office/officeart/2005/8/layout/orgChart1"/>
    <dgm:cxn modelId="{F6176818-13F6-4E89-8694-8B45C2CFB4B5}" type="presOf" srcId="{F3494E0F-1673-4043-875A-F5FAD33D0C8C}" destId="{913523FA-C3C6-4808-93BF-2D029B861FCA}" srcOrd="0" destOrd="0" presId="urn:microsoft.com/office/officeart/2005/8/layout/orgChart1"/>
    <dgm:cxn modelId="{65F9D2A9-1BC0-4924-BBD1-319E6B96C062}" type="presOf" srcId="{DE8D8A1C-95E8-454C-833E-CDE24F7E0CE2}" destId="{8560335B-6EB8-4651-8D4F-5F9D6E3DAA56}" srcOrd="0" destOrd="0" presId="urn:microsoft.com/office/officeart/2005/8/layout/orgChart1"/>
    <dgm:cxn modelId="{16DE70E2-C749-4C19-A4D4-D23AEE6E272D}" type="presOf" srcId="{B56BA59D-C422-4414-9807-E9DB8756FA15}" destId="{4A6DD62C-A562-45A9-8DC0-44432A22DABB}" srcOrd="0" destOrd="0" presId="urn:microsoft.com/office/officeart/2005/8/layout/orgChart1"/>
    <dgm:cxn modelId="{D1DFBA98-AF84-4635-83A7-7834F23A20FC}" type="presOf" srcId="{12894B1B-18A5-4D05-A71C-766196BEF980}" destId="{99723BCC-1F1F-4F7B-876D-BF725F1DA595}" srcOrd="1" destOrd="0" presId="urn:microsoft.com/office/officeart/2005/8/layout/orgChart1"/>
    <dgm:cxn modelId="{18AEC5C4-7623-4807-95D4-8C099C8CAD1B}" srcId="{CBFECE80-036C-4889-B2BB-7E63374F2CFB}" destId="{D2BFBCAE-1BF9-4120-A01D-3921DC601AF2}" srcOrd="1" destOrd="0" parTransId="{DDA2BF62-3DD8-4BCF-9F05-E5CAF1362B33}" sibTransId="{E466C670-173C-4F7B-B84A-1F93570ABF26}"/>
    <dgm:cxn modelId="{1DB0F4F8-30EE-4C07-9540-1E952839C524}" type="presOf" srcId="{CBFECE80-036C-4889-B2BB-7E63374F2CFB}" destId="{C14DA622-441C-4437-8F6A-08BEB8343179}" srcOrd="0" destOrd="0" presId="urn:microsoft.com/office/officeart/2005/8/layout/orgChart1"/>
    <dgm:cxn modelId="{5F67F3E5-5AAB-4D00-9F8E-89D0752276B8}" type="presOf" srcId="{D2BFBCAE-1BF9-4120-A01D-3921DC601AF2}" destId="{5DAC07D4-62EC-4676-BEFC-CFBAEA2E868A}" srcOrd="0" destOrd="0" presId="urn:microsoft.com/office/officeart/2005/8/layout/orgChart1"/>
    <dgm:cxn modelId="{33CF6F14-C2D1-468E-970B-4490FC7A6262}" type="presOf" srcId="{7A17D8A6-31E5-422F-A48E-8DDE367E13CA}" destId="{FCA9CF35-6344-4991-96F7-C7A2A4F77D6E}" srcOrd="1" destOrd="0" presId="urn:microsoft.com/office/officeart/2005/8/layout/orgChart1"/>
    <dgm:cxn modelId="{504850AE-CB07-46EB-BF5D-A2F8A8A747CD}" type="presOf" srcId="{D2BFBCAE-1BF9-4120-A01D-3921DC601AF2}" destId="{0B2459EF-7182-4C25-9774-A629D315BEEF}" srcOrd="1" destOrd="0" presId="urn:microsoft.com/office/officeart/2005/8/layout/orgChart1"/>
    <dgm:cxn modelId="{9B642962-13F1-4696-AE62-76F473976BF2}" type="presParOf" srcId="{02C5F4B2-09EB-4964-A60F-307C4D866892}" destId="{55533954-8BA8-4AF2-AE9C-AF97AE67E791}" srcOrd="0" destOrd="0" presId="urn:microsoft.com/office/officeart/2005/8/layout/orgChart1"/>
    <dgm:cxn modelId="{8B479711-D0B8-4E47-9617-9647B28E45E7}" type="presParOf" srcId="{55533954-8BA8-4AF2-AE9C-AF97AE67E791}" destId="{6C691199-FC45-402F-ADF9-2FAE5CFB794A}" srcOrd="0" destOrd="0" presId="urn:microsoft.com/office/officeart/2005/8/layout/orgChart1"/>
    <dgm:cxn modelId="{C275D362-AB75-4763-ADC8-2BDF46639D2B}" type="presParOf" srcId="{6C691199-FC45-402F-ADF9-2FAE5CFB794A}" destId="{C14DA622-441C-4437-8F6A-08BEB8343179}" srcOrd="0" destOrd="0" presId="urn:microsoft.com/office/officeart/2005/8/layout/orgChart1"/>
    <dgm:cxn modelId="{0536B89F-65A2-4A4D-AC8F-F9815B9E4458}" type="presParOf" srcId="{6C691199-FC45-402F-ADF9-2FAE5CFB794A}" destId="{06B2DB1C-2878-456C-83EF-177159B8613B}" srcOrd="1" destOrd="0" presId="urn:microsoft.com/office/officeart/2005/8/layout/orgChart1"/>
    <dgm:cxn modelId="{8038854C-F7AF-4CF5-BA7F-086CA2923E35}" type="presParOf" srcId="{55533954-8BA8-4AF2-AE9C-AF97AE67E791}" destId="{860561B4-A1D6-4A05-8F6D-048E04DD5BA6}" srcOrd="1" destOrd="0" presId="urn:microsoft.com/office/officeart/2005/8/layout/orgChart1"/>
    <dgm:cxn modelId="{F1051C4C-906F-4804-B1F3-E284A61CF30F}" type="presParOf" srcId="{860561B4-A1D6-4A05-8F6D-048E04DD5BA6}" destId="{7CF68949-66A2-4730-9832-C7AB9F0C4B7B}" srcOrd="0" destOrd="0" presId="urn:microsoft.com/office/officeart/2005/8/layout/orgChart1"/>
    <dgm:cxn modelId="{707D6E7C-C55B-4AC7-B188-EDA316C4FC83}" type="presParOf" srcId="{860561B4-A1D6-4A05-8F6D-048E04DD5BA6}" destId="{838DBF94-3C33-4BBA-BE6F-FC2554414C90}" srcOrd="1" destOrd="0" presId="urn:microsoft.com/office/officeart/2005/8/layout/orgChart1"/>
    <dgm:cxn modelId="{7AC0C619-8CC5-4FA2-B382-BBF46DC43DED}" type="presParOf" srcId="{838DBF94-3C33-4BBA-BE6F-FC2554414C90}" destId="{93EC9AF0-6BDB-4403-B562-874685298AAB}" srcOrd="0" destOrd="0" presId="urn:microsoft.com/office/officeart/2005/8/layout/orgChart1"/>
    <dgm:cxn modelId="{085B61C3-2A52-4335-AD92-EF06720712FF}" type="presParOf" srcId="{93EC9AF0-6BDB-4403-B562-874685298AAB}" destId="{EA98F822-FAF7-4C90-93A7-FCDC911BEF24}" srcOrd="0" destOrd="0" presId="urn:microsoft.com/office/officeart/2005/8/layout/orgChart1"/>
    <dgm:cxn modelId="{523ADF90-DEF6-4EB2-AF74-97A0D10045F1}" type="presParOf" srcId="{93EC9AF0-6BDB-4403-B562-874685298AAB}" destId="{FB25C5D0-C5BE-44D6-91F9-F8735134B97E}" srcOrd="1" destOrd="0" presId="urn:microsoft.com/office/officeart/2005/8/layout/orgChart1"/>
    <dgm:cxn modelId="{F09607D5-7848-4A80-BED5-5B2CBCD6A9B5}" type="presParOf" srcId="{838DBF94-3C33-4BBA-BE6F-FC2554414C90}" destId="{D6AA23D8-1364-4FB6-9041-E9140C241448}" srcOrd="1" destOrd="0" presId="urn:microsoft.com/office/officeart/2005/8/layout/orgChart1"/>
    <dgm:cxn modelId="{11645F78-7ADE-4D8B-A982-2A9BA9456017}" type="presParOf" srcId="{D6AA23D8-1364-4FB6-9041-E9140C241448}" destId="{A2438ACF-0565-4015-B625-D53EAE96D411}" srcOrd="0" destOrd="0" presId="urn:microsoft.com/office/officeart/2005/8/layout/orgChart1"/>
    <dgm:cxn modelId="{414630D4-ED0D-455E-A3C7-E1B91F81CCF3}" type="presParOf" srcId="{D6AA23D8-1364-4FB6-9041-E9140C241448}" destId="{877E6326-1994-469B-9EAC-EF4F310510B1}" srcOrd="1" destOrd="0" presId="urn:microsoft.com/office/officeart/2005/8/layout/orgChart1"/>
    <dgm:cxn modelId="{710C9762-7049-4457-A1B1-F842868C644C}" type="presParOf" srcId="{877E6326-1994-469B-9EAC-EF4F310510B1}" destId="{D692886C-0DCC-45E4-A2D7-E97ABDE2E344}" srcOrd="0" destOrd="0" presId="urn:microsoft.com/office/officeart/2005/8/layout/orgChart1"/>
    <dgm:cxn modelId="{D759663A-1924-4F83-9E68-56B44AB61D6B}" type="presParOf" srcId="{D692886C-0DCC-45E4-A2D7-E97ABDE2E344}" destId="{8F83CCB6-E7E8-46BC-8A92-903F4F7DA8DC}" srcOrd="0" destOrd="0" presId="urn:microsoft.com/office/officeart/2005/8/layout/orgChart1"/>
    <dgm:cxn modelId="{CFE20E1E-490E-4FFB-8962-00F648C8F07B}" type="presParOf" srcId="{D692886C-0DCC-45E4-A2D7-E97ABDE2E344}" destId="{FCA9CF35-6344-4991-96F7-C7A2A4F77D6E}" srcOrd="1" destOrd="0" presId="urn:microsoft.com/office/officeart/2005/8/layout/orgChart1"/>
    <dgm:cxn modelId="{6E0FEA97-DD9E-4B18-91D7-4CB8B046B1C4}" type="presParOf" srcId="{877E6326-1994-469B-9EAC-EF4F310510B1}" destId="{5276922F-96F6-4A75-96FD-EF6C8F177B56}" srcOrd="1" destOrd="0" presId="urn:microsoft.com/office/officeart/2005/8/layout/orgChart1"/>
    <dgm:cxn modelId="{15DEEFF4-6888-4397-8637-AD9AFCA33227}" type="presParOf" srcId="{877E6326-1994-469B-9EAC-EF4F310510B1}" destId="{DAADCF90-E7EE-47F1-BB6F-A69352A13884}" srcOrd="2" destOrd="0" presId="urn:microsoft.com/office/officeart/2005/8/layout/orgChart1"/>
    <dgm:cxn modelId="{1FB8F940-CF66-43CE-BC54-1C41E5A18214}" type="presParOf" srcId="{D6AA23D8-1364-4FB6-9041-E9140C241448}" destId="{4A6DD62C-A562-45A9-8DC0-44432A22DABB}" srcOrd="2" destOrd="0" presId="urn:microsoft.com/office/officeart/2005/8/layout/orgChart1"/>
    <dgm:cxn modelId="{36D2C609-01B1-4347-8C5E-A865CFAB98A7}" type="presParOf" srcId="{D6AA23D8-1364-4FB6-9041-E9140C241448}" destId="{F16F34D2-82E7-473E-AD18-70FF7F736615}" srcOrd="3" destOrd="0" presId="urn:microsoft.com/office/officeart/2005/8/layout/orgChart1"/>
    <dgm:cxn modelId="{1E108034-84D2-45D9-85FD-4B7CE41EF6BB}" type="presParOf" srcId="{F16F34D2-82E7-473E-AD18-70FF7F736615}" destId="{3C78B0CA-596C-4CE2-8C4C-850DA37AB54B}" srcOrd="0" destOrd="0" presId="urn:microsoft.com/office/officeart/2005/8/layout/orgChart1"/>
    <dgm:cxn modelId="{BF659AE7-CBDC-48DD-90E3-C1D29D1B5F8A}" type="presParOf" srcId="{3C78B0CA-596C-4CE2-8C4C-850DA37AB54B}" destId="{913523FA-C3C6-4808-93BF-2D029B861FCA}" srcOrd="0" destOrd="0" presId="urn:microsoft.com/office/officeart/2005/8/layout/orgChart1"/>
    <dgm:cxn modelId="{D2B5082E-336C-4AA3-82E9-6FD483B7AEA3}" type="presParOf" srcId="{3C78B0CA-596C-4CE2-8C4C-850DA37AB54B}" destId="{4B4481C9-8DAC-4620-BC6D-F1CF1C42B8A8}" srcOrd="1" destOrd="0" presId="urn:microsoft.com/office/officeart/2005/8/layout/orgChart1"/>
    <dgm:cxn modelId="{E3C311CF-E5F0-4B94-B855-FE73DEB7FD09}" type="presParOf" srcId="{F16F34D2-82E7-473E-AD18-70FF7F736615}" destId="{47136A81-B726-4956-A3DA-BAB93C40FBD0}" srcOrd="1" destOrd="0" presId="urn:microsoft.com/office/officeart/2005/8/layout/orgChart1"/>
    <dgm:cxn modelId="{82D94A65-E9CB-4EAC-ACFC-7156CEC3DDD6}" type="presParOf" srcId="{F16F34D2-82E7-473E-AD18-70FF7F736615}" destId="{E09FE9DE-2D4B-45D5-99DD-523F8FD98D67}" srcOrd="2" destOrd="0" presId="urn:microsoft.com/office/officeart/2005/8/layout/orgChart1"/>
    <dgm:cxn modelId="{FFB5F161-A24D-46F4-AF2B-083BDDC19875}" type="presParOf" srcId="{D6AA23D8-1364-4FB6-9041-E9140C241448}" destId="{191F61A7-DBE6-4A92-8503-8A8DFBB59605}" srcOrd="4" destOrd="0" presId="urn:microsoft.com/office/officeart/2005/8/layout/orgChart1"/>
    <dgm:cxn modelId="{01BFA847-4437-4AF7-A73E-0052DFC0038D}" type="presParOf" srcId="{D6AA23D8-1364-4FB6-9041-E9140C241448}" destId="{2A88A70E-7AF6-4249-9F61-51E6BAAF7BAD}" srcOrd="5" destOrd="0" presId="urn:microsoft.com/office/officeart/2005/8/layout/orgChart1"/>
    <dgm:cxn modelId="{CEE7953B-23A7-4AA9-A490-6A5E539D198F}" type="presParOf" srcId="{2A88A70E-7AF6-4249-9F61-51E6BAAF7BAD}" destId="{2AA88A3F-1EE7-4A8F-AF0C-1B0ABC73431A}" srcOrd="0" destOrd="0" presId="urn:microsoft.com/office/officeart/2005/8/layout/orgChart1"/>
    <dgm:cxn modelId="{637AFF9A-D36A-49E3-B214-1D70000B4C3E}" type="presParOf" srcId="{2AA88A3F-1EE7-4A8F-AF0C-1B0ABC73431A}" destId="{9D4DDE8A-297C-4C2B-A10E-B8C73D6B7988}" srcOrd="0" destOrd="0" presId="urn:microsoft.com/office/officeart/2005/8/layout/orgChart1"/>
    <dgm:cxn modelId="{DB48B40A-0DD5-4BC0-8144-326A42DBAB1A}" type="presParOf" srcId="{2AA88A3F-1EE7-4A8F-AF0C-1B0ABC73431A}" destId="{FBEA8BC7-C2D7-428C-B56D-5E67A3ECC75D}" srcOrd="1" destOrd="0" presId="urn:microsoft.com/office/officeart/2005/8/layout/orgChart1"/>
    <dgm:cxn modelId="{3A20044E-240E-433F-87EC-01D4BBBA138E}" type="presParOf" srcId="{2A88A70E-7AF6-4249-9F61-51E6BAAF7BAD}" destId="{EACA82E8-EDDE-4EFD-B7E9-4D360DE12560}" srcOrd="1" destOrd="0" presId="urn:microsoft.com/office/officeart/2005/8/layout/orgChart1"/>
    <dgm:cxn modelId="{9EAD5B5F-7D00-4958-8F0A-FAA6EE90343E}" type="presParOf" srcId="{2A88A70E-7AF6-4249-9F61-51E6BAAF7BAD}" destId="{1EBB7D91-EF33-4A15-8B55-0913ED58DEE5}" srcOrd="2" destOrd="0" presId="urn:microsoft.com/office/officeart/2005/8/layout/orgChart1"/>
    <dgm:cxn modelId="{02C72A73-11BD-4680-8E8D-0BEB21FAD51C}" type="presParOf" srcId="{D6AA23D8-1364-4FB6-9041-E9140C241448}" destId="{749B0126-27D7-4B9A-B394-5D8DA4A16D74}" srcOrd="6" destOrd="0" presId="urn:microsoft.com/office/officeart/2005/8/layout/orgChart1"/>
    <dgm:cxn modelId="{248D7DE4-51D5-43A3-B87E-79D408F1FA2A}" type="presParOf" srcId="{D6AA23D8-1364-4FB6-9041-E9140C241448}" destId="{FF5EC3AB-E641-41C0-ACE0-CBF1EE2062D9}" srcOrd="7" destOrd="0" presId="urn:microsoft.com/office/officeart/2005/8/layout/orgChart1"/>
    <dgm:cxn modelId="{0DF011AB-6556-48AD-95DF-316F9F94EEC3}" type="presParOf" srcId="{FF5EC3AB-E641-41C0-ACE0-CBF1EE2062D9}" destId="{43EC84E6-A230-4074-83F7-FB68303DE863}" srcOrd="0" destOrd="0" presId="urn:microsoft.com/office/officeart/2005/8/layout/orgChart1"/>
    <dgm:cxn modelId="{17F74115-F923-4D8C-BA56-74C1A47D5F1D}" type="presParOf" srcId="{43EC84E6-A230-4074-83F7-FB68303DE863}" destId="{DC8866EB-EFC0-46B1-B7BB-AC2C77906A57}" srcOrd="0" destOrd="0" presId="urn:microsoft.com/office/officeart/2005/8/layout/orgChart1"/>
    <dgm:cxn modelId="{B6E0FD48-09E0-4BB1-B2A4-AAD6C89DA434}" type="presParOf" srcId="{43EC84E6-A230-4074-83F7-FB68303DE863}" destId="{99723BCC-1F1F-4F7B-876D-BF725F1DA595}" srcOrd="1" destOrd="0" presId="urn:microsoft.com/office/officeart/2005/8/layout/orgChart1"/>
    <dgm:cxn modelId="{10389D37-7250-45BB-89BF-AC608FE3F5BE}" type="presParOf" srcId="{FF5EC3AB-E641-41C0-ACE0-CBF1EE2062D9}" destId="{D4856DE1-3EF6-4390-920B-05A116F4BC65}" srcOrd="1" destOrd="0" presId="urn:microsoft.com/office/officeart/2005/8/layout/orgChart1"/>
    <dgm:cxn modelId="{A79352F8-A524-4F2A-B7CB-687E8C2B7D8D}" type="presParOf" srcId="{FF5EC3AB-E641-41C0-ACE0-CBF1EE2062D9}" destId="{B9D61985-E8B2-4D62-B13E-4D0F6E71F59C}" srcOrd="2" destOrd="0" presId="urn:microsoft.com/office/officeart/2005/8/layout/orgChart1"/>
    <dgm:cxn modelId="{ED9C3BE5-DC05-4D22-93E6-D28E9C1F1A9F}" type="presParOf" srcId="{838DBF94-3C33-4BBA-BE6F-FC2554414C90}" destId="{E366E20D-5EFF-47DF-ABAF-AF7D9A7713B2}" srcOrd="2" destOrd="0" presId="urn:microsoft.com/office/officeart/2005/8/layout/orgChart1"/>
    <dgm:cxn modelId="{485F365D-C848-4BF3-9356-34744AE91883}" type="presParOf" srcId="{860561B4-A1D6-4A05-8F6D-048E04DD5BA6}" destId="{9139E421-2042-4101-B940-AB905F38CF90}" srcOrd="2" destOrd="0" presId="urn:microsoft.com/office/officeart/2005/8/layout/orgChart1"/>
    <dgm:cxn modelId="{4D527D65-9356-422A-963B-D87793AC0323}" type="presParOf" srcId="{860561B4-A1D6-4A05-8F6D-048E04DD5BA6}" destId="{45A7BC07-6A83-486F-A2B0-9852AC660043}" srcOrd="3" destOrd="0" presId="urn:microsoft.com/office/officeart/2005/8/layout/orgChart1"/>
    <dgm:cxn modelId="{D79E6C9B-0C8B-4460-8E25-03F02BE3BB4C}" type="presParOf" srcId="{45A7BC07-6A83-486F-A2B0-9852AC660043}" destId="{46C9260A-4C83-41F7-9C3B-4E8DE50630E6}" srcOrd="0" destOrd="0" presId="urn:microsoft.com/office/officeart/2005/8/layout/orgChart1"/>
    <dgm:cxn modelId="{46AD6E3A-3B73-4A80-9214-2481AE0E6F0C}" type="presParOf" srcId="{46C9260A-4C83-41F7-9C3B-4E8DE50630E6}" destId="{5DAC07D4-62EC-4676-BEFC-CFBAEA2E868A}" srcOrd="0" destOrd="0" presId="urn:microsoft.com/office/officeart/2005/8/layout/orgChart1"/>
    <dgm:cxn modelId="{618D851F-BA02-41F2-B7C4-7FF53D741CFE}" type="presParOf" srcId="{46C9260A-4C83-41F7-9C3B-4E8DE50630E6}" destId="{0B2459EF-7182-4C25-9774-A629D315BEEF}" srcOrd="1" destOrd="0" presId="urn:microsoft.com/office/officeart/2005/8/layout/orgChart1"/>
    <dgm:cxn modelId="{8F46FE5F-3E6E-41CC-908E-7BEE5E83C587}" type="presParOf" srcId="{45A7BC07-6A83-486F-A2B0-9852AC660043}" destId="{A96FD2A3-4596-4ACA-ADD5-CE6DFA7FC1E0}" srcOrd="1" destOrd="0" presId="urn:microsoft.com/office/officeart/2005/8/layout/orgChart1"/>
    <dgm:cxn modelId="{BED0F24C-6A0C-41F4-8098-E28EEAFED234}" type="presParOf" srcId="{A96FD2A3-4596-4ACA-ADD5-CE6DFA7FC1E0}" destId="{F2A86AF7-DD7E-4C1D-9DEE-195E80652416}" srcOrd="0" destOrd="0" presId="urn:microsoft.com/office/officeart/2005/8/layout/orgChart1"/>
    <dgm:cxn modelId="{3BB04DE0-A23D-4DB0-B75B-DFED0FB9921A}" type="presParOf" srcId="{A96FD2A3-4596-4ACA-ADD5-CE6DFA7FC1E0}" destId="{6E99F146-AEE1-45B9-B724-0176A7E68B7A}" srcOrd="1" destOrd="0" presId="urn:microsoft.com/office/officeart/2005/8/layout/orgChart1"/>
    <dgm:cxn modelId="{802DC84C-FC3E-4574-A486-1D5E8195540D}" type="presParOf" srcId="{6E99F146-AEE1-45B9-B724-0176A7E68B7A}" destId="{89CFE849-439E-4F07-8FD7-A0B25A5B9B11}" srcOrd="0" destOrd="0" presId="urn:microsoft.com/office/officeart/2005/8/layout/orgChart1"/>
    <dgm:cxn modelId="{90230C3E-DD9D-4808-AAFB-67F52870267B}" type="presParOf" srcId="{89CFE849-439E-4F07-8FD7-A0B25A5B9B11}" destId="{92A2EC14-295F-4923-AC4F-C931555716E6}" srcOrd="0" destOrd="0" presId="urn:microsoft.com/office/officeart/2005/8/layout/orgChart1"/>
    <dgm:cxn modelId="{41B74475-BA59-4F3C-8510-A5D2E8A4DF2C}" type="presParOf" srcId="{89CFE849-439E-4F07-8FD7-A0B25A5B9B11}" destId="{D728AC1E-F206-40B7-8343-F37B24F9A83B}" srcOrd="1" destOrd="0" presId="urn:microsoft.com/office/officeart/2005/8/layout/orgChart1"/>
    <dgm:cxn modelId="{7978F53F-6C57-4120-91FB-539F0131DCD5}" type="presParOf" srcId="{6E99F146-AEE1-45B9-B724-0176A7E68B7A}" destId="{72F44678-D299-4ED5-89AF-8B066115B2D4}" srcOrd="1" destOrd="0" presId="urn:microsoft.com/office/officeart/2005/8/layout/orgChart1"/>
    <dgm:cxn modelId="{4EA58A86-A54F-4650-919E-02E57D1B5EBC}" type="presParOf" srcId="{6E99F146-AEE1-45B9-B724-0176A7E68B7A}" destId="{3DB917F8-AA25-4432-B727-EAC0A9759B70}" srcOrd="2" destOrd="0" presId="urn:microsoft.com/office/officeart/2005/8/layout/orgChart1"/>
    <dgm:cxn modelId="{328F513A-6F46-47EC-9BC9-880FE0C3E4C0}" type="presParOf" srcId="{A96FD2A3-4596-4ACA-ADD5-CE6DFA7FC1E0}" destId="{A93BB3B3-90E4-48DC-A68E-D07FED1E3664}" srcOrd="2" destOrd="0" presId="urn:microsoft.com/office/officeart/2005/8/layout/orgChart1"/>
    <dgm:cxn modelId="{EAF764C9-EE2D-4D2D-9A47-27C3EC4CE63D}" type="presParOf" srcId="{A96FD2A3-4596-4ACA-ADD5-CE6DFA7FC1E0}" destId="{6DE01040-BC13-4E94-9F43-A467A8F72EED}" srcOrd="3" destOrd="0" presId="urn:microsoft.com/office/officeart/2005/8/layout/orgChart1"/>
    <dgm:cxn modelId="{62C6ABD2-D50A-4134-8510-D87874A66123}" type="presParOf" srcId="{6DE01040-BC13-4E94-9F43-A467A8F72EED}" destId="{72CDED02-7DCD-4433-B71B-F6677A2CF0BE}" srcOrd="0" destOrd="0" presId="urn:microsoft.com/office/officeart/2005/8/layout/orgChart1"/>
    <dgm:cxn modelId="{F952D5F2-0DCA-41AC-A141-8FA3A6F289E5}" type="presParOf" srcId="{72CDED02-7DCD-4433-B71B-F6677A2CF0BE}" destId="{4148861C-14CA-47AC-AFC0-5C49DE7A75C0}" srcOrd="0" destOrd="0" presId="urn:microsoft.com/office/officeart/2005/8/layout/orgChart1"/>
    <dgm:cxn modelId="{A5F55CE3-AAD6-408A-B591-E21051D7FE29}" type="presParOf" srcId="{72CDED02-7DCD-4433-B71B-F6677A2CF0BE}" destId="{163D451B-63B4-4404-8C4E-21BAD85E4562}" srcOrd="1" destOrd="0" presId="urn:microsoft.com/office/officeart/2005/8/layout/orgChart1"/>
    <dgm:cxn modelId="{86C6C15D-61A3-43B5-8CD6-01FA34171D52}" type="presParOf" srcId="{6DE01040-BC13-4E94-9F43-A467A8F72EED}" destId="{F91384EE-9760-42BF-B3DF-567F57BBF20C}" srcOrd="1" destOrd="0" presId="urn:microsoft.com/office/officeart/2005/8/layout/orgChart1"/>
    <dgm:cxn modelId="{69F3A68A-8270-4EA6-8524-C13E37A92674}" type="presParOf" srcId="{6DE01040-BC13-4E94-9F43-A467A8F72EED}" destId="{56E9F575-07D7-4488-B200-D06FEF01C7D1}" srcOrd="2" destOrd="0" presId="urn:microsoft.com/office/officeart/2005/8/layout/orgChart1"/>
    <dgm:cxn modelId="{1CC30CF7-E59B-404C-9024-05AA2ED6A8FA}" type="presParOf" srcId="{A96FD2A3-4596-4ACA-ADD5-CE6DFA7FC1E0}" destId="{8560335B-6EB8-4651-8D4F-5F9D6E3DAA56}" srcOrd="4" destOrd="0" presId="urn:microsoft.com/office/officeart/2005/8/layout/orgChart1"/>
    <dgm:cxn modelId="{87A7EE97-C110-48DA-9C2F-BD7D160D9EA0}" type="presParOf" srcId="{A96FD2A3-4596-4ACA-ADD5-CE6DFA7FC1E0}" destId="{736765A0-6DA7-4B18-B2C4-B3BF594688F9}" srcOrd="5" destOrd="0" presId="urn:microsoft.com/office/officeart/2005/8/layout/orgChart1"/>
    <dgm:cxn modelId="{24C382B3-C278-42DF-B92C-66D31A941927}" type="presParOf" srcId="{736765A0-6DA7-4B18-B2C4-B3BF594688F9}" destId="{F619BFAE-69FB-41E2-ABA4-3ACB4CE8BA51}" srcOrd="0" destOrd="0" presId="urn:microsoft.com/office/officeart/2005/8/layout/orgChart1"/>
    <dgm:cxn modelId="{B86319FA-3E63-4F35-BF9D-EB98A5B5F421}" type="presParOf" srcId="{F619BFAE-69FB-41E2-ABA4-3ACB4CE8BA51}" destId="{2625B31C-0082-48B2-83C4-8EDBCC61FC04}" srcOrd="0" destOrd="0" presId="urn:microsoft.com/office/officeart/2005/8/layout/orgChart1"/>
    <dgm:cxn modelId="{D1C32EE7-F310-4671-AFF9-F1A63D762D02}" type="presParOf" srcId="{F619BFAE-69FB-41E2-ABA4-3ACB4CE8BA51}" destId="{A0F1C52C-11FA-4536-B122-9D4D069C644C}" srcOrd="1" destOrd="0" presId="urn:microsoft.com/office/officeart/2005/8/layout/orgChart1"/>
    <dgm:cxn modelId="{610A5685-121C-481C-860C-A53AAC840F2A}" type="presParOf" srcId="{736765A0-6DA7-4B18-B2C4-B3BF594688F9}" destId="{857127E0-DC16-4966-BD9A-6C97890D9089}" srcOrd="1" destOrd="0" presId="urn:microsoft.com/office/officeart/2005/8/layout/orgChart1"/>
    <dgm:cxn modelId="{17825CA4-E86B-4FEA-8840-F39589236D76}" type="presParOf" srcId="{736765A0-6DA7-4B18-B2C4-B3BF594688F9}" destId="{298CB5EB-12B2-4A68-B9C1-C14B6E8FDF3C}" srcOrd="2" destOrd="0" presId="urn:microsoft.com/office/officeart/2005/8/layout/orgChart1"/>
    <dgm:cxn modelId="{37B5B0BF-5D67-45ED-B3B9-071D979D13C0}" type="presParOf" srcId="{A96FD2A3-4596-4ACA-ADD5-CE6DFA7FC1E0}" destId="{A8C4A126-741E-4127-8383-B43AF555CD38}" srcOrd="6" destOrd="0" presId="urn:microsoft.com/office/officeart/2005/8/layout/orgChart1"/>
    <dgm:cxn modelId="{6A8B53BE-3150-4A8B-B643-C7BA9EBBD8FD}" type="presParOf" srcId="{A96FD2A3-4596-4ACA-ADD5-CE6DFA7FC1E0}" destId="{581D6A98-FFAD-4D3A-A45D-CE24B61B1E35}" srcOrd="7" destOrd="0" presId="urn:microsoft.com/office/officeart/2005/8/layout/orgChart1"/>
    <dgm:cxn modelId="{11407566-B980-4B15-9086-671493BBBFD2}" type="presParOf" srcId="{581D6A98-FFAD-4D3A-A45D-CE24B61B1E35}" destId="{DB33E72D-0176-4003-9F44-6FD48A5399D3}" srcOrd="0" destOrd="0" presId="urn:microsoft.com/office/officeart/2005/8/layout/orgChart1"/>
    <dgm:cxn modelId="{F0827A63-1DC6-41EC-8996-1A701F3213D2}" type="presParOf" srcId="{DB33E72D-0176-4003-9F44-6FD48A5399D3}" destId="{BDA6CC4C-F3E2-4273-9231-C87BE5D3B9E7}" srcOrd="0" destOrd="0" presId="urn:microsoft.com/office/officeart/2005/8/layout/orgChart1"/>
    <dgm:cxn modelId="{4932BC64-60CE-417E-8DE1-BDC543DFED3F}" type="presParOf" srcId="{DB33E72D-0176-4003-9F44-6FD48A5399D3}" destId="{FE0DD956-D82B-4AC5-9AFA-A58C5399CDF6}" srcOrd="1" destOrd="0" presId="urn:microsoft.com/office/officeart/2005/8/layout/orgChart1"/>
    <dgm:cxn modelId="{F75DB4AA-4099-473C-A461-04570E6402DC}" type="presParOf" srcId="{581D6A98-FFAD-4D3A-A45D-CE24B61B1E35}" destId="{96F7F33E-015E-479F-89A1-834CCFC5BF81}" srcOrd="1" destOrd="0" presId="urn:microsoft.com/office/officeart/2005/8/layout/orgChart1"/>
    <dgm:cxn modelId="{71BC5D80-C83D-4DFB-8660-43008EBFDDE0}" type="presParOf" srcId="{581D6A98-FFAD-4D3A-A45D-CE24B61B1E35}" destId="{0439FE19-B0B9-41C2-BE30-94078E70EA82}" srcOrd="2" destOrd="0" presId="urn:microsoft.com/office/officeart/2005/8/layout/orgChart1"/>
    <dgm:cxn modelId="{32AD0689-0D0A-4E8C-AA5F-12261FB40C75}" type="presParOf" srcId="{45A7BC07-6A83-486F-A2B0-9852AC660043}" destId="{7877B525-18EB-4E5B-862C-C264482CED6C}" srcOrd="2" destOrd="0" presId="urn:microsoft.com/office/officeart/2005/8/layout/orgChart1"/>
    <dgm:cxn modelId="{B329D3BF-7B0A-403C-A62A-D402CF75322F}" type="presParOf" srcId="{55533954-8BA8-4AF2-AE9C-AF97AE67E791}" destId="{2555232F-D964-42FC-8D37-828BD91C31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5BC93D-A12A-491C-A8D8-6D8B28D4C5F8}" type="doc">
      <dgm:prSet loTypeId="urn:microsoft.com/office/officeart/2005/8/layout/orgChart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1A46780-41FC-4668-83A5-B0F3499E399B}">
      <dgm:prSet phldrT="[Text]"/>
      <dgm:spPr/>
      <dgm:t>
        <a:bodyPr/>
        <a:lstStyle/>
        <a:p>
          <a:r>
            <a:rPr lang="en-US" smtClean="0">
              <a:latin typeface="Franklin Gothic Heavy" panose="020B0903020102020204" pitchFamily="34" charset="0"/>
            </a:rPr>
            <a:t>Financial Market</a:t>
          </a:r>
          <a:endParaRPr lang="en-US" dirty="0">
            <a:latin typeface="Franklin Gothic Heavy" panose="020B0903020102020204" pitchFamily="34" charset="0"/>
          </a:endParaRPr>
        </a:p>
      </dgm:t>
    </dgm:pt>
    <dgm:pt modelId="{16933731-3937-4512-AF26-C503CE00EFC7}" type="parTrans" cxnId="{947F5EA3-E0B8-47FB-8C68-F3CFB815D670}">
      <dgm:prSet/>
      <dgm:spPr/>
      <dgm:t>
        <a:bodyPr/>
        <a:lstStyle/>
        <a:p>
          <a:endParaRPr lang="en-US"/>
        </a:p>
      </dgm:t>
    </dgm:pt>
    <dgm:pt modelId="{43F278F8-F273-4431-AD3D-6105909FF8DC}" type="sibTrans" cxnId="{947F5EA3-E0B8-47FB-8C68-F3CFB815D670}">
      <dgm:prSet/>
      <dgm:spPr/>
      <dgm:t>
        <a:bodyPr/>
        <a:lstStyle/>
        <a:p>
          <a:endParaRPr lang="en-US"/>
        </a:p>
      </dgm:t>
    </dgm:pt>
    <dgm:pt modelId="{47DDA163-F8BC-432D-8972-1ED8A013C3AF}">
      <dgm:prSet phldrT="[Text]"/>
      <dgm:spPr/>
      <dgm:t>
        <a:bodyPr/>
        <a:lstStyle/>
        <a:p>
          <a:r>
            <a:rPr lang="en-US" smtClean="0">
              <a:latin typeface="Franklin Gothic Heavy" panose="020B0903020102020204" pitchFamily="34" charset="0"/>
            </a:rPr>
            <a:t>Money Market</a:t>
          </a:r>
          <a:endParaRPr lang="en-US" dirty="0" smtClean="0">
            <a:latin typeface="Franklin Gothic Heavy" panose="020B0903020102020204" pitchFamily="34" charset="0"/>
          </a:endParaRPr>
        </a:p>
      </dgm:t>
    </dgm:pt>
    <dgm:pt modelId="{65607E27-79CE-4EBB-BF37-3639F4EF04BE}" type="parTrans" cxnId="{DE0C3580-37F1-41EE-9F4D-51479685DF91}">
      <dgm:prSet/>
      <dgm:spPr/>
      <dgm:t>
        <a:bodyPr/>
        <a:lstStyle/>
        <a:p>
          <a:endParaRPr lang="en-US">
            <a:solidFill>
              <a:schemeClr val="tx1"/>
            </a:solidFill>
            <a:latin typeface="Franklin Gothic Heavy" panose="020B0903020102020204" pitchFamily="34" charset="0"/>
          </a:endParaRPr>
        </a:p>
      </dgm:t>
    </dgm:pt>
    <dgm:pt modelId="{E41E0E8C-81E1-435A-B9CC-192493855AC6}" type="sibTrans" cxnId="{DE0C3580-37F1-41EE-9F4D-51479685DF91}">
      <dgm:prSet/>
      <dgm:spPr/>
      <dgm:t>
        <a:bodyPr/>
        <a:lstStyle/>
        <a:p>
          <a:endParaRPr lang="en-US"/>
        </a:p>
      </dgm:t>
    </dgm:pt>
    <dgm:pt modelId="{A1B2915E-D143-4F60-8EEF-57685529C19C}">
      <dgm:prSet phldrT="[Text]"/>
      <dgm:spPr/>
      <dgm:t>
        <a:bodyPr/>
        <a:lstStyle/>
        <a:p>
          <a:r>
            <a:rPr lang="en-US" smtClean="0">
              <a:latin typeface="Franklin Gothic Heavy" panose="020B0903020102020204" pitchFamily="34" charset="0"/>
            </a:rPr>
            <a:t>Capital Market</a:t>
          </a:r>
          <a:endParaRPr lang="en-US" dirty="0">
            <a:latin typeface="Franklin Gothic Heavy" panose="020B0903020102020204" pitchFamily="34" charset="0"/>
          </a:endParaRPr>
        </a:p>
      </dgm:t>
    </dgm:pt>
    <dgm:pt modelId="{A92909A9-06F4-4277-B330-EE362A6C2DA3}" type="parTrans" cxnId="{0C8E9A2E-6388-4FC5-8E87-72F5B70CDF76}">
      <dgm:prSet/>
      <dgm:spPr/>
      <dgm:t>
        <a:bodyPr/>
        <a:lstStyle/>
        <a:p>
          <a:endParaRPr lang="en-US">
            <a:solidFill>
              <a:schemeClr val="tx1"/>
            </a:solidFill>
            <a:latin typeface="Franklin Gothic Heavy" panose="020B0903020102020204" pitchFamily="34" charset="0"/>
          </a:endParaRPr>
        </a:p>
      </dgm:t>
    </dgm:pt>
    <dgm:pt modelId="{5C3A5F0E-DFD1-429A-A422-7FE24735BAD0}" type="sibTrans" cxnId="{0C8E9A2E-6388-4FC5-8E87-72F5B70CDF76}">
      <dgm:prSet/>
      <dgm:spPr/>
      <dgm:t>
        <a:bodyPr/>
        <a:lstStyle/>
        <a:p>
          <a:endParaRPr lang="en-US"/>
        </a:p>
      </dgm:t>
    </dgm:pt>
    <dgm:pt modelId="{08A49BB5-ECE9-4213-A753-9BD1843B1475}">
      <dgm:prSet/>
      <dgm:spPr/>
      <dgm:t>
        <a:bodyPr/>
        <a:lstStyle/>
        <a:p>
          <a:r>
            <a:rPr lang="en-US" smtClean="0">
              <a:latin typeface="Franklin Gothic Heavy" panose="020B0903020102020204" pitchFamily="34" charset="0"/>
            </a:rPr>
            <a:t>Primary</a:t>
          </a:r>
          <a:endParaRPr lang="en-US" dirty="0">
            <a:latin typeface="Franklin Gothic Heavy" panose="020B0903020102020204" pitchFamily="34" charset="0"/>
          </a:endParaRPr>
        </a:p>
      </dgm:t>
    </dgm:pt>
    <dgm:pt modelId="{2B487698-A032-4F9B-897E-CAFE44BF17F1}" type="parTrans" cxnId="{D588D47A-A482-44EF-8420-E8CBEAAB8150}">
      <dgm:prSet/>
      <dgm:spPr/>
      <dgm:t>
        <a:bodyPr/>
        <a:lstStyle/>
        <a:p>
          <a:endParaRPr lang="en-US">
            <a:solidFill>
              <a:schemeClr val="tx1"/>
            </a:solidFill>
            <a:latin typeface="Franklin Gothic Heavy" panose="020B0903020102020204" pitchFamily="34" charset="0"/>
          </a:endParaRPr>
        </a:p>
      </dgm:t>
    </dgm:pt>
    <dgm:pt modelId="{C7298C84-CAF6-4DA1-9280-87608DCE85A8}" type="sibTrans" cxnId="{D588D47A-A482-44EF-8420-E8CBEAAB8150}">
      <dgm:prSet/>
      <dgm:spPr/>
      <dgm:t>
        <a:bodyPr/>
        <a:lstStyle/>
        <a:p>
          <a:endParaRPr lang="en-US"/>
        </a:p>
      </dgm:t>
    </dgm:pt>
    <dgm:pt modelId="{950604C1-4391-458F-A7F0-058D3625F5CB}">
      <dgm:prSet/>
      <dgm:spPr/>
      <dgm:t>
        <a:bodyPr/>
        <a:lstStyle/>
        <a:p>
          <a:r>
            <a:rPr lang="en-US" smtClean="0">
              <a:latin typeface="Franklin Gothic Heavy" panose="020B0903020102020204" pitchFamily="34" charset="0"/>
            </a:rPr>
            <a:t>Secondary</a:t>
          </a:r>
          <a:endParaRPr lang="en-US" dirty="0">
            <a:latin typeface="Franklin Gothic Heavy" panose="020B0903020102020204" pitchFamily="34" charset="0"/>
          </a:endParaRPr>
        </a:p>
      </dgm:t>
    </dgm:pt>
    <dgm:pt modelId="{99ACFDF3-C41A-4550-B272-FDA60C021262}" type="parTrans" cxnId="{3FCA3415-1D4A-4A03-AAE8-FB65CF4B3868}">
      <dgm:prSet/>
      <dgm:spPr/>
      <dgm:t>
        <a:bodyPr/>
        <a:lstStyle/>
        <a:p>
          <a:endParaRPr lang="en-US">
            <a:solidFill>
              <a:schemeClr val="tx1"/>
            </a:solidFill>
            <a:latin typeface="Franklin Gothic Heavy" panose="020B0903020102020204" pitchFamily="34" charset="0"/>
          </a:endParaRPr>
        </a:p>
      </dgm:t>
    </dgm:pt>
    <dgm:pt modelId="{1DC14CD4-16AE-4DAA-801C-FC03935A2C13}" type="sibTrans" cxnId="{3FCA3415-1D4A-4A03-AAE8-FB65CF4B3868}">
      <dgm:prSet/>
      <dgm:spPr/>
      <dgm:t>
        <a:bodyPr/>
        <a:lstStyle/>
        <a:p>
          <a:endParaRPr lang="en-US"/>
        </a:p>
      </dgm:t>
    </dgm:pt>
    <dgm:pt modelId="{2FC26A68-D1FF-4320-ACEB-D70F639D39BF}" type="pres">
      <dgm:prSet presAssocID="{3B5BC93D-A12A-491C-A8D8-6D8B28D4C5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9051F1-3D2A-4E97-B88E-E99F45151910}" type="pres">
      <dgm:prSet presAssocID="{C1A46780-41FC-4668-83A5-B0F3499E399B}" presName="hierRoot1" presStyleCnt="0">
        <dgm:presLayoutVars>
          <dgm:hierBranch val="init"/>
        </dgm:presLayoutVars>
      </dgm:prSet>
      <dgm:spPr/>
    </dgm:pt>
    <dgm:pt modelId="{F1869AC0-89D1-44E0-BBFF-F35BB7C6BDF8}" type="pres">
      <dgm:prSet presAssocID="{C1A46780-41FC-4668-83A5-B0F3499E399B}" presName="rootComposite1" presStyleCnt="0"/>
      <dgm:spPr/>
    </dgm:pt>
    <dgm:pt modelId="{BC8DFF4F-F0FD-464B-BC8D-87C98163F76E}" type="pres">
      <dgm:prSet presAssocID="{C1A46780-41FC-4668-83A5-B0F3499E399B}" presName="rootText1" presStyleLbl="node0" presStyleIdx="0" presStyleCnt="1" custScaleX="1743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DFFD90-0D68-4101-AE88-3009770B7B10}" type="pres">
      <dgm:prSet presAssocID="{C1A46780-41FC-4668-83A5-B0F3499E399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152A894-20E2-43F8-B92D-C2137A454A37}" type="pres">
      <dgm:prSet presAssocID="{C1A46780-41FC-4668-83A5-B0F3499E399B}" presName="hierChild2" presStyleCnt="0"/>
      <dgm:spPr/>
    </dgm:pt>
    <dgm:pt modelId="{4488640B-95E1-4EE8-9FEA-ACB99C1FE074}" type="pres">
      <dgm:prSet presAssocID="{65607E27-79CE-4EBB-BF37-3639F4EF04B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85BE520-D338-4846-8746-46D433DC66BA}" type="pres">
      <dgm:prSet presAssocID="{47DDA163-F8BC-432D-8972-1ED8A013C3AF}" presName="hierRoot2" presStyleCnt="0">
        <dgm:presLayoutVars>
          <dgm:hierBranch val="init"/>
        </dgm:presLayoutVars>
      </dgm:prSet>
      <dgm:spPr/>
    </dgm:pt>
    <dgm:pt modelId="{F6361B88-E2E9-4834-A399-F60D94BD4475}" type="pres">
      <dgm:prSet presAssocID="{47DDA163-F8BC-432D-8972-1ED8A013C3AF}" presName="rootComposite" presStyleCnt="0"/>
      <dgm:spPr/>
    </dgm:pt>
    <dgm:pt modelId="{B3CF5EFF-E956-47E4-A010-C402D7FE2ED7}" type="pres">
      <dgm:prSet presAssocID="{47DDA163-F8BC-432D-8972-1ED8A013C3AF}" presName="rootText" presStyleLbl="node2" presStyleIdx="0" presStyleCnt="2" custScaleX="1687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4B2823-081C-465A-9CBB-1FC8C98A9526}" type="pres">
      <dgm:prSet presAssocID="{47DDA163-F8BC-432D-8972-1ED8A013C3AF}" presName="rootConnector" presStyleLbl="node2" presStyleIdx="0" presStyleCnt="2"/>
      <dgm:spPr/>
      <dgm:t>
        <a:bodyPr/>
        <a:lstStyle/>
        <a:p>
          <a:endParaRPr lang="en-US"/>
        </a:p>
      </dgm:t>
    </dgm:pt>
    <dgm:pt modelId="{D130108B-FD6D-48FD-ABEE-49D7E8F4B61F}" type="pres">
      <dgm:prSet presAssocID="{47DDA163-F8BC-432D-8972-1ED8A013C3AF}" presName="hierChild4" presStyleCnt="0"/>
      <dgm:spPr/>
    </dgm:pt>
    <dgm:pt modelId="{B835655D-8C7C-44D3-9909-398820098B8A}" type="pres">
      <dgm:prSet presAssocID="{47DDA163-F8BC-432D-8972-1ED8A013C3AF}" presName="hierChild5" presStyleCnt="0"/>
      <dgm:spPr/>
    </dgm:pt>
    <dgm:pt modelId="{5DF6E419-A394-4792-8D05-9B616E4300EC}" type="pres">
      <dgm:prSet presAssocID="{A92909A9-06F4-4277-B330-EE362A6C2DA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B0C6734-0001-4C37-9752-922D43A43AE8}" type="pres">
      <dgm:prSet presAssocID="{A1B2915E-D143-4F60-8EEF-57685529C19C}" presName="hierRoot2" presStyleCnt="0">
        <dgm:presLayoutVars>
          <dgm:hierBranch val="init"/>
        </dgm:presLayoutVars>
      </dgm:prSet>
      <dgm:spPr/>
    </dgm:pt>
    <dgm:pt modelId="{8CA74128-527F-47AC-8471-39245F3E221E}" type="pres">
      <dgm:prSet presAssocID="{A1B2915E-D143-4F60-8EEF-57685529C19C}" presName="rootComposite" presStyleCnt="0"/>
      <dgm:spPr/>
    </dgm:pt>
    <dgm:pt modelId="{96789728-D549-4373-937D-63D0D2C099CD}" type="pres">
      <dgm:prSet presAssocID="{A1B2915E-D143-4F60-8EEF-57685529C19C}" presName="rootText" presStyleLbl="node2" presStyleIdx="1" presStyleCnt="2" custScaleX="1570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F7CD17-D432-4AAD-9A7C-2332957E0ECA}" type="pres">
      <dgm:prSet presAssocID="{A1B2915E-D143-4F60-8EEF-57685529C19C}" presName="rootConnector" presStyleLbl="node2" presStyleIdx="1" presStyleCnt="2"/>
      <dgm:spPr/>
      <dgm:t>
        <a:bodyPr/>
        <a:lstStyle/>
        <a:p>
          <a:endParaRPr lang="en-US"/>
        </a:p>
      </dgm:t>
    </dgm:pt>
    <dgm:pt modelId="{B5775A04-C809-4340-8178-02EA2E9CA501}" type="pres">
      <dgm:prSet presAssocID="{A1B2915E-D143-4F60-8EEF-57685529C19C}" presName="hierChild4" presStyleCnt="0"/>
      <dgm:spPr/>
    </dgm:pt>
    <dgm:pt modelId="{E5FF25C8-280F-46A4-BBCF-4C51998B0639}" type="pres">
      <dgm:prSet presAssocID="{2B487698-A032-4F9B-897E-CAFE44BF17F1}" presName="Name37" presStyleLbl="parChTrans1D3" presStyleIdx="0" presStyleCnt="2"/>
      <dgm:spPr/>
      <dgm:t>
        <a:bodyPr/>
        <a:lstStyle/>
        <a:p>
          <a:endParaRPr lang="en-US"/>
        </a:p>
      </dgm:t>
    </dgm:pt>
    <dgm:pt modelId="{9C2B7A2F-A02B-4054-8864-B9C79F4C7E7E}" type="pres">
      <dgm:prSet presAssocID="{08A49BB5-ECE9-4213-A753-9BD1843B1475}" presName="hierRoot2" presStyleCnt="0">
        <dgm:presLayoutVars>
          <dgm:hierBranch val="init"/>
        </dgm:presLayoutVars>
      </dgm:prSet>
      <dgm:spPr/>
    </dgm:pt>
    <dgm:pt modelId="{10633729-2BCC-496E-B046-4B92C0F00D8D}" type="pres">
      <dgm:prSet presAssocID="{08A49BB5-ECE9-4213-A753-9BD1843B1475}" presName="rootComposite" presStyleCnt="0"/>
      <dgm:spPr/>
    </dgm:pt>
    <dgm:pt modelId="{64197F07-8635-4222-99BA-82519BE2A513}" type="pres">
      <dgm:prSet presAssocID="{08A49BB5-ECE9-4213-A753-9BD1843B1475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1B72A-7183-4C2D-821E-F04C69ED73CB}" type="pres">
      <dgm:prSet presAssocID="{08A49BB5-ECE9-4213-A753-9BD1843B1475}" presName="rootConnector" presStyleLbl="node3" presStyleIdx="0" presStyleCnt="2"/>
      <dgm:spPr/>
      <dgm:t>
        <a:bodyPr/>
        <a:lstStyle/>
        <a:p>
          <a:endParaRPr lang="en-US"/>
        </a:p>
      </dgm:t>
    </dgm:pt>
    <dgm:pt modelId="{5C96484E-D874-42F7-9364-80DF643CA1F5}" type="pres">
      <dgm:prSet presAssocID="{08A49BB5-ECE9-4213-A753-9BD1843B1475}" presName="hierChild4" presStyleCnt="0"/>
      <dgm:spPr/>
    </dgm:pt>
    <dgm:pt modelId="{CF341180-1ED1-4565-983F-CABC5E408BFF}" type="pres">
      <dgm:prSet presAssocID="{08A49BB5-ECE9-4213-A753-9BD1843B1475}" presName="hierChild5" presStyleCnt="0"/>
      <dgm:spPr/>
    </dgm:pt>
    <dgm:pt modelId="{AA52E57A-EC73-4D68-BC13-A04532F6566B}" type="pres">
      <dgm:prSet presAssocID="{99ACFDF3-C41A-4550-B272-FDA60C021262}" presName="Name37" presStyleLbl="parChTrans1D3" presStyleIdx="1" presStyleCnt="2"/>
      <dgm:spPr/>
      <dgm:t>
        <a:bodyPr/>
        <a:lstStyle/>
        <a:p>
          <a:endParaRPr lang="en-US"/>
        </a:p>
      </dgm:t>
    </dgm:pt>
    <dgm:pt modelId="{97F8A799-3556-49E6-8607-AEEBD0E88DC3}" type="pres">
      <dgm:prSet presAssocID="{950604C1-4391-458F-A7F0-058D3625F5CB}" presName="hierRoot2" presStyleCnt="0">
        <dgm:presLayoutVars>
          <dgm:hierBranch val="init"/>
        </dgm:presLayoutVars>
      </dgm:prSet>
      <dgm:spPr/>
    </dgm:pt>
    <dgm:pt modelId="{AFFFB2B4-967A-41D3-931D-4A421258C2E5}" type="pres">
      <dgm:prSet presAssocID="{950604C1-4391-458F-A7F0-058D3625F5CB}" presName="rootComposite" presStyleCnt="0"/>
      <dgm:spPr/>
    </dgm:pt>
    <dgm:pt modelId="{79C4E884-41B2-4325-B9BC-BA595654B76D}" type="pres">
      <dgm:prSet presAssocID="{950604C1-4391-458F-A7F0-058D3625F5CB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E2815-2CF4-4E78-B75B-0F6FB8AD9DA1}" type="pres">
      <dgm:prSet presAssocID="{950604C1-4391-458F-A7F0-058D3625F5CB}" presName="rootConnector" presStyleLbl="node3" presStyleIdx="1" presStyleCnt="2"/>
      <dgm:spPr/>
      <dgm:t>
        <a:bodyPr/>
        <a:lstStyle/>
        <a:p>
          <a:endParaRPr lang="en-US"/>
        </a:p>
      </dgm:t>
    </dgm:pt>
    <dgm:pt modelId="{1B45D105-EBF7-47AA-8FB8-16384D925DF4}" type="pres">
      <dgm:prSet presAssocID="{950604C1-4391-458F-A7F0-058D3625F5CB}" presName="hierChild4" presStyleCnt="0"/>
      <dgm:spPr/>
    </dgm:pt>
    <dgm:pt modelId="{E7C4B444-D419-45C3-A4B7-AAF906786170}" type="pres">
      <dgm:prSet presAssocID="{950604C1-4391-458F-A7F0-058D3625F5CB}" presName="hierChild5" presStyleCnt="0"/>
      <dgm:spPr/>
    </dgm:pt>
    <dgm:pt modelId="{4A9AFE82-E854-4397-99E8-FC6B6FDF11B5}" type="pres">
      <dgm:prSet presAssocID="{A1B2915E-D143-4F60-8EEF-57685529C19C}" presName="hierChild5" presStyleCnt="0"/>
      <dgm:spPr/>
    </dgm:pt>
    <dgm:pt modelId="{6D6D28BE-471A-4CA6-B5DD-F37ADD1A3175}" type="pres">
      <dgm:prSet presAssocID="{C1A46780-41FC-4668-83A5-B0F3499E399B}" presName="hierChild3" presStyleCnt="0"/>
      <dgm:spPr/>
    </dgm:pt>
  </dgm:ptLst>
  <dgm:cxnLst>
    <dgm:cxn modelId="{57836C02-72C2-42A3-8FBA-5F149AC4B9A7}" type="presOf" srcId="{08A49BB5-ECE9-4213-A753-9BD1843B1475}" destId="{64197F07-8635-4222-99BA-82519BE2A513}" srcOrd="0" destOrd="0" presId="urn:microsoft.com/office/officeart/2005/8/layout/orgChart1"/>
    <dgm:cxn modelId="{BDCA5A81-53DF-49AB-BE3C-C5F006C3E70B}" type="presOf" srcId="{A1B2915E-D143-4F60-8EEF-57685529C19C}" destId="{37F7CD17-D432-4AAD-9A7C-2332957E0ECA}" srcOrd="1" destOrd="0" presId="urn:microsoft.com/office/officeart/2005/8/layout/orgChart1"/>
    <dgm:cxn modelId="{B22E4E77-95D8-48FD-9F55-AD0586165690}" type="presOf" srcId="{A92909A9-06F4-4277-B330-EE362A6C2DA3}" destId="{5DF6E419-A394-4792-8D05-9B616E4300EC}" srcOrd="0" destOrd="0" presId="urn:microsoft.com/office/officeart/2005/8/layout/orgChart1"/>
    <dgm:cxn modelId="{CAAEA6A9-2698-47AC-ADC1-35B80FB58497}" type="presOf" srcId="{65607E27-79CE-4EBB-BF37-3639F4EF04BE}" destId="{4488640B-95E1-4EE8-9FEA-ACB99C1FE074}" srcOrd="0" destOrd="0" presId="urn:microsoft.com/office/officeart/2005/8/layout/orgChart1"/>
    <dgm:cxn modelId="{88448E17-6260-4E1C-9172-92832763057C}" type="presOf" srcId="{2B487698-A032-4F9B-897E-CAFE44BF17F1}" destId="{E5FF25C8-280F-46A4-BBCF-4C51998B0639}" srcOrd="0" destOrd="0" presId="urn:microsoft.com/office/officeart/2005/8/layout/orgChart1"/>
    <dgm:cxn modelId="{06634F26-BF3E-4F93-B0FB-2B0719A2678D}" type="presOf" srcId="{47DDA163-F8BC-432D-8972-1ED8A013C3AF}" destId="{B3CF5EFF-E956-47E4-A010-C402D7FE2ED7}" srcOrd="0" destOrd="0" presId="urn:microsoft.com/office/officeart/2005/8/layout/orgChart1"/>
    <dgm:cxn modelId="{062420BE-C3A3-4139-A465-526CB212051C}" type="presOf" srcId="{C1A46780-41FC-4668-83A5-B0F3499E399B}" destId="{BC8DFF4F-F0FD-464B-BC8D-87C98163F76E}" srcOrd="0" destOrd="0" presId="urn:microsoft.com/office/officeart/2005/8/layout/orgChart1"/>
    <dgm:cxn modelId="{B8A976B6-1D21-4989-A8E4-C340FC58D6EA}" type="presOf" srcId="{99ACFDF3-C41A-4550-B272-FDA60C021262}" destId="{AA52E57A-EC73-4D68-BC13-A04532F6566B}" srcOrd="0" destOrd="0" presId="urn:microsoft.com/office/officeart/2005/8/layout/orgChart1"/>
    <dgm:cxn modelId="{947F5EA3-E0B8-47FB-8C68-F3CFB815D670}" srcId="{3B5BC93D-A12A-491C-A8D8-6D8B28D4C5F8}" destId="{C1A46780-41FC-4668-83A5-B0F3499E399B}" srcOrd="0" destOrd="0" parTransId="{16933731-3937-4512-AF26-C503CE00EFC7}" sibTransId="{43F278F8-F273-4431-AD3D-6105909FF8DC}"/>
    <dgm:cxn modelId="{E9BCFEAA-67F0-4DCF-ADC6-2A8B88E29163}" type="presOf" srcId="{47DDA163-F8BC-432D-8972-1ED8A013C3AF}" destId="{FA4B2823-081C-465A-9CBB-1FC8C98A9526}" srcOrd="1" destOrd="0" presId="urn:microsoft.com/office/officeart/2005/8/layout/orgChart1"/>
    <dgm:cxn modelId="{4F2C6EFA-0280-42E4-83E9-86704F986F70}" type="presOf" srcId="{950604C1-4391-458F-A7F0-058D3625F5CB}" destId="{D1CE2815-2CF4-4E78-B75B-0F6FB8AD9DA1}" srcOrd="1" destOrd="0" presId="urn:microsoft.com/office/officeart/2005/8/layout/orgChart1"/>
    <dgm:cxn modelId="{2AC43AD4-751B-464A-B45F-D4975358B7B8}" type="presOf" srcId="{3B5BC93D-A12A-491C-A8D8-6D8B28D4C5F8}" destId="{2FC26A68-D1FF-4320-ACEB-D70F639D39BF}" srcOrd="0" destOrd="0" presId="urn:microsoft.com/office/officeart/2005/8/layout/orgChart1"/>
    <dgm:cxn modelId="{0C8E9A2E-6388-4FC5-8E87-72F5B70CDF76}" srcId="{C1A46780-41FC-4668-83A5-B0F3499E399B}" destId="{A1B2915E-D143-4F60-8EEF-57685529C19C}" srcOrd="1" destOrd="0" parTransId="{A92909A9-06F4-4277-B330-EE362A6C2DA3}" sibTransId="{5C3A5F0E-DFD1-429A-A422-7FE24735BAD0}"/>
    <dgm:cxn modelId="{DE0C3580-37F1-41EE-9F4D-51479685DF91}" srcId="{C1A46780-41FC-4668-83A5-B0F3499E399B}" destId="{47DDA163-F8BC-432D-8972-1ED8A013C3AF}" srcOrd="0" destOrd="0" parTransId="{65607E27-79CE-4EBB-BF37-3639F4EF04BE}" sibTransId="{E41E0E8C-81E1-435A-B9CC-192493855AC6}"/>
    <dgm:cxn modelId="{3FCA3415-1D4A-4A03-AAE8-FB65CF4B3868}" srcId="{A1B2915E-D143-4F60-8EEF-57685529C19C}" destId="{950604C1-4391-458F-A7F0-058D3625F5CB}" srcOrd="1" destOrd="0" parTransId="{99ACFDF3-C41A-4550-B272-FDA60C021262}" sibTransId="{1DC14CD4-16AE-4DAA-801C-FC03935A2C13}"/>
    <dgm:cxn modelId="{FD2E6D53-6C36-4A42-ACA1-3056949212F5}" type="presOf" srcId="{A1B2915E-D143-4F60-8EEF-57685529C19C}" destId="{96789728-D549-4373-937D-63D0D2C099CD}" srcOrd="0" destOrd="0" presId="urn:microsoft.com/office/officeart/2005/8/layout/orgChart1"/>
    <dgm:cxn modelId="{D588D47A-A482-44EF-8420-E8CBEAAB8150}" srcId="{A1B2915E-D143-4F60-8EEF-57685529C19C}" destId="{08A49BB5-ECE9-4213-A753-9BD1843B1475}" srcOrd="0" destOrd="0" parTransId="{2B487698-A032-4F9B-897E-CAFE44BF17F1}" sibTransId="{C7298C84-CAF6-4DA1-9280-87608DCE85A8}"/>
    <dgm:cxn modelId="{1048BD17-88CC-4604-99DE-72BD6FADBAA8}" type="presOf" srcId="{950604C1-4391-458F-A7F0-058D3625F5CB}" destId="{79C4E884-41B2-4325-B9BC-BA595654B76D}" srcOrd="0" destOrd="0" presId="urn:microsoft.com/office/officeart/2005/8/layout/orgChart1"/>
    <dgm:cxn modelId="{57B15119-1290-4393-B9CD-696028D43573}" type="presOf" srcId="{C1A46780-41FC-4668-83A5-B0F3499E399B}" destId="{71DFFD90-0D68-4101-AE88-3009770B7B10}" srcOrd="1" destOrd="0" presId="urn:microsoft.com/office/officeart/2005/8/layout/orgChart1"/>
    <dgm:cxn modelId="{ADF1959F-4B28-40F8-B848-92A777A6F7FE}" type="presOf" srcId="{08A49BB5-ECE9-4213-A753-9BD1843B1475}" destId="{6F01B72A-7183-4C2D-821E-F04C69ED73CB}" srcOrd="1" destOrd="0" presId="urn:microsoft.com/office/officeart/2005/8/layout/orgChart1"/>
    <dgm:cxn modelId="{D8D0603B-39CA-4C59-B791-602F19875F43}" type="presParOf" srcId="{2FC26A68-D1FF-4320-ACEB-D70F639D39BF}" destId="{339051F1-3D2A-4E97-B88E-E99F45151910}" srcOrd="0" destOrd="0" presId="urn:microsoft.com/office/officeart/2005/8/layout/orgChart1"/>
    <dgm:cxn modelId="{3E9E9D86-25C7-47E9-9549-68D952EB22A5}" type="presParOf" srcId="{339051F1-3D2A-4E97-B88E-E99F45151910}" destId="{F1869AC0-89D1-44E0-BBFF-F35BB7C6BDF8}" srcOrd="0" destOrd="0" presId="urn:microsoft.com/office/officeart/2005/8/layout/orgChart1"/>
    <dgm:cxn modelId="{8C5D601C-C97D-443B-B3A8-CAFE38B513EB}" type="presParOf" srcId="{F1869AC0-89D1-44E0-BBFF-F35BB7C6BDF8}" destId="{BC8DFF4F-F0FD-464B-BC8D-87C98163F76E}" srcOrd="0" destOrd="0" presId="urn:microsoft.com/office/officeart/2005/8/layout/orgChart1"/>
    <dgm:cxn modelId="{FA200995-3C0E-4C8B-B7AB-F7984187CB66}" type="presParOf" srcId="{F1869AC0-89D1-44E0-BBFF-F35BB7C6BDF8}" destId="{71DFFD90-0D68-4101-AE88-3009770B7B10}" srcOrd="1" destOrd="0" presId="urn:microsoft.com/office/officeart/2005/8/layout/orgChart1"/>
    <dgm:cxn modelId="{9E41ACB0-63BE-4BF6-AF4C-20BD7CD1D4AF}" type="presParOf" srcId="{339051F1-3D2A-4E97-B88E-E99F45151910}" destId="{B152A894-20E2-43F8-B92D-C2137A454A37}" srcOrd="1" destOrd="0" presId="urn:microsoft.com/office/officeart/2005/8/layout/orgChart1"/>
    <dgm:cxn modelId="{9B88B09E-D63F-4710-AE37-6DDC480918DA}" type="presParOf" srcId="{B152A894-20E2-43F8-B92D-C2137A454A37}" destId="{4488640B-95E1-4EE8-9FEA-ACB99C1FE074}" srcOrd="0" destOrd="0" presId="urn:microsoft.com/office/officeart/2005/8/layout/orgChart1"/>
    <dgm:cxn modelId="{F1261D7A-2116-4740-BDB5-7C236F4DF0CA}" type="presParOf" srcId="{B152A894-20E2-43F8-B92D-C2137A454A37}" destId="{B85BE520-D338-4846-8746-46D433DC66BA}" srcOrd="1" destOrd="0" presId="urn:microsoft.com/office/officeart/2005/8/layout/orgChart1"/>
    <dgm:cxn modelId="{02333B01-B08E-4CF3-8667-0FD4D47F07F5}" type="presParOf" srcId="{B85BE520-D338-4846-8746-46D433DC66BA}" destId="{F6361B88-E2E9-4834-A399-F60D94BD4475}" srcOrd="0" destOrd="0" presId="urn:microsoft.com/office/officeart/2005/8/layout/orgChart1"/>
    <dgm:cxn modelId="{4E638F80-EE0C-47B2-99DD-A7BE64E90B6F}" type="presParOf" srcId="{F6361B88-E2E9-4834-A399-F60D94BD4475}" destId="{B3CF5EFF-E956-47E4-A010-C402D7FE2ED7}" srcOrd="0" destOrd="0" presId="urn:microsoft.com/office/officeart/2005/8/layout/orgChart1"/>
    <dgm:cxn modelId="{311FF632-A7FB-46AF-80C5-F966DC85A75B}" type="presParOf" srcId="{F6361B88-E2E9-4834-A399-F60D94BD4475}" destId="{FA4B2823-081C-465A-9CBB-1FC8C98A9526}" srcOrd="1" destOrd="0" presId="urn:microsoft.com/office/officeart/2005/8/layout/orgChart1"/>
    <dgm:cxn modelId="{AE845E47-71E2-4977-B3F6-B08B0377891B}" type="presParOf" srcId="{B85BE520-D338-4846-8746-46D433DC66BA}" destId="{D130108B-FD6D-48FD-ABEE-49D7E8F4B61F}" srcOrd="1" destOrd="0" presId="urn:microsoft.com/office/officeart/2005/8/layout/orgChart1"/>
    <dgm:cxn modelId="{2B38CBBD-01FF-47CE-8361-CE8AFFCA64BE}" type="presParOf" srcId="{B85BE520-D338-4846-8746-46D433DC66BA}" destId="{B835655D-8C7C-44D3-9909-398820098B8A}" srcOrd="2" destOrd="0" presId="urn:microsoft.com/office/officeart/2005/8/layout/orgChart1"/>
    <dgm:cxn modelId="{1EC776C2-6D2B-449A-8F80-1EE1020FD0B4}" type="presParOf" srcId="{B152A894-20E2-43F8-B92D-C2137A454A37}" destId="{5DF6E419-A394-4792-8D05-9B616E4300EC}" srcOrd="2" destOrd="0" presId="urn:microsoft.com/office/officeart/2005/8/layout/orgChart1"/>
    <dgm:cxn modelId="{E28E98B2-9FC9-4889-858F-82ABA209871F}" type="presParOf" srcId="{B152A894-20E2-43F8-B92D-C2137A454A37}" destId="{CB0C6734-0001-4C37-9752-922D43A43AE8}" srcOrd="3" destOrd="0" presId="urn:microsoft.com/office/officeart/2005/8/layout/orgChart1"/>
    <dgm:cxn modelId="{8E5D3F2B-C88B-4749-971E-023748AF84A9}" type="presParOf" srcId="{CB0C6734-0001-4C37-9752-922D43A43AE8}" destId="{8CA74128-527F-47AC-8471-39245F3E221E}" srcOrd="0" destOrd="0" presId="urn:microsoft.com/office/officeart/2005/8/layout/orgChart1"/>
    <dgm:cxn modelId="{4237B8FE-C62B-426B-9A72-71F2CE7627BC}" type="presParOf" srcId="{8CA74128-527F-47AC-8471-39245F3E221E}" destId="{96789728-D549-4373-937D-63D0D2C099CD}" srcOrd="0" destOrd="0" presId="urn:microsoft.com/office/officeart/2005/8/layout/orgChart1"/>
    <dgm:cxn modelId="{B4A2AEBD-2B00-4B6C-9A87-D454B0E3D49B}" type="presParOf" srcId="{8CA74128-527F-47AC-8471-39245F3E221E}" destId="{37F7CD17-D432-4AAD-9A7C-2332957E0ECA}" srcOrd="1" destOrd="0" presId="urn:microsoft.com/office/officeart/2005/8/layout/orgChart1"/>
    <dgm:cxn modelId="{1A49F6A9-41A9-436F-94B9-7823D44910F7}" type="presParOf" srcId="{CB0C6734-0001-4C37-9752-922D43A43AE8}" destId="{B5775A04-C809-4340-8178-02EA2E9CA501}" srcOrd="1" destOrd="0" presId="urn:microsoft.com/office/officeart/2005/8/layout/orgChart1"/>
    <dgm:cxn modelId="{564D2359-FB35-4148-B4E8-AD9B757BD527}" type="presParOf" srcId="{B5775A04-C809-4340-8178-02EA2E9CA501}" destId="{E5FF25C8-280F-46A4-BBCF-4C51998B0639}" srcOrd="0" destOrd="0" presId="urn:microsoft.com/office/officeart/2005/8/layout/orgChart1"/>
    <dgm:cxn modelId="{24C448B8-37A1-462A-893D-9E5C21D0FCF4}" type="presParOf" srcId="{B5775A04-C809-4340-8178-02EA2E9CA501}" destId="{9C2B7A2F-A02B-4054-8864-B9C79F4C7E7E}" srcOrd="1" destOrd="0" presId="urn:microsoft.com/office/officeart/2005/8/layout/orgChart1"/>
    <dgm:cxn modelId="{74BCFEEC-BC85-4429-87CE-CC14122DA6D9}" type="presParOf" srcId="{9C2B7A2F-A02B-4054-8864-B9C79F4C7E7E}" destId="{10633729-2BCC-496E-B046-4B92C0F00D8D}" srcOrd="0" destOrd="0" presId="urn:microsoft.com/office/officeart/2005/8/layout/orgChart1"/>
    <dgm:cxn modelId="{53C706CD-BB3E-478E-B548-26EF3940A029}" type="presParOf" srcId="{10633729-2BCC-496E-B046-4B92C0F00D8D}" destId="{64197F07-8635-4222-99BA-82519BE2A513}" srcOrd="0" destOrd="0" presId="urn:microsoft.com/office/officeart/2005/8/layout/orgChart1"/>
    <dgm:cxn modelId="{0DD37CC2-0DD2-418E-93B0-B9100909E1F1}" type="presParOf" srcId="{10633729-2BCC-496E-B046-4B92C0F00D8D}" destId="{6F01B72A-7183-4C2D-821E-F04C69ED73CB}" srcOrd="1" destOrd="0" presId="urn:microsoft.com/office/officeart/2005/8/layout/orgChart1"/>
    <dgm:cxn modelId="{4CDD6E31-9B76-4705-9038-F3D441187EE1}" type="presParOf" srcId="{9C2B7A2F-A02B-4054-8864-B9C79F4C7E7E}" destId="{5C96484E-D874-42F7-9364-80DF643CA1F5}" srcOrd="1" destOrd="0" presId="urn:microsoft.com/office/officeart/2005/8/layout/orgChart1"/>
    <dgm:cxn modelId="{9770CC86-936B-4409-A034-F480715376AB}" type="presParOf" srcId="{9C2B7A2F-A02B-4054-8864-B9C79F4C7E7E}" destId="{CF341180-1ED1-4565-983F-CABC5E408BFF}" srcOrd="2" destOrd="0" presId="urn:microsoft.com/office/officeart/2005/8/layout/orgChart1"/>
    <dgm:cxn modelId="{A987AB06-4A5F-4246-B852-2C384B3B4B24}" type="presParOf" srcId="{B5775A04-C809-4340-8178-02EA2E9CA501}" destId="{AA52E57A-EC73-4D68-BC13-A04532F6566B}" srcOrd="2" destOrd="0" presId="urn:microsoft.com/office/officeart/2005/8/layout/orgChart1"/>
    <dgm:cxn modelId="{5883B889-49D1-40D2-81AD-4934E0D737E5}" type="presParOf" srcId="{B5775A04-C809-4340-8178-02EA2E9CA501}" destId="{97F8A799-3556-49E6-8607-AEEBD0E88DC3}" srcOrd="3" destOrd="0" presId="urn:microsoft.com/office/officeart/2005/8/layout/orgChart1"/>
    <dgm:cxn modelId="{7739A016-A9F0-493A-927F-DC5E0301879A}" type="presParOf" srcId="{97F8A799-3556-49E6-8607-AEEBD0E88DC3}" destId="{AFFFB2B4-967A-41D3-931D-4A421258C2E5}" srcOrd="0" destOrd="0" presId="urn:microsoft.com/office/officeart/2005/8/layout/orgChart1"/>
    <dgm:cxn modelId="{E4B144D1-E0A6-4FE2-A2FC-66F0B79630BC}" type="presParOf" srcId="{AFFFB2B4-967A-41D3-931D-4A421258C2E5}" destId="{79C4E884-41B2-4325-B9BC-BA595654B76D}" srcOrd="0" destOrd="0" presId="urn:microsoft.com/office/officeart/2005/8/layout/orgChart1"/>
    <dgm:cxn modelId="{AD335CE3-BDD9-4A0E-AF0C-615C7A0D04D5}" type="presParOf" srcId="{AFFFB2B4-967A-41D3-931D-4A421258C2E5}" destId="{D1CE2815-2CF4-4E78-B75B-0F6FB8AD9DA1}" srcOrd="1" destOrd="0" presId="urn:microsoft.com/office/officeart/2005/8/layout/orgChart1"/>
    <dgm:cxn modelId="{9BC15821-AE40-47EE-9367-C2665BBA95B4}" type="presParOf" srcId="{97F8A799-3556-49E6-8607-AEEBD0E88DC3}" destId="{1B45D105-EBF7-47AA-8FB8-16384D925DF4}" srcOrd="1" destOrd="0" presId="urn:microsoft.com/office/officeart/2005/8/layout/orgChart1"/>
    <dgm:cxn modelId="{E8531BBF-8609-4833-8765-F0097ABD9499}" type="presParOf" srcId="{97F8A799-3556-49E6-8607-AEEBD0E88DC3}" destId="{E7C4B444-D419-45C3-A4B7-AAF906786170}" srcOrd="2" destOrd="0" presId="urn:microsoft.com/office/officeart/2005/8/layout/orgChart1"/>
    <dgm:cxn modelId="{39498D04-D16F-438E-959E-DFC0A52FA1E4}" type="presParOf" srcId="{CB0C6734-0001-4C37-9752-922D43A43AE8}" destId="{4A9AFE82-E854-4397-99E8-FC6B6FDF11B5}" srcOrd="2" destOrd="0" presId="urn:microsoft.com/office/officeart/2005/8/layout/orgChart1"/>
    <dgm:cxn modelId="{B681D413-5E3A-4E90-9CBA-BC20DF740E29}" type="presParOf" srcId="{339051F1-3D2A-4E97-B88E-E99F45151910}" destId="{6D6D28BE-471A-4CA6-B5DD-F37ADD1A317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FE5885-D709-4E82-9FCB-35F3511F4E97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44C2F0-E7E3-4184-843B-C5048627A020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NBFC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9BCDA9D6-F81F-4C9B-8645-88A9B3F44575}" type="parTrans" cxnId="{FF81B545-2464-4884-903C-4553AB08A9DF}">
      <dgm:prSet/>
      <dgm:spPr/>
      <dgm:t>
        <a:bodyPr/>
        <a:lstStyle/>
        <a:p>
          <a:endParaRPr lang="en-US"/>
        </a:p>
      </dgm:t>
    </dgm:pt>
    <dgm:pt modelId="{C62EFF59-94CC-4896-9BC6-32C44996FC1B}" type="sibTrans" cxnId="{FF81B545-2464-4884-903C-4553AB08A9DF}">
      <dgm:prSet/>
      <dgm:spPr/>
      <dgm:t>
        <a:bodyPr/>
        <a:lstStyle/>
        <a:p>
          <a:endParaRPr lang="en-US"/>
        </a:p>
      </dgm:t>
    </dgm:pt>
    <dgm:pt modelId="{9B66DCD1-365F-4BB0-8E1D-EFA346B21128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Non Banking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9892AB76-C0CD-4EF1-9677-973E77B2632B}" type="parTrans" cxnId="{B63DF285-E57E-49AB-B9B4-C84BDD09E44F}">
      <dgm:prSet/>
      <dgm:spPr/>
      <dgm:t>
        <a:bodyPr/>
        <a:lstStyle/>
        <a:p>
          <a:endParaRPr lang="en-US">
            <a:latin typeface="Franklin Gothic Medium Cond" panose="020B0606030402020204" pitchFamily="34" charset="0"/>
          </a:endParaRPr>
        </a:p>
      </dgm:t>
    </dgm:pt>
    <dgm:pt modelId="{06E95DEF-5921-4373-B9B3-DDB8495AB7BA}" type="sibTrans" cxnId="{B63DF285-E57E-49AB-B9B4-C84BDD09E44F}">
      <dgm:prSet/>
      <dgm:spPr/>
      <dgm:t>
        <a:bodyPr/>
        <a:lstStyle/>
        <a:p>
          <a:endParaRPr lang="en-US"/>
        </a:p>
      </dgm:t>
    </dgm:pt>
    <dgm:pt modelId="{D8843804-8EB2-452E-8300-82CFEE6CFABA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Not Banks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678CB4DB-9AB2-46A4-B610-3DB716932621}" type="parTrans" cxnId="{582EF163-E2F4-42E4-AF89-759EA65C19AC}">
      <dgm:prSet/>
      <dgm:spPr/>
      <dgm:t>
        <a:bodyPr/>
        <a:lstStyle/>
        <a:p>
          <a:endParaRPr lang="en-US">
            <a:latin typeface="Franklin Gothic Medium Cond" panose="020B0606030402020204" pitchFamily="34" charset="0"/>
          </a:endParaRPr>
        </a:p>
      </dgm:t>
    </dgm:pt>
    <dgm:pt modelId="{F2A253A6-FC56-408E-A5BA-292A90DCE951}" type="sibTrans" cxnId="{582EF163-E2F4-42E4-AF89-759EA65C19AC}">
      <dgm:prSet/>
      <dgm:spPr/>
      <dgm:t>
        <a:bodyPr/>
        <a:lstStyle/>
        <a:p>
          <a:endParaRPr lang="en-US"/>
        </a:p>
      </dgm:t>
    </dgm:pt>
    <dgm:pt modelId="{178B8064-602E-4DE2-AF9B-E1511DE906DB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Financial Company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2CA89847-AA29-4F69-9FDF-A62EDF61D0BE}" type="parTrans" cxnId="{41DADF5D-4ABC-4765-B401-0E415F3977C4}">
      <dgm:prSet/>
      <dgm:spPr/>
      <dgm:t>
        <a:bodyPr/>
        <a:lstStyle/>
        <a:p>
          <a:endParaRPr lang="en-US">
            <a:latin typeface="Franklin Gothic Medium Cond" panose="020B0606030402020204" pitchFamily="34" charset="0"/>
          </a:endParaRPr>
        </a:p>
      </dgm:t>
    </dgm:pt>
    <dgm:pt modelId="{D4AEAD9B-6977-48E0-94A2-B63EC3CC8E1D}" type="sibTrans" cxnId="{41DADF5D-4ABC-4765-B401-0E415F3977C4}">
      <dgm:prSet/>
      <dgm:spPr/>
      <dgm:t>
        <a:bodyPr/>
        <a:lstStyle/>
        <a:p>
          <a:endParaRPr lang="en-US"/>
        </a:p>
      </dgm:t>
    </dgm:pt>
    <dgm:pt modelId="{7D53FCE2-8870-460B-8A5D-5EF569E91AB6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Loan/finance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C869105-E848-4C02-9B22-6452C7248361}" type="parTrans" cxnId="{571A9914-D6D9-43E5-A2E7-7FFABF376FCA}">
      <dgm:prSet/>
      <dgm:spPr/>
      <dgm:t>
        <a:bodyPr/>
        <a:lstStyle/>
        <a:p>
          <a:endParaRPr lang="en-US">
            <a:latin typeface="Franklin Gothic Medium Cond" panose="020B0606030402020204" pitchFamily="34" charset="0"/>
          </a:endParaRPr>
        </a:p>
      </dgm:t>
    </dgm:pt>
    <dgm:pt modelId="{AD4293B5-6288-4DFE-BE88-A11294195111}" type="sibTrans" cxnId="{571A9914-D6D9-43E5-A2E7-7FFABF376FCA}">
      <dgm:prSet/>
      <dgm:spPr/>
      <dgm:t>
        <a:bodyPr/>
        <a:lstStyle/>
        <a:p>
          <a:endParaRPr lang="en-US"/>
        </a:p>
      </dgm:t>
    </dgm:pt>
    <dgm:pt modelId="{543FBE3F-4782-43BE-8874-943C0F7A2D13}" type="pres">
      <dgm:prSet presAssocID="{74FE5885-D709-4E82-9FCB-35F3511F4E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319C8C-583E-4B1D-AD9A-74028D555055}" type="pres">
      <dgm:prSet presAssocID="{7C44C2F0-E7E3-4184-843B-C5048627A020}" presName="root1" presStyleCnt="0"/>
      <dgm:spPr/>
    </dgm:pt>
    <dgm:pt modelId="{7C02550C-98AF-4BBB-8F31-04762118BCAC}" type="pres">
      <dgm:prSet presAssocID="{7C44C2F0-E7E3-4184-843B-C5048627A02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D2C76A-D130-4996-8A11-327E9C3BC96E}" type="pres">
      <dgm:prSet presAssocID="{7C44C2F0-E7E3-4184-843B-C5048627A020}" presName="level2hierChild" presStyleCnt="0"/>
      <dgm:spPr/>
    </dgm:pt>
    <dgm:pt modelId="{FC889F6E-4CFE-4C86-8BBA-C966D00798D4}" type="pres">
      <dgm:prSet presAssocID="{9892AB76-C0CD-4EF1-9677-973E77B2632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83B2CDC-7A16-4850-9A4C-A0B772115C30}" type="pres">
      <dgm:prSet presAssocID="{9892AB76-C0CD-4EF1-9677-973E77B2632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4B69EC0-8B67-4596-A782-217492BB12BB}" type="pres">
      <dgm:prSet presAssocID="{9B66DCD1-365F-4BB0-8E1D-EFA346B21128}" presName="root2" presStyleCnt="0"/>
      <dgm:spPr/>
    </dgm:pt>
    <dgm:pt modelId="{EF83817B-6068-4C06-AB3C-6F07F5DD8267}" type="pres">
      <dgm:prSet presAssocID="{9B66DCD1-365F-4BB0-8E1D-EFA346B2112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3BA941-C30E-43DB-A1DE-88CD67DAD6F0}" type="pres">
      <dgm:prSet presAssocID="{9B66DCD1-365F-4BB0-8E1D-EFA346B21128}" presName="level3hierChild" presStyleCnt="0"/>
      <dgm:spPr/>
    </dgm:pt>
    <dgm:pt modelId="{8DB41309-6A69-4178-8504-89D14E1EB72D}" type="pres">
      <dgm:prSet presAssocID="{678CB4DB-9AB2-46A4-B610-3DB716932621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3EDADBE1-8DBF-43C5-89FF-EA749EB48365}" type="pres">
      <dgm:prSet presAssocID="{678CB4DB-9AB2-46A4-B610-3DB716932621}" presName="connTx" presStyleLbl="parChTrans1D3" presStyleIdx="0" presStyleCnt="2"/>
      <dgm:spPr/>
      <dgm:t>
        <a:bodyPr/>
        <a:lstStyle/>
        <a:p>
          <a:endParaRPr lang="en-US"/>
        </a:p>
      </dgm:t>
    </dgm:pt>
    <dgm:pt modelId="{40A7D59D-18BD-4161-9FA2-172DF14AA6C8}" type="pres">
      <dgm:prSet presAssocID="{D8843804-8EB2-452E-8300-82CFEE6CFABA}" presName="root2" presStyleCnt="0"/>
      <dgm:spPr/>
    </dgm:pt>
    <dgm:pt modelId="{4A57B9C4-6082-425F-9289-3EEB8B3AF78B}" type="pres">
      <dgm:prSet presAssocID="{D8843804-8EB2-452E-8300-82CFEE6CFABA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94A7-B508-410B-91ED-C36F514853C0}" type="pres">
      <dgm:prSet presAssocID="{D8843804-8EB2-452E-8300-82CFEE6CFABA}" presName="level3hierChild" presStyleCnt="0"/>
      <dgm:spPr/>
    </dgm:pt>
    <dgm:pt modelId="{2773AD9E-0E76-4E4B-AC45-D2B9CDCC737B}" type="pres">
      <dgm:prSet presAssocID="{2CA89847-AA29-4F69-9FDF-A62EDF61D0B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7DEA15C6-0FFC-4B77-A000-4488D6204E6D}" type="pres">
      <dgm:prSet presAssocID="{2CA89847-AA29-4F69-9FDF-A62EDF61D0B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F35B25E8-4DC0-492C-9E6D-EA175576E2D6}" type="pres">
      <dgm:prSet presAssocID="{178B8064-602E-4DE2-AF9B-E1511DE906DB}" presName="root2" presStyleCnt="0"/>
      <dgm:spPr/>
    </dgm:pt>
    <dgm:pt modelId="{84E6751A-867B-4E38-829D-B182F32EE439}" type="pres">
      <dgm:prSet presAssocID="{178B8064-602E-4DE2-AF9B-E1511DE906D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1ED0D-54A7-49AC-AC48-1A37D5E5108F}" type="pres">
      <dgm:prSet presAssocID="{178B8064-602E-4DE2-AF9B-E1511DE906DB}" presName="level3hierChild" presStyleCnt="0"/>
      <dgm:spPr/>
    </dgm:pt>
    <dgm:pt modelId="{A4AAD999-038B-4473-A2B8-5B1ABAA2A101}" type="pres">
      <dgm:prSet presAssocID="{3C869105-E848-4C02-9B22-6452C7248361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950C9763-1BAA-41FA-BA57-A33F0B53BD14}" type="pres">
      <dgm:prSet presAssocID="{3C869105-E848-4C02-9B22-6452C7248361}" presName="connTx" presStyleLbl="parChTrans1D3" presStyleIdx="1" presStyleCnt="2"/>
      <dgm:spPr/>
      <dgm:t>
        <a:bodyPr/>
        <a:lstStyle/>
        <a:p>
          <a:endParaRPr lang="en-US"/>
        </a:p>
      </dgm:t>
    </dgm:pt>
    <dgm:pt modelId="{442B61F9-56F5-4D9C-8FF3-9369B372A666}" type="pres">
      <dgm:prSet presAssocID="{7D53FCE2-8870-460B-8A5D-5EF569E91AB6}" presName="root2" presStyleCnt="0"/>
      <dgm:spPr/>
    </dgm:pt>
    <dgm:pt modelId="{53B9C9D4-132E-4950-A9C2-04C8184F715F}" type="pres">
      <dgm:prSet presAssocID="{7D53FCE2-8870-460B-8A5D-5EF569E91AB6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472B63-A95B-43D4-A083-716464FE787D}" type="pres">
      <dgm:prSet presAssocID="{7D53FCE2-8870-460B-8A5D-5EF569E91AB6}" presName="level3hierChild" presStyleCnt="0"/>
      <dgm:spPr/>
    </dgm:pt>
  </dgm:ptLst>
  <dgm:cxnLst>
    <dgm:cxn modelId="{582EF163-E2F4-42E4-AF89-759EA65C19AC}" srcId="{9B66DCD1-365F-4BB0-8E1D-EFA346B21128}" destId="{D8843804-8EB2-452E-8300-82CFEE6CFABA}" srcOrd="0" destOrd="0" parTransId="{678CB4DB-9AB2-46A4-B610-3DB716932621}" sibTransId="{F2A253A6-FC56-408E-A5BA-292A90DCE951}"/>
    <dgm:cxn modelId="{96DD5816-1696-435C-BE4E-9E00264E0B55}" type="presOf" srcId="{9892AB76-C0CD-4EF1-9677-973E77B2632B}" destId="{FC889F6E-4CFE-4C86-8BBA-C966D00798D4}" srcOrd="0" destOrd="0" presId="urn:microsoft.com/office/officeart/2005/8/layout/hierarchy2"/>
    <dgm:cxn modelId="{9766FF99-CDE4-45BE-9FB2-B671F3154CE9}" type="presOf" srcId="{9B66DCD1-365F-4BB0-8E1D-EFA346B21128}" destId="{EF83817B-6068-4C06-AB3C-6F07F5DD8267}" srcOrd="0" destOrd="0" presId="urn:microsoft.com/office/officeart/2005/8/layout/hierarchy2"/>
    <dgm:cxn modelId="{FFF99436-F54F-41DE-B2A3-E0308E68286A}" type="presOf" srcId="{74FE5885-D709-4E82-9FCB-35F3511F4E97}" destId="{543FBE3F-4782-43BE-8874-943C0F7A2D13}" srcOrd="0" destOrd="0" presId="urn:microsoft.com/office/officeart/2005/8/layout/hierarchy2"/>
    <dgm:cxn modelId="{FF29DED9-53F7-4A72-8992-6719E4495082}" type="presOf" srcId="{3C869105-E848-4C02-9B22-6452C7248361}" destId="{950C9763-1BAA-41FA-BA57-A33F0B53BD14}" srcOrd="1" destOrd="0" presId="urn:microsoft.com/office/officeart/2005/8/layout/hierarchy2"/>
    <dgm:cxn modelId="{75D139B2-C919-43E8-AE07-C24A4A3D4513}" type="presOf" srcId="{678CB4DB-9AB2-46A4-B610-3DB716932621}" destId="{8DB41309-6A69-4178-8504-89D14E1EB72D}" srcOrd="0" destOrd="0" presId="urn:microsoft.com/office/officeart/2005/8/layout/hierarchy2"/>
    <dgm:cxn modelId="{E2E736B7-15DD-46E1-8435-312717B92EB6}" type="presOf" srcId="{678CB4DB-9AB2-46A4-B610-3DB716932621}" destId="{3EDADBE1-8DBF-43C5-89FF-EA749EB48365}" srcOrd="1" destOrd="0" presId="urn:microsoft.com/office/officeart/2005/8/layout/hierarchy2"/>
    <dgm:cxn modelId="{84D53137-CC26-404C-B891-61326B7E3CAA}" type="presOf" srcId="{7C44C2F0-E7E3-4184-843B-C5048627A020}" destId="{7C02550C-98AF-4BBB-8F31-04762118BCAC}" srcOrd="0" destOrd="0" presId="urn:microsoft.com/office/officeart/2005/8/layout/hierarchy2"/>
    <dgm:cxn modelId="{89729405-9BBB-4C1E-99C1-E64D5F0FD40F}" type="presOf" srcId="{178B8064-602E-4DE2-AF9B-E1511DE906DB}" destId="{84E6751A-867B-4E38-829D-B182F32EE439}" srcOrd="0" destOrd="0" presId="urn:microsoft.com/office/officeart/2005/8/layout/hierarchy2"/>
    <dgm:cxn modelId="{2F039F60-76E6-4645-97AF-7C9BC262CA82}" type="presOf" srcId="{D8843804-8EB2-452E-8300-82CFEE6CFABA}" destId="{4A57B9C4-6082-425F-9289-3EEB8B3AF78B}" srcOrd="0" destOrd="0" presId="urn:microsoft.com/office/officeart/2005/8/layout/hierarchy2"/>
    <dgm:cxn modelId="{4D30B472-8A68-40CA-8B30-2EBCBD10E77F}" type="presOf" srcId="{9892AB76-C0CD-4EF1-9677-973E77B2632B}" destId="{D83B2CDC-7A16-4850-9A4C-A0B772115C30}" srcOrd="1" destOrd="0" presId="urn:microsoft.com/office/officeart/2005/8/layout/hierarchy2"/>
    <dgm:cxn modelId="{01FA29BC-9BAA-4282-98E7-AF250462E33C}" type="presOf" srcId="{7D53FCE2-8870-460B-8A5D-5EF569E91AB6}" destId="{53B9C9D4-132E-4950-A9C2-04C8184F715F}" srcOrd="0" destOrd="0" presId="urn:microsoft.com/office/officeart/2005/8/layout/hierarchy2"/>
    <dgm:cxn modelId="{571A9914-D6D9-43E5-A2E7-7FFABF376FCA}" srcId="{178B8064-602E-4DE2-AF9B-E1511DE906DB}" destId="{7D53FCE2-8870-460B-8A5D-5EF569E91AB6}" srcOrd="0" destOrd="0" parTransId="{3C869105-E848-4C02-9B22-6452C7248361}" sibTransId="{AD4293B5-6288-4DFE-BE88-A11294195111}"/>
    <dgm:cxn modelId="{B63DF285-E57E-49AB-B9B4-C84BDD09E44F}" srcId="{7C44C2F0-E7E3-4184-843B-C5048627A020}" destId="{9B66DCD1-365F-4BB0-8E1D-EFA346B21128}" srcOrd="0" destOrd="0" parTransId="{9892AB76-C0CD-4EF1-9677-973E77B2632B}" sibTransId="{06E95DEF-5921-4373-B9B3-DDB8495AB7BA}"/>
    <dgm:cxn modelId="{4B3BFAA3-1394-4F52-B85F-B6B3BEBD50F3}" type="presOf" srcId="{3C869105-E848-4C02-9B22-6452C7248361}" destId="{A4AAD999-038B-4473-A2B8-5B1ABAA2A101}" srcOrd="0" destOrd="0" presId="urn:microsoft.com/office/officeart/2005/8/layout/hierarchy2"/>
    <dgm:cxn modelId="{FF81B545-2464-4884-903C-4553AB08A9DF}" srcId="{74FE5885-D709-4E82-9FCB-35F3511F4E97}" destId="{7C44C2F0-E7E3-4184-843B-C5048627A020}" srcOrd="0" destOrd="0" parTransId="{9BCDA9D6-F81F-4C9B-8645-88A9B3F44575}" sibTransId="{C62EFF59-94CC-4896-9BC6-32C44996FC1B}"/>
    <dgm:cxn modelId="{20D92009-C34A-4310-8974-8584583892D6}" type="presOf" srcId="{2CA89847-AA29-4F69-9FDF-A62EDF61D0BE}" destId="{7DEA15C6-0FFC-4B77-A000-4488D6204E6D}" srcOrd="1" destOrd="0" presId="urn:microsoft.com/office/officeart/2005/8/layout/hierarchy2"/>
    <dgm:cxn modelId="{41DADF5D-4ABC-4765-B401-0E415F3977C4}" srcId="{7C44C2F0-E7E3-4184-843B-C5048627A020}" destId="{178B8064-602E-4DE2-AF9B-E1511DE906DB}" srcOrd="1" destOrd="0" parTransId="{2CA89847-AA29-4F69-9FDF-A62EDF61D0BE}" sibTransId="{D4AEAD9B-6977-48E0-94A2-B63EC3CC8E1D}"/>
    <dgm:cxn modelId="{5890A067-7337-41C8-9367-250E054516C0}" type="presOf" srcId="{2CA89847-AA29-4F69-9FDF-A62EDF61D0BE}" destId="{2773AD9E-0E76-4E4B-AC45-D2B9CDCC737B}" srcOrd="0" destOrd="0" presId="urn:microsoft.com/office/officeart/2005/8/layout/hierarchy2"/>
    <dgm:cxn modelId="{BC3E5929-4F52-4CD4-AF0B-69CDD0774C36}" type="presParOf" srcId="{543FBE3F-4782-43BE-8874-943C0F7A2D13}" destId="{9E319C8C-583E-4B1D-AD9A-74028D555055}" srcOrd="0" destOrd="0" presId="urn:microsoft.com/office/officeart/2005/8/layout/hierarchy2"/>
    <dgm:cxn modelId="{94FFD3F8-65BF-4AC1-BB19-CF87FE308456}" type="presParOf" srcId="{9E319C8C-583E-4B1D-AD9A-74028D555055}" destId="{7C02550C-98AF-4BBB-8F31-04762118BCAC}" srcOrd="0" destOrd="0" presId="urn:microsoft.com/office/officeart/2005/8/layout/hierarchy2"/>
    <dgm:cxn modelId="{A37C1C67-94C3-4C41-BDF7-1E30BB99FBE9}" type="presParOf" srcId="{9E319C8C-583E-4B1D-AD9A-74028D555055}" destId="{99D2C76A-D130-4996-8A11-327E9C3BC96E}" srcOrd="1" destOrd="0" presId="urn:microsoft.com/office/officeart/2005/8/layout/hierarchy2"/>
    <dgm:cxn modelId="{8A098818-B90C-4EA8-8C44-280696356893}" type="presParOf" srcId="{99D2C76A-D130-4996-8A11-327E9C3BC96E}" destId="{FC889F6E-4CFE-4C86-8BBA-C966D00798D4}" srcOrd="0" destOrd="0" presId="urn:microsoft.com/office/officeart/2005/8/layout/hierarchy2"/>
    <dgm:cxn modelId="{A39DED6F-F637-46E5-AF2E-564C1201C2E7}" type="presParOf" srcId="{FC889F6E-4CFE-4C86-8BBA-C966D00798D4}" destId="{D83B2CDC-7A16-4850-9A4C-A0B772115C30}" srcOrd="0" destOrd="0" presId="urn:microsoft.com/office/officeart/2005/8/layout/hierarchy2"/>
    <dgm:cxn modelId="{5F26E41C-70A6-4789-A045-BBD10A45E679}" type="presParOf" srcId="{99D2C76A-D130-4996-8A11-327E9C3BC96E}" destId="{24B69EC0-8B67-4596-A782-217492BB12BB}" srcOrd="1" destOrd="0" presId="urn:microsoft.com/office/officeart/2005/8/layout/hierarchy2"/>
    <dgm:cxn modelId="{C75731EF-C49B-4D01-BB7D-D387722863F3}" type="presParOf" srcId="{24B69EC0-8B67-4596-A782-217492BB12BB}" destId="{EF83817B-6068-4C06-AB3C-6F07F5DD8267}" srcOrd="0" destOrd="0" presId="urn:microsoft.com/office/officeart/2005/8/layout/hierarchy2"/>
    <dgm:cxn modelId="{4F3CD164-0E6B-45A3-A54F-9D0E7DBAEF11}" type="presParOf" srcId="{24B69EC0-8B67-4596-A782-217492BB12BB}" destId="{103BA941-C30E-43DB-A1DE-88CD67DAD6F0}" srcOrd="1" destOrd="0" presId="urn:microsoft.com/office/officeart/2005/8/layout/hierarchy2"/>
    <dgm:cxn modelId="{90F14024-F960-431B-856C-86F6024391EA}" type="presParOf" srcId="{103BA941-C30E-43DB-A1DE-88CD67DAD6F0}" destId="{8DB41309-6A69-4178-8504-89D14E1EB72D}" srcOrd="0" destOrd="0" presId="urn:microsoft.com/office/officeart/2005/8/layout/hierarchy2"/>
    <dgm:cxn modelId="{22354FB0-3372-4DD4-919A-AACBAEAD58FB}" type="presParOf" srcId="{8DB41309-6A69-4178-8504-89D14E1EB72D}" destId="{3EDADBE1-8DBF-43C5-89FF-EA749EB48365}" srcOrd="0" destOrd="0" presId="urn:microsoft.com/office/officeart/2005/8/layout/hierarchy2"/>
    <dgm:cxn modelId="{0ABF2A18-C32B-4823-9CF8-C8BAD731FC79}" type="presParOf" srcId="{103BA941-C30E-43DB-A1DE-88CD67DAD6F0}" destId="{40A7D59D-18BD-4161-9FA2-172DF14AA6C8}" srcOrd="1" destOrd="0" presId="urn:microsoft.com/office/officeart/2005/8/layout/hierarchy2"/>
    <dgm:cxn modelId="{CE606209-3FA4-4F86-A6A0-599344055F62}" type="presParOf" srcId="{40A7D59D-18BD-4161-9FA2-172DF14AA6C8}" destId="{4A57B9C4-6082-425F-9289-3EEB8B3AF78B}" srcOrd="0" destOrd="0" presId="urn:microsoft.com/office/officeart/2005/8/layout/hierarchy2"/>
    <dgm:cxn modelId="{AF257AB0-4912-4BD8-B849-F9135A6D75B0}" type="presParOf" srcId="{40A7D59D-18BD-4161-9FA2-172DF14AA6C8}" destId="{93A094A7-B508-410B-91ED-C36F514853C0}" srcOrd="1" destOrd="0" presId="urn:microsoft.com/office/officeart/2005/8/layout/hierarchy2"/>
    <dgm:cxn modelId="{3C8FEA21-B46E-4B29-A95F-EA59EE5CCD49}" type="presParOf" srcId="{99D2C76A-D130-4996-8A11-327E9C3BC96E}" destId="{2773AD9E-0E76-4E4B-AC45-D2B9CDCC737B}" srcOrd="2" destOrd="0" presId="urn:microsoft.com/office/officeart/2005/8/layout/hierarchy2"/>
    <dgm:cxn modelId="{FA7BF711-AC90-4BF1-91F4-A0CEABEF1A2F}" type="presParOf" srcId="{2773AD9E-0E76-4E4B-AC45-D2B9CDCC737B}" destId="{7DEA15C6-0FFC-4B77-A000-4488D6204E6D}" srcOrd="0" destOrd="0" presId="urn:microsoft.com/office/officeart/2005/8/layout/hierarchy2"/>
    <dgm:cxn modelId="{20A5342F-F4BD-4AD1-9E56-E411175330BB}" type="presParOf" srcId="{99D2C76A-D130-4996-8A11-327E9C3BC96E}" destId="{F35B25E8-4DC0-492C-9E6D-EA175576E2D6}" srcOrd="3" destOrd="0" presId="urn:microsoft.com/office/officeart/2005/8/layout/hierarchy2"/>
    <dgm:cxn modelId="{7200ADCE-F296-48DA-B5CD-883382311783}" type="presParOf" srcId="{F35B25E8-4DC0-492C-9E6D-EA175576E2D6}" destId="{84E6751A-867B-4E38-829D-B182F32EE439}" srcOrd="0" destOrd="0" presId="urn:microsoft.com/office/officeart/2005/8/layout/hierarchy2"/>
    <dgm:cxn modelId="{807B5D77-43DA-42A9-B74A-781246715D0A}" type="presParOf" srcId="{F35B25E8-4DC0-492C-9E6D-EA175576E2D6}" destId="{C5E1ED0D-54A7-49AC-AC48-1A37D5E5108F}" srcOrd="1" destOrd="0" presId="urn:microsoft.com/office/officeart/2005/8/layout/hierarchy2"/>
    <dgm:cxn modelId="{AF27282E-8E9E-4056-AB98-F9B4DAA86869}" type="presParOf" srcId="{C5E1ED0D-54A7-49AC-AC48-1A37D5E5108F}" destId="{A4AAD999-038B-4473-A2B8-5B1ABAA2A101}" srcOrd="0" destOrd="0" presId="urn:microsoft.com/office/officeart/2005/8/layout/hierarchy2"/>
    <dgm:cxn modelId="{4677A973-9A6B-4E68-9D1D-7CD915D278B8}" type="presParOf" srcId="{A4AAD999-038B-4473-A2B8-5B1ABAA2A101}" destId="{950C9763-1BAA-41FA-BA57-A33F0B53BD14}" srcOrd="0" destOrd="0" presId="urn:microsoft.com/office/officeart/2005/8/layout/hierarchy2"/>
    <dgm:cxn modelId="{D6E9705B-F12D-4A77-AE05-F188FB0086CE}" type="presParOf" srcId="{C5E1ED0D-54A7-49AC-AC48-1A37D5E5108F}" destId="{442B61F9-56F5-4D9C-8FF3-9369B372A666}" srcOrd="1" destOrd="0" presId="urn:microsoft.com/office/officeart/2005/8/layout/hierarchy2"/>
    <dgm:cxn modelId="{1D215F62-AC09-41A3-A422-C5BE40CD5DD3}" type="presParOf" srcId="{442B61F9-56F5-4D9C-8FF3-9369B372A666}" destId="{53B9C9D4-132E-4950-A9C2-04C8184F715F}" srcOrd="0" destOrd="0" presId="urn:microsoft.com/office/officeart/2005/8/layout/hierarchy2"/>
    <dgm:cxn modelId="{300ABD8A-1289-4825-85B3-5B33C873C7A8}" type="presParOf" srcId="{442B61F9-56F5-4D9C-8FF3-9369B372A666}" destId="{F9472B63-A95B-43D4-A083-716464FE787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481B3-D3EF-48DF-A90C-155E859C612B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5DE7E-2134-4363-BBAC-7A492AD0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for </a:t>
            </a:r>
            <a:r>
              <a:rPr lang="en-US" dirty="0" err="1" smtClean="0"/>
              <a:t>Mahila</a:t>
            </a:r>
            <a:r>
              <a:rPr lang="en-US" dirty="0" smtClean="0"/>
              <a:t> bank.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5DE7E-2134-4363-BBAC-7A492AD0E8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42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1106269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66FF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81533" y="0"/>
            <a:ext cx="3115734" cy="646331"/>
          </a:xfrm>
          <a:prstGeom prst="rect">
            <a:avLst/>
          </a:prstGeom>
          <a:solidFill>
            <a:srgbClr val="66FF6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Sector</a:t>
            </a:r>
            <a:endParaRPr lang="en-US" sz="3600" dirty="0">
              <a:solidFill>
                <a:sysClr val="windowText" lastClr="000000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1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1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7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6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0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01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52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81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2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uman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787" y="2510080"/>
            <a:ext cx="1847643" cy="37365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357535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40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HDI-2014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8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dge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247" y="2651440"/>
            <a:ext cx="2593437" cy="37049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81533" y="0"/>
            <a:ext cx="3115734" cy="646331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Budget 2014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31-Jan-15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01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2080861"/>
            <a:ext cx="3089805" cy="41197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06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90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FEFC5-3A4C-4071-B015-200797057D4F}" type="datetimeFigureOut">
              <a:rPr lang="en-US" smtClean="0"/>
              <a:t>31-Jan-15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11EE-67F7-4B4B-9DC2-4F90AA92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runal.org/2014/12/banking-rrb-amendment-bill-regional-rural-banks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a.org.in/viewmembanks.asp?id=3" TargetMode="External"/><Relationship Id="rId2" Type="http://schemas.openxmlformats.org/officeDocument/2006/relationships/hyperlink" Target="http://www.iba.org.in/viewmembanks.asp?id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a.org.in/viewmembanks.asp?id=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Financial intermediaries</a:t>
            </a:r>
            <a:br>
              <a:rPr lang="en-US" dirty="0" smtClean="0"/>
            </a:br>
            <a:r>
              <a:rPr lang="en-US" dirty="0" smtClean="0"/>
              <a:t>Classification: Bank vs NBFI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87" y="4264201"/>
            <a:ext cx="3432625" cy="25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8" y="137223"/>
            <a:ext cx="8552953" cy="6552666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2941980" y="5948209"/>
            <a:ext cx="4094480" cy="7416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0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2052554"/>
            <a:ext cx="3089275" cy="258411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Narsimhan</a:t>
            </a:r>
            <a:r>
              <a:rPr lang="en-US" dirty="0"/>
              <a:t>:=Hybrid (Comm. Bank + Coop. </a:t>
            </a:r>
            <a:r>
              <a:rPr lang="en-US" dirty="0" err="1"/>
              <a:t>soc.</a:t>
            </a:r>
            <a:r>
              <a:rPr lang="en-US" dirty="0"/>
              <a:t>)</a:t>
            </a:r>
          </a:p>
          <a:p>
            <a:r>
              <a:rPr lang="en-US" dirty="0"/>
              <a:t>The Sponsor bank: HRM, Training</a:t>
            </a:r>
          </a:p>
          <a:p>
            <a:r>
              <a:rPr lang="en-US" dirty="0"/>
              <a:t>All India…x; few district….</a:t>
            </a: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Ownership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Union Government: 50%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State: 15%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Sponsor bank: 35%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9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69" y="235979"/>
            <a:ext cx="8598356" cy="476965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44275" y="1409602"/>
            <a:ext cx="2550270" cy="2027396"/>
          </a:xfrm>
          <a:prstGeom prst="upArrowCallou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 Cond" panose="020B0606030402020204" pitchFamily="34" charset="0"/>
              </a:rPr>
              <a:t>This is an RRB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958500" y="1470270"/>
            <a:ext cx="3288962" cy="2027396"/>
          </a:xfrm>
          <a:prstGeom prst="upArrowCallou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 Cond" panose="020B0606030402020204" pitchFamily="34" charset="0"/>
              </a:rPr>
              <a:t>This is its Sponsor bank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437647" y="4463422"/>
            <a:ext cx="5143879" cy="1084421"/>
          </a:xfrm>
          <a:prstGeom prst="upArrowCallou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 Cond" panose="020B0606030402020204" pitchFamily="34" charset="0"/>
              </a:rPr>
              <a:t>Payment Gateway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9409342" y="2100103"/>
            <a:ext cx="2034716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1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1991995"/>
            <a:ext cx="3089275" cy="30892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RRB</a:t>
            </a:r>
            <a:br>
              <a:rPr lang="en-US" dirty="0" smtClean="0"/>
            </a:b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Urbanization =&gt; Private banks, SCB</a:t>
            </a:r>
          </a:p>
          <a:p>
            <a:pPr marL="342900" indent="-342900">
              <a:buAutoNum type="arabicPeriod"/>
            </a:pPr>
            <a:r>
              <a:rPr lang="en-US" dirty="0"/>
              <a:t>Deposit- low; NABARD depend.</a:t>
            </a:r>
          </a:p>
          <a:p>
            <a:pPr marL="342900" indent="-342900">
              <a:buAutoNum type="arabicPeriod"/>
            </a:pPr>
            <a:r>
              <a:rPr lang="en-US" dirty="0"/>
              <a:t>Debt Waiver =&gt;NPA</a:t>
            </a:r>
          </a:p>
          <a:p>
            <a:pPr marL="342900" indent="-342900">
              <a:buAutoNum type="arabicPeriod"/>
            </a:pPr>
            <a:r>
              <a:rPr lang="en-US" dirty="0" smtClean="0"/>
              <a:t>Solution </a:t>
            </a:r>
            <a:r>
              <a:rPr lang="en-US" dirty="0"/>
              <a:t>: </a:t>
            </a:r>
            <a:r>
              <a:rPr lang="en-US" dirty="0" err="1" smtClean="0"/>
              <a:t>Amalgation</a:t>
            </a:r>
            <a:r>
              <a:rPr lang="en-US" dirty="0" smtClean="0"/>
              <a:t> </a:t>
            </a:r>
            <a:r>
              <a:rPr lang="en-US" dirty="0"/>
              <a:t>[2005]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Allowed’em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to raise more capital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Gave flexibility to shareholding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Imposed term limits on directors</a:t>
            </a:r>
            <a:endParaRPr lang="en-US" dirty="0">
              <a:solidFill>
                <a:schemeClr val="bg1">
                  <a:lumMod val="95000"/>
                </a:schemeClr>
              </a:solidFill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mrunal.org/2014/12/banking-rrb-amendment-bill-regional-rural-banks.html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Amendment</a:t>
            </a:r>
            <a:br>
              <a:rPr lang="en-US" dirty="0" smtClean="0"/>
            </a:br>
            <a:r>
              <a:rPr lang="en-US" dirty="0" smtClean="0"/>
              <a:t>bill</a:t>
            </a:r>
            <a:br>
              <a:rPr lang="en-US" dirty="0" smtClean="0"/>
            </a:b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3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07390"/>
          <a:ext cx="10515600" cy="6523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 rot="19480680">
            <a:off x="8821147" y="1012286"/>
            <a:ext cx="3303780" cy="1283910"/>
          </a:xfrm>
          <a:prstGeom prst="leftArrow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NO PSL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797917">
            <a:off x="737568" y="1105896"/>
            <a:ext cx="2938032" cy="646331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PSL, MSF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797917">
            <a:off x="914739" y="3865609"/>
            <a:ext cx="3303780" cy="138499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40% | 32%</a:t>
            </a:r>
          </a:p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Depending on Branches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795523"/>
          <a:ext cx="10515600" cy="526694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257800"/>
                <a:gridCol w="5257800"/>
              </a:tblGrid>
              <a:tr h="5364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Desi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(+Foreign 20)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Foreign bank &lt;20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364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Remaining $$ to RIDF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To SEDF</a:t>
                      </a:r>
                    </a:p>
                  </a:txBody>
                  <a:tcPr marL="0" marR="0" marT="0" marB="0" anchor="ctr"/>
                </a:tc>
              </a:tr>
              <a:tr h="5364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Rural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infra. </a:t>
                      </a:r>
                      <a:endParaRPr lang="en-US" sz="3200" dirty="0" smtClean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Development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fund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small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enterprises </a:t>
                      </a:r>
                      <a:endParaRPr lang="en-US" sz="3200" dirty="0" smtClean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development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fund</a:t>
                      </a:r>
                    </a:p>
                  </a:txBody>
                  <a:tcPr marL="0" marR="0" marT="0" marB="0" anchor="ctr"/>
                </a:tc>
              </a:tr>
              <a:tr h="5364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NABARD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manages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SIDBI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manages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07289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NABARD pays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interest to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 bank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Same by SIDBI</a:t>
                      </a:r>
                    </a:p>
                  </a:txBody>
                  <a:tcPr marL="0" marR="0" marT="0" marB="0" anchor="ctr"/>
                </a:tc>
              </a:tr>
              <a:tr h="160934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State governments </a:t>
                      </a:r>
                      <a:endParaRPr lang="en-US" sz="3200" dirty="0" smtClean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get infra. Loan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Similar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case: state industrial </a:t>
                      </a:r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fin.corp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.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PSL: What if targets not met?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2018558"/>
            <a:ext cx="3089805" cy="2427715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State registrar: Cooperative society.</a:t>
            </a:r>
          </a:p>
          <a:p>
            <a:r>
              <a:rPr lang="en-US" sz="4800" dirty="0"/>
              <a:t>’66: Banking regulation Act.</a:t>
            </a:r>
          </a:p>
          <a:p>
            <a:r>
              <a:rPr lang="en-US" sz="4800" dirty="0"/>
              <a:t>No-profit, no-loss; </a:t>
            </a:r>
          </a:p>
          <a:p>
            <a:r>
              <a:rPr lang="en-US" sz="4800" dirty="0"/>
              <a:t>one member one vote.</a:t>
            </a:r>
          </a:p>
          <a:p>
            <a:r>
              <a:rPr lang="en-US" sz="4800" dirty="0"/>
              <a:t>All India? </a:t>
            </a:r>
            <a:r>
              <a:rPr lang="en-US" sz="4800" dirty="0" smtClean="0"/>
              <a:t>No…only </a:t>
            </a:r>
            <a:r>
              <a:rPr lang="en-US" sz="4800" dirty="0" err="1" smtClean="0"/>
              <a:t>Guj</a:t>
            </a:r>
            <a:r>
              <a:rPr lang="en-US" sz="4800" dirty="0"/>
              <a:t>, MH, Andhra, TN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Coop-Banks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2018558"/>
            <a:ext cx="3089805" cy="2427715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SLR, CRR yes.</a:t>
            </a:r>
          </a:p>
          <a:p>
            <a:r>
              <a:rPr lang="en-US" sz="4800" dirty="0"/>
              <a:t>PSL: no. (only </a:t>
            </a:r>
            <a:r>
              <a:rPr lang="en-US" sz="4800" dirty="0" err="1"/>
              <a:t>Sch.coom.B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r>
              <a:rPr lang="en-US" sz="4800" u="sng" dirty="0" smtClean="0"/>
              <a:t>Problems</a:t>
            </a:r>
          </a:p>
          <a:p>
            <a:r>
              <a:rPr lang="en-US" sz="4800" dirty="0" smtClean="0"/>
              <a:t>politicization</a:t>
            </a:r>
            <a:r>
              <a:rPr lang="en-US" sz="4800" dirty="0"/>
              <a:t>, </a:t>
            </a:r>
          </a:p>
          <a:p>
            <a:r>
              <a:rPr lang="en-US" sz="4800" dirty="0" smtClean="0"/>
              <a:t>Scandals</a:t>
            </a:r>
            <a:r>
              <a:rPr lang="en-US" sz="4800" dirty="0"/>
              <a:t>: </a:t>
            </a:r>
            <a:r>
              <a:rPr lang="en-US" sz="4800" dirty="0" err="1"/>
              <a:t>Madhupura</a:t>
            </a:r>
            <a:r>
              <a:rPr lang="en-US" sz="4800" dirty="0"/>
              <a:t>: Ketan Parekh, </a:t>
            </a:r>
            <a:r>
              <a:rPr lang="en-US" sz="4800" dirty="0" err="1"/>
              <a:t>Visnagar</a:t>
            </a:r>
            <a:r>
              <a:rPr lang="en-US" sz="4800" dirty="0"/>
              <a:t>/</a:t>
            </a:r>
            <a:r>
              <a:rPr lang="en-US" sz="4800" dirty="0" err="1"/>
              <a:t>Kalupur</a:t>
            </a:r>
            <a:r>
              <a:rPr lang="en-US" sz="4800" dirty="0"/>
              <a:t>: NPA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Coop-Banks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4800" dirty="0"/>
              <a:t>Urban (women)</a:t>
            </a:r>
          </a:p>
          <a:p>
            <a:pPr marL="514350" indent="-514350">
              <a:buAutoNum type="arabicPeriod"/>
            </a:pPr>
            <a:r>
              <a:rPr lang="en-US" sz="4800" dirty="0"/>
              <a:t>Rural</a:t>
            </a:r>
          </a:p>
          <a:p>
            <a:pPr marL="971550" lvl="1" indent="-514350">
              <a:buAutoNum type="arabicPeriod"/>
            </a:pPr>
            <a:r>
              <a:rPr lang="en-US" sz="4800" dirty="0"/>
              <a:t>State Cooperative Banks</a:t>
            </a:r>
          </a:p>
          <a:p>
            <a:pPr marL="971550" lvl="1" indent="-514350">
              <a:buAutoNum type="arabicPeriod"/>
            </a:pPr>
            <a:r>
              <a:rPr lang="en-US" sz="4800" dirty="0"/>
              <a:t>District: </a:t>
            </a:r>
            <a:r>
              <a:rPr lang="en-US" sz="4800" dirty="0" smtClean="0">
                <a:solidFill>
                  <a:srgbClr val="FF0000"/>
                </a:solidFill>
              </a:rPr>
              <a:t>Central</a:t>
            </a:r>
            <a:r>
              <a:rPr lang="en-US" sz="4800" dirty="0" smtClean="0"/>
              <a:t> Cooperative banks</a:t>
            </a:r>
            <a:endParaRPr lang="en-US" sz="4800" dirty="0"/>
          </a:p>
          <a:p>
            <a:pPr marL="971550" lvl="1" indent="-514350">
              <a:buAutoNum type="arabicPeriod"/>
            </a:pPr>
            <a:r>
              <a:rPr lang="en-US" sz="4800" dirty="0"/>
              <a:t>Village: </a:t>
            </a:r>
            <a:r>
              <a:rPr lang="en-US" sz="4800" dirty="0" smtClean="0"/>
              <a:t>PACS.</a:t>
            </a:r>
          </a:p>
          <a:p>
            <a:pPr marL="457200" lvl="1" indent="0">
              <a:buNone/>
            </a:pPr>
            <a:r>
              <a:rPr lang="en-US" b="1" u="sng" dirty="0" smtClean="0"/>
              <a:t>Land Development Bank:</a:t>
            </a:r>
          </a:p>
          <a:p>
            <a:pPr marL="457200" lvl="1" indent="0">
              <a:buNone/>
            </a:pPr>
            <a:r>
              <a:rPr lang="en-US" dirty="0" smtClean="0"/>
              <a:t>State </a:t>
            </a:r>
            <a:r>
              <a:rPr lang="en-US" dirty="0"/>
              <a:t>cooperative; Long term 20-30 years</a:t>
            </a:r>
            <a:r>
              <a:rPr lang="en-US" dirty="0" smtClean="0"/>
              <a:t>.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Coop-Banks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2084546"/>
            <a:ext cx="3089805" cy="2427715"/>
          </a:xfrm>
        </p:spPr>
      </p:pic>
    </p:spTree>
    <p:extLst>
      <p:ext uri="{BB962C8B-B14F-4D97-AF65-F5344CB8AC3E}">
        <p14:creationId xmlns:p14="http://schemas.microsoft.com/office/powerpoint/2010/main" val="11847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68" y="85458"/>
            <a:ext cx="8340830" cy="6041877"/>
          </a:xfrm>
        </p:spPr>
      </p:pic>
    </p:spTree>
    <p:extLst>
      <p:ext uri="{BB962C8B-B14F-4D97-AF65-F5344CB8AC3E}">
        <p14:creationId xmlns:p14="http://schemas.microsoft.com/office/powerpoint/2010/main" val="23645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91151"/>
            <a:ext cx="9160034" cy="6675698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 rot="19526510">
            <a:off x="6685118" y="1076924"/>
            <a:ext cx="5499663" cy="224505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600" dirty="0" smtClean="0">
                <a:latin typeface="Franklin Gothic Medium Cond" panose="020B0606030402020204" pitchFamily="34" charset="0"/>
              </a:rPr>
              <a:t>All India financial institutions</a:t>
            </a:r>
            <a:endParaRPr lang="en-US" sz="3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7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1951672"/>
            <a:ext cx="3089805" cy="3068383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 fontAlgn="ctr">
              <a:spcBef>
                <a:spcPts val="0"/>
              </a:spcBef>
              <a:buFont typeface="+mj-lt"/>
              <a:buAutoNum type="arabicPeriod"/>
            </a:pPr>
            <a:r>
              <a:rPr lang="en-US" sz="4800" dirty="0"/>
              <a:t>Export-Import Bank of India</a:t>
            </a:r>
          </a:p>
          <a:p>
            <a:pPr marL="914400" indent="-914400" fontAlgn="ctr">
              <a:spcBef>
                <a:spcPts val="0"/>
              </a:spcBef>
              <a:buFont typeface="+mj-lt"/>
              <a:buAutoNum type="arabicPeriod"/>
            </a:pPr>
            <a:r>
              <a:rPr lang="en-US" sz="4800" dirty="0"/>
              <a:t>loan/credit/finance to exporters and importers.</a:t>
            </a:r>
          </a:p>
          <a:p>
            <a:pPr marL="914400" indent="-914400" fontAlgn="ctr">
              <a:spcBef>
                <a:spcPts val="0"/>
              </a:spcBef>
              <a:buFont typeface="+mj-lt"/>
              <a:buAutoNum type="arabicPeriod"/>
            </a:pPr>
            <a:r>
              <a:rPr lang="en-US" sz="4800" dirty="0"/>
              <a:t>promotes cross border trade and </a:t>
            </a:r>
            <a:r>
              <a:rPr lang="en-US" sz="4800" dirty="0" smtClean="0"/>
              <a:t>investment</a:t>
            </a:r>
          </a:p>
          <a:p>
            <a:pPr marL="914400" indent="-914400" fontAlgn="ctr">
              <a:spcBef>
                <a:spcPts val="0"/>
              </a:spcBef>
              <a:buFont typeface="+mj-lt"/>
              <a:buAutoNum type="arabicPeriod"/>
            </a:pPr>
            <a:r>
              <a:rPr lang="en-US" sz="4800" dirty="0" smtClean="0">
                <a:solidFill>
                  <a:srgbClr val="FF0000"/>
                </a:solidFill>
              </a:rPr>
              <a:t>Boss</a:t>
            </a:r>
            <a:r>
              <a:rPr lang="en-US" sz="4800" dirty="0" smtClean="0"/>
              <a:t>: Government of India (100%)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EXIM Bank (82)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AIFI</a:t>
            </a:r>
          </a:p>
        </p:txBody>
      </p:sp>
    </p:spTree>
    <p:extLst>
      <p:ext uri="{BB962C8B-B14F-4D97-AF65-F5344CB8AC3E}">
        <p14:creationId xmlns:p14="http://schemas.microsoft.com/office/powerpoint/2010/main" val="28999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91151"/>
            <a:ext cx="9160034" cy="6675698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 rot="19526510">
            <a:off x="6685118" y="1076924"/>
            <a:ext cx="5499663" cy="224505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600" dirty="0" smtClean="0">
                <a:latin typeface="Franklin Gothic Medium Cond" panose="020B0606030402020204" pitchFamily="34" charset="0"/>
              </a:rPr>
              <a:t>All India financial institutions</a:t>
            </a:r>
            <a:endParaRPr lang="en-US" sz="3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808428"/>
            <a:ext cx="3089805" cy="2847975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National </a:t>
            </a:r>
            <a:r>
              <a:rPr lang="en-US" dirty="0"/>
              <a:t>Bank for Agriculture and Rural </a:t>
            </a:r>
            <a:r>
              <a:rPr lang="en-US" dirty="0" smtClean="0"/>
              <a:t>Development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BOSS: </a:t>
            </a:r>
            <a:r>
              <a:rPr lang="en-US" dirty="0" err="1"/>
              <a:t>GoI</a:t>
            </a:r>
            <a:r>
              <a:rPr lang="en-US" dirty="0"/>
              <a:t> (99.3%) + RBI (0.7%)</a:t>
            </a:r>
          </a:p>
          <a:p>
            <a:r>
              <a:rPr lang="en-US" dirty="0" smtClean="0"/>
              <a:t>regulatory </a:t>
            </a:r>
            <a:r>
              <a:rPr lang="en-US" dirty="0"/>
              <a:t>authority: Coop + </a:t>
            </a:r>
            <a:r>
              <a:rPr lang="en-US" dirty="0" smtClean="0"/>
              <a:t>RRB</a:t>
            </a:r>
          </a:p>
          <a:p>
            <a:r>
              <a:rPr lang="en-US" dirty="0"/>
              <a:t>Rural infra. Development fund (</a:t>
            </a:r>
            <a:r>
              <a:rPr lang="en-US" dirty="0" smtClean="0"/>
              <a:t>RIFD)</a:t>
            </a:r>
            <a:r>
              <a:rPr lang="en-US" dirty="0"/>
              <a:t> </a:t>
            </a:r>
            <a:r>
              <a:rPr lang="en-US" dirty="0" smtClean="0"/>
              <a:t>if PSL not met</a:t>
            </a:r>
            <a:endParaRPr lang="en-US" dirty="0"/>
          </a:p>
          <a:p>
            <a:r>
              <a:rPr lang="en-US" dirty="0" smtClean="0"/>
              <a:t>Helps State </a:t>
            </a:r>
            <a:r>
              <a:rPr lang="en-US" dirty="0"/>
              <a:t>cooperative banks (SCB), </a:t>
            </a:r>
            <a:r>
              <a:rPr lang="en-US" dirty="0" smtClean="0"/>
              <a:t>(</a:t>
            </a:r>
            <a:r>
              <a:rPr lang="en-US" dirty="0"/>
              <a:t>RRBs), </a:t>
            </a:r>
            <a:r>
              <a:rPr lang="en-US" dirty="0" smtClean="0"/>
              <a:t>MFI, cooperative –societies etc.</a:t>
            </a:r>
            <a:endParaRPr lang="en-US" dirty="0"/>
          </a:p>
          <a:p>
            <a:r>
              <a:rPr lang="en-US" dirty="0"/>
              <a:t>farmers, </a:t>
            </a:r>
            <a:r>
              <a:rPr lang="en-US" dirty="0" smtClean="0"/>
              <a:t>Cottage/handicraft, (</a:t>
            </a:r>
            <a:r>
              <a:rPr lang="en-US" dirty="0"/>
              <a:t>SHG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NABARD (82)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91151"/>
            <a:ext cx="9160034" cy="6675698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 rot="19526510">
            <a:off x="6685118" y="1076924"/>
            <a:ext cx="5499663" cy="224505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600" dirty="0" smtClean="0">
                <a:latin typeface="Franklin Gothic Medium Cond" panose="020B0606030402020204" pitchFamily="34" charset="0"/>
              </a:rPr>
              <a:t>All India financial institutions</a:t>
            </a:r>
            <a:endParaRPr lang="en-US" sz="3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9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2248027"/>
            <a:ext cx="3089275" cy="30892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National Housing Bank</a:t>
            </a:r>
          </a:p>
          <a:p>
            <a:r>
              <a:rPr lang="en-US" sz="3600" dirty="0">
                <a:solidFill>
                  <a:srgbClr val="FF0000"/>
                </a:solidFill>
              </a:rPr>
              <a:t>Boss:</a:t>
            </a:r>
            <a:r>
              <a:rPr lang="en-US" sz="3600" dirty="0"/>
              <a:t> RBI (100%)</a:t>
            </a:r>
          </a:p>
          <a:p>
            <a:r>
              <a:rPr lang="en-US" sz="3600" dirty="0" smtClean="0"/>
              <a:t>apex institution for housing finance in India</a:t>
            </a:r>
          </a:p>
          <a:p>
            <a:r>
              <a:rPr lang="en-US" sz="3600" dirty="0" smtClean="0"/>
              <a:t>Finance to banks and NBFCs for housing projects</a:t>
            </a:r>
          </a:p>
          <a:p>
            <a:r>
              <a:rPr lang="en-US" sz="3600" dirty="0" smtClean="0"/>
              <a:t>RESIDEX index (housing sector-inflation)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NHB(88)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91151"/>
            <a:ext cx="9160034" cy="6675698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 rot="19526510">
            <a:off x="6685118" y="1076924"/>
            <a:ext cx="5499663" cy="224505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600" dirty="0" smtClean="0">
                <a:latin typeface="Franklin Gothic Medium Cond" panose="020B0606030402020204" pitchFamily="34" charset="0"/>
              </a:rPr>
              <a:t>All India financial institutions</a:t>
            </a:r>
            <a:endParaRPr lang="en-US" sz="3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0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015502"/>
            <a:ext cx="3089275" cy="18652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Small industries development bank of </a:t>
            </a:r>
            <a:r>
              <a:rPr lang="en-US" sz="3600" dirty="0" smtClean="0"/>
              <a:t>India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BOSS</a:t>
            </a:r>
            <a:r>
              <a:rPr lang="en-US" sz="3600" dirty="0" smtClean="0"/>
              <a:t>: </a:t>
            </a:r>
            <a:r>
              <a:rPr lang="en-US" sz="3600" dirty="0"/>
              <a:t>SBI, LIC, IDBI other public sector banks, insurance companies etc. </a:t>
            </a:r>
          </a:p>
          <a:p>
            <a:r>
              <a:rPr lang="en-US" sz="3600" dirty="0" smtClean="0">
                <a:solidFill>
                  <a:srgbClr val="FFC000"/>
                </a:solidFill>
              </a:rPr>
              <a:t>SIDBI's </a:t>
            </a:r>
            <a:r>
              <a:rPr lang="en-US" sz="3600" dirty="0">
                <a:solidFill>
                  <a:srgbClr val="FFC000"/>
                </a:solidFill>
              </a:rPr>
              <a:t>SEDF</a:t>
            </a:r>
            <a:r>
              <a:rPr lang="en-US" sz="3600" dirty="0"/>
              <a:t>= small enterprises development fund. (Foreign banks will &lt;20 branches, </a:t>
            </a:r>
            <a:r>
              <a:rPr lang="en-US" sz="3600" dirty="0" smtClean="0"/>
              <a:t>PSL)</a:t>
            </a:r>
          </a:p>
          <a:p>
            <a:r>
              <a:rPr lang="en-US" sz="3600" dirty="0"/>
              <a:t>MSME sector, finance to State Industrial Development Corporation (SIDC), State finance corporations and </a:t>
            </a:r>
            <a:r>
              <a:rPr lang="en-US" sz="3600" dirty="0" smtClean="0"/>
              <a:t>banks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SIDBI </a:t>
            </a:r>
            <a:br>
              <a:rPr lang="en-US" dirty="0" smtClean="0"/>
            </a:br>
            <a:r>
              <a:rPr lang="en-US" dirty="0" smtClean="0"/>
              <a:t>1990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1799971"/>
            <a:ext cx="3089275" cy="3089275"/>
          </a:xfr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Fifth FI = </a:t>
            </a:r>
            <a:r>
              <a:rPr lang="en-US" dirty="0" smtClean="0"/>
              <a:t>Industrial Investment </a:t>
            </a:r>
            <a:r>
              <a:rPr lang="en-US" dirty="0"/>
              <a:t>Bank of India (IIBI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Closed in </a:t>
            </a:r>
            <a:r>
              <a:rPr lang="en-US" dirty="0"/>
              <a:t>2012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IIBI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8" y="245943"/>
            <a:ext cx="8299213" cy="52058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187" y="5248655"/>
            <a:ext cx="7152118" cy="100686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DFI/DB; Gone </a:t>
            </a:r>
            <a:br>
              <a:rPr lang="en-US" sz="3600" dirty="0" smtClean="0"/>
            </a:br>
            <a:r>
              <a:rPr lang="en-US" sz="3600" dirty="0" smtClean="0"/>
              <a:t>after </a:t>
            </a:r>
            <a:r>
              <a:rPr lang="en-US" sz="3600" dirty="0" err="1" smtClean="0"/>
              <a:t>Narsimhan</a:t>
            </a:r>
            <a:r>
              <a:rPr lang="en-US" sz="3600" dirty="0" smtClean="0"/>
              <a:t> II 1998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6057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32" y="1196146"/>
            <a:ext cx="7795936" cy="44657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797917">
            <a:off x="76670" y="2652326"/>
            <a:ext cx="3888713" cy="1754326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PSL rule applies</a:t>
            </a:r>
          </a:p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MSF given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01228">
            <a:off x="6709541" y="4623972"/>
            <a:ext cx="3303780" cy="1283910"/>
          </a:xfrm>
          <a:prstGeom prst="leftArrow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NO PSL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01228">
            <a:off x="8264964" y="3503491"/>
            <a:ext cx="3303780" cy="1283910"/>
          </a:xfrm>
          <a:prstGeom prst="leftArrow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NO PSL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2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91151"/>
            <a:ext cx="9160034" cy="6675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797917">
            <a:off x="1468162" y="2424470"/>
            <a:ext cx="1792481" cy="707886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PSL rule </a:t>
            </a:r>
          </a:p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applies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64610" y="1395167"/>
            <a:ext cx="1027522" cy="4713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70511" y="1395167"/>
            <a:ext cx="292793" cy="5252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The national housing bank (NHB) was setup in India as a wholly owned subsidiary of which of the following bank?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 smtClean="0"/>
              <a:t>State bank of India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 smtClean="0"/>
              <a:t>Reserve Bank of India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 smtClean="0"/>
              <a:t>ICICI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 smtClean="0"/>
              <a:t>LIC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Mock Question 2007 (UPSC)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6004560" y="3362960"/>
            <a:ext cx="4094480" cy="74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600" dirty="0" smtClean="0"/>
              <a:t>NHB, the apex institution of housing finance in India, was setup as a wholly owned subsidiary of RBI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600" dirty="0" smtClean="0"/>
              <a:t>Small industries development bank of India was established as a wholly owned subsidiary of the Industrial development bank of India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600" dirty="0" smtClean="0"/>
              <a:t>Both A and B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600" dirty="0" smtClean="0"/>
              <a:t>Neither A nor B</a:t>
            </a:r>
            <a:endParaRPr lang="en-US" sz="4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Mock Question 2004- find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Find Correct Statement(s)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r>
              <a:rPr lang="en-US" dirty="0" smtClean="0"/>
              <a:t>) NHB, the apex institution of housing finance in India, was setup as a wholly owned subsidiary of RBI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  <a:r>
              <a:rPr lang="en-US" dirty="0" smtClean="0"/>
              <a:t>) Small industries development bank of India was established as a wholly owned subsidiary of the Industrial development bank of India</a:t>
            </a:r>
          </a:p>
          <a:p>
            <a:pPr marL="514350" indent="-514350">
              <a:buFont typeface="+mj-lt"/>
              <a:buAutoNum type="alphaUcPeriod"/>
            </a:pPr>
            <a:r>
              <a:rPr lang="en-US" strike="sngStrike" dirty="0" smtClean="0"/>
              <a:t>Both A and B</a:t>
            </a:r>
          </a:p>
          <a:p>
            <a:pPr marL="514350" indent="-514350">
              <a:buFont typeface="+mj-lt"/>
              <a:buAutoNum type="alphaUcPeriod"/>
            </a:pPr>
            <a:r>
              <a:rPr lang="en-US" strike="sngStrike" dirty="0" smtClean="0"/>
              <a:t>Neither A nor 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Mock Question 2004- find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of the following grant(s) direct credit assistance to rural households? (2013)</a:t>
            </a:r>
          </a:p>
          <a:p>
            <a:pPr marL="514350" indent="-514350">
              <a:buAutoNum type="arabicPeriod"/>
            </a:pPr>
            <a:r>
              <a:rPr lang="en-US" dirty="0" smtClean="0"/>
              <a:t>RRB</a:t>
            </a:r>
          </a:p>
          <a:p>
            <a:pPr marL="514350" indent="-514350">
              <a:buAutoNum type="arabicPeriod"/>
            </a:pPr>
            <a:r>
              <a:rPr lang="en-US" dirty="0" smtClean="0"/>
              <a:t>NABARD</a:t>
            </a:r>
          </a:p>
          <a:p>
            <a:pPr marL="514350" indent="-514350">
              <a:buAutoNum type="arabicPeriod"/>
            </a:pPr>
            <a:r>
              <a:rPr lang="en-US" dirty="0" smtClean="0"/>
              <a:t>Land development Banks</a:t>
            </a:r>
          </a:p>
          <a:p>
            <a:pPr marL="0" indent="0">
              <a:buNone/>
            </a:pPr>
            <a:r>
              <a:rPr lang="en-US" b="1" dirty="0" smtClean="0"/>
              <a:t>Choice: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Only 1 and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Only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Only 1 and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1, 2 and 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Mock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of the following grant(s) direct credit assistance to rural households?</a:t>
            </a:r>
          </a:p>
          <a:p>
            <a:pPr marL="514350" indent="-514350">
              <a:buAutoNum type="arabicPeriod"/>
            </a:pPr>
            <a:r>
              <a:rPr lang="en-US" dirty="0" smtClean="0"/>
              <a:t>RRB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NABARD</a:t>
            </a:r>
          </a:p>
          <a:p>
            <a:pPr marL="514350" indent="-514350">
              <a:buAutoNum type="arabicPeriod"/>
            </a:pPr>
            <a:r>
              <a:rPr lang="en-US" dirty="0" smtClean="0"/>
              <a:t>Land development Banks</a:t>
            </a:r>
          </a:p>
          <a:p>
            <a:pPr marL="0" indent="0">
              <a:buNone/>
            </a:pPr>
            <a:r>
              <a:rPr lang="en-US" b="1" dirty="0" smtClean="0"/>
              <a:t>Choice:</a:t>
            </a:r>
          </a:p>
          <a:p>
            <a:pPr marL="514350" indent="-514350">
              <a:buFont typeface="+mj-lt"/>
              <a:buAutoNum type="alphaUcPeriod"/>
            </a:pPr>
            <a:r>
              <a:rPr lang="en-US" strike="sngStrike" dirty="0" smtClean="0"/>
              <a:t>Only 1 and 2</a:t>
            </a:r>
          </a:p>
          <a:p>
            <a:pPr marL="514350" indent="-514350">
              <a:buFont typeface="+mj-lt"/>
              <a:buAutoNum type="alphaUcPeriod"/>
            </a:pPr>
            <a:r>
              <a:rPr lang="en-US" strike="sngStrike" dirty="0" smtClean="0"/>
              <a:t>Only 2.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Only 1 and 3</a:t>
            </a:r>
          </a:p>
          <a:p>
            <a:pPr marL="514350" indent="-514350">
              <a:buFont typeface="+mj-lt"/>
              <a:buAutoNum type="alphaUcPeriod"/>
            </a:pPr>
            <a:r>
              <a:rPr lang="en-US" strike="sngStrike" dirty="0" smtClean="0"/>
              <a:t>1, 2 and 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Mock Question CSAT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91151"/>
            <a:ext cx="9160034" cy="66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91151"/>
            <a:ext cx="9160034" cy="66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384048"/>
          <a:ext cx="10515600" cy="6199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 rot="20316699">
            <a:off x="567384" y="2747462"/>
            <a:ext cx="2316470" cy="1283910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T-Bill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1735" y="3809390"/>
            <a:ext cx="4811709" cy="12003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Fresh G-Sec</a:t>
            </a:r>
          </a:p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Fresh securities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2916" y="1150665"/>
            <a:ext cx="3124180" cy="990124"/>
          </a:xfrm>
          <a:prstGeom prst="downArrow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Short term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6406" y="1150665"/>
            <a:ext cx="3124180" cy="990124"/>
          </a:xfrm>
          <a:prstGeom prst="downArrow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Long term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5484" y="5355386"/>
            <a:ext cx="4811709" cy="1200329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Securities resold here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42950" indent="-742950" fontAlgn="ctr">
              <a:buFont typeface="+mj-lt"/>
              <a:buAutoNum type="arabicPeriod"/>
            </a:pPr>
            <a:r>
              <a:rPr lang="en-US" sz="3600" dirty="0" smtClean="0"/>
              <a:t>deal </a:t>
            </a:r>
            <a:r>
              <a:rPr lang="en-US" sz="3600" dirty="0"/>
              <a:t>in "primary" market. </a:t>
            </a:r>
            <a:r>
              <a:rPr lang="en-US" sz="3600" dirty="0" smtClean="0"/>
              <a:t>directly </a:t>
            </a:r>
            <a:r>
              <a:rPr lang="en-US" sz="3600" dirty="0"/>
              <a:t>buy </a:t>
            </a:r>
            <a:r>
              <a:rPr lang="en-US" sz="3600" dirty="0" smtClean="0"/>
              <a:t>G-sec </a:t>
            </a:r>
            <a:r>
              <a:rPr lang="en-US" sz="3600" dirty="0"/>
              <a:t>via "auction</a:t>
            </a:r>
            <a:r>
              <a:rPr lang="en-US" sz="3600" dirty="0" smtClean="0"/>
              <a:t>".</a:t>
            </a:r>
          </a:p>
          <a:p>
            <a:pPr marL="742950" indent="-742950" fontAlgn="ctr">
              <a:buFont typeface="+mj-lt"/>
              <a:buAutoNum type="arabicPeriod"/>
            </a:pPr>
            <a:r>
              <a:rPr lang="en-US" sz="3600" dirty="0" smtClean="0"/>
              <a:t>Can Participate in OMO </a:t>
            </a:r>
          </a:p>
          <a:p>
            <a:pPr marL="742950" indent="-742950" fontAlgn="ctr">
              <a:buFont typeface="+mj-lt"/>
              <a:buAutoNum type="arabicPeriod"/>
            </a:pPr>
            <a:r>
              <a:rPr lang="en-US" sz="3600" dirty="0" smtClean="0"/>
              <a:t>Must </a:t>
            </a:r>
            <a:r>
              <a:rPr lang="en-US" sz="3600" dirty="0"/>
              <a:t>get </a:t>
            </a:r>
            <a:r>
              <a:rPr lang="en-US" sz="3600" dirty="0" smtClean="0"/>
              <a:t>license </a:t>
            </a:r>
            <a:r>
              <a:rPr lang="en-US" sz="3600" dirty="0"/>
              <a:t>from RBI. </a:t>
            </a:r>
          </a:p>
          <a:p>
            <a:pPr marL="742950" indent="-742950" fontAlgn="ctr">
              <a:buFont typeface="+mj-lt"/>
              <a:buAutoNum type="arabicPeriod"/>
            </a:pPr>
            <a:r>
              <a:rPr lang="en-US" sz="3600" dirty="0" smtClean="0"/>
              <a:t>Morgan </a:t>
            </a:r>
            <a:r>
              <a:rPr lang="en-US" sz="3600" dirty="0"/>
              <a:t>Stanley , Goldman Sachs, JP Morgan Chase, Standard Chartered Bank, HSBC (</a:t>
            </a:r>
            <a:r>
              <a:rPr lang="en-US" sz="3600" dirty="0" err="1"/>
              <a:t>Hongkong</a:t>
            </a:r>
            <a:r>
              <a:rPr lang="en-US" sz="3600" dirty="0"/>
              <a:t> and Shanghai Banking </a:t>
            </a:r>
            <a:r>
              <a:rPr lang="en-US" sz="3600" dirty="0" err="1"/>
              <a:t>Corpn</a:t>
            </a:r>
            <a:r>
              <a:rPr lang="en-US" sz="3600" dirty="0"/>
              <a:t>. </a:t>
            </a:r>
            <a:r>
              <a:rPr lang="en-US" sz="3600" dirty="0" smtClean="0"/>
              <a:t>Ltd)</a:t>
            </a:r>
          </a:p>
          <a:p>
            <a:pPr marL="742950" indent="-742950" fontAlgn="ctr">
              <a:buFont typeface="+mj-lt"/>
              <a:buAutoNum type="arabicPeriod"/>
            </a:pPr>
            <a:r>
              <a:rPr lang="en-US" sz="3600" dirty="0" smtClean="0"/>
              <a:t>Even: SBI</a:t>
            </a:r>
            <a:r>
              <a:rPr lang="en-US" sz="3600" dirty="0"/>
              <a:t>, </a:t>
            </a:r>
            <a:r>
              <a:rPr lang="en-US" sz="3600" dirty="0" err="1"/>
              <a:t>BoB</a:t>
            </a:r>
            <a:r>
              <a:rPr lang="en-US" sz="3600" dirty="0"/>
              <a:t>, </a:t>
            </a:r>
            <a:r>
              <a:rPr lang="en-US" sz="3600" dirty="0" err="1"/>
              <a:t>Kotak</a:t>
            </a:r>
            <a:r>
              <a:rPr lang="en-US" sz="3600" dirty="0"/>
              <a:t> Mahindra etc.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</a:t>
            </a:r>
            <a:br>
              <a:rPr lang="en-US" dirty="0" smtClean="0"/>
            </a:br>
            <a:r>
              <a:rPr lang="en-US" dirty="0" smtClean="0"/>
              <a:t>Dealers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NBFI #2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353489"/>
            <a:ext cx="3089275" cy="11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CRR, SLR: yes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yes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Cooperative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93" y="4091232"/>
            <a:ext cx="3001651" cy="3001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" y="4268378"/>
            <a:ext cx="2589622" cy="25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21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91151"/>
            <a:ext cx="9160034" cy="66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NBFI: Type </a:t>
            </a:r>
            <a:r>
              <a:rPr lang="en-US" dirty="0" smtClean="0"/>
              <a:t>#3 NBFC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4008866"/>
              </p:ext>
            </p:extLst>
          </p:nvPr>
        </p:nvGraphicFramePr>
        <p:xfrm>
          <a:off x="158496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0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05840" y="1209040"/>
          <a:ext cx="9631680" cy="5130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80175"/>
                <a:gridCol w="5951505"/>
              </a:tblGrid>
              <a:tr h="54273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Franklin Gothic Demi Cond" panose="020B0706030402020204" pitchFamily="34" charset="0"/>
                        </a:rPr>
                        <a:t>Bank</a:t>
                      </a:r>
                      <a:endParaRPr lang="en-US" sz="28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Franklin Gothic Demi Cond" panose="020B0706030402020204" pitchFamily="34" charset="0"/>
                        </a:rPr>
                        <a:t>"Non-Banking" Financial Company</a:t>
                      </a:r>
                      <a:endParaRPr lang="en-US" sz="28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10957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Franklin Gothic Demi Cond" panose="020B0706030402020204" pitchFamily="34" charset="0"/>
                        </a:rPr>
                        <a:t>RBI gave them license under Banking regulation Act.</a:t>
                      </a:r>
                      <a:endParaRPr lang="en-US" sz="2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457200" lvl="1" indent="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Franklin Gothic Demi Cond" panose="020B0706030402020204" pitchFamily="34" charset="0"/>
                        </a:rPr>
                        <a:t>No</a:t>
                      </a:r>
                      <a:r>
                        <a:rPr lang="en-US" sz="2400" dirty="0">
                          <a:latin typeface="Franklin Gothic Demi Cond" panose="020B0706030402020204" pitchFamily="34" charset="0"/>
                        </a:rPr>
                        <a:t>. They take license under Company Act.</a:t>
                      </a:r>
                      <a:endParaRPr lang="en-US" sz="2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12599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Franklin Gothic Demi Cond" panose="020B0706030402020204" pitchFamily="34" charset="0"/>
                        </a:rPr>
                        <a:t>All </a:t>
                      </a:r>
                      <a:r>
                        <a:rPr lang="en-US" sz="2400" dirty="0" smtClean="0">
                          <a:latin typeface="Franklin Gothic Demi Cond" panose="020B0706030402020204" pitchFamily="34" charset="0"/>
                        </a:rPr>
                        <a:t>supervised by </a:t>
                      </a:r>
                      <a:r>
                        <a:rPr lang="en-US" sz="2400" dirty="0">
                          <a:latin typeface="Franklin Gothic Demi Cond" panose="020B0706030402020204" pitchFamily="34" charset="0"/>
                        </a:rPr>
                        <a:t>RBI.</a:t>
                      </a:r>
                      <a:endParaRPr lang="en-US" sz="2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Franklin Gothic Demi Cond" panose="020B0706030402020204" pitchFamily="34" charset="0"/>
                        </a:rPr>
                        <a:t>NOT </a:t>
                      </a:r>
                      <a:r>
                        <a:rPr lang="en-US" sz="2400" dirty="0" smtClean="0">
                          <a:latin typeface="Franklin Gothic Demi Cond" panose="020B0706030402020204" pitchFamily="34" charset="0"/>
                        </a:rPr>
                        <a:t>all. </a:t>
                      </a:r>
                      <a:r>
                        <a:rPr lang="en-US" sz="2400" dirty="0">
                          <a:latin typeface="Franklin Gothic Demi Cond" panose="020B0706030402020204" pitchFamily="34" charset="0"/>
                        </a:rPr>
                        <a:t>e.g. Insurance </a:t>
                      </a:r>
                      <a:r>
                        <a:rPr lang="en-US" sz="2400" dirty="0" err="1">
                          <a:latin typeface="Franklin Gothic Demi Cond" panose="020B0706030402020204" pitchFamily="34" charset="0"/>
                        </a:rPr>
                        <a:t>cos</a:t>
                      </a:r>
                      <a:r>
                        <a:rPr lang="en-US" sz="2400" dirty="0">
                          <a:latin typeface="Franklin Gothic Demi Cond" panose="020B0706030402020204" pitchFamily="34" charset="0"/>
                        </a:rPr>
                        <a:t>=IRDA; Merchant Banking Cos.=SEBI.</a:t>
                      </a:r>
                      <a:endParaRPr lang="en-US" sz="2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223237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Franklin Gothic Demi Cond" panose="020B0706030402020204" pitchFamily="34" charset="0"/>
                        </a:rPr>
                        <a:t>deposit </a:t>
                      </a:r>
                      <a:r>
                        <a:rPr lang="en-US" sz="2400" dirty="0">
                          <a:latin typeface="Franklin Gothic Demi Cond" panose="020B0706030402020204" pitchFamily="34" charset="0"/>
                        </a:rPr>
                        <a:t>from </a:t>
                      </a:r>
                      <a:r>
                        <a:rPr lang="en-US" sz="2400" dirty="0" smtClean="0">
                          <a:latin typeface="Franklin Gothic Demi Cond" panose="020B0706030402020204" pitchFamily="34" charset="0"/>
                        </a:rPr>
                        <a:t>public</a:t>
                      </a:r>
                    </a:p>
                    <a:p>
                      <a:pPr marL="685800" indent="-3429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latin typeface="Franklin Gothic Demi Cond" panose="020B0706030402020204" pitchFamily="34" charset="0"/>
                        </a:rPr>
                        <a:t>time deposit (FDRD)</a:t>
                      </a:r>
                    </a:p>
                    <a:p>
                      <a:pPr marL="685800" indent="-3429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dirty="0" smtClean="0">
                          <a:latin typeface="Franklin Gothic Demi Cond" panose="020B0706030402020204" pitchFamily="34" charset="0"/>
                        </a:rPr>
                        <a:t>demand </a:t>
                      </a:r>
                      <a:r>
                        <a:rPr lang="en-US" sz="2400" dirty="0">
                          <a:latin typeface="Franklin Gothic Demi Cond" panose="020B0706030402020204" pitchFamily="34" charset="0"/>
                        </a:rPr>
                        <a:t>deposits </a:t>
                      </a:r>
                      <a:r>
                        <a:rPr lang="en-US" sz="2400" dirty="0" smtClean="0">
                          <a:latin typeface="Franklin Gothic Demi Cond" panose="020B0706030402020204" pitchFamily="34" charset="0"/>
                        </a:rPr>
                        <a:t>(CASA)</a:t>
                      </a:r>
                      <a:endParaRPr lang="en-US" sz="2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Franklin Gothic Demi Cond" panose="020B0706030402020204" pitchFamily="34" charset="0"/>
                        </a:rPr>
                        <a:t>They </a:t>
                      </a:r>
                      <a:r>
                        <a:rPr lang="en-US" sz="2400" dirty="0">
                          <a:latin typeface="Franklin Gothic Demi Cond" panose="020B0706030402020204" pitchFamily="34" charset="0"/>
                        </a:rPr>
                        <a:t>can accept Time deposit. (such NBFC are called Deposit taking NBFC)</a:t>
                      </a: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Franklin Gothic Demi Cond" panose="020B0706030402020204" pitchFamily="34" charset="0"/>
                        </a:rPr>
                        <a:t>But They cannot accept demand deposits</a:t>
                      </a:r>
                      <a:r>
                        <a:rPr lang="en-US" sz="2400" dirty="0" smtClean="0">
                          <a:latin typeface="Franklin Gothic Demi Cond" panose="020B0706030402020204" pitchFamily="34" charset="0"/>
                        </a:rPr>
                        <a:t>.</a:t>
                      </a: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Franklin Gothic Demi Cond" panose="020B0706030402020204" pitchFamily="34" charset="0"/>
                        </a:rPr>
                        <a:t>Not part of Payment settlement, CTS.</a:t>
                      </a:r>
                      <a:endParaRPr lang="en-US" sz="24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NBFI: Type #3 </a:t>
            </a:r>
            <a:r>
              <a:rPr lang="en-US" dirty="0" smtClean="0"/>
              <a:t>NBFC= Not Banks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RBI gave them license under Banking regulation Act.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Registered under Companies Act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NBFC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733" y="4053597"/>
            <a:ext cx="2385267" cy="2804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3596"/>
            <a:ext cx="280440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RBI supervises them all.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Depends</a:t>
            </a:r>
          </a:p>
          <a:p>
            <a:r>
              <a:rPr lang="en-US" dirty="0" smtClean="0"/>
              <a:t>IRDA: Insurance</a:t>
            </a:r>
          </a:p>
          <a:p>
            <a:r>
              <a:rPr lang="en-US" dirty="0" smtClean="0"/>
              <a:t>Merchant Banks: SEBI</a:t>
            </a:r>
          </a:p>
          <a:p>
            <a:r>
              <a:rPr lang="en-US" dirty="0" smtClean="0"/>
              <a:t>Microfinance: </a:t>
            </a:r>
            <a:r>
              <a:rPr lang="en-US" dirty="0" err="1" smtClean="0"/>
              <a:t>State+RBI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NBFC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733" y="4053597"/>
            <a:ext cx="2385267" cy="28044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3596"/>
            <a:ext cx="280440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deposit from public</a:t>
            </a:r>
          </a:p>
          <a:p>
            <a:pPr fontAlgn="ctr"/>
            <a:r>
              <a:rPr lang="en-US" dirty="0"/>
              <a:t>time deposit (FDRD)</a:t>
            </a:r>
          </a:p>
          <a:p>
            <a:pPr fontAlgn="ctr"/>
            <a:r>
              <a:rPr lang="en-US" dirty="0"/>
              <a:t>demand deposits (CASA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fontAlgn="ctr"/>
            <a:r>
              <a:rPr lang="en-US" dirty="0"/>
              <a:t>They can accept Time deposit. (such NBFC are called Deposit taking NBFC)</a:t>
            </a:r>
          </a:p>
          <a:p>
            <a:pPr fontAlgn="ctr"/>
            <a:r>
              <a:rPr lang="en-US" dirty="0">
                <a:solidFill>
                  <a:srgbClr val="FFC000"/>
                </a:solidFill>
              </a:rPr>
              <a:t>But They cannot accept demand </a:t>
            </a:r>
            <a:r>
              <a:rPr lang="en-US" dirty="0" smtClean="0">
                <a:solidFill>
                  <a:srgbClr val="FFC000"/>
                </a:solidFill>
              </a:rPr>
              <a:t>deposits (CASA)</a:t>
            </a:r>
            <a:endParaRPr lang="en-US" dirty="0">
              <a:solidFill>
                <a:srgbClr val="FFC000"/>
              </a:solidFill>
            </a:endParaRPr>
          </a:p>
          <a:p>
            <a:pPr fontAlgn="ctr"/>
            <a:r>
              <a:rPr lang="en-US" dirty="0"/>
              <a:t>Not part of Payment settlement, CTS.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NBFC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87" y="4798243"/>
            <a:ext cx="1751913" cy="2059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3596"/>
            <a:ext cx="280440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4% CRR, 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22% SLR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fontAlgn="ctr">
              <a:spcBef>
                <a:spcPts val="0"/>
              </a:spcBef>
            </a:pPr>
            <a:r>
              <a:rPr lang="en-US" dirty="0"/>
              <a:t>No.</a:t>
            </a:r>
          </a:p>
          <a:p>
            <a:pPr fontAlgn="ctr">
              <a:spcBef>
                <a:spcPts val="0"/>
              </a:spcBef>
            </a:pPr>
            <a:r>
              <a:rPr lang="en-US" dirty="0"/>
              <a:t>Only </a:t>
            </a:r>
            <a:r>
              <a:rPr lang="en-US" dirty="0">
                <a:solidFill>
                  <a:srgbClr val="FFC000"/>
                </a:solidFill>
              </a:rPr>
              <a:t>Deposit</a:t>
            </a:r>
            <a:r>
              <a:rPr lang="en-US" dirty="0"/>
              <a:t> taking NBFC. </a:t>
            </a:r>
            <a:r>
              <a:rPr lang="en-US" dirty="0">
                <a:solidFill>
                  <a:srgbClr val="FFC000"/>
                </a:solidFill>
              </a:rPr>
              <a:t>15</a:t>
            </a:r>
            <a:r>
              <a:rPr lang="en-US" dirty="0"/>
              <a:t>% SLR</a:t>
            </a:r>
          </a:p>
          <a:p>
            <a:pPr fontAlgn="ctr">
              <a:spcBef>
                <a:spcPts val="0"/>
              </a:spcBef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NBFC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87" y="4798243"/>
            <a:ext cx="1751913" cy="2059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3596"/>
            <a:ext cx="280440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PSL: 40% | 32%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fontAlgn="ctr">
              <a:spcBef>
                <a:spcPts val="0"/>
              </a:spcBef>
            </a:pPr>
            <a:r>
              <a:rPr lang="en-US" dirty="0" smtClean="0"/>
              <a:t>PSL doesn’t apply.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NBFC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733" y="4053597"/>
            <a:ext cx="2385268" cy="2804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3596"/>
            <a:ext cx="280440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Entry Capital requirement 500 Cr</a:t>
            </a:r>
            <a:r>
              <a:rPr lang="en-US" dirty="0" smtClean="0"/>
              <a:t>. commercial bank, small bank 100 crores.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cs typeface="Arial" panose="020B0604020202020204" pitchFamily="34" charset="0"/>
              </a:rPr>
              <a:t>To begin operations: 1000 cr. (</a:t>
            </a:r>
            <a:r>
              <a:rPr lang="en-US" dirty="0" err="1" smtClean="0">
                <a:cs typeface="Arial" panose="020B0604020202020204" pitchFamily="34" charset="0"/>
              </a:rPr>
              <a:t>Bandhan</a:t>
            </a:r>
            <a:r>
              <a:rPr lang="en-US" dirty="0" smtClean="0">
                <a:cs typeface="Arial" panose="020B0604020202020204" pitchFamily="34" charset="0"/>
              </a:rPr>
              <a:t>-IDFC)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 fontAlgn="ctr">
              <a:spcBef>
                <a:spcPts val="0"/>
              </a:spcBef>
            </a:pPr>
            <a:r>
              <a:rPr lang="en-US" dirty="0"/>
              <a:t>5 Cr. NBFC-MF</a:t>
            </a:r>
          </a:p>
          <a:p>
            <a:pPr marL="285750" indent="-285750" fontAlgn="ctr">
              <a:spcBef>
                <a:spcPts val="0"/>
              </a:spcBef>
            </a:pPr>
            <a:r>
              <a:rPr lang="en-US" dirty="0"/>
              <a:t>Others 2 cr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NBFC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733" y="4053597"/>
            <a:ext cx="2385268" cy="2804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3596"/>
            <a:ext cx="280440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t"/>
            <a:r>
              <a:rPr lang="en-US" dirty="0"/>
              <a:t>Bank lends "deposited" money to someone. </a:t>
            </a:r>
          </a:p>
          <a:p>
            <a:pPr fontAlgn="t"/>
            <a:r>
              <a:rPr lang="en-US" dirty="0"/>
              <a:t>But cannot invest in </a:t>
            </a:r>
            <a:r>
              <a:rPr lang="en-US" dirty="0" err="1"/>
              <a:t>sharemarket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fontAlgn="t"/>
            <a:r>
              <a:rPr lang="en-US" dirty="0"/>
              <a:t>They also lend money to someone. (="Finance" Companies)</a:t>
            </a:r>
          </a:p>
          <a:p>
            <a:pPr fontAlgn="t"/>
            <a:r>
              <a:rPr lang="en-US" dirty="0" smtClean="0"/>
              <a:t>CAN invest in </a:t>
            </a:r>
            <a:r>
              <a:rPr lang="en-US" dirty="0" err="1" smtClean="0"/>
              <a:t>sharemarket</a:t>
            </a:r>
            <a:r>
              <a:rPr lang="en-US" dirty="0" smtClean="0"/>
              <a:t>. </a:t>
            </a:r>
            <a:r>
              <a:rPr lang="en-US" dirty="0" err="1"/>
              <a:t>E.g</a:t>
            </a:r>
            <a:r>
              <a:rPr lang="en-US" dirty="0"/>
              <a:t> MF, PF, Insurance Cos.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NBFC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733" y="4053597"/>
            <a:ext cx="2385268" cy="2804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3596"/>
            <a:ext cx="280440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PSL: yes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PSL: Nope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Cooperative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93" y="4091232"/>
            <a:ext cx="3001651" cy="3001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" y="4268378"/>
            <a:ext cx="2589622" cy="25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42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Loan rates linked with Base </a:t>
            </a:r>
            <a:r>
              <a:rPr lang="en-US" sz="5400" dirty="0"/>
              <a:t>Rate system</a:t>
            </a:r>
          </a:p>
          <a:p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4400" dirty="0"/>
              <a:t>Depends</a:t>
            </a:r>
          </a:p>
          <a:p>
            <a:pPr marL="285750" marR="0" indent="-28575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</a:rPr>
              <a:t>Gold Loans</a:t>
            </a:r>
            <a:r>
              <a:rPr lang="en-US" sz="4400" dirty="0"/>
              <a:t>= risk factor (15%, 25%)</a:t>
            </a:r>
          </a:p>
          <a:p>
            <a:pPr marL="285750" marR="0" indent="-28575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Not all directly lend.</a:t>
            </a:r>
          </a:p>
          <a:p>
            <a:pPr marL="285750" marR="0" indent="-28575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</a:rPr>
              <a:t>Shares</a:t>
            </a:r>
            <a:r>
              <a:rPr lang="en-US" sz="4400" dirty="0"/>
              <a:t>: dividend. TCS 4, Coal India 29.</a:t>
            </a:r>
          </a:p>
          <a:p>
            <a:pPr marL="285750" marR="0" indent="-28575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</a:rPr>
              <a:t>Bonds</a:t>
            </a:r>
            <a:r>
              <a:rPr lang="en-US" sz="4400" dirty="0"/>
              <a:t>: 8/12/16%</a:t>
            </a:r>
          </a:p>
          <a:p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NBFC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89" y="5062194"/>
            <a:ext cx="1527411" cy="1795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3596"/>
            <a:ext cx="280440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SARFAESI: loan recovery powers</a:t>
            </a:r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/>
              <a:t>SARFAESI Only for Housing finance companies</a:t>
            </a:r>
          </a:p>
          <a:p>
            <a:pPr marL="342900" marR="0" indent="-34290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Gold </a:t>
            </a:r>
            <a:r>
              <a:rPr lang="en-US" sz="4400" dirty="0" smtClean="0"/>
              <a:t>loan: auction</a:t>
            </a:r>
            <a:endParaRPr lang="en-US" sz="4400" dirty="0"/>
          </a:p>
          <a:p>
            <a:pPr marL="342900" marR="0" indent="-34290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 smtClean="0"/>
              <a:t>Bonds</a:t>
            </a:r>
            <a:r>
              <a:rPr lang="en-US" sz="4400" dirty="0"/>
              <a:t>: </a:t>
            </a:r>
            <a:r>
              <a:rPr lang="en-US" sz="4400" dirty="0" smtClean="0"/>
              <a:t>first</a:t>
            </a:r>
          </a:p>
          <a:p>
            <a:pPr marL="342900" indent="-342900" fontAlgn="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/>
              <a:t>Shares: </a:t>
            </a:r>
            <a:r>
              <a:rPr lang="en-US" sz="4400" dirty="0" smtClean="0"/>
              <a:t>last</a:t>
            </a:r>
            <a:endParaRPr lang="en-US" sz="4400" dirty="0"/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NBFC</a:t>
            </a: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8725"/>
            <a:ext cx="3089275" cy="30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From clients: insurance, mutual funds.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4000" dirty="0" smtClean="0"/>
              <a:t>Borrow </a:t>
            </a:r>
            <a:r>
              <a:rPr lang="en-US" sz="4000" dirty="0"/>
              <a:t>from banks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4000" dirty="0"/>
              <a:t>Get finance from NABARD, National Housing bank, SIDBI </a:t>
            </a:r>
            <a:r>
              <a:rPr lang="en-US" sz="4000" dirty="0" err="1"/>
              <a:t>etc</a:t>
            </a:r>
            <a:r>
              <a:rPr lang="en-US" sz="4000" dirty="0"/>
              <a:t> apex </a:t>
            </a:r>
            <a:r>
              <a:rPr lang="en-US" sz="4000" dirty="0" smtClean="0"/>
              <a:t>institutions</a:t>
            </a:r>
            <a:endParaRPr lang="en-US" sz="4000" dirty="0"/>
          </a:p>
          <a:p>
            <a:pPr marL="514350" indent="-514350" fontAlgn="ctr">
              <a:buFont typeface="+mj-lt"/>
              <a:buAutoNum type="arabicPeriod"/>
            </a:pPr>
            <a:r>
              <a:rPr lang="en-US" sz="4000" dirty="0" smtClean="0"/>
              <a:t>Can issue </a:t>
            </a:r>
            <a:r>
              <a:rPr lang="en-US" sz="4000" dirty="0"/>
              <a:t>of </a:t>
            </a:r>
            <a:r>
              <a:rPr lang="en-US" sz="4000" dirty="0" smtClean="0"/>
              <a:t>bonds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 smtClean="0"/>
              <a:t>Very few permitted External </a:t>
            </a:r>
            <a:r>
              <a:rPr lang="en-US" dirty="0"/>
              <a:t>Commercial Borrowing (ECB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 fontAlgn="ctr">
              <a:buFont typeface="+mj-lt"/>
              <a:buAutoNum type="arabicPeriod"/>
            </a:pP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NBFI→NBFC</a:t>
            </a:r>
            <a:r>
              <a:rPr lang="en-US" dirty="0" smtClean="0"/>
              <a:t>→ Source of fund?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They </a:t>
            </a:r>
            <a:r>
              <a:rPr lang="en-US" dirty="0" smtClean="0">
                <a:solidFill>
                  <a:srgbClr val="FFFF00"/>
                </a:solidFill>
              </a:rPr>
              <a:t>cannot</a:t>
            </a:r>
            <a:r>
              <a:rPr lang="en-US" dirty="0" smtClean="0"/>
              <a:t> engage in the acquisition of </a:t>
            </a:r>
            <a:r>
              <a:rPr lang="en-US" dirty="0" smtClean="0">
                <a:solidFill>
                  <a:srgbClr val="FFFF00"/>
                </a:solidFill>
              </a:rPr>
              <a:t>securities</a:t>
            </a:r>
            <a:r>
              <a:rPr lang="en-US" dirty="0" smtClean="0"/>
              <a:t> issued by government.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They </a:t>
            </a:r>
            <a:r>
              <a:rPr lang="en-US" dirty="0" smtClean="0">
                <a:solidFill>
                  <a:srgbClr val="FFFF00"/>
                </a:solidFill>
              </a:rPr>
              <a:t>cannot</a:t>
            </a:r>
            <a:r>
              <a:rPr lang="en-US" dirty="0" smtClean="0"/>
              <a:t> accept </a:t>
            </a:r>
            <a:r>
              <a:rPr lang="en-US" dirty="0" smtClean="0">
                <a:solidFill>
                  <a:srgbClr val="FFFF00"/>
                </a:solidFill>
              </a:rPr>
              <a:t>demand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deposits</a:t>
            </a:r>
            <a:r>
              <a:rPr lang="en-US" dirty="0" smtClean="0"/>
              <a:t> like savings account.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Find Correct statement(s)?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Only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Only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Both 1 and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Neither 1 nor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2010: Find correct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4" y="73995"/>
            <a:ext cx="11686521" cy="65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With reference to Non banking financial companies (NBFCs) in India, Consider following statements</a:t>
            </a:r>
          </a:p>
          <a:p>
            <a:pPr marL="514350" indent="-514350">
              <a:buAutoNum type="arabicPeriod"/>
            </a:pPr>
            <a:r>
              <a:rPr lang="en-US" strike="sngStrike" dirty="0"/>
              <a:t>They cannot engage in the acquisition of securities issued by government.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They cannot accept demand deposits like savings account.</a:t>
            </a:r>
          </a:p>
          <a:p>
            <a:pPr marL="0" indent="0">
              <a:buNone/>
            </a:pPr>
            <a:r>
              <a:rPr lang="en-US" dirty="0" smtClean="0"/>
              <a:t>Find Correct statement(s)?</a:t>
            </a:r>
          </a:p>
          <a:p>
            <a:pPr marL="514350" indent="-514350">
              <a:buFont typeface="+mj-lt"/>
              <a:buAutoNum type="alphaUcPeriod"/>
            </a:pPr>
            <a:r>
              <a:rPr lang="en-US" strike="sngStrike" dirty="0" smtClean="0"/>
              <a:t>Only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FFC000"/>
                </a:solidFill>
              </a:rPr>
              <a:t>Only 2</a:t>
            </a:r>
          </a:p>
          <a:p>
            <a:pPr marL="514350" indent="-514350">
              <a:buFont typeface="+mj-lt"/>
              <a:buAutoNum type="alphaUcPeriod"/>
            </a:pPr>
            <a:r>
              <a:rPr lang="en-US" strike="sngStrike" dirty="0"/>
              <a:t>Both 1 and 2</a:t>
            </a:r>
          </a:p>
          <a:p>
            <a:pPr marL="514350" indent="-514350">
              <a:buFont typeface="+mj-lt"/>
              <a:buAutoNum type="alphaUcPeriod"/>
            </a:pPr>
            <a:r>
              <a:rPr lang="en-US" strike="sngStrike" dirty="0" smtClean="0"/>
              <a:t>Neither 1 nor 2</a:t>
            </a:r>
            <a:endParaRPr lang="en-US" strike="sngStrik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Mock Question (2010)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91151"/>
            <a:ext cx="9160034" cy="6675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5983" y="5688625"/>
            <a:ext cx="5119739" cy="1283910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Classification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1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 #1 Regulated by RBI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NBFI→NBFC→Classification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89657"/>
              </p:ext>
            </p:extLst>
          </p:nvPr>
        </p:nvGraphicFramePr>
        <p:xfrm>
          <a:off x="944880" y="1910078"/>
          <a:ext cx="9652000" cy="3838822"/>
        </p:xfrm>
        <a:graphic>
          <a:graphicData uri="http://schemas.openxmlformats.org/drawingml/2006/table">
            <a:tbl>
              <a:tblPr/>
              <a:tblGrid>
                <a:gridCol w="3256730"/>
                <a:gridCol w="6395270"/>
              </a:tblGrid>
              <a:tr h="13199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Asset Finance Company (AFC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)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loan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 buy economically productive assets e.g. truck, tractor,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pumpset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, bulldozer, earthmover, etc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2013:  $200mn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ECB, automatic window.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SREI Equipment Finance (WHITE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LABEL ATM)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134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Infrastructure Finance Company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Gives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loan for infra.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Projects. (IDFC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got separate bank license)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Rural Electrification Company (REC)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Rajiv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Gandhi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Gramin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Vidhyutikaran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(Power Ministry)</a:t>
                      </a:r>
                    </a:p>
                    <a:p>
                      <a:pPr marL="285750" marR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Rs.3,500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crore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through tax-free bonds.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3199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Infrastructure Debt Fund (IDF-NBFC)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Just like above, but they give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very long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term loans. 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Can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even raise money from abroad.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8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Investment Cos.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Invest in securities</a:t>
            </a:r>
          </a:p>
          <a:p>
            <a:r>
              <a:rPr lang="en-US" dirty="0" err="1" smtClean="0"/>
              <a:t>Muthoot</a:t>
            </a:r>
            <a:r>
              <a:rPr lang="en-US" dirty="0" smtClean="0"/>
              <a:t> finance</a:t>
            </a:r>
          </a:p>
          <a:p>
            <a:r>
              <a:rPr lang="en-US" dirty="0" smtClean="0"/>
              <a:t>L&amp;T finance.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96013" y="1724736"/>
            <a:ext cx="5757175" cy="4233863"/>
          </a:xfrm>
        </p:spPr>
        <p:txBody>
          <a:bodyPr>
            <a:noAutofit/>
          </a:bodyPr>
          <a:lstStyle/>
          <a:p>
            <a:r>
              <a:rPr lang="en-US" sz="3200" dirty="0" smtClean="0"/>
              <a:t>Same. They too invest in securities</a:t>
            </a:r>
          </a:p>
          <a:p>
            <a:r>
              <a:rPr lang="en-US" sz="3200" dirty="0" smtClean="0"/>
              <a:t>Investment long term (speculative, </a:t>
            </a:r>
            <a:r>
              <a:rPr lang="en-US" sz="3200" dirty="0" err="1" smtClean="0"/>
              <a:t>aam</a:t>
            </a:r>
            <a:r>
              <a:rPr lang="en-US" sz="3200" dirty="0" smtClean="0"/>
              <a:t> junta…x)</a:t>
            </a:r>
          </a:p>
          <a:p>
            <a:r>
              <a:rPr lang="en-US" sz="3200" dirty="0" smtClean="0"/>
              <a:t>Accept public funds (NBFC-D.)</a:t>
            </a:r>
          </a:p>
          <a:p>
            <a:r>
              <a:rPr lang="en-US" sz="3200" dirty="0" smtClean="0"/>
              <a:t>Cannot enter in insurance </a:t>
            </a:r>
          </a:p>
          <a:p>
            <a:r>
              <a:rPr lang="en-US" sz="3200" dirty="0" smtClean="0"/>
              <a:t>E.g. Tata Capital, Birla Capital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</p:spPr>
        <p:txBody>
          <a:bodyPr/>
          <a:lstStyle/>
          <a:p>
            <a:r>
              <a:rPr lang="en-US" dirty="0" smtClean="0"/>
              <a:t>Core Investment Cos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NBFI→NBFC→RBI controlled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NBFI→NBFC→RBI controlled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36535" y="1192448"/>
          <a:ext cx="9652000" cy="441011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34971"/>
                <a:gridCol w="7017029"/>
              </a:tblGrid>
              <a:tr h="78184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Loan Company</a:t>
                      </a:r>
                      <a:endParaRPr lang="en-US" sz="3600" dirty="0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 smtClean="0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Muthoot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 gold loan, </a:t>
                      </a:r>
                      <a:r>
                        <a:rPr lang="en-US" sz="3600" dirty="0" err="1" smtClean="0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Mannapuram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 Gold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LTV.</a:t>
                      </a:r>
                      <a:endParaRPr lang="en-US" sz="3600" dirty="0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545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Factor Company</a:t>
                      </a:r>
                      <a:endParaRPr lang="en-US" sz="3600" dirty="0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Factoring business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HSBC</a:t>
                      </a:r>
                      <a:endParaRPr lang="en-US" sz="3600" dirty="0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134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Misc. Chit Fund</a:t>
                      </a:r>
                      <a:endParaRPr lang="en-US" sz="3600" dirty="0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RBI  + Registrar of Chit fund.</a:t>
                      </a:r>
                      <a:endParaRPr lang="en-US" sz="3600" dirty="0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134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Residuary</a:t>
                      </a:r>
                      <a:endParaRPr lang="en-US" sz="3600" dirty="0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--</a:t>
                      </a:r>
                      <a:endParaRPr lang="en-US" sz="3600" dirty="0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7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Profit motive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No profit no loss motive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Cooperative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93" y="4091232"/>
            <a:ext cx="3001651" cy="3001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" y="4268378"/>
            <a:ext cx="2589622" cy="25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68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RBI regulated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AFC</a:t>
            </a:r>
          </a:p>
          <a:p>
            <a:r>
              <a:rPr lang="en-US" dirty="0" smtClean="0"/>
              <a:t>Infra. Finance</a:t>
            </a:r>
          </a:p>
          <a:p>
            <a:r>
              <a:rPr lang="en-US" dirty="0" smtClean="0"/>
              <a:t>IDF</a:t>
            </a:r>
          </a:p>
          <a:p>
            <a:r>
              <a:rPr lang="en-US" dirty="0" smtClean="0"/>
              <a:t>Investment Co.</a:t>
            </a:r>
          </a:p>
          <a:p>
            <a:r>
              <a:rPr lang="en-US" dirty="0" smtClean="0"/>
              <a:t>Core investment</a:t>
            </a:r>
          </a:p>
          <a:p>
            <a:r>
              <a:rPr lang="en-US" dirty="0" smtClean="0"/>
              <a:t>Loan Company</a:t>
            </a:r>
          </a:p>
          <a:p>
            <a:r>
              <a:rPr lang="en-US" dirty="0" smtClean="0"/>
              <a:t>Factor Company</a:t>
            </a:r>
          </a:p>
          <a:p>
            <a:r>
              <a:rPr lang="en-US" dirty="0" smtClean="0"/>
              <a:t>Chit Fund, Misc.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</p:spPr>
        <p:txBody>
          <a:bodyPr/>
          <a:lstStyle/>
          <a:p>
            <a:r>
              <a:rPr lang="en-US" smtClean="0"/>
              <a:t>Other than RBI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NBFI→NBFC→Classification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878115"/>
              </p:ext>
            </p:extLst>
          </p:nvPr>
        </p:nvGraphicFramePr>
        <p:xfrm>
          <a:off x="838200" y="886824"/>
          <a:ext cx="10305258" cy="5547360"/>
        </p:xfrm>
        <a:graphic>
          <a:graphicData uri="http://schemas.openxmlformats.org/drawingml/2006/table">
            <a:tbl>
              <a:tblPr/>
              <a:tblGrid>
                <a:gridCol w="2291119"/>
                <a:gridCol w="2922848"/>
                <a:gridCol w="3074563"/>
                <a:gridCol w="2016728"/>
              </a:tblGrid>
              <a:tr h="86063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Insurance companies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Take "premium" from you, invest It in shares/bonds.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LIC, Bajaj Allianz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6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IRDA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8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Housing Finance Companies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They arrange money from variety of sources, lend it to home-loan seekers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DHFL,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Muthoot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 Housing finance etc.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6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NHB</a:t>
                      </a:r>
                      <a:endParaRPr lang="en-US" sz="6600" dirty="0">
                        <a:solidFill>
                          <a:schemeClr val="bg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2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Stock </a:t>
                      </a:r>
                      <a:r>
                        <a:rPr lang="en-US" sz="40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Broker</a:t>
                      </a:r>
                      <a:r>
                        <a:rPr lang="en-US" sz="4000" baseline="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, MF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They help buying-selling of shares (of their 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clients).Earn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commission/brokerage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) in between.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Indiabulls</a:t>
                      </a:r>
                      <a:endParaRPr lang="en-US" sz="2800" dirty="0">
                        <a:solidFill>
                          <a:schemeClr val="bg1"/>
                        </a:solidFill>
                        <a:latin typeface="Franklin Gothic Medium Cond" panose="020B0606030402020204" pitchFamily="34" charset="0"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Sherkhan</a:t>
                      </a:r>
                      <a:endParaRPr lang="en-US" sz="2800" dirty="0">
                        <a:solidFill>
                          <a:schemeClr val="bg1"/>
                        </a:solidFill>
                        <a:latin typeface="Franklin Gothic Medium Cond" panose="020B0606030402020204" pitchFamily="34" charset="0"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Reliance Money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6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SEBI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NBFI→NBFC→</a:t>
            </a:r>
            <a:r>
              <a:rPr lang="en-US" sz="3600" dirty="0" err="1" smtClean="0"/>
              <a:t>Classification</a:t>
            </a:r>
            <a:r>
              <a:rPr lang="en-US" sz="3600" dirty="0" smtClean="0"/>
              <a:t> (not regulated)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9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848361"/>
              </p:ext>
            </p:extLst>
          </p:nvPr>
        </p:nvGraphicFramePr>
        <p:xfrm>
          <a:off x="509048" y="958362"/>
          <a:ext cx="10189432" cy="5181600"/>
        </p:xfrm>
        <a:graphic>
          <a:graphicData uri="http://schemas.openxmlformats.org/drawingml/2006/table">
            <a:tbl>
              <a:tblPr/>
              <a:tblGrid>
                <a:gridCol w="1956465"/>
                <a:gridCol w="2919768"/>
                <a:gridCol w="3319138"/>
                <a:gridCol w="1994061"/>
              </a:tblGrid>
              <a:tr h="152451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Investment Banks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(</a:t>
                      </a:r>
                      <a:r>
                        <a:rPr lang="en-US" sz="3200" dirty="0" smtClean="0">
                          <a:solidFill>
                            <a:srgbClr val="FFC000"/>
                          </a:solidFill>
                          <a:latin typeface="Franklin Gothic Medium Cond" panose="020B0606030402020204" pitchFamily="34" charset="0"/>
                        </a:rPr>
                        <a:t>US term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)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Merger, acquisition, Wealth  Management; Merchant Banker: Underwriting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Kotak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Mahindra,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Citigroup,Bank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of America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SEBI</a:t>
                      </a:r>
                      <a:endParaRPr lang="en-US" sz="4400" dirty="0">
                        <a:solidFill>
                          <a:schemeClr val="bg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8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Merchant Banking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Companies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(</a:t>
                      </a:r>
                      <a:r>
                        <a:rPr lang="en-US" sz="3200" dirty="0" smtClean="0">
                          <a:solidFill>
                            <a:srgbClr val="FFC000"/>
                          </a:solidFill>
                          <a:latin typeface="Franklin Gothic Medium Cond" panose="020B0606030402020204" pitchFamily="34" charset="0"/>
                        </a:rPr>
                        <a:t>UK</a:t>
                      </a:r>
                      <a:r>
                        <a:rPr lang="en-US" sz="3200" baseline="0" dirty="0" smtClean="0">
                          <a:solidFill>
                            <a:srgbClr val="FFC000"/>
                          </a:solidFill>
                          <a:latin typeface="Franklin Gothic Medium Cond" panose="020B0606030402020204" pitchFamily="34" charset="0"/>
                        </a:rPr>
                        <a:t> term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)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Underwriting, Corporate advising, They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lend money to company via buying its "shares"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DSP Merrill Lynch, Morgan Stanley,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Canara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Bank, SBI  capital (separate license)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SEBI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51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Venture Capital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Fund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They finance start-up companies via equity.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IFCI, IDG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SEBI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NBFI→NBFC→</a:t>
            </a:r>
            <a:r>
              <a:rPr lang="en-US" sz="3600" dirty="0" err="1" smtClean="0"/>
              <a:t>Classification</a:t>
            </a:r>
            <a:r>
              <a:rPr lang="en-US" sz="3600" dirty="0" smtClean="0"/>
              <a:t> (not regulated RBI)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77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855890"/>
              </p:ext>
            </p:extLst>
          </p:nvPr>
        </p:nvGraphicFramePr>
        <p:xfrm>
          <a:off x="546756" y="1273323"/>
          <a:ext cx="9867244" cy="5066517"/>
        </p:xfrm>
        <a:graphic>
          <a:graphicData uri="http://schemas.openxmlformats.org/drawingml/2006/table">
            <a:tbl>
              <a:tblPr/>
              <a:tblGrid>
                <a:gridCol w="2139883"/>
                <a:gridCol w="2582164"/>
                <a:gridCol w="3214187"/>
                <a:gridCol w="1931010"/>
              </a:tblGrid>
              <a:tr h="254174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Nidhi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One type of 'club'. Borrow money from members, lend it among the members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.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mutual benefit funds</a:t>
                      </a:r>
                      <a:endParaRPr lang="en-US" sz="2400" dirty="0">
                        <a:solidFill>
                          <a:schemeClr val="bg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SOUTH MADRAS BENEFIT FUND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ltd.</a:t>
                      </a:r>
                      <a:endParaRPr lang="en-US" sz="3200" dirty="0">
                        <a:solidFill>
                          <a:schemeClr val="bg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Department of Company affairs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77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Microfinance companies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Non-Banking Financial Company - Micro Finance Institution (NBFC-MFI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)</a:t>
                      </a:r>
                      <a:endParaRPr lang="en-US" sz="2400" dirty="0">
                        <a:solidFill>
                          <a:schemeClr val="bg1"/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SKS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(Andhra), </a:t>
                      </a: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Cashpor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 (UP), </a:t>
                      </a: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Ujjivan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 (Karnataka)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Franklin Gothic Medium Cond" panose="020B0606030402020204" pitchFamily="34" charset="0"/>
                        </a:rPr>
                        <a:t>Department of Company affairs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NBFI→NBFC→</a:t>
            </a:r>
            <a:r>
              <a:rPr lang="en-US" sz="3600" dirty="0" err="1" smtClean="0"/>
              <a:t>Classification</a:t>
            </a:r>
            <a:r>
              <a:rPr lang="en-US" sz="3600" dirty="0" smtClean="0"/>
              <a:t> (not regulated RBI)</a:t>
            </a:r>
            <a:endParaRPr lang="en-US" sz="3600" dirty="0"/>
          </a:p>
        </p:txBody>
      </p:sp>
      <p:sp>
        <p:nvSpPr>
          <p:cNvPr id="3" name="Left Arrow 2"/>
          <p:cNvSpPr/>
          <p:nvPr/>
        </p:nvSpPr>
        <p:spPr>
          <a:xfrm rot="19989851">
            <a:off x="8990909" y="4487347"/>
            <a:ext cx="2807208" cy="14081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7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476973"/>
          </a:xfrm>
        </p:spPr>
        <p:txBody>
          <a:bodyPr>
            <a:noAutofit/>
          </a:bodyPr>
          <a:lstStyle/>
          <a:p>
            <a:r>
              <a:rPr lang="en-US" sz="3200" dirty="0" smtClean="0"/>
              <a:t>Department  </a:t>
            </a:r>
            <a:r>
              <a:rPr lang="en-US" sz="3200" dirty="0"/>
              <a:t>of company affairs.</a:t>
            </a:r>
          </a:p>
          <a:p>
            <a:r>
              <a:rPr lang="en-US" sz="3200" dirty="0" smtClean="0"/>
              <a:t>Entry capital 5 cr.</a:t>
            </a:r>
            <a:endParaRPr lang="en-US" sz="3200" dirty="0"/>
          </a:p>
          <a:p>
            <a:pPr fontAlgn="ctr"/>
            <a:r>
              <a:rPr lang="en-US" sz="3200" dirty="0"/>
              <a:t>Individual person not given loan above </a:t>
            </a:r>
            <a:r>
              <a:rPr lang="en-US" sz="3200" dirty="0" smtClean="0"/>
              <a:t>Rs.50000 </a:t>
            </a:r>
          </a:p>
          <a:p>
            <a:pPr fontAlgn="ctr"/>
            <a:r>
              <a:rPr lang="en-US" sz="3200" dirty="0" smtClean="0"/>
              <a:t>Focus </a:t>
            </a:r>
            <a:r>
              <a:rPr lang="en-US" sz="3200" dirty="0"/>
              <a:t>on poor </a:t>
            </a:r>
            <a:r>
              <a:rPr lang="en-US" sz="3200" dirty="0" smtClean="0"/>
              <a:t>people, women clients, SHG.</a:t>
            </a:r>
            <a:endParaRPr lang="en-US" sz="3200" dirty="0"/>
          </a:p>
          <a:p>
            <a:pPr fontAlgn="ctr"/>
            <a:r>
              <a:rPr lang="en-US" sz="3200" dirty="0"/>
              <a:t>Loan without </a:t>
            </a:r>
            <a:r>
              <a:rPr lang="en-US" sz="3200" dirty="0" smtClean="0"/>
              <a:t>collateral.</a:t>
            </a:r>
            <a:endParaRPr lang="en-US" sz="3200" dirty="0"/>
          </a:p>
          <a:p>
            <a:pPr fontAlgn="ctr"/>
            <a:r>
              <a:rPr lang="en-US" sz="3200" dirty="0"/>
              <a:t>Borrower given flexibility to decide EMI and </a:t>
            </a:r>
            <a:r>
              <a:rPr lang="en-US" sz="3200" dirty="0" smtClean="0"/>
              <a:t>repayment</a:t>
            </a:r>
          </a:p>
          <a:p>
            <a:pPr fontAlgn="ctr"/>
            <a:r>
              <a:rPr lang="en-US" sz="3200" dirty="0" smtClean="0"/>
              <a:t>Actual interest rate: </a:t>
            </a:r>
            <a:r>
              <a:rPr lang="en-US" sz="3200" dirty="0"/>
              <a:t>26%</a:t>
            </a:r>
          </a:p>
          <a:p>
            <a:pPr fontAlgn="ctr"/>
            <a:r>
              <a:rPr lang="en-US" sz="3200" dirty="0" smtClean="0"/>
              <a:t>SKS </a:t>
            </a:r>
            <a:r>
              <a:rPr lang="en-US" sz="3200" dirty="0"/>
              <a:t>(Andhra), </a:t>
            </a:r>
            <a:r>
              <a:rPr lang="en-US" sz="3200" dirty="0" err="1" smtClean="0"/>
              <a:t>Cashpor</a:t>
            </a:r>
            <a:r>
              <a:rPr lang="en-US" sz="3200" dirty="0" smtClean="0"/>
              <a:t> </a:t>
            </a:r>
            <a:r>
              <a:rPr lang="en-US" sz="3200" dirty="0"/>
              <a:t>(UP), </a:t>
            </a:r>
            <a:r>
              <a:rPr lang="en-US" sz="3200" dirty="0" err="1" smtClean="0"/>
              <a:t>Ujjivan</a:t>
            </a:r>
            <a:r>
              <a:rPr lang="en-US" sz="3200" dirty="0" smtClean="0"/>
              <a:t> </a:t>
            </a:r>
            <a:r>
              <a:rPr lang="en-US" sz="3200" dirty="0"/>
              <a:t>(Karnataka</a:t>
            </a:r>
            <a:r>
              <a:rPr lang="en-US" sz="3200" dirty="0" smtClean="0"/>
              <a:t>), </a:t>
            </a:r>
            <a:r>
              <a:rPr lang="en-US" sz="3200" b="1" dirty="0" err="1" smtClean="0">
                <a:solidFill>
                  <a:srgbClr val="FF0000"/>
                </a:solidFill>
              </a:rPr>
              <a:t>Bandhan</a:t>
            </a:r>
            <a:r>
              <a:rPr lang="en-US" sz="3200" b="1" dirty="0" smtClean="0">
                <a:solidFill>
                  <a:srgbClr val="FF0000"/>
                </a:solidFill>
              </a:rPr>
              <a:t> (Bengal)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NBFI→NBFC</a:t>
            </a:r>
            <a:r>
              <a:rPr lang="en-US" dirty="0" smtClean="0"/>
              <a:t>→MFI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DURING</a:t>
            </a:r>
            <a:r>
              <a:rPr lang="en-US" dirty="0"/>
              <a:t> Economic Survey (Ch.5 FI)</a:t>
            </a:r>
          </a:p>
          <a:p>
            <a:r>
              <a:rPr lang="en-US" dirty="0" smtClean="0"/>
              <a:t>P J </a:t>
            </a:r>
            <a:r>
              <a:rPr lang="en-US" dirty="0" err="1" smtClean="0"/>
              <a:t>Nayak</a:t>
            </a:r>
            <a:r>
              <a:rPr lang="en-US" dirty="0" smtClean="0"/>
              <a:t> Committee- reforms in public sector bank ownership</a:t>
            </a:r>
          </a:p>
          <a:p>
            <a:r>
              <a:rPr lang="en-US" dirty="0" smtClean="0"/>
              <a:t>Bifurcation of CMD posts in PSB</a:t>
            </a:r>
          </a:p>
          <a:p>
            <a:r>
              <a:rPr lang="en-US" dirty="0" smtClean="0"/>
              <a:t>BASEL norms</a:t>
            </a:r>
          </a:p>
          <a:p>
            <a:r>
              <a:rPr lang="en-US" dirty="0" smtClean="0"/>
              <a:t>Insurance amendment</a:t>
            </a:r>
          </a:p>
          <a:p>
            <a:r>
              <a:rPr lang="en-US" dirty="0" smtClean="0"/>
              <a:t>….</a:t>
            </a:r>
            <a:endParaRPr lang="hi-IN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NEXT</a:t>
            </a:r>
            <a:r>
              <a:rPr lang="gu-IN" dirty="0" smtClean="0">
                <a:solidFill>
                  <a:srgbClr val="FFC000"/>
                </a:solidFill>
              </a:rPr>
              <a:t>: </a:t>
            </a:r>
            <a:r>
              <a:rPr lang="en-US" dirty="0" smtClean="0">
                <a:solidFill>
                  <a:srgbClr val="FFC000"/>
                </a:solidFill>
              </a:rPr>
              <a:t>Financial market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Voting power as per shareholding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1 person 1 vote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Cooperative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93" y="4091232"/>
            <a:ext cx="3001651" cy="3001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" y="4268378"/>
            <a:ext cx="2589622" cy="25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5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8" y="137223"/>
            <a:ext cx="8552953" cy="65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01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Commercial 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Public sector: 22 | </a:t>
            </a:r>
            <a:r>
              <a:rPr lang="en-US" dirty="0" smtClean="0">
                <a:solidFill>
                  <a:srgbClr val="FFFF00"/>
                </a:solidFill>
              </a:rPr>
              <a:t>27 (PJ </a:t>
            </a:r>
            <a:r>
              <a:rPr lang="en-US" dirty="0" err="1" smtClean="0">
                <a:solidFill>
                  <a:srgbClr val="FFFF00"/>
                </a:solidFill>
              </a:rPr>
              <a:t>Nayak</a:t>
            </a:r>
            <a:r>
              <a:rPr lang="en-US" dirty="0" smtClean="0">
                <a:solidFill>
                  <a:srgbClr val="FFFF00"/>
                </a:solidFill>
              </a:rPr>
              <a:t> ‘2014)</a:t>
            </a:r>
          </a:p>
          <a:p>
            <a:r>
              <a:rPr lang="en-US" dirty="0" smtClean="0">
                <a:hlinkClick r:id="rId2"/>
              </a:rPr>
              <a:t>iba.org.in/</a:t>
            </a:r>
            <a:r>
              <a:rPr lang="en-US" dirty="0" err="1" smtClean="0">
                <a:hlinkClick r:id="rId2"/>
              </a:rPr>
              <a:t>viewmembanks.asp?id</a:t>
            </a:r>
            <a:r>
              <a:rPr lang="en-US" dirty="0" smtClean="0">
                <a:hlinkClick r:id="rId2"/>
              </a:rPr>
              <a:t>=1</a:t>
            </a:r>
            <a:endParaRPr lang="en-US" dirty="0" smtClean="0"/>
          </a:p>
          <a:p>
            <a:r>
              <a:rPr lang="en-US" dirty="0" smtClean="0"/>
              <a:t>Private sector: 23</a:t>
            </a:r>
          </a:p>
          <a:p>
            <a:r>
              <a:rPr lang="en-US" dirty="0" smtClean="0">
                <a:hlinkClick r:id="rId3"/>
              </a:rPr>
              <a:t>iba.org.in/</a:t>
            </a:r>
            <a:r>
              <a:rPr lang="en-US" dirty="0" err="1" smtClean="0">
                <a:hlinkClick r:id="rId3"/>
              </a:rPr>
              <a:t>viewmembanks.asp?id</a:t>
            </a:r>
            <a:r>
              <a:rPr lang="en-US" dirty="0" smtClean="0">
                <a:hlinkClick r:id="rId3"/>
              </a:rPr>
              <a:t>=3</a:t>
            </a:r>
            <a:endParaRPr lang="en-US" dirty="0" smtClean="0"/>
          </a:p>
          <a:p>
            <a:r>
              <a:rPr lang="en-US" dirty="0" smtClean="0"/>
              <a:t>Foreign banks: 41</a:t>
            </a:r>
          </a:p>
          <a:p>
            <a:r>
              <a:rPr lang="en-US" dirty="0" smtClean="0">
                <a:hlinkClick r:id="rId4"/>
              </a:rPr>
              <a:t>iba.org.in/</a:t>
            </a:r>
            <a:r>
              <a:rPr lang="en-US" dirty="0" err="1" smtClean="0">
                <a:hlinkClick r:id="rId4"/>
              </a:rPr>
              <a:t>viewmembanks.asp?id</a:t>
            </a:r>
            <a:r>
              <a:rPr lang="en-US" dirty="0" smtClean="0">
                <a:hlinkClick r:id="rId4"/>
              </a:rPr>
              <a:t>=4</a:t>
            </a:r>
            <a:endParaRPr lang="en-US" dirty="0" smtClean="0"/>
          </a:p>
          <a:p>
            <a:r>
              <a:rPr lang="en-US" dirty="0" smtClean="0">
                <a:solidFill>
                  <a:schemeClr val="accent4"/>
                </a:solidFill>
              </a:rPr>
              <a:t>FDI (in Indian banks)= </a:t>
            </a:r>
            <a:r>
              <a:rPr lang="en-US" dirty="0" smtClean="0"/>
              <a:t>49% automatic | </a:t>
            </a:r>
            <a:r>
              <a:rPr lang="en-US" dirty="0" smtClean="0">
                <a:solidFill>
                  <a:srgbClr val="FFC000"/>
                </a:solidFill>
              </a:rPr>
              <a:t>74</a:t>
            </a:r>
            <a:r>
              <a:rPr lang="en-US" dirty="0" smtClean="0"/>
              <a:t>% FIPB approval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FDI (foreign banks)= </a:t>
            </a:r>
            <a:r>
              <a:rPr lang="en-US" dirty="0" smtClean="0"/>
              <a:t>100% if wholly owned subsidiary</a:t>
            </a:r>
          </a:p>
        </p:txBody>
      </p:sp>
    </p:spTree>
    <p:extLst>
      <p:ext uri="{BB962C8B-B14F-4D97-AF65-F5344CB8AC3E}">
        <p14:creationId xmlns:p14="http://schemas.microsoft.com/office/powerpoint/2010/main" val="828101381"/>
      </p:ext>
    </p:extLst>
  </p:cSld>
  <p:clrMapOvr>
    <a:masterClrMapping/>
  </p:clrMapOvr>
</p:sld>
</file>

<file path=ppt/theme/theme1.xml><?xml version="1.0" encoding="utf-8"?>
<a:theme xmlns:a="http://schemas.openxmlformats.org/drawingml/2006/main" name="PPT_DARK_July_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DARK_July_2014" id="{75877A52-928B-4107-ADEA-26E24E1593D0}" vid="{C0D5BC7F-7903-401C-93A3-32D761EDC3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PPT_DARK_July_2014</Template>
  <TotalTime>254</TotalTime>
  <Words>1997</Words>
  <Application>Microsoft Office PowerPoint</Application>
  <PresentationFormat>Widescreen</PresentationFormat>
  <Paragraphs>412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Arial Black</vt:lpstr>
      <vt:lpstr>Calibri</vt:lpstr>
      <vt:lpstr>Calibri Light</vt:lpstr>
      <vt:lpstr>Franklin Gothic Demi</vt:lpstr>
      <vt:lpstr>Franklin Gothic Demi Cond</vt:lpstr>
      <vt:lpstr>Franklin Gothic Heavy</vt:lpstr>
      <vt:lpstr>Franklin Gothic Medium Cond</vt:lpstr>
      <vt:lpstr>Segoe UI Black</vt:lpstr>
      <vt:lpstr>Segoe UI Semibold</vt:lpstr>
      <vt:lpstr>Wingdings</vt:lpstr>
      <vt:lpstr>PPT_DARK_July_2014</vt:lpstr>
      <vt:lpstr>Financial intermediaries Classification: Bank vs NBFI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Commercial banks</vt:lpstr>
      <vt:lpstr>PowerPoint Presentation</vt:lpstr>
      <vt:lpstr>RRB</vt:lpstr>
      <vt:lpstr>RRB</vt:lpstr>
      <vt:lpstr>RRB Problems</vt:lpstr>
      <vt:lpstr>Amendment bill 2014</vt:lpstr>
      <vt:lpstr>PowerPoint Presentation</vt:lpstr>
      <vt:lpstr>PSL: What if targets not met?</vt:lpstr>
      <vt:lpstr>Origin</vt:lpstr>
      <vt:lpstr>Features</vt:lpstr>
      <vt:lpstr>Classification</vt:lpstr>
      <vt:lpstr>PowerPoint Presentation</vt:lpstr>
      <vt:lpstr>EXIM Bank (82)</vt:lpstr>
      <vt:lpstr>PowerPoint Presentation</vt:lpstr>
      <vt:lpstr>NABARD (82)</vt:lpstr>
      <vt:lpstr>PowerPoint Presentation</vt:lpstr>
      <vt:lpstr>NHB(88)</vt:lpstr>
      <vt:lpstr>PowerPoint Presentation</vt:lpstr>
      <vt:lpstr>SIDBI  1990</vt:lpstr>
      <vt:lpstr>IIBI</vt:lpstr>
      <vt:lpstr>DFI/DB; Gone  after Narsimhan II 1998</vt:lpstr>
      <vt:lpstr>PowerPoint Presentation</vt:lpstr>
      <vt:lpstr>Mock Question 2007 (UPSC)</vt:lpstr>
      <vt:lpstr>Mock Question 2004- find correct</vt:lpstr>
      <vt:lpstr>Mock Question 2004- find correct</vt:lpstr>
      <vt:lpstr>Mock Question</vt:lpstr>
      <vt:lpstr>Mock Question CSAT 2013</vt:lpstr>
      <vt:lpstr>PowerPoint Presentation</vt:lpstr>
      <vt:lpstr>PowerPoint Presentation</vt:lpstr>
      <vt:lpstr>PowerPoint Presentation</vt:lpstr>
      <vt:lpstr>Primary Dealers</vt:lpstr>
      <vt:lpstr>PowerPoint Presentation</vt:lpstr>
      <vt:lpstr>NBFI: Type #3 NBFC</vt:lpstr>
      <vt:lpstr>NBFI: Type #3 NBFC= Not Banks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NBFI→NBFC→ Source of fund?</vt:lpstr>
      <vt:lpstr>2010: Find correct statement</vt:lpstr>
      <vt:lpstr>PowerPoint Presentation</vt:lpstr>
      <vt:lpstr>Mock Question (2010)</vt:lpstr>
      <vt:lpstr>PowerPoint Presentation</vt:lpstr>
      <vt:lpstr>NBFI→NBFC→Classification</vt:lpstr>
      <vt:lpstr>NBFI→NBFC→RBI controlled</vt:lpstr>
      <vt:lpstr>NBFI→NBFC→RBI controlled</vt:lpstr>
      <vt:lpstr>NBFI→NBFC→Classification</vt:lpstr>
      <vt:lpstr>NBFI→NBFC→Classification (not regulated)</vt:lpstr>
      <vt:lpstr>NBFI→NBFC→Classification (not regulated RBI)</vt:lpstr>
      <vt:lpstr>NBFI→NBFC→Classification (not regulated RBI)</vt:lpstr>
      <vt:lpstr>NBFI→NBFC→MFI</vt:lpstr>
      <vt:lpstr>Pending</vt:lpstr>
    </vt:vector>
  </TitlesOfParts>
  <Company>Mrunal.org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vs NBFC</dc:title>
  <dc:creator>Mrunal Patel</dc:creator>
  <cp:lastModifiedBy>Mrunal Patel</cp:lastModifiedBy>
  <cp:revision>203</cp:revision>
  <dcterms:created xsi:type="dcterms:W3CDTF">2014-09-03T17:18:55Z</dcterms:created>
  <dcterms:modified xsi:type="dcterms:W3CDTF">2015-01-31T18:29:19Z</dcterms:modified>
</cp:coreProperties>
</file>