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7" r:id="rId1"/>
  </p:sldMasterIdLst>
  <p:notesMasterIdLst>
    <p:notesMasterId r:id="rId64"/>
  </p:notesMasterIdLst>
  <p:sldIdLst>
    <p:sldId id="265" r:id="rId2"/>
    <p:sldId id="303" r:id="rId3"/>
    <p:sldId id="258" r:id="rId4"/>
    <p:sldId id="273" r:id="rId5"/>
    <p:sldId id="275" r:id="rId6"/>
    <p:sldId id="276" r:id="rId7"/>
    <p:sldId id="277" r:id="rId8"/>
    <p:sldId id="279" r:id="rId9"/>
    <p:sldId id="260" r:id="rId10"/>
    <p:sldId id="261" r:id="rId11"/>
    <p:sldId id="278" r:id="rId12"/>
    <p:sldId id="259" r:id="rId13"/>
    <p:sldId id="262" r:id="rId14"/>
    <p:sldId id="304" r:id="rId15"/>
    <p:sldId id="264" r:id="rId16"/>
    <p:sldId id="263" r:id="rId17"/>
    <p:sldId id="287" r:id="rId18"/>
    <p:sldId id="308" r:id="rId19"/>
    <p:sldId id="309" r:id="rId20"/>
    <p:sldId id="313" r:id="rId21"/>
    <p:sldId id="266" r:id="rId22"/>
    <p:sldId id="268" r:id="rId23"/>
    <p:sldId id="269" r:id="rId24"/>
    <p:sldId id="280" r:id="rId25"/>
    <p:sldId id="341" r:id="rId26"/>
    <p:sldId id="342" r:id="rId27"/>
    <p:sldId id="343" r:id="rId28"/>
    <p:sldId id="344" r:id="rId29"/>
    <p:sldId id="345" r:id="rId30"/>
    <p:sldId id="346" r:id="rId31"/>
    <p:sldId id="347" r:id="rId32"/>
    <p:sldId id="348" r:id="rId33"/>
    <p:sldId id="349" r:id="rId34"/>
    <p:sldId id="378" r:id="rId35"/>
    <p:sldId id="379" r:id="rId36"/>
    <p:sldId id="370" r:id="rId37"/>
    <p:sldId id="373" r:id="rId38"/>
    <p:sldId id="374" r:id="rId39"/>
    <p:sldId id="371" r:id="rId40"/>
    <p:sldId id="375" r:id="rId41"/>
    <p:sldId id="317" r:id="rId42"/>
    <p:sldId id="318" r:id="rId43"/>
    <p:sldId id="319" r:id="rId44"/>
    <p:sldId id="320" r:id="rId45"/>
    <p:sldId id="376" r:id="rId46"/>
    <p:sldId id="377"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6" r:id="rId61"/>
    <p:sldId id="337" r:id="rId62"/>
    <p:sldId id="380"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68E3E17-1E00-4661-B6B6-D429E48DB831}">
          <p14:sldIdLst>
            <p14:sldId id="265"/>
          </p14:sldIdLst>
        </p14:section>
        <p14:section name="1_Vodafone" id="{F9558090-FC13-43B0-9CEB-A659F6352343}">
          <p14:sldIdLst>
            <p14:sldId id="303"/>
            <p14:sldId id="258"/>
            <p14:sldId id="273"/>
            <p14:sldId id="275"/>
            <p14:sldId id="276"/>
            <p14:sldId id="277"/>
            <p14:sldId id="279"/>
            <p14:sldId id="260"/>
            <p14:sldId id="261"/>
            <p14:sldId id="278"/>
            <p14:sldId id="259"/>
            <p14:sldId id="262"/>
            <p14:sldId id="304"/>
            <p14:sldId id="264"/>
            <p14:sldId id="263"/>
            <p14:sldId id="287"/>
            <p14:sldId id="308"/>
            <p14:sldId id="309"/>
          </p14:sldIdLst>
        </p14:section>
        <p14:section name="1a_ Pro arguments vs Anti arguments" id="{9C4FB607-8C24-4089-86E0-21E4D316565A}">
          <p14:sldIdLst>
            <p14:sldId id="313"/>
            <p14:sldId id="266"/>
            <p14:sldId id="268"/>
            <p14:sldId id="269"/>
            <p14:sldId id="280"/>
          </p14:sldIdLst>
        </p14:section>
        <p14:section name="1b_Vodafone Transfer pricing" id="{7A05C7F7-F77E-4826-A5B2-136262F9A33B}">
          <p14:sldIdLst>
            <p14:sldId id="341"/>
            <p14:sldId id="342"/>
            <p14:sldId id="343"/>
            <p14:sldId id="344"/>
            <p14:sldId id="345"/>
            <p14:sldId id="346"/>
            <p14:sldId id="347"/>
            <p14:sldId id="348"/>
            <p14:sldId id="349"/>
            <p14:sldId id="378"/>
            <p14:sldId id="379"/>
            <p14:sldId id="370"/>
            <p14:sldId id="373"/>
            <p14:sldId id="374"/>
            <p14:sldId id="371"/>
            <p14:sldId id="375"/>
          </p14:sldIdLst>
        </p14:section>
        <p14:section name="2_Nokia Issue" id="{A48A9F48-E745-463C-B568-EF0727EC18A5}">
          <p14:sldIdLst>
            <p14:sldId id="317"/>
            <p14:sldId id="318"/>
            <p14:sldId id="319"/>
            <p14:sldId id="320"/>
            <p14:sldId id="376"/>
            <p14:sldId id="377"/>
            <p14:sldId id="322"/>
            <p14:sldId id="323"/>
            <p14:sldId id="324"/>
            <p14:sldId id="325"/>
            <p14:sldId id="326"/>
            <p14:sldId id="327"/>
            <p14:sldId id="328"/>
            <p14:sldId id="329"/>
            <p14:sldId id="330"/>
            <p14:sldId id="331"/>
            <p14:sldId id="332"/>
            <p14:sldId id="333"/>
            <p14:sldId id="334"/>
            <p14:sldId id="336"/>
            <p14:sldId id="337"/>
            <p14:sldId id="380"/>
          </p14:sldIdLst>
        </p14:section>
        <p14:section name="3_Maruti" id="{6F4C5676-3F5F-4E17-A5AF-52A1E6A921D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2" autoAdjust="0"/>
    <p:restoredTop sz="86094" autoAdjust="0"/>
  </p:normalViewPr>
  <p:slideViewPr>
    <p:cSldViewPr snapToGrid="0">
      <p:cViewPr varScale="1">
        <p:scale>
          <a:sx n="73" d="100"/>
          <a:sy n="73"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5A3F9-16BE-4262-BBA9-E4C29D8CA0AC}" type="datetimeFigureOut">
              <a:rPr lang="en-US" smtClean="0"/>
              <a:t>14-Feb-15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4AF3D-566F-467A-A261-28EF7D584B21}" type="slidenum">
              <a:rPr lang="en-US" smtClean="0"/>
              <a:t>‹#›</a:t>
            </a:fld>
            <a:endParaRPr lang="en-US"/>
          </a:p>
        </p:txBody>
      </p:sp>
    </p:spTree>
    <p:extLst>
      <p:ext uri="{BB962C8B-B14F-4D97-AF65-F5344CB8AC3E}">
        <p14:creationId xmlns:p14="http://schemas.microsoft.com/office/powerpoint/2010/main" val="262781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a:t>
            </a:fld>
            <a:endParaRPr lang="en-US"/>
          </a:p>
        </p:txBody>
      </p:sp>
    </p:spTree>
    <p:extLst>
      <p:ext uri="{BB962C8B-B14F-4D97-AF65-F5344CB8AC3E}">
        <p14:creationId xmlns:p14="http://schemas.microsoft.com/office/powerpoint/2010/main" val="3929988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Bombay HC says IT Department</a:t>
            </a:r>
            <a:r>
              <a:rPr lang="en-US" baseline="0" dirty="0" smtClean="0"/>
              <a:t> is right. Vodafone India</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12</a:t>
            </a:fld>
            <a:endParaRPr lang="en-US"/>
          </a:p>
        </p:txBody>
      </p:sp>
    </p:spTree>
    <p:extLst>
      <p:ext uri="{BB962C8B-B14F-4D97-AF65-F5344CB8AC3E}">
        <p14:creationId xmlns:p14="http://schemas.microsoft.com/office/powerpoint/2010/main" val="3638897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Indian authorities do not have jurisdiction on an overseas transaction.</a:t>
            </a:r>
          </a:p>
          <a:p>
            <a:r>
              <a:rPr lang="en-US" dirty="0" smtClean="0"/>
              <a:t>This offshore transaction evidences participative investment in India and not a sham.</a:t>
            </a:r>
          </a:p>
          <a:p>
            <a:r>
              <a:rPr lang="en-US" dirty="0" smtClean="0"/>
              <a:t>imposing capital punishment for capital investment </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13</a:t>
            </a:fld>
            <a:endParaRPr lang="en-US"/>
          </a:p>
        </p:txBody>
      </p:sp>
    </p:spTree>
    <p:extLst>
      <p:ext uri="{BB962C8B-B14F-4D97-AF65-F5344CB8AC3E}">
        <p14:creationId xmlns:p14="http://schemas.microsoft.com/office/powerpoint/2010/main" val="3552196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 5 and 9</a:t>
            </a:r>
          </a:p>
          <a:p>
            <a:r>
              <a:rPr lang="en-US" dirty="0" smtClean="0"/>
              <a:t>For the removal of doubts, it is hereby clarified that an asset or a capital asset being any share or interest in a company or entity registered or incorporated outside India shall be deemed to be and shall always be deemed to have been situated in India, if the share or interest derives, directly or indirectly, its value substantially from the assets located in India,”</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14</a:t>
            </a:fld>
            <a:endParaRPr lang="en-US"/>
          </a:p>
        </p:txBody>
      </p:sp>
    </p:spTree>
    <p:extLst>
      <p:ext uri="{BB962C8B-B14F-4D97-AF65-F5344CB8AC3E}">
        <p14:creationId xmlns:p14="http://schemas.microsoft.com/office/powerpoint/2010/main" val="304614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read the GAAR article on site</a:t>
            </a:r>
          </a:p>
          <a:p>
            <a:r>
              <a:rPr lang="en-US" dirty="0" err="1" smtClean="0"/>
              <a:t>Parthsarthi</a:t>
            </a:r>
            <a:r>
              <a:rPr lang="en-US" dirty="0" smtClean="0"/>
              <a:t> </a:t>
            </a:r>
            <a:r>
              <a:rPr lang="en-US" dirty="0" err="1" smtClean="0"/>
              <a:t>shome</a:t>
            </a:r>
            <a:endParaRPr lang="en-US" dirty="0" smtClean="0"/>
          </a:p>
          <a:p>
            <a:r>
              <a:rPr lang="en-US" dirty="0" err="1" smtClean="0"/>
              <a:t>Shome</a:t>
            </a:r>
            <a:r>
              <a:rPr lang="en-US" dirty="0" smtClean="0"/>
              <a:t> (PM)</a:t>
            </a:r>
          </a:p>
          <a:p>
            <a:r>
              <a:rPr lang="en-US" dirty="0" smtClean="0"/>
              <a:t>no penalty/interest in retrospective</a:t>
            </a:r>
          </a:p>
          <a:p>
            <a:r>
              <a:rPr lang="en-US" dirty="0" smtClean="0"/>
              <a:t>only one rare cases</a:t>
            </a:r>
          </a:p>
          <a:p>
            <a:r>
              <a:rPr lang="en-US" dirty="0" smtClean="0"/>
              <a:t>not to raise revenue for the government. </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16</a:t>
            </a:fld>
            <a:endParaRPr lang="en-US"/>
          </a:p>
        </p:txBody>
      </p:sp>
    </p:spTree>
    <p:extLst>
      <p:ext uri="{BB962C8B-B14F-4D97-AF65-F5344CB8AC3E}">
        <p14:creationId xmlns:p14="http://schemas.microsoft.com/office/powerpoint/2010/main" val="1817957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read the GAAR article on site</a:t>
            </a:r>
          </a:p>
          <a:p>
            <a:r>
              <a:rPr lang="en-US" dirty="0" err="1" smtClean="0"/>
              <a:t>Parthsarthi</a:t>
            </a:r>
            <a:r>
              <a:rPr lang="en-US" dirty="0" smtClean="0"/>
              <a:t> </a:t>
            </a:r>
            <a:r>
              <a:rPr lang="en-US" dirty="0" err="1" smtClean="0"/>
              <a:t>shome</a:t>
            </a:r>
            <a:endParaRPr lang="en-US" dirty="0" smtClean="0"/>
          </a:p>
          <a:p>
            <a:r>
              <a:rPr lang="en-US" dirty="0" err="1" smtClean="0"/>
              <a:t>Shome</a:t>
            </a:r>
            <a:r>
              <a:rPr lang="en-US" dirty="0" smtClean="0"/>
              <a:t> (PM)</a:t>
            </a:r>
          </a:p>
          <a:p>
            <a:r>
              <a:rPr lang="en-US" dirty="0" smtClean="0"/>
              <a:t>no penalty/interest in retrospective</a:t>
            </a:r>
          </a:p>
          <a:p>
            <a:r>
              <a:rPr lang="en-US" dirty="0" smtClean="0"/>
              <a:t>only one rare cases</a:t>
            </a:r>
          </a:p>
          <a:p>
            <a:r>
              <a:rPr lang="en-US" dirty="0" smtClean="0"/>
              <a:t>not to raise revenue for the government. </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17</a:t>
            </a:fld>
            <a:endParaRPr lang="en-US"/>
          </a:p>
        </p:txBody>
      </p:sp>
    </p:spTree>
    <p:extLst>
      <p:ext uri="{BB962C8B-B14F-4D97-AF65-F5344CB8AC3E}">
        <p14:creationId xmlns:p14="http://schemas.microsoft.com/office/powerpoint/2010/main" val="3587268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19</a:t>
            </a:fld>
            <a:endParaRPr lang="en-US"/>
          </a:p>
        </p:txBody>
      </p:sp>
    </p:spTree>
    <p:extLst>
      <p:ext uri="{BB962C8B-B14F-4D97-AF65-F5344CB8AC3E}">
        <p14:creationId xmlns:p14="http://schemas.microsoft.com/office/powerpoint/2010/main" val="108955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Kishor </a:t>
            </a:r>
            <a:r>
              <a:rPr lang="en-US" dirty="0" err="1" smtClean="0"/>
              <a:t>Biyani</a:t>
            </a:r>
            <a:r>
              <a:rPr lang="en-US" dirty="0" smtClean="0"/>
              <a:t>,</a:t>
            </a:r>
            <a:r>
              <a:rPr lang="en-US" baseline="0" dirty="0" smtClean="0"/>
              <a:t> Future group, Pantaloon</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21</a:t>
            </a:fld>
            <a:endParaRPr lang="en-US"/>
          </a:p>
        </p:txBody>
      </p:sp>
    </p:spTree>
    <p:extLst>
      <p:ext uri="{BB962C8B-B14F-4D97-AF65-F5344CB8AC3E}">
        <p14:creationId xmlns:p14="http://schemas.microsoft.com/office/powerpoint/2010/main" val="472328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Kishor </a:t>
            </a:r>
            <a:r>
              <a:rPr lang="en-US" dirty="0" err="1" smtClean="0"/>
              <a:t>Biyani</a:t>
            </a:r>
            <a:r>
              <a:rPr lang="en-US" dirty="0" smtClean="0"/>
              <a:t>,</a:t>
            </a:r>
            <a:r>
              <a:rPr lang="en-US" baseline="0" dirty="0" smtClean="0"/>
              <a:t> Future group, Pantaloon,</a:t>
            </a:r>
          </a:p>
          <a:p>
            <a:r>
              <a:rPr lang="en-US" baseline="0" dirty="0" err="1" smtClean="0"/>
              <a:t>Ambani</a:t>
            </a:r>
            <a:r>
              <a:rPr lang="en-US" baseline="0" dirty="0" smtClean="0"/>
              <a:t> Rs.1 salary</a:t>
            </a:r>
          </a:p>
          <a:p>
            <a:r>
              <a:rPr lang="en-US" baseline="0" dirty="0" smtClean="0"/>
              <a:t>Corporates </a:t>
            </a:r>
            <a:r>
              <a:rPr lang="en-US" baseline="0" dirty="0" err="1" smtClean="0"/>
              <a:t>luchchaa</a:t>
            </a:r>
            <a:r>
              <a:rPr lang="en-US" baseline="0" dirty="0" smtClean="0"/>
              <a:t>…</a:t>
            </a:r>
            <a:r>
              <a:rPr lang="en-US" baseline="0" dirty="0" err="1" smtClean="0"/>
              <a:t>Xm</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22</a:t>
            </a:fld>
            <a:endParaRPr lang="en-US"/>
          </a:p>
        </p:txBody>
      </p:sp>
    </p:spTree>
    <p:extLst>
      <p:ext uri="{BB962C8B-B14F-4D97-AF65-F5344CB8AC3E}">
        <p14:creationId xmlns:p14="http://schemas.microsoft.com/office/powerpoint/2010/main" val="2406775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sector, banking sector, insurance</a:t>
            </a:r>
          </a:p>
          <a:p>
            <a:r>
              <a:rPr lang="en-US" dirty="0" smtClean="0"/>
              <a:t>Dividend-tax</a:t>
            </a:r>
            <a:r>
              <a:rPr lang="en-US" baseline="0" dirty="0" smtClean="0"/>
              <a:t> paid by Company</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23</a:t>
            </a:fld>
            <a:endParaRPr lang="en-US"/>
          </a:p>
        </p:txBody>
      </p:sp>
    </p:spTree>
    <p:extLst>
      <p:ext uri="{BB962C8B-B14F-4D97-AF65-F5344CB8AC3E}">
        <p14:creationId xmlns:p14="http://schemas.microsoft.com/office/powerpoint/2010/main" val="230667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TDS at Source; actually </a:t>
            </a:r>
            <a:r>
              <a:rPr lang="en-US" dirty="0" err="1" smtClean="0"/>
              <a:t>Pranab</a:t>
            </a:r>
            <a:r>
              <a:rPr lang="en-US" baseline="0" dirty="0" smtClean="0"/>
              <a:t> </a:t>
            </a:r>
            <a:r>
              <a:rPr lang="en-US" baseline="0" dirty="0" err="1" smtClean="0"/>
              <a:t>Mukharjee</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26</a:t>
            </a:fld>
            <a:endParaRPr lang="en-US"/>
          </a:p>
        </p:txBody>
      </p:sp>
    </p:spTree>
    <p:extLst>
      <p:ext uri="{BB962C8B-B14F-4D97-AF65-F5344CB8AC3E}">
        <p14:creationId xmlns:p14="http://schemas.microsoft.com/office/powerpoint/2010/main" val="374626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3</a:t>
            </a:fld>
            <a:endParaRPr lang="en-US"/>
          </a:p>
        </p:txBody>
      </p:sp>
    </p:spTree>
    <p:extLst>
      <p:ext uri="{BB962C8B-B14F-4D97-AF65-F5344CB8AC3E}">
        <p14:creationId xmlns:p14="http://schemas.microsoft.com/office/powerpoint/2010/main" val="2046208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dirty="0" smtClean="0"/>
              <a:t>Determination of transfer price becomes imperative</a:t>
            </a:r>
          </a:p>
          <a:p>
            <a:r>
              <a:rPr lang="en-GB" sz="1200" dirty="0" smtClean="0"/>
              <a:t>Transfer price to be determined on arms length basis</a:t>
            </a:r>
          </a:p>
          <a:p>
            <a:pPr lvl="0"/>
            <a:r>
              <a:rPr lang="en-GB" sz="1200" dirty="0" smtClean="0"/>
              <a:t>Transfer pricing therefore refers to the setting of prices (arms length price) for transactions between associated enterprises the transfer of property or services</a:t>
            </a:r>
          </a:p>
          <a:p>
            <a:pPr lvl="0"/>
            <a:r>
              <a:rPr lang="en-GB" sz="1200" dirty="0" smtClean="0">
                <a:solidFill>
                  <a:srgbClr val="DDDDDD"/>
                </a:solidFill>
              </a:rPr>
              <a:t>Share = individual's choice .</a:t>
            </a:r>
            <a:endParaRPr lang="en-IN" sz="1200" dirty="0">
              <a:solidFill>
                <a:srgbClr val="DDDDDD"/>
              </a:solidFill>
            </a:endParaRPr>
          </a:p>
        </p:txBody>
      </p:sp>
      <p:sp>
        <p:nvSpPr>
          <p:cNvPr id="4" name="Slide Number Placeholder 3"/>
          <p:cNvSpPr>
            <a:spLocks noGrp="1"/>
          </p:cNvSpPr>
          <p:nvPr>
            <p:ph type="sldNum" sz="quarter" idx="10"/>
          </p:nvPr>
        </p:nvSpPr>
        <p:spPr/>
        <p:txBody>
          <a:bodyPr/>
          <a:lstStyle/>
          <a:p>
            <a:fld id="{EA74AF3D-566F-467A-A261-28EF7D584B21}" type="slidenum">
              <a:rPr lang="en-US" smtClean="0"/>
              <a:t>27</a:t>
            </a:fld>
            <a:endParaRPr lang="en-US"/>
          </a:p>
        </p:txBody>
      </p:sp>
    </p:spTree>
    <p:extLst>
      <p:ext uri="{BB962C8B-B14F-4D97-AF65-F5344CB8AC3E}">
        <p14:creationId xmlns:p14="http://schemas.microsoft.com/office/powerpoint/2010/main" val="3129804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dirty="0" smtClean="0"/>
              <a:t>Honest CGT</a:t>
            </a:r>
            <a:endParaRPr lang="en-IN" sz="1200" dirty="0">
              <a:solidFill>
                <a:srgbClr val="DDDDDD"/>
              </a:solidFill>
            </a:endParaRPr>
          </a:p>
        </p:txBody>
      </p:sp>
      <p:sp>
        <p:nvSpPr>
          <p:cNvPr id="4" name="Slide Number Placeholder 3"/>
          <p:cNvSpPr>
            <a:spLocks noGrp="1"/>
          </p:cNvSpPr>
          <p:nvPr>
            <p:ph type="sldNum" sz="quarter" idx="10"/>
          </p:nvPr>
        </p:nvSpPr>
        <p:spPr/>
        <p:txBody>
          <a:bodyPr/>
          <a:lstStyle/>
          <a:p>
            <a:fld id="{EA74AF3D-566F-467A-A261-28EF7D584B21}" type="slidenum">
              <a:rPr lang="en-US" smtClean="0"/>
              <a:t>28</a:t>
            </a:fld>
            <a:endParaRPr lang="en-US"/>
          </a:p>
        </p:txBody>
      </p:sp>
    </p:spTree>
    <p:extLst>
      <p:ext uri="{BB962C8B-B14F-4D97-AF65-F5344CB8AC3E}">
        <p14:creationId xmlns:p14="http://schemas.microsoft.com/office/powerpoint/2010/main" val="201867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dirty="0" smtClean="0">
                <a:solidFill>
                  <a:srgbClr val="DDDDDD"/>
                </a:solidFill>
              </a:rPr>
              <a:t>Real</a:t>
            </a:r>
            <a:r>
              <a:rPr lang="en-IN" sz="1200" baseline="0" dirty="0" smtClean="0">
                <a:solidFill>
                  <a:srgbClr val="DDDDDD"/>
                </a:solidFill>
              </a:rPr>
              <a:t> life – undervaluation</a:t>
            </a:r>
            <a:endParaRPr lang="en-IN" sz="1200" dirty="0">
              <a:solidFill>
                <a:srgbClr val="DDDDDD"/>
              </a:solidFill>
            </a:endParaRPr>
          </a:p>
        </p:txBody>
      </p:sp>
      <p:sp>
        <p:nvSpPr>
          <p:cNvPr id="4" name="Slide Number Placeholder 3"/>
          <p:cNvSpPr>
            <a:spLocks noGrp="1"/>
          </p:cNvSpPr>
          <p:nvPr>
            <p:ph type="sldNum" sz="quarter" idx="10"/>
          </p:nvPr>
        </p:nvSpPr>
        <p:spPr/>
        <p:txBody>
          <a:bodyPr/>
          <a:lstStyle/>
          <a:p>
            <a:fld id="{EA74AF3D-566F-467A-A261-28EF7D584B21}" type="slidenum">
              <a:rPr lang="en-US" smtClean="0"/>
              <a:t>29</a:t>
            </a:fld>
            <a:endParaRPr lang="en-US"/>
          </a:p>
        </p:txBody>
      </p:sp>
    </p:spTree>
    <p:extLst>
      <p:ext uri="{BB962C8B-B14F-4D97-AF65-F5344CB8AC3E}">
        <p14:creationId xmlns:p14="http://schemas.microsoft.com/office/powerpoint/2010/main" val="2467166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75%</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31</a:t>
            </a:fld>
            <a:endParaRPr lang="en-US"/>
          </a:p>
        </p:txBody>
      </p:sp>
    </p:spTree>
    <p:extLst>
      <p:ext uri="{BB962C8B-B14F-4D97-AF65-F5344CB8AC3E}">
        <p14:creationId xmlns:p14="http://schemas.microsoft.com/office/powerpoint/2010/main" val="3289383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VISPL= call </a:t>
            </a:r>
            <a:r>
              <a:rPr lang="en-US" dirty="0" err="1" smtClean="0"/>
              <a:t>centre</a:t>
            </a:r>
            <a:r>
              <a:rPr lang="en-US" dirty="0" smtClean="0"/>
              <a:t> </a:t>
            </a:r>
          </a:p>
          <a:p>
            <a:r>
              <a:rPr lang="en-US" dirty="0" smtClean="0"/>
              <a:t>“transfer pricing” generally refers to prices of transactions between associated enterprises (AEs). These transactions may take place under conditions differing from those taking place between independent enterprises. According to the Department, the effect of transfer pricing is that the parent company or a specific subsidiary tends to produce insufficient taxable income or excessive loss on a transaction. </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32</a:t>
            </a:fld>
            <a:endParaRPr lang="en-US"/>
          </a:p>
        </p:txBody>
      </p:sp>
    </p:spTree>
    <p:extLst>
      <p:ext uri="{BB962C8B-B14F-4D97-AF65-F5344CB8AC3E}">
        <p14:creationId xmlns:p14="http://schemas.microsoft.com/office/powerpoint/2010/main" val="2634914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VISPL= call </a:t>
            </a:r>
            <a:r>
              <a:rPr lang="en-US" dirty="0" err="1" smtClean="0"/>
              <a:t>centre</a:t>
            </a:r>
            <a:r>
              <a:rPr lang="en-US" dirty="0" smtClean="0"/>
              <a:t> </a:t>
            </a:r>
          </a:p>
          <a:p>
            <a:r>
              <a:rPr lang="en-US" dirty="0" smtClean="0"/>
              <a:t>“transfer pricing” generally refers to prices of transactions between associated enterprises (AEs). These transactions may take place under conditions differing from those taking place between independent enterprises. According to the Department, the effect of transfer pricing is that the parent company or a specific subsidiary tends to produce insufficient taxable income or excessive loss on a transaction. </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33</a:t>
            </a:fld>
            <a:endParaRPr lang="en-US"/>
          </a:p>
        </p:txBody>
      </p:sp>
    </p:spTree>
    <p:extLst>
      <p:ext uri="{BB962C8B-B14F-4D97-AF65-F5344CB8AC3E}">
        <p14:creationId xmlns:p14="http://schemas.microsoft.com/office/powerpoint/2010/main" val="2251102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Dividend has to be distributed acc. To shareholding</a:t>
            </a:r>
          </a:p>
          <a:p>
            <a:r>
              <a:rPr lang="en-US" dirty="0" smtClean="0"/>
              <a:t>How can </a:t>
            </a:r>
            <a:r>
              <a:rPr lang="en-US" dirty="0" err="1" smtClean="0"/>
              <a:t>Biyani</a:t>
            </a:r>
            <a:r>
              <a:rPr lang="en-US" dirty="0" smtClean="0"/>
              <a:t> make more than his share holding? Ans.</a:t>
            </a:r>
            <a:r>
              <a:rPr lang="en-US" baseline="0" dirty="0" smtClean="0"/>
              <a:t> Royalties!</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43</a:t>
            </a:fld>
            <a:endParaRPr lang="en-US"/>
          </a:p>
        </p:txBody>
      </p:sp>
    </p:spTree>
    <p:extLst>
      <p:ext uri="{BB962C8B-B14F-4D97-AF65-F5344CB8AC3E}">
        <p14:creationId xmlns:p14="http://schemas.microsoft.com/office/powerpoint/2010/main" val="4265901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Finland owns</a:t>
            </a:r>
            <a:r>
              <a:rPr lang="en-US" baseline="0" dirty="0" smtClean="0"/>
              <a:t> 100% of Nokia India, it’s a private ltd. company</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47</a:t>
            </a:fld>
            <a:endParaRPr lang="en-US"/>
          </a:p>
        </p:txBody>
      </p:sp>
    </p:spTree>
    <p:extLst>
      <p:ext uri="{BB962C8B-B14F-4D97-AF65-F5344CB8AC3E}">
        <p14:creationId xmlns:p14="http://schemas.microsoft.com/office/powerpoint/2010/main" val="1328824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Royalties tax not given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Black" panose="020B0A04020102020204" pitchFamily="34" charset="0"/>
              </a:rPr>
              <a:t>Seven years</a:t>
            </a:r>
          </a:p>
          <a:p>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49</a:t>
            </a:fld>
            <a:endParaRPr lang="en-US"/>
          </a:p>
        </p:txBody>
      </p:sp>
    </p:spTree>
    <p:extLst>
      <p:ext uri="{BB962C8B-B14F-4D97-AF65-F5344CB8AC3E}">
        <p14:creationId xmlns:p14="http://schemas.microsoft.com/office/powerpoint/2010/main" val="833110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absence of proof about export of huge no. of handsets during three assessment years  between 2009 and 2012 </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55</a:t>
            </a:fld>
            <a:endParaRPr lang="en-US"/>
          </a:p>
        </p:txBody>
      </p:sp>
    </p:spTree>
    <p:extLst>
      <p:ext uri="{BB962C8B-B14F-4D97-AF65-F5344CB8AC3E}">
        <p14:creationId xmlns:p14="http://schemas.microsoft.com/office/powerpoint/2010/main" val="25661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TDS at Source; actually </a:t>
            </a:r>
            <a:r>
              <a:rPr lang="en-US" dirty="0" err="1" smtClean="0"/>
              <a:t>Pranab</a:t>
            </a:r>
            <a:r>
              <a:rPr lang="en-US" baseline="0" dirty="0" smtClean="0"/>
              <a:t> </a:t>
            </a:r>
            <a:r>
              <a:rPr lang="en-US" baseline="0" dirty="0" err="1" smtClean="0"/>
              <a:t>Mukharjee</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4</a:t>
            </a:fld>
            <a:endParaRPr lang="en-US"/>
          </a:p>
        </p:txBody>
      </p:sp>
    </p:spTree>
    <p:extLst>
      <p:ext uri="{BB962C8B-B14F-4D97-AF65-F5344CB8AC3E}">
        <p14:creationId xmlns:p14="http://schemas.microsoft.com/office/powerpoint/2010/main" val="2082352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Always silent</a:t>
            </a:r>
          </a:p>
          <a:p>
            <a:r>
              <a:rPr lang="en-US" dirty="0" smtClean="0"/>
              <a:t>Since ww1</a:t>
            </a:r>
          </a:p>
          <a:p>
            <a:r>
              <a:rPr lang="en-US" dirty="0" smtClean="0"/>
              <a:t>Same situation</a:t>
            </a:r>
            <a:r>
              <a:rPr lang="en-US" baseline="0" dirty="0" smtClean="0"/>
              <a:t> in all other countries and cases, shell India vs </a:t>
            </a:r>
            <a:r>
              <a:rPr lang="en-US" baseline="0" dirty="0" err="1" smtClean="0"/>
              <a:t>Usa</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57</a:t>
            </a:fld>
            <a:endParaRPr lang="en-US"/>
          </a:p>
        </p:txBody>
      </p:sp>
    </p:spTree>
    <p:extLst>
      <p:ext uri="{BB962C8B-B14F-4D97-AF65-F5344CB8AC3E}">
        <p14:creationId xmlns:p14="http://schemas.microsoft.com/office/powerpoint/2010/main" val="2044261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Developed countries and</a:t>
            </a:r>
            <a:r>
              <a:rPr lang="en-US" baseline="0" dirty="0" smtClean="0"/>
              <a:t> MNCs don’t like it.</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58</a:t>
            </a:fld>
            <a:endParaRPr lang="en-US"/>
          </a:p>
        </p:txBody>
      </p:sp>
    </p:spTree>
    <p:extLst>
      <p:ext uri="{BB962C8B-B14F-4D97-AF65-F5344CB8AC3E}">
        <p14:creationId xmlns:p14="http://schemas.microsoft.com/office/powerpoint/2010/main" val="1181352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Developing countries don’t like it</a:t>
            </a:r>
          </a:p>
          <a:p>
            <a:r>
              <a:rPr lang="en-US" dirty="0" smtClean="0">
                <a:effectLst/>
              </a:rPr>
              <a:t>Fiscal imperialism: money drained from colony</a:t>
            </a:r>
            <a:r>
              <a:rPr lang="en-US" baseline="0" dirty="0" smtClean="0">
                <a:effectLst/>
              </a:rPr>
              <a:t> to king</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59</a:t>
            </a:fld>
            <a:endParaRPr lang="en-US"/>
          </a:p>
        </p:txBody>
      </p:sp>
    </p:spTree>
    <p:extLst>
      <p:ext uri="{BB962C8B-B14F-4D97-AF65-F5344CB8AC3E}">
        <p14:creationId xmlns:p14="http://schemas.microsoft.com/office/powerpoint/2010/main" val="116314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TDS at Source; actually </a:t>
            </a:r>
            <a:r>
              <a:rPr lang="en-US" dirty="0" err="1" smtClean="0"/>
              <a:t>Pranab</a:t>
            </a:r>
            <a:r>
              <a:rPr lang="en-US" baseline="0" dirty="0" smtClean="0"/>
              <a:t> </a:t>
            </a:r>
            <a:r>
              <a:rPr lang="en-US" baseline="0" dirty="0" err="1" smtClean="0"/>
              <a:t>Mukharjee</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5</a:t>
            </a:fld>
            <a:endParaRPr lang="en-US"/>
          </a:p>
        </p:txBody>
      </p:sp>
    </p:spTree>
    <p:extLst>
      <p:ext uri="{BB962C8B-B14F-4D97-AF65-F5344CB8AC3E}">
        <p14:creationId xmlns:p14="http://schemas.microsoft.com/office/powerpoint/2010/main" val="49557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TDS at Source; actually </a:t>
            </a:r>
            <a:r>
              <a:rPr lang="en-US" dirty="0" err="1" smtClean="0"/>
              <a:t>Pranab</a:t>
            </a:r>
            <a:r>
              <a:rPr lang="en-US" baseline="0" dirty="0" smtClean="0"/>
              <a:t> </a:t>
            </a:r>
            <a:r>
              <a:rPr lang="en-US" baseline="0" dirty="0" err="1" smtClean="0"/>
              <a:t>Mukharjee</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6</a:t>
            </a:fld>
            <a:endParaRPr lang="en-US"/>
          </a:p>
        </p:txBody>
      </p:sp>
    </p:spTree>
    <p:extLst>
      <p:ext uri="{BB962C8B-B14F-4D97-AF65-F5344CB8AC3E}">
        <p14:creationId xmlns:p14="http://schemas.microsoft.com/office/powerpoint/2010/main" val="322409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TDS at Source; actually </a:t>
            </a:r>
            <a:r>
              <a:rPr lang="en-US" dirty="0" err="1" smtClean="0"/>
              <a:t>Pranab</a:t>
            </a:r>
            <a:r>
              <a:rPr lang="en-US" baseline="0" dirty="0" smtClean="0"/>
              <a:t> </a:t>
            </a:r>
            <a:r>
              <a:rPr lang="en-US" baseline="0" dirty="0" err="1" smtClean="0"/>
              <a:t>Mukharjee</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7</a:t>
            </a:fld>
            <a:endParaRPr lang="en-US"/>
          </a:p>
        </p:txBody>
      </p:sp>
    </p:spTree>
    <p:extLst>
      <p:ext uri="{BB962C8B-B14F-4D97-AF65-F5344CB8AC3E}">
        <p14:creationId xmlns:p14="http://schemas.microsoft.com/office/powerpoint/2010/main" val="224243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Hutch </a:t>
            </a:r>
            <a:r>
              <a:rPr lang="en-US" dirty="0" err="1" smtClean="0"/>
              <a:t>Essar’s</a:t>
            </a:r>
            <a:r>
              <a:rPr lang="en-US" dirty="0" smtClean="0"/>
              <a:t> 67% stakes held by CGP investment ltd.</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9</a:t>
            </a:fld>
            <a:endParaRPr lang="en-US"/>
          </a:p>
        </p:txBody>
      </p:sp>
    </p:spTree>
    <p:extLst>
      <p:ext uri="{BB962C8B-B14F-4D97-AF65-F5344CB8AC3E}">
        <p14:creationId xmlns:p14="http://schemas.microsoft.com/office/powerpoint/2010/main" val="153074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TDS at Source; actually </a:t>
            </a:r>
            <a:r>
              <a:rPr lang="en-US" dirty="0" err="1" smtClean="0"/>
              <a:t>Pranab</a:t>
            </a:r>
            <a:r>
              <a:rPr lang="en-US" baseline="0" dirty="0" smtClean="0"/>
              <a:t> </a:t>
            </a:r>
            <a:r>
              <a:rPr lang="en-US" baseline="0" dirty="0" err="1" smtClean="0"/>
              <a:t>Mukharjee</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10</a:t>
            </a:fld>
            <a:endParaRPr lang="en-US"/>
          </a:p>
        </p:txBody>
      </p:sp>
    </p:spTree>
    <p:extLst>
      <p:ext uri="{BB962C8B-B14F-4D97-AF65-F5344CB8AC3E}">
        <p14:creationId xmlns:p14="http://schemas.microsoft.com/office/powerpoint/2010/main" val="4293534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TDS at Source; actually </a:t>
            </a:r>
            <a:r>
              <a:rPr lang="en-US" dirty="0" err="1" smtClean="0"/>
              <a:t>Pranab</a:t>
            </a:r>
            <a:r>
              <a:rPr lang="en-US" baseline="0" dirty="0" smtClean="0"/>
              <a:t> </a:t>
            </a:r>
            <a:r>
              <a:rPr lang="en-US" baseline="0" dirty="0" err="1" smtClean="0"/>
              <a:t>Mukharjee</a:t>
            </a:r>
            <a:endParaRPr lang="en-US" dirty="0"/>
          </a:p>
        </p:txBody>
      </p:sp>
      <p:sp>
        <p:nvSpPr>
          <p:cNvPr id="4" name="Slide Number Placeholder 3"/>
          <p:cNvSpPr>
            <a:spLocks noGrp="1"/>
          </p:cNvSpPr>
          <p:nvPr>
            <p:ph type="sldNum" sz="quarter" idx="10"/>
          </p:nvPr>
        </p:nvSpPr>
        <p:spPr/>
        <p:txBody>
          <a:bodyPr/>
          <a:lstStyle/>
          <a:p>
            <a:fld id="{EA74AF3D-566F-467A-A261-28EF7D584B21}" type="slidenum">
              <a:rPr lang="en-US" smtClean="0"/>
              <a:t>11</a:t>
            </a:fld>
            <a:endParaRPr lang="en-US"/>
          </a:p>
        </p:txBody>
      </p:sp>
    </p:spTree>
    <p:extLst>
      <p:ext uri="{BB962C8B-B14F-4D97-AF65-F5344CB8AC3E}">
        <p14:creationId xmlns:p14="http://schemas.microsoft.com/office/powerpoint/2010/main" val="1146191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Franklin Gothic Demi" panose="020B07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Franklin Gothic Demi" panose="020B0703020102020204" pitchFamily="34" charset="0"/>
              </a:defRPr>
            </a:lvl1pPr>
          </a:lstStyle>
          <a:p>
            <a:fld id="{08B9EBBA-996F-894A-B54A-D6246ED52CEA}"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lvl1pPr>
              <a:defRPr>
                <a:latin typeface="Franklin Gothic Demi" panose="020B0703020102020204" pitchFamily="34" charset="0"/>
              </a:defRPr>
            </a:lvl1pPr>
          </a:lstStyle>
          <a:p>
            <a:fld id="{D57F1E4F-1CFF-5643-939E-217C01CDF565}" type="slidenum">
              <a:rPr lang="en-US" smtClean="0"/>
              <a:pPr/>
              <a:t>‹#›</a:t>
            </a:fld>
            <a:endParaRPr lang="en-US" dirty="0"/>
          </a:p>
        </p:txBody>
      </p:sp>
      <p:pic>
        <p:nvPicPr>
          <p:cNvPr id="7" name="Picture 6"/>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4372589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cience">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F5812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F58120"/>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7863" y="2374677"/>
            <a:ext cx="2637144" cy="3981673"/>
          </a:xfrm>
          <a:prstGeom prst="rect">
            <a:avLst/>
          </a:prstGeom>
        </p:spPr>
      </p:pic>
    </p:spTree>
    <p:extLst>
      <p:ext uri="{BB962C8B-B14F-4D97-AF65-F5344CB8AC3E}">
        <p14:creationId xmlns:p14="http://schemas.microsoft.com/office/powerpoint/2010/main" val="20379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CQ">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9" name="TextBox 8"/>
          <p:cNvSpPr txBox="1"/>
          <p:nvPr/>
        </p:nvSpPr>
        <p:spPr>
          <a:xfrm>
            <a:off x="1574099" y="6053697"/>
            <a:ext cx="9382125" cy="646331"/>
          </a:xfrm>
          <a:prstGeom prst="rect">
            <a:avLst/>
          </a:prstGeom>
          <a:solidFill>
            <a:schemeClr val="accent6">
              <a:lumMod val="20000"/>
              <a:lumOff val="80000"/>
            </a:schemeClr>
          </a:solidFill>
        </p:spPr>
        <p:txBody>
          <a:bodyPr wrap="square" rtlCol="0">
            <a:spAutoFit/>
          </a:bodyPr>
          <a:lstStyle/>
          <a:p>
            <a:pPr algn="ctr"/>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pic>
        <p:nvPicPr>
          <p:cNvPr id="10" name="Picture 9"/>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104007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465138"/>
            <a:ext cx="10515600" cy="2218795"/>
          </a:xfrm>
        </p:spPr>
        <p:txBody>
          <a:bodyPr anchor="ctr"/>
          <a:lstStyle>
            <a:lvl1pPr algn="ctr">
              <a:defRPr sz="6000">
                <a:solidFill>
                  <a:schemeClr val="accent6">
                    <a:lumMod val="20000"/>
                    <a:lumOff val="80000"/>
                  </a:schemeClr>
                </a:solidFill>
                <a:latin typeface="Franklin Gothic Heavy" panose="020B09030201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2921000"/>
            <a:ext cx="10515600" cy="3168651"/>
          </a:xfrm>
        </p:spPr>
        <p:txBody>
          <a:bodyPr>
            <a:normAutofit/>
          </a:bodyPr>
          <a:lstStyle>
            <a:lvl1pPr marL="457200" indent="-457200" algn="l">
              <a:buFont typeface="+mj-lt"/>
              <a:buAutoNum type="arabicPeriod"/>
              <a:defRPr sz="4400">
                <a:solidFill>
                  <a:schemeClr val="bg1"/>
                </a:solidFill>
                <a:latin typeface="Franklin Gothic Demi Cond" panose="020B07060304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5819129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20034"/>
            <a:ext cx="5181600" cy="5156929"/>
          </a:xfrm>
          <a:solidFill>
            <a:schemeClr val="tx1"/>
          </a:solidFill>
          <a:ln w="76200">
            <a:solidFill>
              <a:srgbClr val="92D05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020034"/>
            <a:ext cx="5181600" cy="5156929"/>
          </a:xfrm>
          <a:solidFill>
            <a:schemeClr val="tx1"/>
          </a:solidFill>
          <a:ln w="76200">
            <a:solidFill>
              <a:srgbClr val="00B0F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14-Feb-15</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cxnSp>
        <p:nvCxnSpPr>
          <p:cNvPr id="8" name="Straight Connector 7"/>
          <p:cNvCxnSpPr/>
          <p:nvPr/>
        </p:nvCxnSpPr>
        <p:spPr>
          <a:xfrm flipH="1">
            <a:off x="6087533" y="1066800"/>
            <a:ext cx="8467" cy="5207000"/>
          </a:xfrm>
          <a:prstGeom prst="line">
            <a:avLst/>
          </a:prstGeom>
          <a:ln w="571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tretch>
            <a:fillRect/>
          </a:stretch>
        </p:blipFill>
        <p:spPr>
          <a:xfrm rot="16200000">
            <a:off x="10553567" y="3540101"/>
            <a:ext cx="1905266" cy="342948"/>
          </a:xfrm>
          <a:prstGeom prst="rect">
            <a:avLst/>
          </a:prstGeom>
        </p:spPr>
      </p:pic>
    </p:spTree>
    <p:extLst>
      <p:ext uri="{BB962C8B-B14F-4D97-AF65-F5344CB8AC3E}">
        <p14:creationId xmlns:p14="http://schemas.microsoft.com/office/powerpoint/2010/main" val="383465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bg/>
                                          </p:spTgt>
                                        </p:tgtEl>
                                        <p:attrNameLst>
                                          <p:attrName>style.visibility</p:attrName>
                                        </p:attrNameLst>
                                      </p:cBhvr>
                                      <p:to>
                                        <p:strVal val="visible"/>
                                      </p:to>
                                    </p:set>
                                    <p:animEffect transition="in" filter="fade">
                                      <p:cBhvr>
                                        <p:cTn id="29" dur="500"/>
                                        <p:tgtEl>
                                          <p:spTgt spid="4">
                                            <p:bg/>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animBg="1">
        <p:tmplLst>
          <p:tmpl>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795524"/>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55800"/>
            <a:ext cx="5157787" cy="4255559"/>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955800"/>
            <a:ext cx="5157787" cy="4233863"/>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02640F58-564D-2B4F-AE67-E407BA4FCF45}" type="datetimeFigureOut">
              <a:rPr lang="en-US" smtClean="0"/>
              <a:pPr/>
              <a:t>14-Feb-15</a:t>
            </a:fld>
            <a:endParaRPr lang="en-US" dirty="0"/>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D57F1E4F-1CFF-5643-939E-217C01CDF565}" type="slidenum">
              <a:rPr lang="en-US" smtClean="0"/>
              <a:pPr/>
              <a:t>‹#›</a:t>
            </a:fld>
            <a:endParaRPr lang="en-US" dirty="0"/>
          </a:p>
        </p:txBody>
      </p:sp>
      <p:sp>
        <p:nvSpPr>
          <p:cNvPr id="11" name="Text Placeholder 2"/>
          <p:cNvSpPr>
            <a:spLocks noGrp="1"/>
          </p:cNvSpPr>
          <p:nvPr>
            <p:ph type="body" idx="13"/>
          </p:nvPr>
        </p:nvSpPr>
        <p:spPr>
          <a:xfrm>
            <a:off x="6196013" y="795524"/>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838200" y="93848"/>
            <a:ext cx="10515600" cy="701675"/>
          </a:xfrm>
          <a:prstGeom prst="roundRect">
            <a:avLst/>
          </a:prstGeom>
          <a:solidFill>
            <a:schemeClr val="tx1">
              <a:lumMod val="85000"/>
              <a:lumOff val="15000"/>
            </a:schemeClr>
          </a:solidFill>
          <a:ln>
            <a:no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5" name="Picture 14"/>
          <p:cNvPicPr>
            <a:picLocks noChangeAspect="1"/>
          </p:cNvPicPr>
          <p:nvPr/>
        </p:nvPicPr>
        <p:blipFill>
          <a:blip r:embed="rId2"/>
          <a:stretch>
            <a:fillRect/>
          </a:stretch>
        </p:blipFill>
        <p:spPr>
          <a:xfrm>
            <a:off x="4521200" y="6131387"/>
            <a:ext cx="2972018" cy="747508"/>
          </a:xfrm>
          <a:prstGeom prst="rect">
            <a:avLst/>
          </a:prstGeom>
        </p:spPr>
      </p:pic>
      <p:cxnSp>
        <p:nvCxnSpPr>
          <p:cNvPr id="14" name="Straight Connector 13"/>
          <p:cNvCxnSpPr/>
          <p:nvPr/>
        </p:nvCxnSpPr>
        <p:spPr>
          <a:xfrm flipH="1">
            <a:off x="6087533" y="1066800"/>
            <a:ext cx="8467" cy="5207000"/>
          </a:xfrm>
          <a:prstGeom prst="line">
            <a:avLst/>
          </a:prstGeom>
          <a:ln w="571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omparison without head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94906"/>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4000" b="0">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233488"/>
            <a:ext cx="5157787" cy="4977872"/>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233488"/>
            <a:ext cx="5157787" cy="4956175"/>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09B482E8-6E0E-1B4F-B1FD-C69DB9E858D9}" type="datetimeFigureOut">
              <a:rPr lang="en-US" smtClean="0"/>
              <a:pPr/>
              <a:t>14-Feb-15</a:t>
            </a:fld>
            <a:endParaRPr lang="en-US" dirty="0"/>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D57F1E4F-1CFF-5643-939E-217C01CDF565}" type="slidenum">
              <a:rPr lang="en-US" smtClean="0"/>
              <a:pPr/>
              <a:t>‹#›</a:t>
            </a:fld>
            <a:endParaRPr lang="en-US" dirty="0"/>
          </a:p>
        </p:txBody>
      </p:sp>
      <p:sp>
        <p:nvSpPr>
          <p:cNvPr id="11" name="Text Placeholder 2"/>
          <p:cNvSpPr>
            <a:spLocks noGrp="1"/>
          </p:cNvSpPr>
          <p:nvPr>
            <p:ph type="body" idx="13"/>
          </p:nvPr>
        </p:nvSpPr>
        <p:spPr>
          <a:xfrm>
            <a:off x="6196013" y="94906"/>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89000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3A34C8-038E-2045-AF43-DF7DBB8E0E9E}" type="datetimeFigureOut">
              <a:rPr lang="en-US" smtClean="0"/>
              <a:pPr/>
              <a:t>14-Feb-15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6201668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14-Feb-15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21430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14-Feb-15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7010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14-Feb-15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91941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14-Feb-15</a:t>
            </a:fld>
            <a:endParaRPr lang="en-US" dirty="0"/>
          </a:p>
        </p:txBody>
      </p:sp>
      <p:sp>
        <p:nvSpPr>
          <p:cNvPr id="5" name="Footer Placeholder 4"/>
          <p:cNvSpPr>
            <a:spLocks noGrp="1"/>
          </p:cNvSpPr>
          <p:nvPr>
            <p:ph type="ftr" sz="quarter" idx="11"/>
          </p:nvPr>
        </p:nvSpPr>
        <p:spPr/>
        <p:txBody>
          <a:bodyPr/>
          <a:lstStyle/>
          <a:p>
            <a:r>
              <a:rPr lang="en-US" smtClean="0"/>
              <a:t>Mrunal.org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15810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smtClean="0"/>
              <a:pPr/>
              <a:t>14-Feb-15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682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Content Placeholder 7"/>
          <p:cNvSpPr>
            <a:spLocks noGrp="1"/>
          </p:cNvSpPr>
          <p:nvPr>
            <p:ph sz="quarter" idx="13"/>
          </p:nvPr>
        </p:nvSpPr>
        <p:spPr>
          <a:xfrm>
            <a:off x="8704263" y="365125"/>
            <a:ext cx="2649537"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
          </p:nvPr>
        </p:nvSpPr>
        <p:spPr>
          <a:xfrm>
            <a:off x="838200" y="939800"/>
            <a:ext cx="7772400" cy="52371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838200" y="134938"/>
            <a:ext cx="77724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4" name="Picture 1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6200000">
            <a:off x="8719653" y="2505486"/>
            <a:ext cx="6068272" cy="876422"/>
          </a:xfrm>
          <a:prstGeom prst="rect">
            <a:avLst/>
          </a:prstGeom>
          <a:noFill/>
          <a:ln>
            <a:noFill/>
          </a:ln>
        </p:spPr>
      </p:pic>
    </p:spTree>
    <p:extLst>
      <p:ext uri="{BB962C8B-B14F-4D97-AF65-F5344CB8AC3E}">
        <p14:creationId xmlns:p14="http://schemas.microsoft.com/office/powerpoint/2010/main" val="34062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6200000">
            <a:off x="8082597" y="2330389"/>
            <a:ext cx="6068272" cy="876422"/>
          </a:xfrm>
          <a:prstGeom prst="rect">
            <a:avLst/>
          </a:prstGeom>
        </p:spPr>
      </p:pic>
      <p:sp>
        <p:nvSpPr>
          <p:cNvPr id="8" name="Title 1"/>
          <p:cNvSpPr>
            <a:spLocks noGrp="1"/>
          </p:cNvSpPr>
          <p:nvPr>
            <p:ph type="title"/>
          </p:nvPr>
        </p:nvSpPr>
        <p:spPr>
          <a:xfrm>
            <a:off x="838200" y="123031"/>
            <a:ext cx="10515600" cy="701675"/>
          </a:xfrm>
          <a:solidFill>
            <a:schemeClr val="accent3">
              <a:lumMod val="20000"/>
              <a:lumOff val="80000"/>
            </a:schemeClr>
          </a:solidFill>
          <a:ln w="19050">
            <a:solidFill>
              <a:schemeClr val="tx1">
                <a:lumMod val="50000"/>
                <a:lumOff val="50000"/>
              </a:schemeClr>
            </a:solidFill>
          </a:ln>
        </p:spPr>
        <p:style>
          <a:lnRef idx="1">
            <a:schemeClr val="accent4"/>
          </a:lnRef>
          <a:fillRef idx="2">
            <a:schemeClr val="accent4"/>
          </a:fillRef>
          <a:effectRef idx="1">
            <a:schemeClr val="accent4"/>
          </a:effectRef>
          <a:fontRef idx="none"/>
        </p:style>
        <p:txBody>
          <a:bodyPr/>
          <a:lstStyle>
            <a:lvl1pPr algn="ctr">
              <a:defRPr>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24765318"/>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20034"/>
            <a:ext cx="5181600" cy="5156929"/>
          </a:xfrm>
          <a:solidFill>
            <a:srgbClr val="FFFFEB"/>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020034"/>
            <a:ext cx="5181600" cy="5156929"/>
          </a:xfrm>
          <a:solidFill>
            <a:srgbClr val="F4F9F1"/>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16200000">
            <a:off x="10553567" y="3540101"/>
            <a:ext cx="1905266" cy="342948"/>
          </a:xfrm>
          <a:prstGeom prst="rect">
            <a:avLst/>
          </a:prstGeom>
        </p:spPr>
      </p:pic>
      <p:sp>
        <p:nvSpPr>
          <p:cNvPr id="10" name="Title 1"/>
          <p:cNvSpPr>
            <a:spLocks noGrp="1"/>
          </p:cNvSpPr>
          <p:nvPr>
            <p:ph type="title"/>
          </p:nvPr>
        </p:nvSpPr>
        <p:spPr>
          <a:xfrm>
            <a:off x="838200" y="138972"/>
            <a:ext cx="10515600" cy="701675"/>
          </a:xfrm>
          <a:solidFill>
            <a:schemeClr val="accent3">
              <a:lumMod val="20000"/>
              <a:lumOff val="80000"/>
            </a:schemeClr>
          </a:solidFill>
          <a:ln w="19050">
            <a:solidFill>
              <a:schemeClr val="tx1">
                <a:lumMod val="50000"/>
                <a:lumOff val="50000"/>
              </a:schemeClr>
            </a:solidFill>
          </a:ln>
        </p:spPr>
        <p:style>
          <a:lnRef idx="1">
            <a:schemeClr val="accent4"/>
          </a:lnRef>
          <a:fillRef idx="2">
            <a:schemeClr val="accent4"/>
          </a:fillRef>
          <a:effectRef idx="1">
            <a:schemeClr val="accent4"/>
          </a:effectRef>
          <a:fontRef idx="none"/>
        </p:style>
        <p:txBody>
          <a:bodyPr/>
          <a:lstStyle>
            <a:lvl1pPr algn="ctr">
              <a:defRPr>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cxnSp>
        <p:nvCxnSpPr>
          <p:cNvPr id="11" name="Straight Connector 10"/>
          <p:cNvCxnSpPr/>
          <p:nvPr/>
        </p:nvCxnSpPr>
        <p:spPr>
          <a:xfrm flipH="1">
            <a:off x="6087533" y="1066800"/>
            <a:ext cx="8467" cy="5207000"/>
          </a:xfrm>
          <a:prstGeom prst="line">
            <a:avLst/>
          </a:prstGeom>
          <a:ln w="571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54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animBg="1">
        <p:tmplLst>
          <p:tmpl>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088496"/>
            <a:ext cx="5157787" cy="678921"/>
          </a:xfrm>
          <a:prstGeom prst="flowChartOffpageConnector">
            <a:avLst/>
          </a:prstGeom>
          <a:solidFill>
            <a:schemeClr val="accent6">
              <a:lumMod val="20000"/>
              <a:lumOff val="80000"/>
            </a:schemeClr>
          </a:solidFill>
        </p:spPr>
        <p:style>
          <a:lnRef idx="1">
            <a:schemeClr val="accent6"/>
          </a:lnRef>
          <a:fillRef idx="2">
            <a:schemeClr val="accent6"/>
          </a:fillRef>
          <a:effectRef idx="1">
            <a:schemeClr val="accent6"/>
          </a:effectRef>
          <a:fontRef idx="none"/>
        </p:style>
        <p:txBody>
          <a:bodyPr anchor="ctr"/>
          <a:lstStyle>
            <a:lvl1pPr marL="0" indent="0" algn="ctr">
              <a:buNone/>
              <a:defRPr sz="2800" b="1">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34104"/>
            <a:ext cx="5157787" cy="4255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955800"/>
            <a:ext cx="5157787" cy="4233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838200" y="365125"/>
            <a:ext cx="10515600" cy="701675"/>
          </a:xfrm>
          <a:solidFill>
            <a:schemeClr val="accent3">
              <a:lumMod val="20000"/>
              <a:lumOff val="80000"/>
            </a:schemeClr>
          </a:solidFill>
          <a:ln w="19050">
            <a:solidFill>
              <a:schemeClr val="tx1">
                <a:lumMod val="50000"/>
                <a:lumOff val="50000"/>
              </a:schemeClr>
            </a:solidFill>
          </a:ln>
        </p:spPr>
        <p:style>
          <a:lnRef idx="1">
            <a:schemeClr val="accent4"/>
          </a:lnRef>
          <a:fillRef idx="2">
            <a:schemeClr val="accent4"/>
          </a:fillRef>
          <a:effectRef idx="1">
            <a:schemeClr val="accent4"/>
          </a:effectRef>
          <a:fontRef idx="none"/>
        </p:style>
        <p:txBody>
          <a:bodyPr/>
          <a:lstStyle>
            <a:lvl1pPr algn="ctr">
              <a:defRPr>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11" name="Text Placeholder 2"/>
          <p:cNvSpPr>
            <a:spLocks noGrp="1"/>
          </p:cNvSpPr>
          <p:nvPr>
            <p:ph type="body" idx="13"/>
          </p:nvPr>
        </p:nvSpPr>
        <p:spPr>
          <a:xfrm>
            <a:off x="6196013" y="1088496"/>
            <a:ext cx="5157787" cy="678921"/>
          </a:xfrm>
          <a:prstGeom prst="flowChartOffpageConnector">
            <a:avLst/>
          </a:prstGeom>
          <a:solidFill>
            <a:schemeClr val="accent1">
              <a:lumMod val="20000"/>
              <a:lumOff val="80000"/>
            </a:schemeClr>
          </a:solidFill>
        </p:spPr>
        <p:style>
          <a:lnRef idx="1">
            <a:schemeClr val="accent6"/>
          </a:lnRef>
          <a:fillRef idx="2">
            <a:schemeClr val="accent6"/>
          </a:fillRef>
          <a:effectRef idx="1">
            <a:schemeClr val="accent6"/>
          </a:effectRef>
          <a:fontRef idx="none"/>
        </p:style>
        <p:txBody>
          <a:bodyPr anchor="b"/>
          <a:lstStyle>
            <a:lvl1pPr marL="0" indent="0" algn="ctr">
              <a:buNone/>
              <a:defRPr sz="2800" b="1">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16200000">
            <a:off x="10553567" y="3540101"/>
            <a:ext cx="1905266" cy="342948"/>
          </a:xfrm>
          <a:prstGeom prst="rect">
            <a:avLst/>
          </a:prstGeom>
        </p:spPr>
      </p:pic>
      <p:cxnSp>
        <p:nvCxnSpPr>
          <p:cNvPr id="5" name="Straight Connector 4"/>
          <p:cNvCxnSpPr>
            <a:stCxn id="10" idx="2"/>
          </p:cNvCxnSpPr>
          <p:nvPr/>
        </p:nvCxnSpPr>
        <p:spPr>
          <a:xfrm flipH="1">
            <a:off x="6087533" y="1066800"/>
            <a:ext cx="8467" cy="5207000"/>
          </a:xfrm>
          <a:prstGeom prst="line">
            <a:avLst/>
          </a:prstGeom>
          <a:ln w="571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1"/>
          <p:cNvSpPr>
            <a:spLocks noGrp="1"/>
          </p:cNvSpPr>
          <p:nvPr>
            <p:ph type="title"/>
          </p:nvPr>
        </p:nvSpPr>
        <p:spPr>
          <a:xfrm>
            <a:off x="838200" y="365125"/>
            <a:ext cx="10515600" cy="701675"/>
          </a:xfrm>
          <a:solidFill>
            <a:schemeClr val="accent3">
              <a:lumMod val="20000"/>
              <a:lumOff val="80000"/>
            </a:schemeClr>
          </a:solidFill>
          <a:ln w="19050">
            <a:solidFill>
              <a:schemeClr val="tx1">
                <a:lumMod val="50000"/>
                <a:lumOff val="50000"/>
              </a:schemeClr>
            </a:solidFill>
          </a:ln>
        </p:spPr>
        <p:style>
          <a:lnRef idx="1">
            <a:schemeClr val="accent4"/>
          </a:lnRef>
          <a:fillRef idx="2">
            <a:schemeClr val="accent4"/>
          </a:fillRef>
          <a:effectRef idx="1">
            <a:schemeClr val="accent4"/>
          </a:effectRef>
          <a:fontRef idx="none"/>
        </p:style>
        <p:txBody>
          <a:bodyPr/>
          <a:lstStyle>
            <a:lvl1pPr algn="ctr">
              <a:defRPr>
                <a:solidFill>
                  <a:schemeClr val="tx1">
                    <a:lumMod val="75000"/>
                    <a:lumOff val="25000"/>
                  </a:schemeClr>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2641259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46187"/>
            <a:ext cx="5181600" cy="4930776"/>
          </a:xfrm>
          <a:solidFill>
            <a:schemeClr val="accent1">
              <a:lumMod val="20000"/>
              <a:lumOff val="80000"/>
            </a:schemeClr>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246187"/>
            <a:ext cx="5181600" cy="4930776"/>
          </a:xfrm>
          <a:solidFill>
            <a:schemeClr val="accent6">
              <a:lumMod val="20000"/>
              <a:lumOff val="80000"/>
            </a:schemeClr>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14-Feb-15</a:t>
            </a:fld>
            <a:endParaRPr lang="en-US" dirty="0"/>
          </a:p>
        </p:txBody>
      </p:sp>
      <p:sp>
        <p:nvSpPr>
          <p:cNvPr id="6" name="Footer Placeholder 5"/>
          <p:cNvSpPr>
            <a:spLocks noGrp="1"/>
          </p:cNvSpPr>
          <p:nvPr>
            <p:ph type="ftr" sz="quarter" idx="11"/>
          </p:nvPr>
        </p:nvSpPr>
        <p:spPr/>
        <p:txBody>
          <a:bodyPr/>
          <a:lstStyle/>
          <a:p>
            <a:r>
              <a:rPr lang="en-US" smtClean="0"/>
              <a:t>Mrunal.org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16200000">
            <a:off x="10553567" y="3540101"/>
            <a:ext cx="1905266" cy="342948"/>
          </a:xfrm>
          <a:prstGeom prst="rect">
            <a:avLst/>
          </a:prstGeom>
        </p:spPr>
      </p:pic>
      <p:sp>
        <p:nvSpPr>
          <p:cNvPr id="9" name="Title 1"/>
          <p:cNvSpPr>
            <a:spLocks noGrp="1"/>
          </p:cNvSpPr>
          <p:nvPr>
            <p:ph type="title"/>
          </p:nvPr>
        </p:nvSpPr>
        <p:spPr>
          <a:xfrm>
            <a:off x="838200" y="365125"/>
            <a:ext cx="10515600" cy="701675"/>
          </a:xfrm>
          <a:solidFill>
            <a:schemeClr val="accent4">
              <a:lumMod val="20000"/>
              <a:lumOff val="80000"/>
            </a:schemeClr>
          </a:solidFill>
        </p:spPr>
        <p:style>
          <a:lnRef idx="1">
            <a:schemeClr val="accent4"/>
          </a:lnRef>
          <a:fillRef idx="2">
            <a:schemeClr val="accent4"/>
          </a:fillRef>
          <a:effectRef idx="1">
            <a:schemeClr val="accent4"/>
          </a:effectRef>
          <a:fontRef idx="none"/>
        </p:style>
        <p:txBody>
          <a:bodyPr/>
          <a:lstStyle/>
          <a:p>
            <a:r>
              <a:rPr lang="en-US" dirty="0" smtClean="0"/>
              <a:t>Click to edit Master title style</a:t>
            </a:r>
            <a:endParaRPr lang="en-US" dirty="0"/>
          </a:p>
        </p:txBody>
      </p:sp>
    </p:spTree>
    <p:extLst>
      <p:ext uri="{BB962C8B-B14F-4D97-AF65-F5344CB8AC3E}">
        <p14:creationId xmlns:p14="http://schemas.microsoft.com/office/powerpoint/2010/main" val="320245979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088496"/>
            <a:ext cx="5157787" cy="678921"/>
          </a:xfrm>
          <a:solidFill>
            <a:schemeClr val="accent6">
              <a:lumMod val="20000"/>
              <a:lumOff val="80000"/>
            </a:schemeClr>
          </a:solidFill>
        </p:spPr>
        <p:style>
          <a:lnRef idx="1">
            <a:schemeClr val="accent6"/>
          </a:lnRef>
          <a:fillRef idx="2">
            <a:schemeClr val="accent6"/>
          </a:fillRef>
          <a:effectRef idx="1">
            <a:schemeClr val="accent6"/>
          </a:effectRef>
          <a:fontRef idx="none"/>
        </p:style>
        <p:txBody>
          <a:bodyPr anchor="b"/>
          <a:lstStyle>
            <a:lvl1pPr marL="0" indent="0" algn="ctr">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1934104"/>
            <a:ext cx="5157787" cy="42555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196013" y="1955800"/>
            <a:ext cx="5157787" cy="42338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14-Feb-15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838200" y="365125"/>
            <a:ext cx="10515600" cy="701675"/>
          </a:xfrm>
          <a:solidFill>
            <a:schemeClr val="accent4">
              <a:lumMod val="20000"/>
              <a:lumOff val="80000"/>
            </a:schemeClr>
          </a:solidFill>
        </p:spPr>
        <p:style>
          <a:lnRef idx="1">
            <a:schemeClr val="accent4"/>
          </a:lnRef>
          <a:fillRef idx="2">
            <a:schemeClr val="accent4"/>
          </a:fillRef>
          <a:effectRef idx="1">
            <a:schemeClr val="accent4"/>
          </a:effectRef>
          <a:fontRef idx="none"/>
        </p:style>
        <p:txBody>
          <a:bodyPr/>
          <a:lstStyle/>
          <a:p>
            <a:r>
              <a:rPr lang="en-US" dirty="0" smtClean="0"/>
              <a:t>Click to edit Master title style</a:t>
            </a:r>
            <a:endParaRPr lang="en-US" dirty="0"/>
          </a:p>
        </p:txBody>
      </p:sp>
      <p:sp>
        <p:nvSpPr>
          <p:cNvPr id="11" name="Text Placeholder 2"/>
          <p:cNvSpPr>
            <a:spLocks noGrp="1"/>
          </p:cNvSpPr>
          <p:nvPr>
            <p:ph type="body" idx="13"/>
          </p:nvPr>
        </p:nvSpPr>
        <p:spPr>
          <a:xfrm>
            <a:off x="6196013" y="1088496"/>
            <a:ext cx="5157787" cy="678921"/>
          </a:xfrm>
          <a:solidFill>
            <a:schemeClr val="accent1">
              <a:lumMod val="20000"/>
              <a:lumOff val="80000"/>
            </a:schemeClr>
          </a:solidFill>
        </p:spPr>
        <p:style>
          <a:lnRef idx="1">
            <a:schemeClr val="accent6"/>
          </a:lnRef>
          <a:fillRef idx="2">
            <a:schemeClr val="accent6"/>
          </a:fillRef>
          <a:effectRef idx="1">
            <a:schemeClr val="accent6"/>
          </a:effectRef>
          <a:fontRef idx="none"/>
        </p:style>
        <p:txBody>
          <a:bodyPr anchor="b"/>
          <a:lstStyle>
            <a:lvl1pPr marL="0" indent="0" algn="ctr">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12" name="Picture 11"/>
          <p:cNvPicPr>
            <a:picLocks noChangeAspect="1"/>
          </p:cNvPicPr>
          <p:nvPr userDrawn="1"/>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16200000">
            <a:off x="10553567" y="3540101"/>
            <a:ext cx="1905266" cy="342948"/>
          </a:xfrm>
          <a:prstGeom prst="rect">
            <a:avLst/>
          </a:prstGeom>
        </p:spPr>
      </p:pic>
    </p:spTree>
    <p:extLst>
      <p:ext uri="{BB962C8B-B14F-4D97-AF65-F5344CB8AC3E}">
        <p14:creationId xmlns:p14="http://schemas.microsoft.com/office/powerpoint/2010/main" val="41840088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cap">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616" y="127321"/>
            <a:ext cx="10035251" cy="6049641"/>
          </a:xfrm>
        </p:spPr>
        <p:txBody>
          <a:bodyPr>
            <a:normAutofit/>
          </a:bodyPr>
          <a:lstStyle>
            <a:lvl1pPr marL="228600" indent="-228600">
              <a:buClr>
                <a:srgbClr val="FFC000"/>
              </a:buClr>
              <a:buFont typeface="Wingdings" panose="05000000000000000000" pitchFamily="2" charset="2"/>
              <a:buChar char="Ø"/>
              <a:defRPr sz="44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Ø"/>
              <a:defRPr sz="44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Ø"/>
              <a:defRPr sz="44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Ø"/>
              <a:defRPr sz="44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Ø"/>
              <a:defRPr sz="44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2" name="Picture 1"/>
          <p:cNvPicPr>
            <a:picLocks noChangeAspect="1"/>
          </p:cNvPicPr>
          <p:nvPr/>
        </p:nvPicPr>
        <p:blipFill>
          <a:blip r:embed="rId2"/>
          <a:stretch>
            <a:fillRect/>
          </a:stretch>
        </p:blipFill>
        <p:spPr>
          <a:xfrm>
            <a:off x="4163933" y="5829344"/>
            <a:ext cx="4089836" cy="1028656"/>
          </a:xfrm>
          <a:prstGeom prst="rect">
            <a:avLst/>
          </a:prstGeom>
        </p:spPr>
      </p:pic>
      <p:pic>
        <p:nvPicPr>
          <p:cNvPr id="11" name="Picture 10"/>
          <p:cNvPicPr>
            <a:picLocks noChangeAspect="1"/>
          </p:cNvPicPr>
          <p:nvPr/>
        </p:nvPicPr>
        <p:blipFill>
          <a:blip r:embed="rId3"/>
          <a:stretch>
            <a:fillRect/>
          </a:stretch>
        </p:blipFill>
        <p:spPr>
          <a:xfrm rot="16200000">
            <a:off x="-2128837" y="2490959"/>
            <a:ext cx="5829344" cy="1596615"/>
          </a:xfrm>
          <a:prstGeom prst="rect">
            <a:avLst/>
          </a:prstGeom>
        </p:spPr>
      </p:pic>
    </p:spTree>
    <p:extLst>
      <p:ext uri="{BB962C8B-B14F-4D97-AF65-F5344CB8AC3E}">
        <p14:creationId xmlns:p14="http://schemas.microsoft.com/office/powerpoint/2010/main" val="1352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lf_Study">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4" y="287868"/>
            <a:ext cx="7755466"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259353" y="646331"/>
            <a:ext cx="3712513" cy="2090552"/>
          </a:xfrm>
          <a:prstGeom prst="flowChartDocumen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normAutofit/>
          </a:bodyPr>
          <a:lstStyle>
            <a:lvl1pPr algn="ctr">
              <a:defRPr sz="3200">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609" y="3091681"/>
            <a:ext cx="3810000" cy="2857500"/>
          </a:xfrm>
          <a:prstGeom prst="rect">
            <a:avLst/>
          </a:prstGeom>
        </p:spPr>
      </p:pic>
      <p:sp>
        <p:nvSpPr>
          <p:cNvPr id="9" name="TextBox 8"/>
          <p:cNvSpPr txBox="1"/>
          <p:nvPr/>
        </p:nvSpPr>
        <p:spPr>
          <a:xfrm>
            <a:off x="8238067" y="0"/>
            <a:ext cx="3759200" cy="646331"/>
          </a:xfrm>
          <a:prstGeom prst="rect">
            <a:avLst/>
          </a:prstGeom>
          <a:solidFill>
            <a:srgbClr val="FF000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smtClean="0">
                <a:latin typeface="Franklin Gothic Heavy" panose="020B0903020102020204" pitchFamily="34" charset="0"/>
              </a:rPr>
              <a:t>Self Study</a:t>
            </a:r>
            <a:endParaRPr lang="en-US" sz="3600" dirty="0">
              <a:latin typeface="Franklin Gothic Heavy" panose="020B0903020102020204" pitchFamily="34" charset="0"/>
            </a:endParaRPr>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02091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ight 3rd Blank">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1">
              <a:lumMod val="20000"/>
              <a:lumOff val="80000"/>
            </a:schemeClr>
          </a:solidFill>
          <a:ln w="28575"/>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1"/>
            <a:ext cx="3090333" cy="2090552"/>
          </a:xfrm>
          <a:prstGeom prst="flowChartDocument">
            <a:avLst/>
          </a:prstGeom>
          <a:solidFill>
            <a:schemeClr val="accent2">
              <a:lumMod val="20000"/>
              <a:lumOff val="80000"/>
            </a:schemeClr>
          </a:solidFill>
          <a:ln w="38100">
            <a:solidFill>
              <a:srgbClr val="FF660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89258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vironment">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6">
              <a:lumMod val="20000"/>
              <a:lumOff val="80000"/>
            </a:schemeClr>
          </a:solidFill>
          <a:ln w="28575">
            <a:solidFill>
              <a:schemeClr val="accent4">
                <a:lumMod val="60000"/>
                <a:lumOff val="40000"/>
              </a:schemeClr>
            </a:solid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1"/>
            <a:ext cx="3090333" cy="2090552"/>
          </a:xfrm>
          <a:prstGeom prst="flowChartDocument">
            <a:avLst/>
          </a:prstGeom>
          <a:solidFill>
            <a:schemeClr val="accent6">
              <a:lumMod val="20000"/>
              <a:lumOff val="80000"/>
            </a:schemeClr>
          </a:solidFill>
          <a:ln w="38100">
            <a:solidFill>
              <a:schemeClr val="accent6">
                <a:lumMod val="50000"/>
              </a:schemeClr>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00B050"/>
          </a:solidFill>
          <a:ln>
            <a:solidFill>
              <a:schemeClr val="accent6">
                <a:lumMod val="50000"/>
              </a:schemeClr>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09652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olity">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5">
              <a:lumMod val="20000"/>
              <a:lumOff val="80000"/>
            </a:schemeClr>
          </a:solidFill>
          <a:ln w="28575">
            <a:no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1"/>
            <a:ext cx="3090333" cy="2090552"/>
          </a:xfrm>
          <a:prstGeom prst="flowChartDocument">
            <a:avLst/>
          </a:prstGeom>
          <a:solidFill>
            <a:schemeClr val="accent5">
              <a:lumMod val="20000"/>
              <a:lumOff val="80000"/>
            </a:schemeClr>
          </a:solidFill>
          <a:ln w="38100">
            <a:solidFill>
              <a:srgbClr val="7030A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7030A0"/>
          </a:solidFill>
          <a:ln>
            <a:solidFill>
              <a:schemeClr val="accent6">
                <a:lumMod val="50000"/>
              </a:schemeClr>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404297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conomic Survey">
    <p:spTree>
      <p:nvGrpSpPr>
        <p:cNvPr id="1" name=""/>
        <p:cNvGrpSpPr/>
        <p:nvPr/>
      </p:nvGrpSpPr>
      <p:grpSpPr>
        <a:xfrm>
          <a:off x="0" y="0"/>
          <a:ext cx="0" cy="0"/>
          <a:chOff x="0" y="0"/>
          <a:chExt cx="0" cy="0"/>
        </a:xfrm>
      </p:grpSpPr>
      <p:sp>
        <p:nvSpPr>
          <p:cNvPr id="9" name="Content Placeholder 19"/>
          <p:cNvSpPr>
            <a:spLocks noGrp="1"/>
          </p:cNvSpPr>
          <p:nvPr>
            <p:ph sz="quarter" idx="14"/>
          </p:nvPr>
        </p:nvSpPr>
        <p:spPr>
          <a:xfrm>
            <a:off x="8886548" y="1718733"/>
            <a:ext cx="3053918" cy="4458229"/>
          </a:xfrm>
          <a:prstGeom prst="flowChartManualInput">
            <a:avLst/>
          </a:prstGeom>
          <a:solidFill>
            <a:schemeClr val="accent5">
              <a:lumMod val="20000"/>
              <a:lumOff val="80000"/>
            </a:schemeClr>
          </a:solidFill>
          <a:ln w="28575">
            <a:no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7429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1pPr>
            <a:lvl2pPr marL="12001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2pPr>
            <a:lvl3pPr marL="16573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3pPr>
            <a:lvl4pPr marL="21145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4pPr>
            <a:lvl5pPr marL="25717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384A92"/>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384A92"/>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79792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olity Angl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532" y="1783664"/>
            <a:ext cx="3089805" cy="4052204"/>
          </a:xfrm>
          <a:prstGeom prst="rect">
            <a:avLst/>
          </a:prstGeom>
        </p:spPr>
      </p:pic>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14-Feb-15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452238"/>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452238"/>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896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14-Feb-15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95022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925" r:id="rId18"/>
    <p:sldLayoutId id="2147483926" r:id="rId19"/>
    <p:sldLayoutId id="2147483927" r:id="rId20"/>
    <p:sldLayoutId id="2147483928" r:id="rId21"/>
    <p:sldLayoutId id="2147483929" r:id="rId22"/>
    <p:sldLayoutId id="2147483930" r:id="rId23"/>
    <p:sldLayoutId id="2147483931" r:id="rId24"/>
    <p:sldLayoutId id="2147483932" r:id="rId25"/>
    <p:sldLayoutId id="2147483818" r:id="rId26"/>
    <p:sldLayoutId id="2147483819" r:id="rId2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0.jpg"/><Relationship Id="rId1" Type="http://schemas.openxmlformats.org/officeDocument/2006/relationships/slideLayout" Target="../slideLayouts/slideLayout1.xml"/><Relationship Id="rId4" Type="http://schemas.openxmlformats.org/officeDocument/2006/relationships/image" Target="../media/image31.jpg"/></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32.png"/><Relationship Id="rId4" Type="http://schemas.openxmlformats.org/officeDocument/2006/relationships/image" Target="../media/image21.jp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g"/><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2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17.xml"/><Relationship Id="rId5" Type="http://schemas.openxmlformats.org/officeDocument/2006/relationships/image" Target="../media/image31.jpg"/><Relationship Id="rId4" Type="http://schemas.openxmlformats.org/officeDocument/2006/relationships/image" Target="../media/image14.jpg"/></Relationships>
</file>

<file path=ppt/slides/_rels/slide4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1.jpg"/><Relationship Id="rId1" Type="http://schemas.openxmlformats.org/officeDocument/2006/relationships/slideLayout" Target="../slideLayouts/slideLayout17.xml"/><Relationship Id="rId4" Type="http://schemas.openxmlformats.org/officeDocument/2006/relationships/image" Target="../media/image31.jpg"/></Relationships>
</file>

<file path=ppt/slides/_rels/slide4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17.xml"/><Relationship Id="rId5" Type="http://schemas.openxmlformats.org/officeDocument/2006/relationships/image" Target="../media/image31.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jpg"/><Relationship Id="rId4" Type="http://schemas.openxmlformats.org/officeDocument/2006/relationships/image" Target="../media/image1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17.xml"/><Relationship Id="rId5" Type="http://schemas.openxmlformats.org/officeDocument/2006/relationships/image" Target="../media/image30.jpg"/><Relationship Id="rId4" Type="http://schemas.openxmlformats.org/officeDocument/2006/relationships/image" Target="../media/image31.jp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jp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5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2.jpg"/></Relationships>
</file>

<file path=ppt/slides/_rels/slide6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gif"/><Relationship Id="rId5" Type="http://schemas.openxmlformats.org/officeDocument/2006/relationships/image" Target="../media/image37.png"/><Relationship Id="rId4" Type="http://schemas.openxmlformats.org/officeDocument/2006/relationships/image" Target="../media/image36.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285067"/>
            <a:ext cx="9144000" cy="3228622"/>
          </a:xfrm>
        </p:spPr>
        <p:txBody>
          <a:bodyPr>
            <a:normAutofit/>
          </a:bodyPr>
          <a:lstStyle/>
          <a:p>
            <a:pPr marL="742950" indent="-742950" algn="l">
              <a:buFont typeface="+mj-lt"/>
              <a:buAutoNum type="arabicPeriod"/>
            </a:pPr>
            <a:r>
              <a:rPr lang="en-US" sz="4400" dirty="0" smtClean="0"/>
              <a:t>Capital Gains Tax</a:t>
            </a:r>
          </a:p>
          <a:p>
            <a:pPr marL="742950" indent="-742950" algn="l">
              <a:buFont typeface="+mj-lt"/>
              <a:buAutoNum type="arabicPeriod"/>
            </a:pPr>
            <a:r>
              <a:rPr lang="en-US" sz="4400" dirty="0" smtClean="0"/>
              <a:t>Transfer Pricing Issue</a:t>
            </a:r>
          </a:p>
          <a:p>
            <a:pPr marL="742950" indent="-742950" algn="l">
              <a:buFont typeface="+mj-lt"/>
              <a:buAutoNum type="arabicPeriod"/>
            </a:pPr>
            <a:r>
              <a:rPr lang="en-US" sz="4400" smtClean="0"/>
              <a:t>GAAR</a:t>
            </a:r>
            <a:endParaRPr lang="en-US" sz="4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630" y="349955"/>
            <a:ext cx="4006740" cy="2719535"/>
          </a:xfrm>
          <a:prstGeom prst="rect">
            <a:avLst/>
          </a:prstGeom>
        </p:spPr>
      </p:pic>
    </p:spTree>
    <p:extLst>
      <p:ext uri="{BB962C8B-B14F-4D97-AF65-F5344CB8AC3E}">
        <p14:creationId xmlns:p14="http://schemas.microsoft.com/office/powerpoint/2010/main" val="151890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52744" y="2743641"/>
            <a:ext cx="4919472" cy="1569660"/>
          </a:xfrm>
          <a:prstGeom prst="rect">
            <a:avLst/>
          </a:prstGeom>
          <a:solidFill>
            <a:schemeClr val="accent5">
              <a:lumMod val="75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CGP investment Holding, Cayman (67%)</a:t>
            </a:r>
            <a:endParaRPr lang="en-US" sz="3200" dirty="0">
              <a:latin typeface="Arial Black" panose="020B0A04020102020204" pitchFamily="34" charset="0"/>
            </a:endParaRPr>
          </a:p>
        </p:txBody>
      </p:sp>
      <p:sp>
        <p:nvSpPr>
          <p:cNvPr id="8" name="TextBox 7"/>
          <p:cNvSpPr txBox="1"/>
          <p:nvPr/>
        </p:nvSpPr>
        <p:spPr>
          <a:xfrm>
            <a:off x="7290816" y="371800"/>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Hutchinson </a:t>
            </a:r>
            <a:r>
              <a:rPr lang="en-US" sz="3200" dirty="0" err="1" smtClean="0">
                <a:latin typeface="Arial Black" panose="020B0A04020102020204" pitchFamily="34" charset="0"/>
              </a:rPr>
              <a:t>HongKong</a:t>
            </a:r>
            <a:endParaRPr lang="en-US" sz="3200" dirty="0">
              <a:latin typeface="Arial Black" panose="020B0A04020102020204" pitchFamily="34" charset="0"/>
            </a:endParaRPr>
          </a:p>
        </p:txBody>
      </p:sp>
      <p:sp>
        <p:nvSpPr>
          <p:cNvPr id="9" name="TextBox 8"/>
          <p:cNvSpPr txBox="1"/>
          <p:nvPr/>
        </p:nvSpPr>
        <p:spPr>
          <a:xfrm>
            <a:off x="5946648" y="5200329"/>
            <a:ext cx="4919472"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Hutch </a:t>
            </a:r>
            <a:r>
              <a:rPr lang="en-US" sz="3200" dirty="0" err="1" smtClean="0">
                <a:latin typeface="Arial Black" panose="020B0A04020102020204" pitchFamily="34" charset="0"/>
              </a:rPr>
              <a:t>Essar</a:t>
            </a:r>
            <a:r>
              <a:rPr lang="en-US" sz="3200" dirty="0" smtClean="0">
                <a:latin typeface="Arial Black" panose="020B0A04020102020204" pitchFamily="34" charset="0"/>
              </a:rPr>
              <a:t>, India</a:t>
            </a:r>
            <a:endParaRPr lang="en-US" sz="3200" dirty="0">
              <a:latin typeface="Arial Black" panose="020B0A04020102020204" pitchFamily="34" charset="0"/>
            </a:endParaRPr>
          </a:p>
        </p:txBody>
      </p:sp>
      <p:sp>
        <p:nvSpPr>
          <p:cNvPr id="10" name="TextBox 9"/>
          <p:cNvSpPr txBox="1"/>
          <p:nvPr/>
        </p:nvSpPr>
        <p:spPr>
          <a:xfrm>
            <a:off x="630936" y="371800"/>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630936" y="2743641"/>
            <a:ext cx="2971800"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3" name="Straight Arrow Connector 2"/>
          <p:cNvCxnSpPr>
            <a:stCxn id="8" idx="2"/>
            <a:endCxn id="5" idx="0"/>
          </p:cNvCxnSpPr>
          <p:nvPr/>
        </p:nvCxnSpPr>
        <p:spPr>
          <a:xfrm flipH="1">
            <a:off x="8412480" y="1449018"/>
            <a:ext cx="669036" cy="129462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a:stCxn id="5" idx="2"/>
            <a:endCxn id="9" idx="0"/>
          </p:cNvCxnSpPr>
          <p:nvPr/>
        </p:nvCxnSpPr>
        <p:spPr>
          <a:xfrm flipH="1">
            <a:off x="8406384" y="4313301"/>
            <a:ext cx="6096" cy="88702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6" idx="3"/>
            <a:endCxn id="5" idx="1"/>
          </p:cNvCxnSpPr>
          <p:nvPr/>
        </p:nvCxnSpPr>
        <p:spPr>
          <a:xfrm>
            <a:off x="3602736" y="3282250"/>
            <a:ext cx="2350008" cy="246221"/>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a:endCxn id="6" idx="0"/>
          </p:cNvCxnSpPr>
          <p:nvPr/>
        </p:nvCxnSpPr>
        <p:spPr>
          <a:xfrm flipH="1">
            <a:off x="2116836" y="1449018"/>
            <a:ext cx="676656" cy="12946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Right Arrow 19"/>
          <p:cNvSpPr/>
          <p:nvPr/>
        </p:nvSpPr>
        <p:spPr>
          <a:xfrm rot="20230989">
            <a:off x="3318743" y="1219315"/>
            <a:ext cx="4245167" cy="1188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rial Black" panose="020B0A04020102020204" pitchFamily="34" charset="0"/>
              </a:rPr>
              <a:t>55-12=43</a:t>
            </a:r>
            <a:endParaRPr lang="en-US" sz="3600" dirty="0">
              <a:latin typeface="Arial Black" panose="020B0A040201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521" y="4860629"/>
            <a:ext cx="1992630" cy="1823445"/>
          </a:xfrm>
          <a:prstGeom prst="rect">
            <a:avLst/>
          </a:prstGeom>
        </p:spPr>
      </p:pic>
      <p:sp>
        <p:nvSpPr>
          <p:cNvPr id="4" name="Down Arrow 3"/>
          <p:cNvSpPr/>
          <p:nvPr/>
        </p:nvSpPr>
        <p:spPr>
          <a:xfrm>
            <a:off x="32004" y="3820859"/>
            <a:ext cx="4924044" cy="1039770"/>
          </a:xfrm>
          <a:prstGeom prst="downArrow">
            <a:avLst>
              <a:gd name="adj1" fmla="val 50000"/>
              <a:gd name="adj2" fmla="val 4348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latin typeface="Arial Black" panose="020B0A04020102020204" pitchFamily="34" charset="0"/>
              </a:rPr>
              <a:t>12k Crore</a:t>
            </a:r>
            <a:endParaRPr lang="en-US" sz="3200" dirty="0">
              <a:latin typeface="Arial Black" panose="020B0A04020102020204" pitchFamily="34" charset="0"/>
            </a:endParaRPr>
          </a:p>
        </p:txBody>
      </p:sp>
      <p:sp>
        <p:nvSpPr>
          <p:cNvPr id="16" name="TextBox 15"/>
          <p:cNvSpPr txBox="1"/>
          <p:nvPr/>
        </p:nvSpPr>
        <p:spPr>
          <a:xfrm>
            <a:off x="5946648" y="5200329"/>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Vodafone </a:t>
            </a:r>
            <a:r>
              <a:rPr lang="en-US" sz="3200" dirty="0" err="1" smtClean="0">
                <a:latin typeface="Arial Black" panose="020B0A04020102020204" pitchFamily="34" charset="0"/>
              </a:rPr>
              <a:t>Essar</a:t>
            </a:r>
            <a:r>
              <a:rPr lang="en-US" sz="3200" dirty="0" smtClean="0">
                <a:latin typeface="Arial Black" panose="020B0A04020102020204" pitchFamily="34" charset="0"/>
              </a:rPr>
              <a:t> India</a:t>
            </a:r>
            <a:endParaRPr lang="en-US" sz="3200" dirty="0">
              <a:latin typeface="Arial Black" panose="020B0A04020102020204" pitchFamily="34" charset="0"/>
            </a:endParaRPr>
          </a:p>
        </p:txBody>
      </p:sp>
      <p:sp>
        <p:nvSpPr>
          <p:cNvPr id="17" name="TextBox 16"/>
          <p:cNvSpPr txBox="1"/>
          <p:nvPr/>
        </p:nvSpPr>
        <p:spPr>
          <a:xfrm>
            <a:off x="7994904" y="6121786"/>
            <a:ext cx="2871216" cy="58477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smtClean="0">
                <a:latin typeface="Arial Black" panose="020B0A04020102020204" pitchFamily="34" charset="0"/>
              </a:rPr>
              <a:t>Mar. 2007</a:t>
            </a:r>
            <a:endParaRPr lang="en-US" sz="3200" dirty="0">
              <a:latin typeface="Arial Black" panose="020B0A04020102020204" pitchFamily="34" charset="0"/>
            </a:endParaRPr>
          </a:p>
        </p:txBody>
      </p:sp>
      <p:pic>
        <p:nvPicPr>
          <p:cNvPr id="19" name="Picture 18"/>
          <p:cNvPicPr>
            <a:picLocks noChangeAspect="1"/>
          </p:cNvPicPr>
          <p:nvPr/>
        </p:nvPicPr>
        <p:blipFill>
          <a:blip r:embed="rId4"/>
          <a:stretch>
            <a:fillRect/>
          </a:stretch>
        </p:blipFill>
        <p:spPr>
          <a:xfrm>
            <a:off x="1060950" y="1361025"/>
            <a:ext cx="1018398" cy="1470610"/>
          </a:xfrm>
          <a:prstGeom prst="rect">
            <a:avLst/>
          </a:prstGeom>
        </p:spPr>
      </p:pic>
      <p:pic>
        <p:nvPicPr>
          <p:cNvPr id="22" name="Picture 21"/>
          <p:cNvPicPr>
            <a:picLocks noChangeAspect="1"/>
          </p:cNvPicPr>
          <p:nvPr/>
        </p:nvPicPr>
        <p:blipFill>
          <a:blip r:embed="rId4"/>
          <a:stretch>
            <a:fillRect/>
          </a:stretch>
        </p:blipFill>
        <p:spPr>
          <a:xfrm>
            <a:off x="64265" y="1349936"/>
            <a:ext cx="1018398" cy="1470610"/>
          </a:xfrm>
          <a:prstGeom prst="rect">
            <a:avLst/>
          </a:prstGeom>
        </p:spPr>
      </p:pic>
    </p:spTree>
    <p:extLst>
      <p:ext uri="{BB962C8B-B14F-4D97-AF65-F5344CB8AC3E}">
        <p14:creationId xmlns:p14="http://schemas.microsoft.com/office/powerpoint/2010/main" val="92912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1+#ppt_w/2"/>
                                          </p:val>
                                        </p:tav>
                                        <p:tav tm="100000">
                                          <p:val>
                                            <p:strVal val="#ppt_x"/>
                                          </p:val>
                                        </p:tav>
                                      </p:tavLst>
                                    </p:anim>
                                    <p:anim calcmode="lin" valueType="num">
                                      <p:cBhvr additive="base">
                                        <p:cTn id="29"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1+#ppt_w/2"/>
                                          </p:val>
                                        </p:tav>
                                        <p:tav tm="100000">
                                          <p:val>
                                            <p:strVal val="#ppt_x"/>
                                          </p:val>
                                        </p:tav>
                                      </p:tavLst>
                                    </p:anim>
                                    <p:anim calcmode="lin" valueType="num">
                                      <p:cBhvr additive="base">
                                        <p:cTn id="35"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97065" y="3436537"/>
            <a:ext cx="4919472" cy="1077218"/>
          </a:xfrm>
          <a:prstGeom prst="rect">
            <a:avLst/>
          </a:prstGeom>
          <a:solidFill>
            <a:schemeClr val="accent5">
              <a:lumMod val="75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CGP investment Holding, Cayman</a:t>
            </a:r>
            <a:endParaRPr lang="en-US" sz="3200" dirty="0">
              <a:latin typeface="Arial Black" panose="020B0A04020102020204" pitchFamily="34" charset="0"/>
            </a:endParaRPr>
          </a:p>
        </p:txBody>
      </p:sp>
      <p:sp>
        <p:nvSpPr>
          <p:cNvPr id="8" name="TextBox 7"/>
          <p:cNvSpPr txBox="1"/>
          <p:nvPr/>
        </p:nvSpPr>
        <p:spPr>
          <a:xfrm>
            <a:off x="7290816" y="371800"/>
            <a:ext cx="3581400" cy="1077218"/>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3200" dirty="0" smtClean="0">
                <a:latin typeface="Arial Black" panose="020B0A04020102020204" pitchFamily="34" charset="0"/>
              </a:rPr>
              <a:t>Hutchinson </a:t>
            </a:r>
            <a:r>
              <a:rPr lang="en-US" sz="3200" dirty="0" err="1" smtClean="0">
                <a:latin typeface="Arial Black" panose="020B0A04020102020204" pitchFamily="34" charset="0"/>
              </a:rPr>
              <a:t>HongKong</a:t>
            </a:r>
            <a:endParaRPr lang="en-US" sz="3200" dirty="0">
              <a:latin typeface="Arial Black" panose="020B0A04020102020204" pitchFamily="34" charset="0"/>
            </a:endParaRPr>
          </a:p>
        </p:txBody>
      </p:sp>
      <p:sp>
        <p:nvSpPr>
          <p:cNvPr id="9" name="TextBox 8"/>
          <p:cNvSpPr txBox="1"/>
          <p:nvPr/>
        </p:nvSpPr>
        <p:spPr>
          <a:xfrm>
            <a:off x="5946648" y="5200329"/>
            <a:ext cx="4919472"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Hutch </a:t>
            </a:r>
            <a:r>
              <a:rPr lang="en-US" sz="3200" dirty="0" err="1" smtClean="0">
                <a:latin typeface="Arial Black" panose="020B0A04020102020204" pitchFamily="34" charset="0"/>
              </a:rPr>
              <a:t>Essar</a:t>
            </a:r>
            <a:r>
              <a:rPr lang="en-US" sz="3200" dirty="0" smtClean="0">
                <a:latin typeface="Arial Black" panose="020B0A04020102020204" pitchFamily="34" charset="0"/>
              </a:rPr>
              <a:t>, India</a:t>
            </a:r>
            <a:endParaRPr lang="en-US" sz="3200" dirty="0">
              <a:latin typeface="Arial Black" panose="020B0A04020102020204" pitchFamily="34" charset="0"/>
            </a:endParaRPr>
          </a:p>
        </p:txBody>
      </p:sp>
      <p:sp>
        <p:nvSpPr>
          <p:cNvPr id="10" name="TextBox 9"/>
          <p:cNvSpPr txBox="1"/>
          <p:nvPr/>
        </p:nvSpPr>
        <p:spPr>
          <a:xfrm>
            <a:off x="630936" y="371800"/>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630936" y="2743641"/>
            <a:ext cx="2971800" cy="1077218"/>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3" name="Straight Arrow Connector 2"/>
          <p:cNvCxnSpPr>
            <a:stCxn id="8" idx="2"/>
            <a:endCxn id="5" idx="0"/>
          </p:cNvCxnSpPr>
          <p:nvPr/>
        </p:nvCxnSpPr>
        <p:spPr>
          <a:xfrm flipH="1">
            <a:off x="8456801" y="1449018"/>
            <a:ext cx="624715" cy="1987519"/>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a:stCxn id="5" idx="2"/>
            <a:endCxn id="9" idx="0"/>
          </p:cNvCxnSpPr>
          <p:nvPr/>
        </p:nvCxnSpPr>
        <p:spPr>
          <a:xfrm flipH="1">
            <a:off x="8406384" y="4513755"/>
            <a:ext cx="50417" cy="68657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6" idx="3"/>
            <a:endCxn id="5" idx="1"/>
          </p:cNvCxnSpPr>
          <p:nvPr/>
        </p:nvCxnSpPr>
        <p:spPr>
          <a:xfrm>
            <a:off x="3602736" y="3282250"/>
            <a:ext cx="2394329" cy="692896"/>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a:endCxn id="6" idx="0"/>
          </p:cNvCxnSpPr>
          <p:nvPr/>
        </p:nvCxnSpPr>
        <p:spPr>
          <a:xfrm flipH="1">
            <a:off x="2116836" y="1449018"/>
            <a:ext cx="676656" cy="12946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Right Arrow 19"/>
          <p:cNvSpPr/>
          <p:nvPr/>
        </p:nvSpPr>
        <p:spPr>
          <a:xfrm rot="20230989">
            <a:off x="3318743" y="1219315"/>
            <a:ext cx="4245167" cy="118872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Arial Black" panose="020B0A04020102020204" pitchFamily="34" charset="0"/>
              </a:rPr>
              <a:t>$ 11 </a:t>
            </a:r>
            <a:r>
              <a:rPr lang="en-US" dirty="0" err="1">
                <a:latin typeface="Arial Black" panose="020B0A04020102020204" pitchFamily="34" charset="0"/>
              </a:rPr>
              <a:t>bn</a:t>
            </a:r>
            <a:endParaRPr lang="en-US" dirty="0">
              <a:latin typeface="Arial Black" panose="020B0A04020102020204" pitchFamily="34" charset="0"/>
            </a:endParaRPr>
          </a:p>
          <a:p>
            <a:pPr algn="ctr"/>
            <a:r>
              <a:rPr lang="en-US" dirty="0">
                <a:latin typeface="Arial Black" panose="020B0A04020102020204" pitchFamily="34" charset="0"/>
              </a:rPr>
              <a:t>Rs. 55k </a:t>
            </a:r>
            <a:r>
              <a:rPr lang="en-US" dirty="0" err="1">
                <a:latin typeface="Arial Black" panose="020B0A04020102020204" pitchFamily="34" charset="0"/>
              </a:rPr>
              <a:t>cr</a:t>
            </a:r>
            <a:endParaRPr lang="en-US" dirty="0">
              <a:latin typeface="Arial Black" panose="020B0A04020102020204"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936" y="1634840"/>
            <a:ext cx="1157009" cy="110880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521" y="4860629"/>
            <a:ext cx="1992630" cy="1823445"/>
          </a:xfrm>
          <a:prstGeom prst="rect">
            <a:avLst/>
          </a:prstGeom>
        </p:spPr>
      </p:pic>
      <p:sp>
        <p:nvSpPr>
          <p:cNvPr id="16" name="TextBox 15"/>
          <p:cNvSpPr txBox="1"/>
          <p:nvPr/>
        </p:nvSpPr>
        <p:spPr>
          <a:xfrm>
            <a:off x="5946648" y="5200329"/>
            <a:ext cx="4919472" cy="584775"/>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3200" dirty="0" smtClean="0">
                <a:latin typeface="Arial Black" panose="020B0A04020102020204" pitchFamily="34" charset="0"/>
              </a:rPr>
              <a:t>Vodafone India</a:t>
            </a:r>
            <a:endParaRPr lang="en-US" sz="3200" dirty="0">
              <a:latin typeface="Arial Black" panose="020B0A04020102020204" pitchFamily="34" charset="0"/>
            </a:endParaRPr>
          </a:p>
        </p:txBody>
      </p:sp>
      <p:sp>
        <p:nvSpPr>
          <p:cNvPr id="7" name="Rectangular Callout 6"/>
          <p:cNvSpPr/>
          <p:nvPr/>
        </p:nvSpPr>
        <p:spPr>
          <a:xfrm>
            <a:off x="4777740" y="1449018"/>
            <a:ext cx="7135724" cy="1673352"/>
          </a:xfrm>
          <a:prstGeom prst="wedgeRectCallout">
            <a:avLst>
              <a:gd name="adj1" fmla="val -49783"/>
              <a:gd name="adj2" fmla="val -8285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Entire Deal outside India</a:t>
            </a:r>
          </a:p>
          <a:p>
            <a:pPr algn="ctr"/>
            <a:r>
              <a:rPr lang="en-US" sz="2800" dirty="0" smtClean="0">
                <a:latin typeface="Arial Black" panose="020B0A04020102020204" pitchFamily="34" charset="0"/>
              </a:rPr>
              <a:t>No sale/purchase of Indian company / its shares</a:t>
            </a:r>
            <a:endParaRPr lang="en-US" sz="2800" dirty="0">
              <a:latin typeface="Arial Black" panose="020B0A04020102020204" pitchFamily="34" charset="0"/>
            </a:endParaRPr>
          </a:p>
        </p:txBody>
      </p:sp>
      <p:sp>
        <p:nvSpPr>
          <p:cNvPr id="17" name="Rectangular Callout 16"/>
          <p:cNvSpPr/>
          <p:nvPr/>
        </p:nvSpPr>
        <p:spPr>
          <a:xfrm>
            <a:off x="3421380" y="4948428"/>
            <a:ext cx="7135724" cy="1673352"/>
          </a:xfrm>
          <a:prstGeom prst="wedgeRectCallout">
            <a:avLst>
              <a:gd name="adj1" fmla="val -59138"/>
              <a:gd name="adj2" fmla="val -31489"/>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Black" panose="020B0A04020102020204" pitchFamily="34" charset="0"/>
              </a:rPr>
              <a:t>CGP not in any other business</a:t>
            </a:r>
          </a:p>
          <a:p>
            <a:pPr algn="ctr"/>
            <a:r>
              <a:rPr lang="en-US" sz="2800" dirty="0">
                <a:latin typeface="Arial Black" panose="020B0A04020102020204" pitchFamily="34" charset="0"/>
              </a:rPr>
              <a:t>Entire Deal to acquire </a:t>
            </a:r>
            <a:r>
              <a:rPr lang="en-US" sz="2800" dirty="0" smtClean="0">
                <a:latin typeface="Arial Black" panose="020B0A04020102020204" pitchFamily="34" charset="0"/>
              </a:rPr>
              <a:t>Hutch-</a:t>
            </a:r>
            <a:r>
              <a:rPr lang="en-US" sz="2800" dirty="0" err="1" smtClean="0">
                <a:latin typeface="Arial Black" panose="020B0A04020102020204" pitchFamily="34" charset="0"/>
              </a:rPr>
              <a:t>Essar</a:t>
            </a:r>
            <a:endParaRPr lang="en-US" sz="2800" dirty="0">
              <a:latin typeface="Arial Black" panose="020B0A04020102020204" pitchFamily="34" charset="0"/>
            </a:endParaRPr>
          </a:p>
        </p:txBody>
      </p:sp>
    </p:spTree>
    <p:extLst>
      <p:ext uri="{BB962C8B-B14F-4D97-AF65-F5344CB8AC3E}">
        <p14:creationId xmlns:p14="http://schemas.microsoft.com/office/powerpoint/2010/main" val="373034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1416" y="1144260"/>
            <a:ext cx="3039713" cy="3039713"/>
          </a:xfrm>
        </p:spPr>
      </p:pic>
      <p:sp>
        <p:nvSpPr>
          <p:cNvPr id="2" name="Title 1"/>
          <p:cNvSpPr>
            <a:spLocks noGrp="1"/>
          </p:cNvSpPr>
          <p:nvPr>
            <p:ph type="title"/>
          </p:nvPr>
        </p:nvSpPr>
        <p:spPr/>
        <p:txBody>
          <a:bodyPr>
            <a:normAutofit fontScale="90000"/>
          </a:bodyPr>
          <a:lstStyle/>
          <a:p>
            <a:r>
              <a:rPr lang="en-US" dirty="0" smtClean="0"/>
              <a:t>2010: Bombay HC</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553" y="4183973"/>
            <a:ext cx="1992630" cy="182344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136" y="4128230"/>
            <a:ext cx="2768641" cy="187918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6553" y="1900599"/>
            <a:ext cx="2292096" cy="2227631"/>
          </a:xfrm>
          <a:prstGeom prst="rect">
            <a:avLst/>
          </a:prstGeom>
        </p:spPr>
      </p:pic>
      <p:sp>
        <p:nvSpPr>
          <p:cNvPr id="8" name="TextBox 7"/>
          <p:cNvSpPr txBox="1"/>
          <p:nvPr/>
        </p:nvSpPr>
        <p:spPr>
          <a:xfrm>
            <a:off x="7529131" y="2322576"/>
            <a:ext cx="3588417" cy="1077218"/>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Rs.12000 Cr.</a:t>
            </a:r>
          </a:p>
          <a:p>
            <a:pPr algn="ctr"/>
            <a:r>
              <a:rPr lang="en-US" sz="3200" dirty="0" smtClean="0">
                <a:latin typeface="Arial Black" panose="020B0A04020102020204" pitchFamily="34" charset="0"/>
              </a:rPr>
              <a:t>CGT</a:t>
            </a:r>
            <a:endParaRPr lang="en-US" sz="3200" dirty="0">
              <a:latin typeface="Arial Black" panose="020B0A04020102020204" pitchFamily="34" charset="0"/>
            </a:endParaRPr>
          </a:p>
        </p:txBody>
      </p:sp>
    </p:spTree>
    <p:extLst>
      <p:ext uri="{BB962C8B-B14F-4D97-AF65-F5344CB8AC3E}">
        <p14:creationId xmlns:p14="http://schemas.microsoft.com/office/powerpoint/2010/main" val="155196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71416" y="1144260"/>
            <a:ext cx="3039713" cy="3039713"/>
          </a:xfrm>
        </p:spPr>
      </p:pic>
      <p:sp>
        <p:nvSpPr>
          <p:cNvPr id="2" name="Title 1"/>
          <p:cNvSpPr>
            <a:spLocks noGrp="1"/>
          </p:cNvSpPr>
          <p:nvPr>
            <p:ph type="title"/>
          </p:nvPr>
        </p:nvSpPr>
        <p:spPr/>
        <p:txBody>
          <a:bodyPr>
            <a:normAutofit fontScale="90000"/>
          </a:bodyPr>
          <a:lstStyle/>
          <a:p>
            <a:r>
              <a:rPr lang="en-US" dirty="0" smtClean="0"/>
              <a:t>2012: Supreme Court</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553" y="4183973"/>
            <a:ext cx="1992630" cy="182344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136" y="4128230"/>
            <a:ext cx="2768641" cy="1879188"/>
          </a:xfrm>
          <a:prstGeom prst="rect">
            <a:avLst/>
          </a:prstGeom>
        </p:spPr>
      </p:pic>
      <p:sp>
        <p:nvSpPr>
          <p:cNvPr id="8" name="TextBox 7"/>
          <p:cNvSpPr txBox="1"/>
          <p:nvPr/>
        </p:nvSpPr>
        <p:spPr>
          <a:xfrm>
            <a:off x="7529131" y="2322576"/>
            <a:ext cx="3588417" cy="1077218"/>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Rs.12000 Cr.</a:t>
            </a:r>
          </a:p>
          <a:p>
            <a:pPr algn="ctr"/>
            <a:r>
              <a:rPr lang="en-US" sz="3200" dirty="0" smtClean="0">
                <a:latin typeface="Arial Black" panose="020B0A04020102020204" pitchFamily="34" charset="0"/>
              </a:rPr>
              <a:t>CGT</a:t>
            </a:r>
            <a:endParaRPr lang="en-US" sz="3200" dirty="0">
              <a:latin typeface="Arial Black" panose="020B0A04020102020204"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656" y="3752612"/>
            <a:ext cx="2630424" cy="263042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8127" y="1497806"/>
            <a:ext cx="2630424" cy="2630424"/>
          </a:xfrm>
          <a:prstGeom prst="rect">
            <a:avLst/>
          </a:prstGeom>
        </p:spPr>
      </p:pic>
    </p:spTree>
    <p:extLst>
      <p:ext uri="{BB962C8B-B14F-4D97-AF65-F5344CB8AC3E}">
        <p14:creationId xmlns:p14="http://schemas.microsoft.com/office/powerpoint/2010/main" val="353251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SC – IT Dept. no power / jurisdiction (existing).</a:t>
            </a:r>
          </a:p>
          <a:p>
            <a:r>
              <a:rPr lang="en-US" sz="3600" dirty="0" smtClean="0"/>
              <a:t>Govt. issues Clarification in IT act</a:t>
            </a:r>
          </a:p>
          <a:p>
            <a:r>
              <a:rPr lang="en-US" sz="3600" dirty="0" smtClean="0"/>
              <a:t>Capital gains on companies outside India.</a:t>
            </a:r>
          </a:p>
          <a:p>
            <a:r>
              <a:rPr lang="en-US" sz="3600" dirty="0" smtClean="0"/>
              <a:t>when value derived from Indian Asset</a:t>
            </a:r>
          </a:p>
          <a:p>
            <a:r>
              <a:rPr lang="en-US" sz="3600" dirty="0" smtClean="0"/>
              <a:t>Such companies will be considered located within India.</a:t>
            </a:r>
          </a:p>
          <a:p>
            <a:r>
              <a:rPr lang="en-US" sz="3600" dirty="0" smtClean="0"/>
              <a:t>Will apply to all deals from 1962 onwards</a:t>
            </a:r>
          </a:p>
        </p:txBody>
      </p:sp>
      <p:sp>
        <p:nvSpPr>
          <p:cNvPr id="3" name="Title 2"/>
          <p:cNvSpPr>
            <a:spLocks noGrp="1"/>
          </p:cNvSpPr>
          <p:nvPr>
            <p:ph type="title"/>
          </p:nvPr>
        </p:nvSpPr>
        <p:spPr/>
        <p:txBody>
          <a:bodyPr>
            <a:normAutofit fontScale="90000"/>
          </a:bodyPr>
          <a:lstStyle/>
          <a:p>
            <a:r>
              <a:rPr lang="en-US" dirty="0" smtClean="0"/>
              <a:t>IT Act Clarification (2012)</a:t>
            </a:r>
            <a:endParaRPr lang="en-US" dirty="0"/>
          </a:p>
        </p:txBody>
      </p:sp>
    </p:spTree>
    <p:extLst>
      <p:ext uri="{BB962C8B-B14F-4D97-AF65-F5344CB8AC3E}">
        <p14:creationId xmlns:p14="http://schemas.microsoft.com/office/powerpoint/2010/main" val="2315039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smtClean="0"/>
              <a:t>Evasion</a:t>
            </a:r>
            <a:endParaRPr lang="en-US" dirty="0"/>
          </a:p>
        </p:txBody>
      </p:sp>
      <p:sp>
        <p:nvSpPr>
          <p:cNvPr id="7" name="Content Placeholder 6"/>
          <p:cNvSpPr>
            <a:spLocks noGrp="1"/>
          </p:cNvSpPr>
          <p:nvPr>
            <p:ph sz="half" idx="2"/>
          </p:nvPr>
        </p:nvSpPr>
        <p:spPr/>
        <p:txBody>
          <a:bodyPr/>
          <a:lstStyle/>
          <a:p>
            <a:r>
              <a:rPr lang="en-US" dirty="0" smtClean="0"/>
              <a:t>Income / transaction hidden</a:t>
            </a:r>
          </a:p>
          <a:p>
            <a:r>
              <a:rPr lang="en-US" dirty="0" smtClean="0"/>
              <a:t>Black money</a:t>
            </a:r>
          </a:p>
          <a:p>
            <a:r>
              <a:rPr lang="en-US" dirty="0" err="1" smtClean="0"/>
              <a:t>Jailtime</a:t>
            </a:r>
            <a:endParaRPr lang="en-US" dirty="0" smtClean="0"/>
          </a:p>
        </p:txBody>
      </p:sp>
      <p:sp>
        <p:nvSpPr>
          <p:cNvPr id="8" name="Content Placeholder 7"/>
          <p:cNvSpPr>
            <a:spLocks noGrp="1"/>
          </p:cNvSpPr>
          <p:nvPr>
            <p:ph sz="quarter" idx="4"/>
          </p:nvPr>
        </p:nvSpPr>
        <p:spPr/>
        <p:txBody>
          <a:bodyPr/>
          <a:lstStyle/>
          <a:p>
            <a:r>
              <a:rPr lang="en-US" dirty="0" smtClean="0"/>
              <a:t>Reported, everything on file</a:t>
            </a:r>
          </a:p>
          <a:p>
            <a:r>
              <a:rPr lang="en-US" dirty="0" smtClean="0"/>
              <a:t>But Legal loopholes used to avoid tax</a:t>
            </a:r>
          </a:p>
          <a:p>
            <a:r>
              <a:rPr lang="en-US" dirty="0" smtClean="0"/>
              <a:t>Black money….?</a:t>
            </a:r>
          </a:p>
          <a:p>
            <a:r>
              <a:rPr lang="en-US" smtClean="0"/>
              <a:t>Vodafone CGT</a:t>
            </a:r>
            <a:endParaRPr lang="en-US" dirty="0"/>
          </a:p>
        </p:txBody>
      </p:sp>
      <p:sp>
        <p:nvSpPr>
          <p:cNvPr id="9" name="Text Placeholder 8"/>
          <p:cNvSpPr>
            <a:spLocks noGrp="1"/>
          </p:cNvSpPr>
          <p:nvPr>
            <p:ph type="body" idx="13"/>
          </p:nvPr>
        </p:nvSpPr>
        <p:spPr/>
        <p:txBody>
          <a:bodyPr/>
          <a:lstStyle/>
          <a:p>
            <a:r>
              <a:rPr lang="en-US" smtClean="0"/>
              <a:t>Avoidance</a:t>
            </a:r>
            <a:endParaRPr lang="en-US" dirty="0"/>
          </a:p>
        </p:txBody>
      </p:sp>
      <p:sp>
        <p:nvSpPr>
          <p:cNvPr id="2" name="Title 1"/>
          <p:cNvSpPr>
            <a:spLocks noGrp="1"/>
          </p:cNvSpPr>
          <p:nvPr>
            <p:ph type="title"/>
          </p:nvPr>
        </p:nvSpPr>
        <p:spPr/>
        <p:txBody>
          <a:bodyPr>
            <a:normAutofit fontScale="90000"/>
          </a:bodyPr>
          <a:lstStyle/>
          <a:p>
            <a:r>
              <a:rPr lang="en-US" smtClean="0"/>
              <a:t>Evasion OR Avoidance?</a:t>
            </a:r>
            <a:endParaRPr lang="en-US" dirty="0"/>
          </a:p>
        </p:txBody>
      </p:sp>
    </p:spTree>
    <p:extLst>
      <p:ext uri="{BB962C8B-B14F-4D97-AF65-F5344CB8AC3E}">
        <p14:creationId xmlns:p14="http://schemas.microsoft.com/office/powerpoint/2010/main" val="894804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4000" dirty="0" smtClean="0"/>
              <a:t>General </a:t>
            </a:r>
            <a:r>
              <a:rPr lang="en-US" sz="4000" dirty="0" smtClean="0">
                <a:solidFill>
                  <a:srgbClr val="FF0000"/>
                </a:solidFill>
              </a:rPr>
              <a:t>Anti Avoidance </a:t>
            </a:r>
            <a:r>
              <a:rPr lang="en-US" sz="4000" dirty="0" smtClean="0"/>
              <a:t>Rules</a:t>
            </a:r>
          </a:p>
          <a:p>
            <a:r>
              <a:rPr lang="en-US" sz="4000" dirty="0" smtClean="0"/>
              <a:t>WEF 1/4/2014</a:t>
            </a:r>
          </a:p>
          <a:p>
            <a:r>
              <a:rPr lang="en-US" sz="4000" dirty="0" smtClean="0"/>
              <a:t>IT commissioner take action against tax avoidance</a:t>
            </a:r>
          </a:p>
          <a:p>
            <a:r>
              <a:rPr lang="en-US" sz="4000" dirty="0" smtClean="0"/>
              <a:t>Indian Citizen, NRI, Foreigner</a:t>
            </a:r>
          </a:p>
          <a:p>
            <a:r>
              <a:rPr lang="en-US" sz="4000" dirty="0" smtClean="0"/>
              <a:t>Even outside India</a:t>
            </a:r>
          </a:p>
          <a:p>
            <a:r>
              <a:rPr lang="en-US" sz="4000" dirty="0" smtClean="0"/>
              <a:t>Even retrospective</a:t>
            </a:r>
          </a:p>
          <a:p>
            <a:r>
              <a:rPr lang="en-US" sz="4000" dirty="0" smtClean="0"/>
              <a:t>Even if protected under any DTAA</a:t>
            </a:r>
          </a:p>
        </p:txBody>
      </p:sp>
      <p:sp>
        <p:nvSpPr>
          <p:cNvPr id="2" name="Title 1"/>
          <p:cNvSpPr>
            <a:spLocks noGrp="1"/>
          </p:cNvSpPr>
          <p:nvPr>
            <p:ph type="title"/>
          </p:nvPr>
        </p:nvSpPr>
        <p:spPr/>
        <p:txBody>
          <a:bodyPr>
            <a:normAutofit fontScale="90000"/>
          </a:bodyPr>
          <a:lstStyle/>
          <a:p>
            <a:r>
              <a:rPr lang="en-US" dirty="0" smtClean="0"/>
              <a:t>Budget 2012: GAAR</a:t>
            </a:r>
            <a:endParaRPr lang="en-US" dirty="0"/>
          </a:p>
        </p:txBody>
      </p:sp>
    </p:spTree>
    <p:extLst>
      <p:ext uri="{BB962C8B-B14F-4D97-AF65-F5344CB8AC3E}">
        <p14:creationId xmlns:p14="http://schemas.microsoft.com/office/powerpoint/2010/main" val="3256327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8899525" y="2171700"/>
            <a:ext cx="3028950" cy="3552825"/>
          </a:xfrm>
        </p:spPr>
      </p:pic>
      <p:sp>
        <p:nvSpPr>
          <p:cNvPr id="5" name="Content Placeholder 4"/>
          <p:cNvSpPr>
            <a:spLocks noGrp="1"/>
          </p:cNvSpPr>
          <p:nvPr>
            <p:ph idx="1"/>
          </p:nvPr>
        </p:nvSpPr>
        <p:spPr/>
        <p:txBody>
          <a:bodyPr>
            <a:normAutofit/>
          </a:bodyPr>
          <a:lstStyle/>
          <a:p>
            <a:r>
              <a:rPr lang="en-US" sz="4000" dirty="0" err="1" smtClean="0"/>
              <a:t>Shome</a:t>
            </a:r>
            <a:r>
              <a:rPr lang="en-US" sz="4000" dirty="0" smtClean="0"/>
              <a:t> Panel</a:t>
            </a:r>
          </a:p>
          <a:p>
            <a:r>
              <a:rPr lang="en-US" sz="4000" dirty="0" smtClean="0"/>
              <a:t>Only in rare cases</a:t>
            </a:r>
          </a:p>
          <a:p>
            <a:r>
              <a:rPr lang="en-US" sz="4000" dirty="0" smtClean="0"/>
              <a:t>&gt;3 Cr. + tax benefit</a:t>
            </a:r>
          </a:p>
          <a:p>
            <a:r>
              <a:rPr lang="en-US" sz="4000" dirty="0" smtClean="0"/>
              <a:t>Not to fill Revenue shortfalls</a:t>
            </a:r>
          </a:p>
          <a:p>
            <a:r>
              <a:rPr lang="en-US" sz="4000" dirty="0" smtClean="0"/>
              <a:t>Defer till 2016</a:t>
            </a:r>
          </a:p>
          <a:p>
            <a:r>
              <a:rPr lang="en-US" sz="4000" dirty="0" smtClean="0">
                <a:solidFill>
                  <a:schemeClr val="accent4"/>
                </a:solidFill>
              </a:rPr>
              <a:t>(2013) Chidambaram</a:t>
            </a:r>
            <a:r>
              <a:rPr lang="en-US" sz="4000" dirty="0" smtClean="0"/>
              <a:t>=&gt; 1/4/2016</a:t>
            </a:r>
          </a:p>
        </p:txBody>
      </p:sp>
      <p:sp>
        <p:nvSpPr>
          <p:cNvPr id="2" name="Title 1"/>
          <p:cNvSpPr>
            <a:spLocks noGrp="1"/>
          </p:cNvSpPr>
          <p:nvPr>
            <p:ph type="title"/>
          </p:nvPr>
        </p:nvSpPr>
        <p:spPr/>
        <p:txBody>
          <a:bodyPr>
            <a:normAutofit/>
          </a:bodyPr>
          <a:lstStyle/>
          <a:p>
            <a:r>
              <a:rPr lang="en-US" dirty="0" smtClean="0"/>
              <a:t>Budget 2012: GAAR</a:t>
            </a:r>
            <a:endParaRPr lang="en-US" dirty="0"/>
          </a:p>
        </p:txBody>
      </p:sp>
      <p:sp>
        <p:nvSpPr>
          <p:cNvPr id="3" name="Text Placeholder 2"/>
          <p:cNvSpPr>
            <a:spLocks noGrp="1"/>
          </p:cNvSpPr>
          <p:nvPr>
            <p:ph type="body" sz="quarter" idx="13"/>
          </p:nvPr>
        </p:nvSpPr>
        <p:spPr/>
        <p:txBody>
          <a:bodyPr/>
          <a:lstStyle/>
          <a:p>
            <a:r>
              <a:rPr lang="en-US" dirty="0" smtClean="0"/>
              <a:t>Avoidance</a:t>
            </a:r>
            <a:endParaRPr lang="en-US" dirty="0"/>
          </a:p>
        </p:txBody>
      </p:sp>
    </p:spTree>
    <p:extLst>
      <p:ext uri="{BB962C8B-B14F-4D97-AF65-F5344CB8AC3E}">
        <p14:creationId xmlns:p14="http://schemas.microsoft.com/office/powerpoint/2010/main" val="3820036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Arguments:</a:t>
            </a:r>
            <a:r>
              <a:rPr lang="en-US" dirty="0"/>
              <a:t/>
            </a:r>
            <a:br>
              <a:rPr lang="en-US" dirty="0"/>
            </a:br>
            <a:r>
              <a:rPr lang="en-US" dirty="0"/>
              <a:t>Pro-Government</a:t>
            </a:r>
            <a:r>
              <a:rPr lang="en-US" dirty="0" smtClean="0"/>
              <a:t/>
            </a:r>
            <a:br>
              <a:rPr lang="en-US" dirty="0" smtClean="0"/>
            </a:br>
            <a:r>
              <a:rPr lang="en-US" dirty="0" smtClean="0"/>
              <a:t>Pro IT-</a:t>
            </a:r>
            <a:r>
              <a:rPr lang="en-US" dirty="0" err="1" smtClean="0"/>
              <a:t>dept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2899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22702307"/>
              </p:ext>
            </p:extLst>
          </p:nvPr>
        </p:nvGraphicFramePr>
        <p:xfrm>
          <a:off x="838200" y="914400"/>
          <a:ext cx="10515600" cy="350520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4000" b="0" dirty="0" smtClean="0">
                          <a:solidFill>
                            <a:schemeClr val="tx1"/>
                          </a:solidFill>
                          <a:latin typeface="Franklin Gothic Demi Cond" panose="020B0706030402020204" pitchFamily="34" charset="0"/>
                        </a:rPr>
                        <a:t>Giant</a:t>
                      </a:r>
                      <a:endParaRPr lang="en-US" sz="4000" b="0" dirty="0">
                        <a:solidFill>
                          <a:schemeClr val="tx1"/>
                        </a:solidFill>
                        <a:latin typeface="Franklin Gothic Demi Cond" panose="020B0706030402020204" pitchFamily="34" charset="0"/>
                      </a:endParaRPr>
                    </a:p>
                  </a:txBody>
                  <a:tcPr anchor="ctr">
                    <a:solidFill>
                      <a:schemeClr val="accent2">
                        <a:lumMod val="20000"/>
                        <a:lumOff val="80000"/>
                      </a:schemeClr>
                    </a:solidFill>
                  </a:tcPr>
                </a:tc>
                <a:tc>
                  <a:txBody>
                    <a:bodyPr/>
                    <a:lstStyle/>
                    <a:p>
                      <a:pPr algn="ctr"/>
                      <a:r>
                        <a:rPr lang="en-US" sz="4000" b="0" dirty="0" smtClean="0">
                          <a:latin typeface="Franklin Gothic Demi Cond" panose="020B0706030402020204" pitchFamily="34" charset="0"/>
                        </a:rPr>
                        <a:t>Bought from</a:t>
                      </a:r>
                      <a:endParaRPr lang="en-US" sz="4000" b="0" dirty="0">
                        <a:latin typeface="Franklin Gothic Demi Cond" panose="020B0706030402020204" pitchFamily="34" charset="0"/>
                      </a:endParaRPr>
                    </a:p>
                  </a:txBody>
                  <a:tcPr anchor="ctr"/>
                </a:tc>
                <a:tc>
                  <a:txBody>
                    <a:bodyPr/>
                    <a:lstStyle/>
                    <a:p>
                      <a:pPr algn="ctr"/>
                      <a:r>
                        <a:rPr lang="en-US" sz="4000" b="0" dirty="0" smtClean="0">
                          <a:solidFill>
                            <a:schemeClr val="tx1"/>
                          </a:solidFill>
                          <a:latin typeface="Franklin Gothic Demi Cond" panose="020B0706030402020204" pitchFamily="34" charset="0"/>
                        </a:rPr>
                        <a:t>Indian Co.</a:t>
                      </a:r>
                      <a:endParaRPr lang="en-US" sz="4000" b="0" dirty="0">
                        <a:solidFill>
                          <a:schemeClr val="tx1"/>
                        </a:solidFill>
                        <a:latin typeface="Franklin Gothic Demi Cond" panose="020B0706030402020204" pitchFamily="34" charset="0"/>
                      </a:endParaRPr>
                    </a:p>
                  </a:txBody>
                  <a:tcPr anchor="ctr">
                    <a:solidFill>
                      <a:schemeClr val="accent6">
                        <a:lumMod val="20000"/>
                        <a:lumOff val="80000"/>
                      </a:schemeClr>
                    </a:solidFill>
                  </a:tcPr>
                </a:tc>
              </a:tr>
              <a:tr h="370840">
                <a:tc>
                  <a:txBody>
                    <a:bodyPr/>
                    <a:lstStyle/>
                    <a:p>
                      <a:pPr algn="ctr"/>
                      <a:r>
                        <a:rPr lang="en-US" sz="4000" b="0" dirty="0" err="1" smtClean="0">
                          <a:solidFill>
                            <a:schemeClr val="tx1"/>
                          </a:solidFill>
                          <a:latin typeface="Franklin Gothic Demi Cond" panose="020B0706030402020204" pitchFamily="34" charset="0"/>
                        </a:rPr>
                        <a:t>Sanofi</a:t>
                      </a:r>
                      <a:r>
                        <a:rPr lang="en-US" sz="4000" b="0" dirty="0" smtClean="0">
                          <a:solidFill>
                            <a:schemeClr val="tx1"/>
                          </a:solidFill>
                          <a:latin typeface="Franklin Gothic Demi Cond" panose="020B0706030402020204" pitchFamily="34" charset="0"/>
                        </a:rPr>
                        <a:t> Aventis</a:t>
                      </a:r>
                      <a:endParaRPr lang="en-US" sz="4000" b="0" dirty="0">
                        <a:solidFill>
                          <a:schemeClr val="tx1"/>
                        </a:solidFill>
                        <a:latin typeface="Franklin Gothic Demi Cond" panose="020B0706030402020204" pitchFamily="34" charset="0"/>
                      </a:endParaRPr>
                    </a:p>
                  </a:txBody>
                  <a:tcPr anchor="ctr">
                    <a:solidFill>
                      <a:schemeClr val="accent2">
                        <a:lumMod val="20000"/>
                        <a:lumOff val="80000"/>
                      </a:schemeClr>
                    </a:solidFill>
                  </a:tcPr>
                </a:tc>
                <a:tc>
                  <a:txBody>
                    <a:bodyPr/>
                    <a:lstStyle/>
                    <a:p>
                      <a:pPr algn="ctr"/>
                      <a:r>
                        <a:rPr lang="en-US" sz="4000" b="0" dirty="0" smtClean="0">
                          <a:latin typeface="Franklin Gothic Demi Cond" panose="020B0706030402020204" pitchFamily="34" charset="0"/>
                        </a:rPr>
                        <a:t>French</a:t>
                      </a:r>
                      <a:endParaRPr lang="en-US" sz="4000" b="0" dirty="0">
                        <a:latin typeface="Franklin Gothic Demi Cond" panose="020B0706030402020204" pitchFamily="34" charset="0"/>
                      </a:endParaRPr>
                    </a:p>
                  </a:txBody>
                  <a:tcPr anchor="ctr"/>
                </a:tc>
                <a:tc>
                  <a:txBody>
                    <a:bodyPr/>
                    <a:lstStyle/>
                    <a:p>
                      <a:pPr algn="ctr"/>
                      <a:r>
                        <a:rPr lang="en-US" sz="3600" b="0" dirty="0" err="1" smtClean="0">
                          <a:solidFill>
                            <a:schemeClr val="tx1"/>
                          </a:solidFill>
                          <a:latin typeface="Franklin Gothic Demi Cond" panose="020B0706030402020204" pitchFamily="34" charset="0"/>
                        </a:rPr>
                        <a:t>Shantha</a:t>
                      </a:r>
                      <a:r>
                        <a:rPr lang="en-US" sz="3600" b="0" dirty="0" smtClean="0">
                          <a:solidFill>
                            <a:schemeClr val="tx1"/>
                          </a:solidFill>
                          <a:latin typeface="Franklin Gothic Demi Cond" panose="020B0706030402020204" pitchFamily="34" charset="0"/>
                        </a:rPr>
                        <a:t> biotech</a:t>
                      </a:r>
                      <a:endParaRPr lang="en-US" sz="3600" b="0" dirty="0">
                        <a:solidFill>
                          <a:schemeClr val="tx1"/>
                        </a:solidFill>
                        <a:latin typeface="Franklin Gothic Demi Cond" panose="020B0706030402020204" pitchFamily="34" charset="0"/>
                      </a:endParaRPr>
                    </a:p>
                  </a:txBody>
                  <a:tcPr anchor="ctr">
                    <a:solidFill>
                      <a:schemeClr val="accent6">
                        <a:lumMod val="20000"/>
                        <a:lumOff val="80000"/>
                      </a:schemeClr>
                    </a:solidFill>
                  </a:tcPr>
                </a:tc>
              </a:tr>
              <a:tr h="370840">
                <a:tc>
                  <a:txBody>
                    <a:bodyPr/>
                    <a:lstStyle/>
                    <a:p>
                      <a:pPr algn="ctr"/>
                      <a:r>
                        <a:rPr lang="en-US" sz="4000" b="0" dirty="0" smtClean="0">
                          <a:solidFill>
                            <a:schemeClr val="tx1"/>
                          </a:solidFill>
                          <a:latin typeface="Franklin Gothic Demi Cond" panose="020B0706030402020204" pitchFamily="34" charset="0"/>
                        </a:rPr>
                        <a:t>General Electric</a:t>
                      </a:r>
                      <a:endParaRPr lang="en-US" sz="4000" b="0" dirty="0">
                        <a:solidFill>
                          <a:schemeClr val="tx1"/>
                        </a:solidFill>
                        <a:latin typeface="Franklin Gothic Demi Cond" panose="020B0706030402020204" pitchFamily="34" charset="0"/>
                      </a:endParaRPr>
                    </a:p>
                  </a:txBody>
                  <a:tcPr anchor="ctr">
                    <a:solidFill>
                      <a:schemeClr val="accent2">
                        <a:lumMod val="20000"/>
                        <a:lumOff val="80000"/>
                      </a:schemeClr>
                    </a:solidFill>
                  </a:tcPr>
                </a:tc>
                <a:tc>
                  <a:txBody>
                    <a:bodyPr/>
                    <a:lstStyle/>
                    <a:p>
                      <a:pPr algn="ctr"/>
                      <a:r>
                        <a:rPr lang="en-US" sz="4000" b="0" dirty="0" smtClean="0">
                          <a:latin typeface="Franklin Gothic Demi Cond" panose="020B0706030402020204" pitchFamily="34" charset="0"/>
                        </a:rPr>
                        <a:t>Luxemburg</a:t>
                      </a:r>
                      <a:endParaRPr lang="en-US" sz="4000" b="0" dirty="0">
                        <a:latin typeface="Franklin Gothic Demi Cond" panose="020B0706030402020204" pitchFamily="34" charset="0"/>
                      </a:endParaRPr>
                    </a:p>
                  </a:txBody>
                  <a:tcPr anchor="ctr"/>
                </a:tc>
                <a:tc>
                  <a:txBody>
                    <a:bodyPr/>
                    <a:lstStyle/>
                    <a:p>
                      <a:pPr algn="ctr"/>
                      <a:r>
                        <a:rPr lang="en-US" sz="3600" b="0" dirty="0" err="1" smtClean="0">
                          <a:solidFill>
                            <a:schemeClr val="tx1"/>
                          </a:solidFill>
                          <a:latin typeface="Franklin Gothic Demi Cond" panose="020B0706030402020204" pitchFamily="34" charset="0"/>
                        </a:rPr>
                        <a:t>GenPact</a:t>
                      </a:r>
                      <a:r>
                        <a:rPr lang="en-US" sz="3600" b="0" dirty="0" smtClean="0">
                          <a:solidFill>
                            <a:schemeClr val="tx1"/>
                          </a:solidFill>
                          <a:latin typeface="Franklin Gothic Demi Cond" panose="020B0706030402020204" pitchFamily="34" charset="0"/>
                        </a:rPr>
                        <a:t> India.</a:t>
                      </a:r>
                      <a:endParaRPr lang="en-US" sz="3600" b="0" dirty="0">
                        <a:solidFill>
                          <a:schemeClr val="tx1"/>
                        </a:solidFill>
                        <a:latin typeface="Franklin Gothic Demi Cond" panose="020B0706030402020204" pitchFamily="34" charset="0"/>
                      </a:endParaRPr>
                    </a:p>
                  </a:txBody>
                  <a:tcPr anchor="ctr">
                    <a:solidFill>
                      <a:schemeClr val="accent6">
                        <a:lumMod val="20000"/>
                        <a:lumOff val="80000"/>
                      </a:schemeClr>
                    </a:solidFill>
                  </a:tcPr>
                </a:tc>
              </a:tr>
              <a:tr h="370840">
                <a:tc>
                  <a:txBody>
                    <a:bodyPr/>
                    <a:lstStyle/>
                    <a:p>
                      <a:pPr algn="ctr"/>
                      <a:r>
                        <a:rPr lang="en-US" sz="4000" b="0" dirty="0" smtClean="0">
                          <a:solidFill>
                            <a:schemeClr val="tx1"/>
                          </a:solidFill>
                          <a:latin typeface="Franklin Gothic Demi Cond" panose="020B0706030402020204" pitchFamily="34" charset="0"/>
                        </a:rPr>
                        <a:t>Aditya Birla, Tata</a:t>
                      </a:r>
                      <a:endParaRPr lang="en-US" sz="4000" b="0" dirty="0">
                        <a:solidFill>
                          <a:schemeClr val="tx1"/>
                        </a:solidFill>
                        <a:latin typeface="Franklin Gothic Demi Cond" panose="020B0706030402020204" pitchFamily="34" charset="0"/>
                      </a:endParaRPr>
                    </a:p>
                  </a:txBody>
                  <a:tcPr anchor="ctr">
                    <a:solidFill>
                      <a:schemeClr val="accent2">
                        <a:lumMod val="20000"/>
                        <a:lumOff val="80000"/>
                      </a:schemeClr>
                    </a:solidFill>
                  </a:tcPr>
                </a:tc>
                <a:tc>
                  <a:txBody>
                    <a:bodyPr/>
                    <a:lstStyle/>
                    <a:p>
                      <a:pPr algn="ctr"/>
                      <a:r>
                        <a:rPr lang="en-US" sz="4000" b="0" dirty="0" smtClean="0">
                          <a:latin typeface="Franklin Gothic Demi Cond" panose="020B0706030402020204" pitchFamily="34" charset="0"/>
                        </a:rPr>
                        <a:t>AT&amp;T</a:t>
                      </a:r>
                      <a:endParaRPr lang="en-US" sz="4000" b="0" dirty="0">
                        <a:latin typeface="Franklin Gothic Demi Cond" panose="020B0706030402020204" pitchFamily="34" charset="0"/>
                      </a:endParaRPr>
                    </a:p>
                  </a:txBody>
                  <a:tcPr anchor="ctr"/>
                </a:tc>
                <a:tc>
                  <a:txBody>
                    <a:bodyPr/>
                    <a:lstStyle/>
                    <a:p>
                      <a:pPr algn="ctr"/>
                      <a:r>
                        <a:rPr lang="en-US" sz="3600" b="0" dirty="0" smtClean="0">
                          <a:solidFill>
                            <a:schemeClr val="tx1"/>
                          </a:solidFill>
                          <a:latin typeface="Franklin Gothic Demi Cond" panose="020B0706030402020204" pitchFamily="34" charset="0"/>
                        </a:rPr>
                        <a:t>Idea (16%)</a:t>
                      </a:r>
                      <a:endParaRPr lang="en-US" sz="3600" b="0" dirty="0">
                        <a:solidFill>
                          <a:schemeClr val="tx1"/>
                        </a:solidFill>
                        <a:latin typeface="Franklin Gothic Demi Cond" panose="020B0706030402020204" pitchFamily="34" charset="0"/>
                      </a:endParaRPr>
                    </a:p>
                  </a:txBody>
                  <a:tcPr anchor="ctr">
                    <a:solidFill>
                      <a:schemeClr val="accent6">
                        <a:lumMod val="20000"/>
                        <a:lumOff val="80000"/>
                      </a:schemeClr>
                    </a:solidFill>
                  </a:tcPr>
                </a:tc>
              </a:tr>
              <a:tr h="370840">
                <a:tc>
                  <a:txBody>
                    <a:bodyPr/>
                    <a:lstStyle/>
                    <a:p>
                      <a:pPr algn="ctr"/>
                      <a:r>
                        <a:rPr lang="en-US" sz="4000" b="0" dirty="0" smtClean="0">
                          <a:solidFill>
                            <a:schemeClr val="tx1"/>
                          </a:solidFill>
                          <a:latin typeface="Franklin Gothic Demi Cond" panose="020B0706030402020204" pitchFamily="34" charset="0"/>
                        </a:rPr>
                        <a:t>Vedanta</a:t>
                      </a:r>
                      <a:endParaRPr lang="en-US" sz="4000" b="0" dirty="0">
                        <a:solidFill>
                          <a:schemeClr val="tx1"/>
                        </a:solidFill>
                        <a:latin typeface="Franklin Gothic Demi Cond" panose="020B0706030402020204" pitchFamily="34" charset="0"/>
                      </a:endParaRPr>
                    </a:p>
                  </a:txBody>
                  <a:tcPr anchor="ctr">
                    <a:solidFill>
                      <a:schemeClr val="accent2">
                        <a:lumMod val="20000"/>
                        <a:lumOff val="80000"/>
                      </a:schemeClr>
                    </a:solidFill>
                  </a:tcPr>
                </a:tc>
                <a:tc>
                  <a:txBody>
                    <a:bodyPr/>
                    <a:lstStyle/>
                    <a:p>
                      <a:pPr algn="ctr"/>
                      <a:r>
                        <a:rPr lang="en-US" sz="4000" b="0" dirty="0" smtClean="0">
                          <a:latin typeface="Franklin Gothic Demi Cond" panose="020B0706030402020204" pitchFamily="34" charset="0"/>
                        </a:rPr>
                        <a:t>Cyprus</a:t>
                      </a:r>
                      <a:endParaRPr lang="en-US" sz="4000" b="0" dirty="0">
                        <a:latin typeface="Franklin Gothic Demi Cond" panose="020B0706030402020204" pitchFamily="34" charset="0"/>
                      </a:endParaRPr>
                    </a:p>
                  </a:txBody>
                  <a:tcPr anchor="ctr"/>
                </a:tc>
                <a:tc>
                  <a:txBody>
                    <a:bodyPr/>
                    <a:lstStyle/>
                    <a:p>
                      <a:pPr algn="ctr"/>
                      <a:r>
                        <a:rPr lang="en-US" sz="3600" b="0" dirty="0" err="1" smtClean="0">
                          <a:solidFill>
                            <a:schemeClr val="tx1"/>
                          </a:solidFill>
                          <a:latin typeface="Franklin Gothic Demi Cond" panose="020B0706030402020204" pitchFamily="34" charset="0"/>
                        </a:rPr>
                        <a:t>Sesa</a:t>
                      </a:r>
                      <a:r>
                        <a:rPr lang="en-US" sz="3600" b="0" dirty="0" smtClean="0">
                          <a:solidFill>
                            <a:schemeClr val="tx1"/>
                          </a:solidFill>
                          <a:latin typeface="Franklin Gothic Demi Cond" panose="020B0706030402020204" pitchFamily="34" charset="0"/>
                        </a:rPr>
                        <a:t> Goa</a:t>
                      </a:r>
                      <a:endParaRPr lang="en-US" sz="3600" b="0" dirty="0">
                        <a:solidFill>
                          <a:schemeClr val="tx1"/>
                        </a:solidFill>
                        <a:latin typeface="Franklin Gothic Demi Cond" panose="020B0706030402020204" pitchFamily="34" charset="0"/>
                      </a:endParaRPr>
                    </a:p>
                  </a:txBody>
                  <a:tcPr anchor="ctr">
                    <a:solidFill>
                      <a:schemeClr val="accent6">
                        <a:lumMod val="20000"/>
                        <a:lumOff val="80000"/>
                      </a:schemeClr>
                    </a:solidFill>
                  </a:tcPr>
                </a:tc>
              </a:tr>
            </a:tbl>
          </a:graphicData>
        </a:graphic>
      </p:graphicFrame>
      <p:sp>
        <p:nvSpPr>
          <p:cNvPr id="3" name="Title 2"/>
          <p:cNvSpPr>
            <a:spLocks noGrp="1"/>
          </p:cNvSpPr>
          <p:nvPr>
            <p:ph type="title"/>
          </p:nvPr>
        </p:nvSpPr>
        <p:spPr/>
        <p:txBody>
          <a:bodyPr>
            <a:normAutofit fontScale="90000"/>
          </a:bodyPr>
          <a:lstStyle/>
          <a:p>
            <a:r>
              <a:rPr lang="en-US" dirty="0" smtClean="0"/>
              <a:t>CGT issues like Vodafone</a:t>
            </a:r>
            <a:endParaRPr lang="en-US" dirty="0"/>
          </a:p>
        </p:txBody>
      </p:sp>
      <p:sp>
        <p:nvSpPr>
          <p:cNvPr id="5" name="TextBox 4"/>
          <p:cNvSpPr txBox="1"/>
          <p:nvPr/>
        </p:nvSpPr>
        <p:spPr>
          <a:xfrm>
            <a:off x="1125084" y="5153793"/>
            <a:ext cx="9941832" cy="990124"/>
          </a:xfrm>
          <a:prstGeom prst="upArrowCallout">
            <a:avLst/>
          </a:prstGeom>
          <a:solidFill>
            <a:srgbClr val="FF000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a:latin typeface="Arial Black" panose="020B0A04020102020204" pitchFamily="34" charset="0"/>
              </a:rPr>
              <a:t>35,000-40,000 </a:t>
            </a:r>
            <a:r>
              <a:rPr lang="en-US" sz="3600" dirty="0" smtClean="0">
                <a:latin typeface="Arial Black" panose="020B0A04020102020204" pitchFamily="34" charset="0"/>
              </a:rPr>
              <a:t>crore tax Avoidance</a:t>
            </a:r>
            <a:endParaRPr lang="en-US" sz="3600" dirty="0">
              <a:latin typeface="Arial Black" panose="020B0A04020102020204" pitchFamily="34" charset="0"/>
            </a:endParaRPr>
          </a:p>
        </p:txBody>
      </p:sp>
    </p:spTree>
    <p:extLst>
      <p:ext uri="{BB962C8B-B14F-4D97-AF65-F5344CB8AC3E}">
        <p14:creationId xmlns:p14="http://schemas.microsoft.com/office/powerpoint/2010/main" val="13070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dirty="0" smtClean="0"/>
              <a:t>Direct tax</a:t>
            </a:r>
          </a:p>
          <a:p>
            <a:r>
              <a:rPr lang="en-US" sz="4000" dirty="0" smtClean="0"/>
              <a:t>On the profit from sale of capital assets</a:t>
            </a:r>
          </a:p>
          <a:p>
            <a:r>
              <a:rPr lang="en-US" sz="4000" dirty="0" smtClean="0"/>
              <a:t>Shares, Bonds, Gold, Real estate</a:t>
            </a:r>
          </a:p>
          <a:p>
            <a:r>
              <a:rPr lang="en-US" sz="4000" dirty="0" smtClean="0"/>
              <a:t>Rate depends on time frame</a:t>
            </a:r>
            <a:endParaRPr lang="en-US" sz="4000" dirty="0"/>
          </a:p>
        </p:txBody>
      </p:sp>
      <p:sp>
        <p:nvSpPr>
          <p:cNvPr id="2" name="Title 1"/>
          <p:cNvSpPr>
            <a:spLocks noGrp="1"/>
          </p:cNvSpPr>
          <p:nvPr>
            <p:ph type="title"/>
          </p:nvPr>
        </p:nvSpPr>
        <p:spPr/>
        <p:txBody>
          <a:bodyPr>
            <a:normAutofit fontScale="90000"/>
          </a:bodyPr>
          <a:lstStyle/>
          <a:p>
            <a:r>
              <a:rPr lang="en-US" dirty="0" smtClean="0"/>
              <a:t>Capital Gains Tax</a:t>
            </a:r>
            <a:endParaRPr lang="en-US" dirty="0"/>
          </a:p>
        </p:txBody>
      </p:sp>
    </p:spTree>
    <p:extLst>
      <p:ext uri="{BB962C8B-B14F-4D97-AF65-F5344CB8AC3E}">
        <p14:creationId xmlns:p14="http://schemas.microsoft.com/office/powerpoint/2010/main" val="2447768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Pro-Corporate Arguments</a:t>
            </a:r>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697" y="3702757"/>
            <a:ext cx="4006740" cy="2719535"/>
          </a:xfrm>
          <a:prstGeom prst="rect">
            <a:avLst/>
          </a:prstGeom>
        </p:spPr>
      </p:pic>
    </p:spTree>
    <p:extLst>
      <p:ext uri="{BB962C8B-B14F-4D97-AF65-F5344CB8AC3E}">
        <p14:creationId xmlns:p14="http://schemas.microsoft.com/office/powerpoint/2010/main" val="951203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1268" y="5349240"/>
            <a:ext cx="4187952"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3200" dirty="0" smtClean="0">
                <a:latin typeface="Arial Black" panose="020B0A04020102020204" pitchFamily="34" charset="0"/>
              </a:rPr>
              <a:t>SHARE-HOLDERS</a:t>
            </a:r>
            <a:endParaRPr lang="en-US" sz="3200" dirty="0">
              <a:latin typeface="Arial Black" panose="020B0A04020102020204" pitchFamily="34" charset="0"/>
            </a:endParaRPr>
          </a:p>
        </p:txBody>
      </p:sp>
      <p:sp>
        <p:nvSpPr>
          <p:cNvPr id="5" name="TextBox 4"/>
          <p:cNvSpPr txBox="1"/>
          <p:nvPr/>
        </p:nvSpPr>
        <p:spPr>
          <a:xfrm>
            <a:off x="859536" y="3032760"/>
            <a:ext cx="4471416" cy="107721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Board of Directors</a:t>
            </a:r>
          </a:p>
          <a:p>
            <a:pPr algn="ctr"/>
            <a:r>
              <a:rPr lang="en-US" sz="3200" dirty="0" smtClean="0">
                <a:latin typeface="Arial Black" panose="020B0A04020102020204" pitchFamily="34" charset="0"/>
              </a:rPr>
              <a:t>Chairman/MD</a:t>
            </a:r>
            <a:endParaRPr lang="en-US" sz="3200" dirty="0">
              <a:latin typeface="Arial Black" panose="020B0A04020102020204" pitchFamily="34" charset="0"/>
            </a:endParaRPr>
          </a:p>
        </p:txBody>
      </p:sp>
      <p:sp>
        <p:nvSpPr>
          <p:cNvPr id="6" name="TextBox 5"/>
          <p:cNvSpPr txBox="1"/>
          <p:nvPr/>
        </p:nvSpPr>
        <p:spPr>
          <a:xfrm>
            <a:off x="7706868" y="423672"/>
            <a:ext cx="3229356" cy="156966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CEO</a:t>
            </a:r>
          </a:p>
          <a:p>
            <a:pPr algn="ctr"/>
            <a:r>
              <a:rPr lang="en-US" sz="3200" dirty="0">
                <a:latin typeface="Arial Black" panose="020B0A04020102020204" pitchFamily="34" charset="0"/>
              </a:rPr>
              <a:t>Executives</a:t>
            </a:r>
          </a:p>
          <a:p>
            <a:pPr algn="ctr"/>
            <a:r>
              <a:rPr lang="en-US" sz="3200" dirty="0" smtClean="0">
                <a:latin typeface="Arial Black" panose="020B0A04020102020204" pitchFamily="34" charset="0"/>
              </a:rPr>
              <a:t>Staff</a:t>
            </a:r>
            <a:endParaRPr lang="en-US" sz="3200" dirty="0">
              <a:latin typeface="Arial Black" panose="020B0A04020102020204" pitchFamily="34" charset="0"/>
            </a:endParaRPr>
          </a:p>
        </p:txBody>
      </p:sp>
      <p:cxnSp>
        <p:nvCxnSpPr>
          <p:cNvPr id="9" name="Straight Arrow Connector 8"/>
          <p:cNvCxnSpPr>
            <a:stCxn id="4" idx="0"/>
            <a:endCxn id="5" idx="2"/>
          </p:cNvCxnSpPr>
          <p:nvPr/>
        </p:nvCxnSpPr>
        <p:spPr>
          <a:xfrm flipV="1">
            <a:off x="3095244" y="4109978"/>
            <a:ext cx="0" cy="12392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a:endCxn id="6" idx="1"/>
          </p:cNvCxnSpPr>
          <p:nvPr/>
        </p:nvCxnSpPr>
        <p:spPr>
          <a:xfrm flipV="1">
            <a:off x="3095244" y="1208502"/>
            <a:ext cx="4611624" cy="18242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5" idx="3"/>
          </p:cNvCxnSpPr>
          <p:nvPr/>
        </p:nvCxnSpPr>
        <p:spPr>
          <a:xfrm flipH="1">
            <a:off x="5330952" y="1993332"/>
            <a:ext cx="3990594" cy="1578037"/>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3319272" y="4109978"/>
            <a:ext cx="0" cy="123926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6870" y="4356199"/>
            <a:ext cx="3136010" cy="1904276"/>
          </a:xfrm>
          <a:prstGeom prst="rect">
            <a:avLst/>
          </a:prstGeom>
        </p:spPr>
      </p:pic>
      <p:sp>
        <p:nvSpPr>
          <p:cNvPr id="7" name="Left Arrow 6"/>
          <p:cNvSpPr/>
          <p:nvPr/>
        </p:nvSpPr>
        <p:spPr>
          <a:xfrm>
            <a:off x="5242562" y="5025989"/>
            <a:ext cx="2240280" cy="123127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800" dirty="0" smtClean="0">
                <a:latin typeface="Arial Black" panose="020B0A04020102020204" pitchFamily="34" charset="0"/>
              </a:rPr>
              <a:t>IPO</a:t>
            </a:r>
            <a:endParaRPr lang="en-US" sz="4800" dirty="0">
              <a:latin typeface="Arial Black" panose="020B0A04020102020204" pitchFamily="34" charset="0"/>
            </a:endParaRPr>
          </a:p>
        </p:txBody>
      </p:sp>
    </p:spTree>
    <p:extLst>
      <p:ext uri="{BB962C8B-B14F-4D97-AF65-F5344CB8AC3E}">
        <p14:creationId xmlns:p14="http://schemas.microsoft.com/office/powerpoint/2010/main" val="2292002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1268" y="5349240"/>
            <a:ext cx="4187952"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3200" dirty="0" smtClean="0">
                <a:latin typeface="Arial Black" panose="020B0A04020102020204" pitchFamily="34" charset="0"/>
              </a:rPr>
              <a:t>SHARE-HOLDERS</a:t>
            </a:r>
            <a:endParaRPr lang="en-US" sz="3200" dirty="0">
              <a:latin typeface="Arial Black" panose="020B0A04020102020204" pitchFamily="34" charset="0"/>
            </a:endParaRPr>
          </a:p>
        </p:txBody>
      </p:sp>
      <p:sp>
        <p:nvSpPr>
          <p:cNvPr id="5" name="TextBox 4"/>
          <p:cNvSpPr txBox="1"/>
          <p:nvPr/>
        </p:nvSpPr>
        <p:spPr>
          <a:xfrm>
            <a:off x="859536" y="3032760"/>
            <a:ext cx="4471416" cy="107721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Board of Directors</a:t>
            </a:r>
          </a:p>
          <a:p>
            <a:pPr algn="ctr"/>
            <a:r>
              <a:rPr lang="en-US" sz="3200" dirty="0" smtClean="0">
                <a:latin typeface="Arial Black" panose="020B0A04020102020204" pitchFamily="34" charset="0"/>
              </a:rPr>
              <a:t>Managing Director</a:t>
            </a:r>
            <a:endParaRPr lang="en-US" sz="3200" dirty="0">
              <a:latin typeface="Arial Black" panose="020B0A04020102020204" pitchFamily="34" charset="0"/>
            </a:endParaRPr>
          </a:p>
        </p:txBody>
      </p:sp>
      <p:sp>
        <p:nvSpPr>
          <p:cNvPr id="6" name="TextBox 5"/>
          <p:cNvSpPr txBox="1"/>
          <p:nvPr/>
        </p:nvSpPr>
        <p:spPr>
          <a:xfrm>
            <a:off x="4122420" y="199454"/>
            <a:ext cx="3229356" cy="156966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CEO</a:t>
            </a:r>
          </a:p>
          <a:p>
            <a:pPr algn="ctr"/>
            <a:r>
              <a:rPr lang="en-US" sz="3200" dirty="0">
                <a:latin typeface="Arial Black" panose="020B0A04020102020204" pitchFamily="34" charset="0"/>
              </a:rPr>
              <a:t>Executives</a:t>
            </a:r>
          </a:p>
          <a:p>
            <a:pPr algn="ctr"/>
            <a:r>
              <a:rPr lang="en-US" sz="3200" dirty="0" smtClean="0">
                <a:latin typeface="Arial Black" panose="020B0A04020102020204" pitchFamily="34" charset="0"/>
              </a:rPr>
              <a:t>Staff</a:t>
            </a:r>
            <a:endParaRPr lang="en-US" sz="3200" dirty="0">
              <a:latin typeface="Arial Black" panose="020B0A04020102020204" pitchFamily="34" charset="0"/>
            </a:endParaRPr>
          </a:p>
        </p:txBody>
      </p:sp>
      <p:cxnSp>
        <p:nvCxnSpPr>
          <p:cNvPr id="9" name="Straight Arrow Connector 8"/>
          <p:cNvCxnSpPr>
            <a:stCxn id="4" idx="0"/>
            <a:endCxn id="5" idx="2"/>
          </p:cNvCxnSpPr>
          <p:nvPr/>
        </p:nvCxnSpPr>
        <p:spPr>
          <a:xfrm flipV="1">
            <a:off x="3095244" y="4109978"/>
            <a:ext cx="0" cy="12392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a:endCxn id="6" idx="1"/>
          </p:cNvCxnSpPr>
          <p:nvPr/>
        </p:nvCxnSpPr>
        <p:spPr>
          <a:xfrm flipV="1">
            <a:off x="3095244" y="984284"/>
            <a:ext cx="1027176" cy="20484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5" idx="3"/>
          </p:cNvCxnSpPr>
          <p:nvPr/>
        </p:nvCxnSpPr>
        <p:spPr>
          <a:xfrm flipH="1">
            <a:off x="5330952" y="1769114"/>
            <a:ext cx="406146" cy="180225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3319272" y="4109978"/>
            <a:ext cx="0" cy="123926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117" y="2466514"/>
            <a:ext cx="1832165" cy="183216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408" y="4652158"/>
            <a:ext cx="2767584" cy="1833986"/>
          </a:xfrm>
          <a:prstGeom prst="rect">
            <a:avLst/>
          </a:prstGeom>
        </p:spPr>
      </p:pic>
      <p:sp>
        <p:nvSpPr>
          <p:cNvPr id="13" name="Right Arrow 12"/>
          <p:cNvSpPr/>
          <p:nvPr/>
        </p:nvSpPr>
        <p:spPr>
          <a:xfrm>
            <a:off x="4359701" y="22818"/>
            <a:ext cx="7604760" cy="10565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Income Tax (10|20|30%)</a:t>
            </a:r>
            <a:endParaRPr lang="en-US" sz="4000" dirty="0">
              <a:latin typeface="Arial Black" panose="020B0A04020102020204" pitchFamily="34" charset="0"/>
            </a:endParaRPr>
          </a:p>
        </p:txBody>
      </p:sp>
      <p:sp>
        <p:nvSpPr>
          <p:cNvPr id="16" name="Right Arrow 15"/>
          <p:cNvSpPr/>
          <p:nvPr/>
        </p:nvSpPr>
        <p:spPr>
          <a:xfrm>
            <a:off x="6504732" y="3813526"/>
            <a:ext cx="1755648" cy="18321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IT</a:t>
            </a:r>
            <a:endParaRPr lang="en-US" sz="4000" dirty="0">
              <a:latin typeface="Arial Black" panose="020B0A04020102020204" pitchFamily="34" charset="0"/>
            </a:endParaRPr>
          </a:p>
        </p:txBody>
      </p:sp>
      <p:sp>
        <p:nvSpPr>
          <p:cNvPr id="18" name="TextBox 17"/>
          <p:cNvSpPr txBox="1"/>
          <p:nvPr/>
        </p:nvSpPr>
        <p:spPr>
          <a:xfrm>
            <a:off x="3657791" y="1989784"/>
            <a:ext cx="2137791" cy="822305"/>
          </a:xfrm>
          <a:prstGeom prst="flowChartTerminator">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PROFIT</a:t>
            </a:r>
            <a:endParaRPr lang="en-US" sz="3200" dirty="0">
              <a:latin typeface="Arial Black" panose="020B0A04020102020204" pitchFamily="34" charset="0"/>
            </a:endParaRPr>
          </a:p>
        </p:txBody>
      </p:sp>
      <p:sp>
        <p:nvSpPr>
          <p:cNvPr id="19" name="TextBox 18"/>
          <p:cNvSpPr txBox="1"/>
          <p:nvPr/>
        </p:nvSpPr>
        <p:spPr>
          <a:xfrm>
            <a:off x="3224483" y="4301882"/>
            <a:ext cx="3328416" cy="822305"/>
          </a:xfrm>
          <a:prstGeom prst="flowChartTerminator">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DIVIDEND</a:t>
            </a:r>
            <a:endParaRPr lang="en-US" sz="3200" dirty="0">
              <a:latin typeface="Arial Black" panose="020B0A04020102020204" pitchFamily="34" charset="0"/>
            </a:endParaRPr>
          </a:p>
        </p:txBody>
      </p:sp>
      <p:sp>
        <p:nvSpPr>
          <p:cNvPr id="20" name="Right Arrow 19"/>
          <p:cNvSpPr/>
          <p:nvPr/>
        </p:nvSpPr>
        <p:spPr>
          <a:xfrm>
            <a:off x="8981839" y="2832248"/>
            <a:ext cx="3004489" cy="11099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VAT 4%</a:t>
            </a:r>
            <a:endParaRPr lang="en-US" sz="4000" dirty="0">
              <a:latin typeface="Arial Black" panose="020B0A04020102020204" pitchFamily="34" charset="0"/>
            </a:endParaRPr>
          </a:p>
        </p:txBody>
      </p:sp>
      <p:cxnSp>
        <p:nvCxnSpPr>
          <p:cNvPr id="21" name="Straight Arrow Connector 20"/>
          <p:cNvCxnSpPr>
            <a:stCxn id="6" idx="3"/>
            <a:endCxn id="11" idx="0"/>
          </p:cNvCxnSpPr>
          <p:nvPr/>
        </p:nvCxnSpPr>
        <p:spPr>
          <a:xfrm>
            <a:off x="7351776" y="984284"/>
            <a:ext cx="1868424" cy="14822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5880653" y="916330"/>
            <a:ext cx="6083808" cy="10565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Excise Duty 6%</a:t>
            </a:r>
            <a:endParaRPr lang="en-US" sz="4000" dirty="0">
              <a:latin typeface="Arial Black" panose="020B0A04020102020204" pitchFamily="34" charset="0"/>
            </a:endParaRPr>
          </a:p>
        </p:txBody>
      </p:sp>
      <p:sp>
        <p:nvSpPr>
          <p:cNvPr id="26" name="Right Arrow 25"/>
          <p:cNvSpPr/>
          <p:nvPr/>
        </p:nvSpPr>
        <p:spPr>
          <a:xfrm>
            <a:off x="5662993" y="1872680"/>
            <a:ext cx="6301467" cy="10565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Corporate Tax 33%</a:t>
            </a:r>
            <a:endParaRPr lang="en-US" sz="4000" dirty="0">
              <a:latin typeface="Arial Black" panose="020B0A04020102020204" pitchFamily="34" charset="0"/>
            </a:endParaRPr>
          </a:p>
        </p:txBody>
      </p:sp>
    </p:spTree>
    <p:extLst>
      <p:ext uri="{BB962C8B-B14F-4D97-AF65-F5344CB8AC3E}">
        <p14:creationId xmlns:p14="http://schemas.microsoft.com/office/powerpoint/2010/main" val="125393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000"/>
                                        <p:tgtEl>
                                          <p:spTgt spid="19"/>
                                        </p:tgtEl>
                                      </p:cBhvr>
                                    </p:animEffect>
                                    <p:anim calcmode="lin" valueType="num">
                                      <p:cBhvr>
                                        <p:cTn id="55" dur="1000" fill="hold"/>
                                        <p:tgtEl>
                                          <p:spTgt spid="19"/>
                                        </p:tgtEl>
                                        <p:attrNameLst>
                                          <p:attrName>ppt_x</p:attrName>
                                        </p:attrNameLst>
                                      </p:cBhvr>
                                      <p:tavLst>
                                        <p:tav tm="0">
                                          <p:val>
                                            <p:strVal val="#ppt_x"/>
                                          </p:val>
                                        </p:tav>
                                        <p:tav tm="100000">
                                          <p:val>
                                            <p:strVal val="#ppt_x"/>
                                          </p:val>
                                        </p:tav>
                                      </p:tavLst>
                                    </p:anim>
                                    <p:anim calcmode="lin" valueType="num">
                                      <p:cBhvr>
                                        <p:cTn id="5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0-#ppt_w/2"/>
                                          </p:val>
                                        </p:tav>
                                        <p:tav tm="100000">
                                          <p:val>
                                            <p:strVal val="#ppt_x"/>
                                          </p:val>
                                        </p:tav>
                                      </p:tavLst>
                                    </p:anim>
                                    <p:anim calcmode="lin" valueType="num">
                                      <p:cBhvr additive="base">
                                        <p:cTn id="6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8" grpId="0" animBg="1"/>
      <p:bldP spid="19" grpId="0" animBg="1"/>
      <p:bldP spid="20" grpId="0" animBg="1"/>
      <p:bldP spid="17"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1268" y="5349240"/>
            <a:ext cx="4187952"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3200" dirty="0" smtClean="0">
                <a:latin typeface="Arial Black" panose="020B0A04020102020204" pitchFamily="34" charset="0"/>
              </a:rPr>
              <a:t>SHARE-HOLDERS</a:t>
            </a:r>
            <a:endParaRPr lang="en-US" sz="3200" dirty="0">
              <a:latin typeface="Arial Black" panose="020B0A04020102020204" pitchFamily="34" charset="0"/>
            </a:endParaRPr>
          </a:p>
        </p:txBody>
      </p:sp>
      <p:sp>
        <p:nvSpPr>
          <p:cNvPr id="5" name="TextBox 4"/>
          <p:cNvSpPr txBox="1"/>
          <p:nvPr/>
        </p:nvSpPr>
        <p:spPr>
          <a:xfrm>
            <a:off x="859536" y="3032760"/>
            <a:ext cx="4471416" cy="107721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Board of Directors</a:t>
            </a:r>
          </a:p>
          <a:p>
            <a:pPr algn="ctr"/>
            <a:r>
              <a:rPr lang="en-US" sz="3200" dirty="0" smtClean="0">
                <a:latin typeface="Arial Black" panose="020B0A04020102020204" pitchFamily="34" charset="0"/>
              </a:rPr>
              <a:t>Managing Director</a:t>
            </a:r>
            <a:endParaRPr lang="en-US" sz="3200" dirty="0">
              <a:latin typeface="Arial Black" panose="020B0A04020102020204" pitchFamily="34" charset="0"/>
            </a:endParaRPr>
          </a:p>
        </p:txBody>
      </p:sp>
      <p:sp>
        <p:nvSpPr>
          <p:cNvPr id="6" name="TextBox 5"/>
          <p:cNvSpPr txBox="1"/>
          <p:nvPr/>
        </p:nvSpPr>
        <p:spPr>
          <a:xfrm>
            <a:off x="4122420" y="199454"/>
            <a:ext cx="3229356" cy="156966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CEO</a:t>
            </a:r>
          </a:p>
          <a:p>
            <a:pPr algn="ctr"/>
            <a:r>
              <a:rPr lang="en-US" sz="3200" dirty="0">
                <a:latin typeface="Arial Black" panose="020B0A04020102020204" pitchFamily="34" charset="0"/>
              </a:rPr>
              <a:t>Executives</a:t>
            </a:r>
          </a:p>
          <a:p>
            <a:pPr algn="ctr"/>
            <a:r>
              <a:rPr lang="en-US" sz="3200" dirty="0" smtClean="0">
                <a:latin typeface="Arial Black" panose="020B0A04020102020204" pitchFamily="34" charset="0"/>
              </a:rPr>
              <a:t>Staff</a:t>
            </a:r>
            <a:endParaRPr lang="en-US" sz="3200" dirty="0">
              <a:latin typeface="Arial Black" panose="020B0A04020102020204" pitchFamily="34" charset="0"/>
            </a:endParaRPr>
          </a:p>
        </p:txBody>
      </p:sp>
      <p:cxnSp>
        <p:nvCxnSpPr>
          <p:cNvPr id="9" name="Straight Arrow Connector 8"/>
          <p:cNvCxnSpPr>
            <a:stCxn id="4" idx="0"/>
            <a:endCxn id="5" idx="2"/>
          </p:cNvCxnSpPr>
          <p:nvPr/>
        </p:nvCxnSpPr>
        <p:spPr>
          <a:xfrm flipV="1">
            <a:off x="3095244" y="4109978"/>
            <a:ext cx="0" cy="12392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a:endCxn id="6" idx="1"/>
          </p:cNvCxnSpPr>
          <p:nvPr/>
        </p:nvCxnSpPr>
        <p:spPr>
          <a:xfrm flipV="1">
            <a:off x="3095244" y="984284"/>
            <a:ext cx="1027176" cy="20484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5" idx="3"/>
          </p:cNvCxnSpPr>
          <p:nvPr/>
        </p:nvCxnSpPr>
        <p:spPr>
          <a:xfrm flipH="1">
            <a:off x="5330952" y="1769114"/>
            <a:ext cx="406146" cy="180225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p:nvPr/>
        </p:nvCxnSpPr>
        <p:spPr>
          <a:xfrm>
            <a:off x="3319272" y="4109978"/>
            <a:ext cx="0" cy="123926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117" y="2466514"/>
            <a:ext cx="1832165" cy="183216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408" y="4652158"/>
            <a:ext cx="2767584" cy="1833986"/>
          </a:xfrm>
          <a:prstGeom prst="rect">
            <a:avLst/>
          </a:prstGeom>
        </p:spPr>
      </p:pic>
      <p:sp>
        <p:nvSpPr>
          <p:cNvPr id="13" name="Right Arrow 12"/>
          <p:cNvSpPr/>
          <p:nvPr/>
        </p:nvSpPr>
        <p:spPr>
          <a:xfrm>
            <a:off x="4359701" y="22818"/>
            <a:ext cx="7604760" cy="10565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Income Tax (10|20|30%)</a:t>
            </a:r>
            <a:endParaRPr lang="en-US" sz="4000" dirty="0">
              <a:latin typeface="Arial Black" panose="020B0A04020102020204" pitchFamily="34" charset="0"/>
            </a:endParaRPr>
          </a:p>
        </p:txBody>
      </p:sp>
      <p:sp>
        <p:nvSpPr>
          <p:cNvPr id="16" name="Right Arrow 15"/>
          <p:cNvSpPr/>
          <p:nvPr/>
        </p:nvSpPr>
        <p:spPr>
          <a:xfrm>
            <a:off x="6504732" y="3813526"/>
            <a:ext cx="1755648" cy="18321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IT</a:t>
            </a:r>
            <a:endParaRPr lang="en-US" sz="4000" dirty="0">
              <a:latin typeface="Arial Black" panose="020B0A04020102020204" pitchFamily="34" charset="0"/>
            </a:endParaRPr>
          </a:p>
        </p:txBody>
      </p:sp>
      <p:sp>
        <p:nvSpPr>
          <p:cNvPr id="18" name="TextBox 17"/>
          <p:cNvSpPr txBox="1"/>
          <p:nvPr/>
        </p:nvSpPr>
        <p:spPr>
          <a:xfrm>
            <a:off x="3657791" y="1989784"/>
            <a:ext cx="2137791" cy="822305"/>
          </a:xfrm>
          <a:prstGeom prst="flowChartTerminator">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PROFIT</a:t>
            </a:r>
            <a:endParaRPr lang="en-US" sz="3200" dirty="0">
              <a:latin typeface="Arial Black" panose="020B0A04020102020204" pitchFamily="34" charset="0"/>
            </a:endParaRPr>
          </a:p>
        </p:txBody>
      </p:sp>
      <p:sp>
        <p:nvSpPr>
          <p:cNvPr id="19" name="TextBox 18"/>
          <p:cNvSpPr txBox="1"/>
          <p:nvPr/>
        </p:nvSpPr>
        <p:spPr>
          <a:xfrm>
            <a:off x="3224483" y="4301882"/>
            <a:ext cx="3328416" cy="822305"/>
          </a:xfrm>
          <a:prstGeom prst="flowChartTerminator">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DIVIDEND</a:t>
            </a:r>
            <a:endParaRPr lang="en-US" sz="3200" dirty="0">
              <a:latin typeface="Arial Black" panose="020B0A04020102020204" pitchFamily="34" charset="0"/>
            </a:endParaRPr>
          </a:p>
        </p:txBody>
      </p:sp>
      <p:sp>
        <p:nvSpPr>
          <p:cNvPr id="20" name="Right Arrow 19"/>
          <p:cNvSpPr/>
          <p:nvPr/>
        </p:nvSpPr>
        <p:spPr>
          <a:xfrm>
            <a:off x="8981839" y="2832248"/>
            <a:ext cx="3004489" cy="110998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VAT 4%</a:t>
            </a:r>
            <a:endParaRPr lang="en-US" sz="4000" dirty="0">
              <a:latin typeface="Arial Black" panose="020B0A04020102020204" pitchFamily="34" charset="0"/>
            </a:endParaRPr>
          </a:p>
        </p:txBody>
      </p:sp>
      <p:cxnSp>
        <p:nvCxnSpPr>
          <p:cNvPr id="21" name="Straight Arrow Connector 20"/>
          <p:cNvCxnSpPr>
            <a:stCxn id="6" idx="3"/>
            <a:endCxn id="11" idx="0"/>
          </p:cNvCxnSpPr>
          <p:nvPr/>
        </p:nvCxnSpPr>
        <p:spPr>
          <a:xfrm>
            <a:off x="7351776" y="984284"/>
            <a:ext cx="1868424" cy="14822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5880653" y="916330"/>
            <a:ext cx="6083808" cy="10565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Excise Duty 6%</a:t>
            </a:r>
            <a:endParaRPr lang="en-US" sz="4000" dirty="0">
              <a:latin typeface="Arial Black" panose="020B0A04020102020204" pitchFamily="34" charset="0"/>
            </a:endParaRPr>
          </a:p>
        </p:txBody>
      </p:sp>
      <p:sp>
        <p:nvSpPr>
          <p:cNvPr id="26" name="Right Arrow 25"/>
          <p:cNvSpPr/>
          <p:nvPr/>
        </p:nvSpPr>
        <p:spPr>
          <a:xfrm>
            <a:off x="5662993" y="1872680"/>
            <a:ext cx="6301467" cy="105651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latin typeface="Arial Black" panose="020B0A04020102020204" pitchFamily="34" charset="0"/>
              </a:rPr>
              <a:t>Corporate Tax 33%</a:t>
            </a:r>
            <a:endParaRPr lang="en-US" sz="4000" dirty="0">
              <a:latin typeface="Arial Black" panose="020B0A04020102020204"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774" y="147967"/>
            <a:ext cx="3522657" cy="227268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241" y="1597517"/>
            <a:ext cx="3280249" cy="246018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9785" y="3032759"/>
            <a:ext cx="3128140" cy="2608868"/>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7794" y="4093124"/>
            <a:ext cx="2613245" cy="2613245"/>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6308" y="159015"/>
            <a:ext cx="3779420" cy="2834565"/>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06308" y="2129394"/>
            <a:ext cx="3779420" cy="2522763"/>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3817" y="3442042"/>
            <a:ext cx="2163961" cy="3242323"/>
          </a:xfrm>
          <a:prstGeom prst="rect">
            <a:avLst/>
          </a:prstGeom>
        </p:spPr>
      </p:pic>
    </p:spTree>
    <p:extLst>
      <p:ext uri="{BB962C8B-B14F-4D97-AF65-F5344CB8AC3E}">
        <p14:creationId xmlns:p14="http://schemas.microsoft.com/office/powerpoint/2010/main" val="26043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85165435"/>
              </p:ext>
            </p:extLst>
          </p:nvPr>
        </p:nvGraphicFramePr>
        <p:xfrm>
          <a:off x="838200" y="1195671"/>
          <a:ext cx="9540240" cy="3687224"/>
        </p:xfrm>
        <a:graphic>
          <a:graphicData uri="http://schemas.openxmlformats.org/drawingml/2006/table">
            <a:tbl>
              <a:tblPr>
                <a:tableStyleId>{5C22544A-7EE6-4342-B048-85BDC9FD1C3A}</a:tableStyleId>
              </a:tblPr>
              <a:tblGrid>
                <a:gridCol w="2650066"/>
                <a:gridCol w="2120054"/>
                <a:gridCol w="2120054"/>
                <a:gridCol w="2650066"/>
              </a:tblGrid>
              <a:tr h="921806">
                <a:tc>
                  <a:txBody>
                    <a:bodyPr/>
                    <a:lstStyle/>
                    <a:p>
                      <a:pPr algn="l" fontAlgn="b"/>
                      <a:endParaRPr lang="en-US" sz="4000" dirty="0"/>
                    </a:p>
                  </a:txBody>
                  <a:tcPr marL="7620" marR="7620" marT="7620" marB="0" anchor="ctr"/>
                </a:tc>
                <a:tc gridSpan="2">
                  <a:txBody>
                    <a:bodyPr/>
                    <a:lstStyle/>
                    <a:p>
                      <a:pPr algn="l" fontAlgn="b"/>
                      <a:r>
                        <a:rPr lang="en-US" sz="4000" dirty="0"/>
                        <a:t>Crore Rupees</a:t>
                      </a:r>
                    </a:p>
                  </a:txBody>
                  <a:tcPr marL="7620" marR="7620" marT="7620" marB="0" anchor="ctr"/>
                </a:tc>
                <a:tc hMerge="1">
                  <a:txBody>
                    <a:bodyPr/>
                    <a:lstStyle/>
                    <a:p>
                      <a:endParaRPr lang="en-US"/>
                    </a:p>
                  </a:txBody>
                  <a:tcPr/>
                </a:tc>
                <a:tc>
                  <a:txBody>
                    <a:bodyPr/>
                    <a:lstStyle/>
                    <a:p>
                      <a:pPr algn="l" fontAlgn="b"/>
                      <a:r>
                        <a:rPr lang="en-US" sz="4000" dirty="0" smtClean="0"/>
                        <a:t>2013</a:t>
                      </a:r>
                      <a:endParaRPr lang="en-US" sz="4000" dirty="0"/>
                    </a:p>
                  </a:txBody>
                  <a:tcPr marL="7620" marR="7620" marT="7620" marB="0" anchor="ctr"/>
                </a:tc>
              </a:tr>
              <a:tr h="921806">
                <a:tc>
                  <a:txBody>
                    <a:bodyPr/>
                    <a:lstStyle/>
                    <a:p>
                      <a:pPr algn="l" fontAlgn="b"/>
                      <a:r>
                        <a:rPr lang="en-US" sz="4000" dirty="0"/>
                        <a:t>Revenue</a:t>
                      </a:r>
                    </a:p>
                  </a:txBody>
                  <a:tcPr marL="7620" marR="7620" marT="7620" marB="0" anchor="ctr"/>
                </a:tc>
                <a:tc>
                  <a:txBody>
                    <a:bodyPr/>
                    <a:lstStyle/>
                    <a:p>
                      <a:pPr algn="r" fontAlgn="b"/>
                      <a:r>
                        <a:rPr lang="en-US" sz="4000" dirty="0"/>
                        <a:t>35000</a:t>
                      </a:r>
                    </a:p>
                  </a:txBody>
                  <a:tcPr marL="7620" marR="7620" marT="7620" marB="0" anchor="ctr"/>
                </a:tc>
                <a:tc>
                  <a:txBody>
                    <a:bodyPr/>
                    <a:lstStyle/>
                    <a:p>
                      <a:pPr algn="r" fontAlgn="b"/>
                      <a:r>
                        <a:rPr lang="en-US" sz="4000" dirty="0"/>
                        <a:t>16%</a:t>
                      </a:r>
                    </a:p>
                  </a:txBody>
                  <a:tcPr marL="7620" marR="7620" marT="7620" marB="0" anchor="ctr"/>
                </a:tc>
                <a:tc>
                  <a:txBody>
                    <a:bodyPr/>
                    <a:lstStyle/>
                    <a:p>
                      <a:pPr algn="r" fontAlgn="b"/>
                      <a:r>
                        <a:rPr lang="en-US" sz="4000"/>
                        <a:t>5600</a:t>
                      </a:r>
                    </a:p>
                  </a:txBody>
                  <a:tcPr marL="7620" marR="7620" marT="7620" marB="0" anchor="ctr"/>
                </a:tc>
              </a:tr>
              <a:tr h="921806">
                <a:tc>
                  <a:txBody>
                    <a:bodyPr/>
                    <a:lstStyle/>
                    <a:p>
                      <a:pPr algn="l" fontAlgn="b"/>
                      <a:r>
                        <a:rPr lang="en-US" sz="4000"/>
                        <a:t>Profit</a:t>
                      </a:r>
                    </a:p>
                  </a:txBody>
                  <a:tcPr marL="7620" marR="7620" marT="7620" marB="0" anchor="ctr"/>
                </a:tc>
                <a:tc>
                  <a:txBody>
                    <a:bodyPr/>
                    <a:lstStyle/>
                    <a:p>
                      <a:pPr algn="r" fontAlgn="b"/>
                      <a:r>
                        <a:rPr lang="en-US" sz="4000" dirty="0"/>
                        <a:t>1850</a:t>
                      </a:r>
                    </a:p>
                  </a:txBody>
                  <a:tcPr marL="7620" marR="7620" marT="7620" marB="0" anchor="ctr"/>
                </a:tc>
                <a:tc>
                  <a:txBody>
                    <a:bodyPr/>
                    <a:lstStyle/>
                    <a:p>
                      <a:pPr algn="r" fontAlgn="b"/>
                      <a:r>
                        <a:rPr lang="en-US" sz="4000" dirty="0"/>
                        <a:t>33%</a:t>
                      </a:r>
                    </a:p>
                  </a:txBody>
                  <a:tcPr marL="7620" marR="7620" marT="7620" marB="0" anchor="ctr"/>
                </a:tc>
                <a:tc>
                  <a:txBody>
                    <a:bodyPr/>
                    <a:lstStyle/>
                    <a:p>
                      <a:pPr algn="r" fontAlgn="b"/>
                      <a:r>
                        <a:rPr lang="en-US" sz="4000" dirty="0"/>
                        <a:t>610.5</a:t>
                      </a:r>
                    </a:p>
                  </a:txBody>
                  <a:tcPr marL="7620" marR="7620" marT="7620" marB="0" anchor="ctr"/>
                </a:tc>
              </a:tr>
              <a:tr h="921806">
                <a:tc>
                  <a:txBody>
                    <a:bodyPr/>
                    <a:lstStyle/>
                    <a:p>
                      <a:pPr algn="l" fontAlgn="b"/>
                      <a:r>
                        <a:rPr lang="en-US" sz="4000"/>
                        <a:t>total</a:t>
                      </a:r>
                    </a:p>
                  </a:txBody>
                  <a:tcPr marL="7620" marR="7620" marT="7620" marB="0" anchor="ctr"/>
                </a:tc>
                <a:tc>
                  <a:txBody>
                    <a:bodyPr/>
                    <a:lstStyle/>
                    <a:p>
                      <a:pPr algn="l" fontAlgn="b"/>
                      <a:endParaRPr lang="en-US" sz="4000"/>
                    </a:p>
                  </a:txBody>
                  <a:tcPr marL="7620" marR="7620" marT="7620" marB="0" anchor="ctr"/>
                </a:tc>
                <a:tc>
                  <a:txBody>
                    <a:bodyPr/>
                    <a:lstStyle/>
                    <a:p>
                      <a:pPr algn="l" fontAlgn="b"/>
                      <a:endParaRPr lang="en-US" sz="4000" dirty="0"/>
                    </a:p>
                  </a:txBody>
                  <a:tcPr marL="7620" marR="7620" marT="7620" marB="0" anchor="ctr"/>
                </a:tc>
                <a:tc>
                  <a:txBody>
                    <a:bodyPr/>
                    <a:lstStyle/>
                    <a:p>
                      <a:pPr algn="r" fontAlgn="b"/>
                      <a:r>
                        <a:rPr lang="en-US" sz="4000" dirty="0" smtClean="0"/>
                        <a:t>+6210.5</a:t>
                      </a:r>
                      <a:endParaRPr lang="en-US" sz="4000" dirty="0"/>
                    </a:p>
                  </a:txBody>
                  <a:tcPr marL="7620" marR="7620" marT="7620" marB="0" anchor="ctr"/>
                </a:tc>
              </a:tr>
            </a:tbl>
          </a:graphicData>
        </a:graphic>
      </p:graphicFrame>
      <p:sp>
        <p:nvSpPr>
          <p:cNvPr id="2" name="Title 1"/>
          <p:cNvSpPr>
            <a:spLocks noGrp="1"/>
          </p:cNvSpPr>
          <p:nvPr>
            <p:ph type="title"/>
          </p:nvPr>
        </p:nvSpPr>
        <p:spPr/>
        <p:txBody>
          <a:bodyPr>
            <a:normAutofit fontScale="90000"/>
          </a:bodyPr>
          <a:lstStyle/>
          <a:p>
            <a:r>
              <a:rPr lang="en-US" dirty="0" smtClean="0"/>
              <a:t>Vodafone: </a:t>
            </a:r>
            <a:endParaRPr lang="en-US" dirty="0"/>
          </a:p>
        </p:txBody>
      </p:sp>
      <p:sp>
        <p:nvSpPr>
          <p:cNvPr id="5" name="Right Arrow 4"/>
          <p:cNvSpPr/>
          <p:nvPr/>
        </p:nvSpPr>
        <p:spPr>
          <a:xfrm>
            <a:off x="2798064" y="5346192"/>
            <a:ext cx="5442204" cy="1307592"/>
          </a:xfrm>
          <a:prstGeom prst="righ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CGT “LOST” 12,000 Cr. </a:t>
            </a:r>
            <a:endParaRPr lang="en-US" sz="3600" dirty="0"/>
          </a:p>
        </p:txBody>
      </p:sp>
    </p:spTree>
    <p:extLst>
      <p:ext uri="{BB962C8B-B14F-4D97-AF65-F5344CB8AC3E}">
        <p14:creationId xmlns:p14="http://schemas.microsoft.com/office/powerpoint/2010/main" val="150723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TRANSFER PRICING (2013-14)</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630" y="3509963"/>
            <a:ext cx="4006740" cy="2719535"/>
          </a:xfrm>
          <a:prstGeom prst="rect">
            <a:avLst/>
          </a:prstGeom>
        </p:spPr>
      </p:pic>
    </p:spTree>
    <p:extLst>
      <p:ext uri="{BB962C8B-B14F-4D97-AF65-F5344CB8AC3E}">
        <p14:creationId xmlns:p14="http://schemas.microsoft.com/office/powerpoint/2010/main" val="1526017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18326" y="2795456"/>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9" name="TextBox 8"/>
          <p:cNvSpPr txBox="1"/>
          <p:nvPr/>
        </p:nvSpPr>
        <p:spPr>
          <a:xfrm>
            <a:off x="6047232" y="5829398"/>
            <a:ext cx="4919472"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10" name="TextBox 9"/>
          <p:cNvSpPr txBox="1"/>
          <p:nvPr/>
        </p:nvSpPr>
        <p:spPr>
          <a:xfrm>
            <a:off x="836537" y="2807496"/>
            <a:ext cx="4325112" cy="584775"/>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Birla</a:t>
            </a:r>
          </a:p>
        </p:txBody>
      </p:sp>
      <p:cxnSp>
        <p:nvCxnSpPr>
          <p:cNvPr id="3" name="Straight Arrow Connector 2"/>
          <p:cNvCxnSpPr>
            <a:stCxn id="8" idx="2"/>
            <a:endCxn id="9" idx="0"/>
          </p:cNvCxnSpPr>
          <p:nvPr/>
        </p:nvCxnSpPr>
        <p:spPr>
          <a:xfrm flipH="1">
            <a:off x="8506968" y="3872674"/>
            <a:ext cx="402058" cy="1956724"/>
          </a:xfrm>
          <a:prstGeom prst="straightConnector1">
            <a:avLst/>
          </a:prstGeom>
          <a:ln w="76200">
            <a:solidFill>
              <a:schemeClr val="accent4"/>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10" idx="2"/>
            <a:endCxn id="9" idx="1"/>
          </p:cNvCxnSpPr>
          <p:nvPr/>
        </p:nvCxnSpPr>
        <p:spPr>
          <a:xfrm>
            <a:off x="2999093" y="3392271"/>
            <a:ext cx="3048139" cy="272951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399" y="343525"/>
            <a:ext cx="1157009" cy="110880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326" y="594819"/>
            <a:ext cx="3581400" cy="2174730"/>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112" y="488708"/>
            <a:ext cx="3488282" cy="2325521"/>
          </a:xfrm>
          <a:prstGeom prst="rect">
            <a:avLst/>
          </a:prstGeom>
        </p:spPr>
      </p:pic>
      <p:sp>
        <p:nvSpPr>
          <p:cNvPr id="20" name="Right Arrow 19"/>
          <p:cNvSpPr/>
          <p:nvPr/>
        </p:nvSpPr>
        <p:spPr>
          <a:xfrm>
            <a:off x="4113382" y="875770"/>
            <a:ext cx="4245167" cy="22432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smtClean="0">
                <a:solidFill>
                  <a:schemeClr val="bg1"/>
                </a:solidFill>
                <a:latin typeface="Arial Black" panose="020B0A04020102020204" pitchFamily="34" charset="0"/>
              </a:rPr>
              <a:t>1000 Crore</a:t>
            </a:r>
            <a:endParaRPr lang="en-US" sz="4400" dirty="0">
              <a:solidFill>
                <a:schemeClr val="bg1"/>
              </a:solidFill>
              <a:latin typeface="Arial Black" panose="020B0A04020102020204" pitchFamily="34" charset="0"/>
            </a:endParaRPr>
          </a:p>
        </p:txBody>
      </p:sp>
      <p:sp>
        <p:nvSpPr>
          <p:cNvPr id="27" name="TextBox 26"/>
          <p:cNvSpPr txBox="1"/>
          <p:nvPr/>
        </p:nvSpPr>
        <p:spPr>
          <a:xfrm>
            <a:off x="6235965" y="5886519"/>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8525" y="4618025"/>
            <a:ext cx="1992630" cy="1823445"/>
          </a:xfrm>
          <a:prstGeom prst="rect">
            <a:avLst/>
          </a:prstGeom>
        </p:spPr>
      </p:pic>
      <p:sp>
        <p:nvSpPr>
          <p:cNvPr id="13" name="TextBox 12"/>
          <p:cNvSpPr txBox="1"/>
          <p:nvPr/>
        </p:nvSpPr>
        <p:spPr>
          <a:xfrm rot="20583401">
            <a:off x="2645773" y="3638689"/>
            <a:ext cx="5564627" cy="2139851"/>
          </a:xfrm>
          <a:prstGeom prst="leftArrow">
            <a:avLst/>
          </a:prstGeom>
          <a:solidFill>
            <a:schemeClr val="tx1">
              <a:lumMod val="85000"/>
              <a:lumOff val="1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CAPITAL GAINS TAX (100 cr.)</a:t>
            </a:r>
            <a:endParaRPr lang="en-US" sz="3200" dirty="0">
              <a:latin typeface="Arial Black" panose="020B0A04020102020204" pitchFamily="34" charset="0"/>
            </a:endParaRPr>
          </a:p>
        </p:txBody>
      </p:sp>
    </p:spTree>
    <p:extLst>
      <p:ext uri="{BB962C8B-B14F-4D97-AF65-F5344CB8AC3E}">
        <p14:creationId xmlns:p14="http://schemas.microsoft.com/office/powerpoint/2010/main" val="415596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9888" y="2022408"/>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10" name="TextBox 9"/>
          <p:cNvSpPr txBox="1"/>
          <p:nvPr/>
        </p:nvSpPr>
        <p:spPr>
          <a:xfrm>
            <a:off x="1014068" y="3272674"/>
            <a:ext cx="2714275" cy="584775"/>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Big Bazaar</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735" y="4171062"/>
            <a:ext cx="1157009" cy="110880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88" y="396571"/>
            <a:ext cx="3581400" cy="2174730"/>
          </a:xfrm>
          <a:prstGeom prst="rect">
            <a:avLst/>
          </a:prstGeom>
        </p:spPr>
      </p:pic>
      <p:sp>
        <p:nvSpPr>
          <p:cNvPr id="27" name="TextBox 26"/>
          <p:cNvSpPr txBox="1"/>
          <p:nvPr/>
        </p:nvSpPr>
        <p:spPr>
          <a:xfrm>
            <a:off x="7782477" y="3272674"/>
            <a:ext cx="2885170"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22" name="Right Arrow 21"/>
          <p:cNvSpPr/>
          <p:nvPr/>
        </p:nvSpPr>
        <p:spPr>
          <a:xfrm>
            <a:off x="5968623" y="4096714"/>
            <a:ext cx="4245167" cy="130964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smtClean="0">
                <a:solidFill>
                  <a:schemeClr val="bg1"/>
                </a:solidFill>
                <a:latin typeface="Arial Black" panose="020B0A04020102020204" pitchFamily="34" charset="0"/>
              </a:rPr>
              <a:t>1000 Crore</a:t>
            </a:r>
            <a:endParaRPr lang="en-US" sz="4400" dirty="0">
              <a:solidFill>
                <a:schemeClr val="bg1"/>
              </a:solidFill>
              <a:latin typeface="Arial Black" panose="020B0A04020102020204" pitchFamily="34"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525" y="4618025"/>
            <a:ext cx="1992630" cy="1823445"/>
          </a:xfrm>
          <a:prstGeom prst="rect">
            <a:avLst/>
          </a:prstGeom>
        </p:spPr>
      </p:pic>
    </p:spTree>
    <p:extLst>
      <p:ext uri="{BB962C8B-B14F-4D97-AF65-F5344CB8AC3E}">
        <p14:creationId xmlns:p14="http://schemas.microsoft.com/office/powerpoint/2010/main" val="278450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9888" y="2022408"/>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10" name="TextBox 9"/>
          <p:cNvSpPr txBox="1"/>
          <p:nvPr/>
        </p:nvSpPr>
        <p:spPr>
          <a:xfrm>
            <a:off x="1014068" y="3272674"/>
            <a:ext cx="2714275" cy="584775"/>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Big Bazaar</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735" y="4171062"/>
            <a:ext cx="1157009" cy="110880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88" y="396571"/>
            <a:ext cx="3581400" cy="2174730"/>
          </a:xfrm>
          <a:prstGeom prst="rect">
            <a:avLst/>
          </a:prstGeom>
        </p:spPr>
      </p:pic>
      <p:sp>
        <p:nvSpPr>
          <p:cNvPr id="27" name="TextBox 26"/>
          <p:cNvSpPr txBox="1"/>
          <p:nvPr/>
        </p:nvSpPr>
        <p:spPr>
          <a:xfrm>
            <a:off x="7782477" y="3272674"/>
            <a:ext cx="2885170"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22" name="Right Arrow 21"/>
          <p:cNvSpPr/>
          <p:nvPr/>
        </p:nvSpPr>
        <p:spPr>
          <a:xfrm>
            <a:off x="5968623" y="4096714"/>
            <a:ext cx="4245167" cy="130964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solidFill>
                  <a:schemeClr val="bg1"/>
                </a:solidFill>
                <a:latin typeface="Arial Black" panose="020B0A04020102020204" pitchFamily="34" charset="0"/>
              </a:rPr>
              <a:t>9</a:t>
            </a:r>
            <a:r>
              <a:rPr lang="en-US" sz="4400" dirty="0" smtClean="0">
                <a:solidFill>
                  <a:schemeClr val="bg1"/>
                </a:solidFill>
                <a:latin typeface="Arial Black" panose="020B0A04020102020204" pitchFamily="34" charset="0"/>
              </a:rPr>
              <a:t>00 Crore</a:t>
            </a:r>
            <a:endParaRPr lang="en-US" sz="4400" dirty="0">
              <a:solidFill>
                <a:schemeClr val="bg1"/>
              </a:solidFill>
              <a:latin typeface="Arial Black" panose="020B0A04020102020204" pitchFamily="34" charset="0"/>
            </a:endParaRPr>
          </a:p>
        </p:txBody>
      </p:sp>
      <p:sp>
        <p:nvSpPr>
          <p:cNvPr id="23" name="TextBox 22"/>
          <p:cNvSpPr txBox="1"/>
          <p:nvPr/>
        </p:nvSpPr>
        <p:spPr>
          <a:xfrm>
            <a:off x="3728343" y="112033"/>
            <a:ext cx="5564627" cy="2139851"/>
          </a:xfrm>
          <a:prstGeom prst="leftArrow">
            <a:avLst/>
          </a:prstGeom>
          <a:solidFill>
            <a:schemeClr val="tx1">
              <a:lumMod val="85000"/>
              <a:lumOff val="1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Decides the transfer price of shares</a:t>
            </a:r>
            <a:endParaRPr lang="en-US" sz="3200" dirty="0">
              <a:latin typeface="Arial Black" panose="020B0A04020102020204" pitchFamily="34"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525" y="4618025"/>
            <a:ext cx="1992630" cy="1823445"/>
          </a:xfrm>
          <a:prstGeom prst="rect">
            <a:avLst/>
          </a:prstGeom>
        </p:spPr>
      </p:pic>
      <p:sp>
        <p:nvSpPr>
          <p:cNvPr id="11" name="Down Arrow 10"/>
          <p:cNvSpPr/>
          <p:nvPr/>
        </p:nvSpPr>
        <p:spPr>
          <a:xfrm>
            <a:off x="357980" y="3736544"/>
            <a:ext cx="3598287" cy="1507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anose="020B0A04020102020204" pitchFamily="34" charset="0"/>
              </a:rPr>
              <a:t>CGT</a:t>
            </a:r>
          </a:p>
          <a:p>
            <a:pPr algn="ctr"/>
            <a:r>
              <a:rPr lang="en-US" sz="2400" dirty="0" smtClean="0">
                <a:latin typeface="Arial Black" panose="020B0A04020102020204" pitchFamily="34" charset="0"/>
              </a:rPr>
              <a:t>100 Crore</a:t>
            </a:r>
            <a:endParaRPr lang="en-US" sz="2400" dirty="0">
              <a:latin typeface="Arial Black" panose="020B0A04020102020204" pitchFamily="34" charset="0"/>
            </a:endParaRPr>
          </a:p>
        </p:txBody>
      </p:sp>
    </p:spTree>
    <p:extLst>
      <p:ext uri="{BB962C8B-B14F-4D97-AF65-F5344CB8AC3E}">
        <p14:creationId xmlns:p14="http://schemas.microsoft.com/office/powerpoint/2010/main" val="210109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9888" y="2022408"/>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10" name="TextBox 9"/>
          <p:cNvSpPr txBox="1"/>
          <p:nvPr/>
        </p:nvSpPr>
        <p:spPr>
          <a:xfrm>
            <a:off x="1014068" y="3272674"/>
            <a:ext cx="2714275" cy="584775"/>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Big Bazaar</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735" y="4171062"/>
            <a:ext cx="1157009" cy="1108801"/>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88" y="396571"/>
            <a:ext cx="3581400" cy="2174730"/>
          </a:xfrm>
          <a:prstGeom prst="rect">
            <a:avLst/>
          </a:prstGeom>
        </p:spPr>
      </p:pic>
      <p:sp>
        <p:nvSpPr>
          <p:cNvPr id="27" name="TextBox 26"/>
          <p:cNvSpPr txBox="1"/>
          <p:nvPr/>
        </p:nvSpPr>
        <p:spPr>
          <a:xfrm>
            <a:off x="7782477" y="3272674"/>
            <a:ext cx="2885170"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22" name="Right Arrow 21"/>
          <p:cNvSpPr/>
          <p:nvPr/>
        </p:nvSpPr>
        <p:spPr>
          <a:xfrm>
            <a:off x="5968623" y="4096714"/>
            <a:ext cx="4245167" cy="130964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smtClean="0">
                <a:solidFill>
                  <a:schemeClr val="bg1"/>
                </a:solidFill>
                <a:latin typeface="Arial Black" panose="020B0A04020102020204" pitchFamily="34" charset="0"/>
              </a:rPr>
              <a:t>90 Crore</a:t>
            </a:r>
            <a:endParaRPr lang="en-US" sz="4400" dirty="0">
              <a:solidFill>
                <a:schemeClr val="bg1"/>
              </a:solidFill>
              <a:latin typeface="Arial Black" panose="020B0A04020102020204" pitchFamily="34" charset="0"/>
            </a:endParaRPr>
          </a:p>
        </p:txBody>
      </p:sp>
      <p:sp>
        <p:nvSpPr>
          <p:cNvPr id="23" name="TextBox 22"/>
          <p:cNvSpPr txBox="1"/>
          <p:nvPr/>
        </p:nvSpPr>
        <p:spPr>
          <a:xfrm>
            <a:off x="3475359" y="461670"/>
            <a:ext cx="8274681" cy="2139851"/>
          </a:xfrm>
          <a:prstGeom prst="leftArrow">
            <a:avLst/>
          </a:prstGeom>
          <a:solidFill>
            <a:schemeClr val="tx1">
              <a:lumMod val="85000"/>
              <a:lumOff val="15000"/>
            </a:schemeClr>
          </a:solidFill>
          <a:ln w="28575">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Decides transfer price of shares</a:t>
            </a:r>
          </a:p>
          <a:p>
            <a:pPr algn="ctr"/>
            <a:r>
              <a:rPr lang="en-US" sz="3200" strike="sngStrike" dirty="0" smtClean="0">
                <a:latin typeface="Arial Black" panose="020B0A04020102020204" pitchFamily="34" charset="0"/>
              </a:rPr>
              <a:t>1000 cr.</a:t>
            </a:r>
            <a:r>
              <a:rPr lang="en-US" sz="3200" dirty="0" smtClean="0">
                <a:latin typeface="Arial Black" panose="020B0A04020102020204" pitchFamily="34" charset="0"/>
              </a:rPr>
              <a:t>  100 Cr. </a:t>
            </a:r>
            <a:endParaRPr lang="en-US" sz="3200" dirty="0">
              <a:latin typeface="Arial Black" panose="020B0A04020102020204" pitchFamily="34"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525" y="4618025"/>
            <a:ext cx="1992630" cy="1823445"/>
          </a:xfrm>
          <a:prstGeom prst="rect">
            <a:avLst/>
          </a:prstGeom>
        </p:spPr>
      </p:pic>
      <p:sp>
        <p:nvSpPr>
          <p:cNvPr id="11" name="Down Arrow 10"/>
          <p:cNvSpPr/>
          <p:nvPr/>
        </p:nvSpPr>
        <p:spPr>
          <a:xfrm>
            <a:off x="357980" y="3736544"/>
            <a:ext cx="3598287" cy="150786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latin typeface="Arial Black" panose="020B0A04020102020204" pitchFamily="34" charset="0"/>
              </a:rPr>
              <a:t>CGT</a:t>
            </a:r>
          </a:p>
          <a:p>
            <a:pPr algn="ctr"/>
            <a:r>
              <a:rPr lang="en-US" sz="2400" dirty="0" smtClean="0">
                <a:latin typeface="Arial Black" panose="020B0A04020102020204" pitchFamily="34" charset="0"/>
              </a:rPr>
              <a:t>10</a:t>
            </a:r>
            <a:r>
              <a:rPr lang="en-US" sz="2400" strike="sngStrike" dirty="0" smtClean="0">
                <a:latin typeface="Arial Black" panose="020B0A04020102020204" pitchFamily="34" charset="0"/>
              </a:rPr>
              <a:t> </a:t>
            </a:r>
            <a:r>
              <a:rPr lang="en-US" sz="2400" dirty="0" smtClean="0">
                <a:latin typeface="Arial Black" panose="020B0A04020102020204" pitchFamily="34" charset="0"/>
              </a:rPr>
              <a:t>Crore</a:t>
            </a:r>
            <a:endParaRPr lang="en-US" sz="2400" dirty="0">
              <a:latin typeface="Arial Black" panose="020B0A04020102020204" pitchFamily="34" charset="0"/>
            </a:endParaRPr>
          </a:p>
        </p:txBody>
      </p:sp>
      <p:sp>
        <p:nvSpPr>
          <p:cNvPr id="12" name="TextBox 11"/>
          <p:cNvSpPr txBox="1"/>
          <p:nvPr/>
        </p:nvSpPr>
        <p:spPr>
          <a:xfrm>
            <a:off x="4526037" y="5645626"/>
            <a:ext cx="4911473"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UNDER-VALUATION</a:t>
            </a:r>
            <a:endParaRPr lang="en-US" sz="3200" dirty="0">
              <a:latin typeface="Arial Black" panose="020B0A04020102020204" pitchFamily="34" charset="0"/>
            </a:endParaRPr>
          </a:p>
        </p:txBody>
      </p:sp>
    </p:spTree>
    <p:extLst>
      <p:ext uri="{BB962C8B-B14F-4D97-AF65-F5344CB8AC3E}">
        <p14:creationId xmlns:p14="http://schemas.microsoft.com/office/powerpoint/2010/main" val="35367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31"/>
            <a:ext cx="10515600" cy="1321947"/>
          </a:xfrm>
        </p:spPr>
        <p:txBody>
          <a:bodyPr>
            <a:normAutofit/>
          </a:bodyPr>
          <a:lstStyle/>
          <a:p>
            <a:r>
              <a:rPr lang="en-US" dirty="0" smtClean="0"/>
              <a:t>Shares, Bonds and MF</a:t>
            </a:r>
            <a:endParaRPr lang="en-US" dirty="0"/>
          </a:p>
        </p:txBody>
      </p:sp>
      <p:sp>
        <p:nvSpPr>
          <p:cNvPr id="4" name="Left-Right-Up Arrow 3"/>
          <p:cNvSpPr/>
          <p:nvPr/>
        </p:nvSpPr>
        <p:spPr>
          <a:xfrm>
            <a:off x="2697480" y="2368296"/>
            <a:ext cx="6300216" cy="1892808"/>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37176" y="1783521"/>
            <a:ext cx="2020824"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1 year</a:t>
            </a:r>
            <a:endParaRPr lang="en-US" sz="3200" dirty="0">
              <a:latin typeface="Arial Black" panose="020B0A04020102020204" pitchFamily="34" charset="0"/>
            </a:endParaRPr>
          </a:p>
        </p:txBody>
      </p:sp>
      <p:sp>
        <p:nvSpPr>
          <p:cNvPr id="7" name="TextBox 6"/>
          <p:cNvSpPr txBox="1"/>
          <p:nvPr/>
        </p:nvSpPr>
        <p:spPr>
          <a:xfrm>
            <a:off x="1133856" y="1610909"/>
            <a:ext cx="3179064" cy="1514773"/>
          </a:xfrm>
          <a:prstGeom prst="flowChartTerminator">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Short term</a:t>
            </a:r>
          </a:p>
          <a:p>
            <a:pPr algn="ctr"/>
            <a:r>
              <a:rPr lang="en-US" sz="3200" dirty="0" smtClean="0">
                <a:latin typeface="Arial Black" panose="020B0A04020102020204" pitchFamily="34" charset="0"/>
              </a:rPr>
              <a:t>15%</a:t>
            </a:r>
            <a:endParaRPr lang="en-US" sz="3200" dirty="0">
              <a:latin typeface="Arial Black" panose="020B0A04020102020204" pitchFamily="34" charset="0"/>
            </a:endParaRPr>
          </a:p>
        </p:txBody>
      </p:sp>
      <p:sp>
        <p:nvSpPr>
          <p:cNvPr id="8" name="TextBox 7"/>
          <p:cNvSpPr txBox="1"/>
          <p:nvPr/>
        </p:nvSpPr>
        <p:spPr>
          <a:xfrm>
            <a:off x="7382256" y="1598413"/>
            <a:ext cx="2877312" cy="1514773"/>
          </a:xfrm>
          <a:prstGeom prst="flowChartTerminator">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Long term </a:t>
            </a:r>
          </a:p>
          <a:p>
            <a:pPr algn="ctr"/>
            <a:r>
              <a:rPr lang="en-US" sz="3200" dirty="0" smtClean="0">
                <a:latin typeface="Arial Black" panose="020B0A04020102020204" pitchFamily="34" charset="0"/>
              </a:rPr>
              <a:t>20%</a:t>
            </a:r>
            <a:endParaRPr lang="en-US" sz="3200" dirty="0">
              <a:latin typeface="Arial Black" panose="020B0A04020102020204" pitchFamily="34" charset="0"/>
            </a:endParaRPr>
          </a:p>
        </p:txBody>
      </p:sp>
      <p:sp>
        <p:nvSpPr>
          <p:cNvPr id="3" name="TextBox 2"/>
          <p:cNvSpPr txBox="1"/>
          <p:nvPr/>
        </p:nvSpPr>
        <p:spPr>
          <a:xfrm>
            <a:off x="2973324" y="4680384"/>
            <a:ext cx="5916168" cy="707886"/>
          </a:xfrm>
          <a:prstGeom prst="rect">
            <a:avLst/>
          </a:prstGeom>
          <a:solidFill>
            <a:schemeClr val="accent2">
              <a:lumMod val="50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4000" dirty="0" smtClean="0"/>
              <a:t>Gold, Real estate = 3 years</a:t>
            </a:r>
            <a:endParaRPr lang="en-US" sz="4000" dirty="0"/>
          </a:p>
        </p:txBody>
      </p:sp>
    </p:spTree>
    <p:extLst>
      <p:ext uri="{BB962C8B-B14F-4D97-AF65-F5344CB8AC3E}">
        <p14:creationId xmlns:p14="http://schemas.microsoft.com/office/powerpoint/2010/main" val="61403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Reduce Tax liability (Netherland =&gt; Mauritius)</a:t>
            </a:r>
          </a:p>
          <a:p>
            <a:r>
              <a:rPr lang="en-US" dirty="0" smtClean="0"/>
              <a:t>Replace the Chain of command</a:t>
            </a:r>
          </a:p>
          <a:p>
            <a:endParaRPr lang="en-US" dirty="0"/>
          </a:p>
        </p:txBody>
      </p:sp>
      <p:sp>
        <p:nvSpPr>
          <p:cNvPr id="3" name="Title 2"/>
          <p:cNvSpPr>
            <a:spLocks noGrp="1"/>
          </p:cNvSpPr>
          <p:nvPr>
            <p:ph type="title"/>
          </p:nvPr>
        </p:nvSpPr>
        <p:spPr/>
        <p:txBody>
          <a:bodyPr>
            <a:normAutofit fontScale="90000"/>
          </a:bodyPr>
          <a:lstStyle/>
          <a:p>
            <a:r>
              <a:rPr lang="en-US" dirty="0" smtClean="0"/>
              <a:t>Why Transfer?: MNC</a:t>
            </a:r>
            <a:endParaRPr lang="en-US" dirty="0"/>
          </a:p>
        </p:txBody>
      </p:sp>
    </p:spTree>
    <p:extLst>
      <p:ext uri="{BB962C8B-B14F-4D97-AF65-F5344CB8AC3E}">
        <p14:creationId xmlns:p14="http://schemas.microsoft.com/office/powerpoint/2010/main" val="34655945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0936" y="371800"/>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1027176" y="2697311"/>
            <a:ext cx="353263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14" name="Straight Arrow Connector 13"/>
          <p:cNvCxnSpPr>
            <a:stCxn id="6" idx="2"/>
            <a:endCxn id="24" idx="0"/>
          </p:cNvCxnSpPr>
          <p:nvPr/>
        </p:nvCxnSpPr>
        <p:spPr>
          <a:xfrm>
            <a:off x="2793492" y="3774529"/>
            <a:ext cx="969369" cy="1976820"/>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H="1">
            <a:off x="2698044" y="1449018"/>
            <a:ext cx="213322" cy="1339338"/>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630936" y="5751349"/>
            <a:ext cx="6263850"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Vodafone BPO call center</a:t>
            </a:r>
            <a:endParaRPr lang="en-US" sz="3200" dirty="0">
              <a:latin typeface="Arial Black" panose="020B0A04020102020204" pitchFamily="34" charset="0"/>
            </a:endParaRPr>
          </a:p>
        </p:txBody>
      </p:sp>
      <p:sp>
        <p:nvSpPr>
          <p:cNvPr id="8" name="TextBox 7"/>
          <p:cNvSpPr txBox="1"/>
          <p:nvPr/>
        </p:nvSpPr>
        <p:spPr>
          <a:xfrm>
            <a:off x="8997245" y="158238"/>
            <a:ext cx="2684724" cy="64633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3600" dirty="0" smtClean="0">
                <a:solidFill>
                  <a:schemeClr val="bg1"/>
                </a:solidFill>
                <a:latin typeface="Arial Black" panose="020B0A04020102020204" pitchFamily="34" charset="0"/>
              </a:rPr>
              <a:t>2007-08</a:t>
            </a:r>
            <a:endParaRPr lang="en-US" sz="36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76304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0936" y="371800"/>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630936" y="2219995"/>
            <a:ext cx="3803904"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14" name="Straight Arrow Connector 13"/>
          <p:cNvCxnSpPr>
            <a:stCxn id="6" idx="2"/>
            <a:endCxn id="24" idx="0"/>
          </p:cNvCxnSpPr>
          <p:nvPr/>
        </p:nvCxnSpPr>
        <p:spPr>
          <a:xfrm>
            <a:off x="2532888" y="3297213"/>
            <a:ext cx="1524" cy="1829908"/>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a:endCxn id="6" idx="0"/>
          </p:cNvCxnSpPr>
          <p:nvPr/>
        </p:nvCxnSpPr>
        <p:spPr>
          <a:xfrm flipH="1">
            <a:off x="2532888" y="1449018"/>
            <a:ext cx="260604" cy="77097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533400" y="5127121"/>
            <a:ext cx="4002024" cy="1077218"/>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Vodafone </a:t>
            </a:r>
            <a:r>
              <a:rPr lang="en-US" sz="3200" dirty="0">
                <a:latin typeface="Arial Black" panose="020B0A04020102020204" pitchFamily="34" charset="0"/>
              </a:rPr>
              <a:t>India Services (VISPL) </a:t>
            </a:r>
          </a:p>
        </p:txBody>
      </p:sp>
      <p:sp>
        <p:nvSpPr>
          <p:cNvPr id="22" name="TextBox 21"/>
          <p:cNvSpPr txBox="1"/>
          <p:nvPr/>
        </p:nvSpPr>
        <p:spPr>
          <a:xfrm>
            <a:off x="7301484" y="1278742"/>
            <a:ext cx="3803904" cy="2062103"/>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a:t>
            </a:r>
            <a:r>
              <a:rPr lang="en-US" sz="3200" dirty="0">
                <a:latin typeface="Arial Black" panose="020B0A04020102020204" pitchFamily="34" charset="0"/>
              </a:rPr>
              <a:t>Teleservices India Holding Mauritius.</a:t>
            </a:r>
          </a:p>
        </p:txBody>
      </p:sp>
      <p:sp>
        <p:nvSpPr>
          <p:cNvPr id="21" name="TextBox 20"/>
          <p:cNvSpPr txBox="1"/>
          <p:nvPr/>
        </p:nvSpPr>
        <p:spPr>
          <a:xfrm>
            <a:off x="7301484" y="6135324"/>
            <a:ext cx="3483864" cy="70788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000" dirty="0" smtClean="0">
                <a:latin typeface="Franklin Gothic Demi Cond" panose="020B0706030402020204" pitchFamily="34" charset="0"/>
              </a:rPr>
              <a:t>2009-10</a:t>
            </a:r>
            <a:endParaRPr lang="en-US" sz="4000" dirty="0">
              <a:latin typeface="Franklin Gothic Demi Cond" panose="020B0706030402020204" pitchFamily="34" charset="0"/>
            </a:endParaRPr>
          </a:p>
        </p:txBody>
      </p:sp>
      <p:sp>
        <p:nvSpPr>
          <p:cNvPr id="26" name="Left Arrow 25"/>
          <p:cNvSpPr/>
          <p:nvPr/>
        </p:nvSpPr>
        <p:spPr>
          <a:xfrm>
            <a:off x="2793492" y="3316900"/>
            <a:ext cx="3883979" cy="130964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smtClean="0">
                <a:solidFill>
                  <a:schemeClr val="bg1"/>
                </a:solidFill>
                <a:latin typeface="Arial Black" panose="020B0A04020102020204" pitchFamily="34" charset="0"/>
              </a:rPr>
              <a:t>1300 Crore</a:t>
            </a:r>
            <a:endParaRPr lang="en-US" sz="4400" dirty="0">
              <a:solidFill>
                <a:schemeClr val="bg1"/>
              </a:solidFill>
              <a:latin typeface="Arial Black" panose="020B0A04020102020204"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749" y="4311879"/>
            <a:ext cx="1992630" cy="1823445"/>
          </a:xfrm>
          <a:prstGeom prst="rect">
            <a:avLst/>
          </a:prstGeom>
        </p:spPr>
      </p:pic>
      <p:sp>
        <p:nvSpPr>
          <p:cNvPr id="28" name="Down Arrow 27"/>
          <p:cNvSpPr/>
          <p:nvPr/>
        </p:nvSpPr>
        <p:spPr>
          <a:xfrm>
            <a:off x="7205204" y="3430398"/>
            <a:ext cx="3598287" cy="1507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anose="020B0A04020102020204" pitchFamily="34" charset="0"/>
              </a:rPr>
              <a:t>250</a:t>
            </a:r>
            <a:r>
              <a:rPr lang="en-US" sz="2400" strike="sngStrike" dirty="0" smtClean="0">
                <a:latin typeface="Arial Black" panose="020B0A04020102020204" pitchFamily="34" charset="0"/>
              </a:rPr>
              <a:t> </a:t>
            </a:r>
            <a:r>
              <a:rPr lang="en-US" sz="2400" dirty="0" smtClean="0">
                <a:latin typeface="Arial Black" panose="020B0A04020102020204" pitchFamily="34" charset="0"/>
              </a:rPr>
              <a:t>Crore</a:t>
            </a:r>
            <a:endParaRPr lang="en-US" sz="2400" dirty="0">
              <a:latin typeface="Arial Black" panose="020B0A04020102020204" pitchFamily="34" charset="0"/>
            </a:endParaRPr>
          </a:p>
        </p:txBody>
      </p:sp>
    </p:spTree>
    <p:extLst>
      <p:ext uri="{BB962C8B-B14F-4D97-AF65-F5344CB8AC3E}">
        <p14:creationId xmlns:p14="http://schemas.microsoft.com/office/powerpoint/2010/main" val="307129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30936" y="371800"/>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630936" y="2219995"/>
            <a:ext cx="3803904"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14" name="Straight Arrow Connector 13"/>
          <p:cNvCxnSpPr>
            <a:stCxn id="6" idx="2"/>
            <a:endCxn id="24" idx="0"/>
          </p:cNvCxnSpPr>
          <p:nvPr/>
        </p:nvCxnSpPr>
        <p:spPr>
          <a:xfrm>
            <a:off x="2532888" y="3297213"/>
            <a:ext cx="1524" cy="1829908"/>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a:endCxn id="6" idx="0"/>
          </p:cNvCxnSpPr>
          <p:nvPr/>
        </p:nvCxnSpPr>
        <p:spPr>
          <a:xfrm flipH="1">
            <a:off x="2532888" y="1449018"/>
            <a:ext cx="260604" cy="77097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533400" y="5127121"/>
            <a:ext cx="4002024" cy="1077218"/>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Vodafone </a:t>
            </a:r>
            <a:r>
              <a:rPr lang="en-US" sz="3200" dirty="0">
                <a:latin typeface="Arial Black" panose="020B0A04020102020204" pitchFamily="34" charset="0"/>
              </a:rPr>
              <a:t>India Services (VISPL) </a:t>
            </a:r>
          </a:p>
        </p:txBody>
      </p:sp>
      <p:sp>
        <p:nvSpPr>
          <p:cNvPr id="22" name="TextBox 21"/>
          <p:cNvSpPr txBox="1"/>
          <p:nvPr/>
        </p:nvSpPr>
        <p:spPr>
          <a:xfrm>
            <a:off x="7301484" y="233528"/>
            <a:ext cx="3803904" cy="2062103"/>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a:t>
            </a:r>
            <a:r>
              <a:rPr lang="en-US" sz="3200" dirty="0">
                <a:latin typeface="Arial Black" panose="020B0A04020102020204" pitchFamily="34" charset="0"/>
              </a:rPr>
              <a:t>Teleservices India Holding Mauritius.</a:t>
            </a:r>
          </a:p>
        </p:txBody>
      </p:sp>
      <p:sp>
        <p:nvSpPr>
          <p:cNvPr id="21" name="TextBox 20"/>
          <p:cNvSpPr txBox="1"/>
          <p:nvPr/>
        </p:nvSpPr>
        <p:spPr>
          <a:xfrm>
            <a:off x="7355894" y="6135324"/>
            <a:ext cx="3483864"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t>FY 2013</a:t>
            </a:r>
            <a:endParaRPr lang="en-US"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379" y="3430398"/>
            <a:ext cx="1157009" cy="1108801"/>
          </a:xfrm>
          <a:prstGeom prst="rect">
            <a:avLst/>
          </a:prstGeom>
        </p:spPr>
      </p:pic>
      <p:sp>
        <p:nvSpPr>
          <p:cNvPr id="26" name="Left Arrow 25"/>
          <p:cNvSpPr/>
          <p:nvPr/>
        </p:nvSpPr>
        <p:spPr>
          <a:xfrm>
            <a:off x="2945952" y="2779044"/>
            <a:ext cx="3883979" cy="2578291"/>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solidFill>
                  <a:schemeClr val="bg1"/>
                </a:solidFill>
                <a:latin typeface="Arial Black" panose="020B0A04020102020204" pitchFamily="34" charset="0"/>
              </a:rPr>
              <a:t>8</a:t>
            </a:r>
            <a:r>
              <a:rPr lang="en-US" sz="4400" dirty="0" smtClean="0">
                <a:solidFill>
                  <a:schemeClr val="bg1"/>
                </a:solidFill>
                <a:latin typeface="Arial Black" panose="020B0A04020102020204" pitchFamily="34" charset="0"/>
              </a:rPr>
              <a:t>500 Crore</a:t>
            </a:r>
            <a:endParaRPr lang="en-US" sz="4400" dirty="0">
              <a:solidFill>
                <a:schemeClr val="bg1"/>
              </a:solidFill>
              <a:latin typeface="Arial Black" panose="020B0A04020102020204" pitchFamily="34" charset="0"/>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5749" y="4311879"/>
            <a:ext cx="1992630" cy="1823445"/>
          </a:xfrm>
          <a:prstGeom prst="rect">
            <a:avLst/>
          </a:prstGeom>
        </p:spPr>
      </p:pic>
      <p:sp>
        <p:nvSpPr>
          <p:cNvPr id="28" name="Down Arrow Callout 27"/>
          <p:cNvSpPr/>
          <p:nvPr/>
        </p:nvSpPr>
        <p:spPr>
          <a:xfrm>
            <a:off x="7241471" y="2350786"/>
            <a:ext cx="3598287" cy="215922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atin typeface="Arial Black" panose="020B0A04020102020204" pitchFamily="34" charset="0"/>
              </a:rPr>
              <a:t>3,200 Cr.</a:t>
            </a:r>
          </a:p>
        </p:txBody>
      </p:sp>
    </p:spTree>
    <p:extLst>
      <p:ext uri="{BB962C8B-B14F-4D97-AF65-F5344CB8AC3E}">
        <p14:creationId xmlns:p14="http://schemas.microsoft.com/office/powerpoint/2010/main" val="134763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881533" y="2174012"/>
            <a:ext cx="3054350" cy="2896560"/>
          </a:xfrm>
        </p:spPr>
      </p:pic>
      <p:sp>
        <p:nvSpPr>
          <p:cNvPr id="5" name="Content Placeholder 4"/>
          <p:cNvSpPr>
            <a:spLocks noGrp="1"/>
          </p:cNvSpPr>
          <p:nvPr>
            <p:ph idx="1"/>
          </p:nvPr>
        </p:nvSpPr>
        <p:spPr/>
        <p:txBody>
          <a:bodyPr/>
          <a:lstStyle/>
          <a:p>
            <a:r>
              <a:rPr lang="en-US" dirty="0" smtClean="0"/>
              <a:t>October 2014: Bombay HC ruled in favor of Vodafone</a:t>
            </a:r>
          </a:p>
          <a:p>
            <a:r>
              <a:rPr lang="en-US" dirty="0" smtClean="0"/>
              <a:t>Nov. 2014: similar case, Royal Dutch Shell co. wins (18,000 cr.)</a:t>
            </a:r>
          </a:p>
          <a:p>
            <a:r>
              <a:rPr lang="en-US" dirty="0" smtClean="0"/>
              <a:t>January 2015: Modi Government decides NOT to appeal against Vodafone in Supreme court.</a:t>
            </a:r>
          </a:p>
          <a:p>
            <a:r>
              <a:rPr lang="en-US" dirty="0" smtClean="0"/>
              <a:t>Improve investor confidence.</a:t>
            </a:r>
          </a:p>
          <a:p>
            <a:endParaRPr lang="en-US" dirty="0"/>
          </a:p>
        </p:txBody>
      </p:sp>
      <p:sp>
        <p:nvSpPr>
          <p:cNvPr id="4" name="Title 3"/>
          <p:cNvSpPr>
            <a:spLocks noGrp="1"/>
          </p:cNvSpPr>
          <p:nvPr>
            <p:ph type="title"/>
          </p:nvPr>
        </p:nvSpPr>
        <p:spPr/>
        <p:txBody>
          <a:bodyPr/>
          <a:lstStyle/>
          <a:p>
            <a:r>
              <a:rPr lang="en-US" dirty="0" smtClean="0"/>
              <a:t>Transfer</a:t>
            </a:r>
            <a:br>
              <a:rPr lang="en-US" dirty="0" smtClean="0"/>
            </a:br>
            <a:r>
              <a:rPr lang="en-US" dirty="0" smtClean="0"/>
              <a:t>Pricing Case</a:t>
            </a:r>
            <a:endParaRPr lang="en-US" dirty="0"/>
          </a:p>
        </p:txBody>
      </p:sp>
      <p:sp>
        <p:nvSpPr>
          <p:cNvPr id="6" name="Text Placeholder 5"/>
          <p:cNvSpPr>
            <a:spLocks noGrp="1"/>
          </p:cNvSpPr>
          <p:nvPr>
            <p:ph type="body" sz="quarter" idx="13"/>
          </p:nvPr>
        </p:nvSpPr>
        <p:spPr/>
        <p:txBody>
          <a:bodyPr/>
          <a:lstStyle/>
          <a:p>
            <a:r>
              <a:rPr lang="en-US" dirty="0" smtClean="0"/>
              <a:t>Vodafone</a:t>
            </a:r>
            <a:endParaRPr lang="en-US" dirty="0"/>
          </a:p>
        </p:txBody>
      </p:sp>
    </p:spTree>
    <p:extLst>
      <p:ext uri="{BB962C8B-B14F-4D97-AF65-F5344CB8AC3E}">
        <p14:creationId xmlns:p14="http://schemas.microsoft.com/office/powerpoint/2010/main" val="3595363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CGT</a:t>
            </a:r>
            <a:endParaRPr lang="en-US" dirty="0"/>
          </a:p>
        </p:txBody>
      </p:sp>
      <p:sp>
        <p:nvSpPr>
          <p:cNvPr id="7" name="Content Placeholder 6"/>
          <p:cNvSpPr>
            <a:spLocks noGrp="1"/>
          </p:cNvSpPr>
          <p:nvPr>
            <p:ph sz="half" idx="2"/>
          </p:nvPr>
        </p:nvSpPr>
        <p:spPr/>
        <p:txBody>
          <a:bodyPr>
            <a:normAutofit fontScale="92500" lnSpcReduction="10000"/>
          </a:bodyPr>
          <a:lstStyle/>
          <a:p>
            <a:r>
              <a:rPr lang="en-US" dirty="0" smtClean="0"/>
              <a:t>Bought company from Hutch </a:t>
            </a:r>
          </a:p>
          <a:p>
            <a:r>
              <a:rPr lang="en-US" dirty="0" smtClean="0"/>
              <a:t>Did not pay capital gains tax</a:t>
            </a:r>
          </a:p>
          <a:p>
            <a:r>
              <a:rPr lang="en-US" dirty="0" smtClean="0"/>
              <a:t>SC says matter out of jurisdiction</a:t>
            </a:r>
          </a:p>
          <a:p>
            <a:r>
              <a:rPr lang="en-US" dirty="0" smtClean="0">
                <a:solidFill>
                  <a:srgbClr val="FFC000"/>
                </a:solidFill>
              </a:rPr>
              <a:t>But </a:t>
            </a:r>
            <a:r>
              <a:rPr lang="en-US" dirty="0" err="1" smtClean="0">
                <a:solidFill>
                  <a:srgbClr val="FFC000"/>
                </a:solidFill>
              </a:rPr>
              <a:t>Pranab</a:t>
            </a:r>
            <a:r>
              <a:rPr lang="en-US" dirty="0" smtClean="0">
                <a:solidFill>
                  <a:srgbClr val="FFC000"/>
                </a:solidFill>
              </a:rPr>
              <a:t> Clarification: </a:t>
            </a:r>
            <a:r>
              <a:rPr lang="en-US" dirty="0" smtClean="0"/>
              <a:t>tax demand stands</a:t>
            </a:r>
          </a:p>
          <a:p>
            <a:r>
              <a:rPr lang="en-US" dirty="0" smtClean="0">
                <a:solidFill>
                  <a:srgbClr val="FFC000"/>
                </a:solidFill>
              </a:rPr>
              <a:t>2014</a:t>
            </a:r>
            <a:r>
              <a:rPr lang="en-US" dirty="0" smtClean="0"/>
              <a:t>: Vodafone sends arbitration notice under Netherland Bilateral investment treaty</a:t>
            </a:r>
            <a:endParaRPr lang="en-US" dirty="0"/>
          </a:p>
        </p:txBody>
      </p:sp>
      <p:sp>
        <p:nvSpPr>
          <p:cNvPr id="8" name="Content Placeholder 7"/>
          <p:cNvSpPr>
            <a:spLocks noGrp="1"/>
          </p:cNvSpPr>
          <p:nvPr>
            <p:ph sz="quarter" idx="4"/>
          </p:nvPr>
        </p:nvSpPr>
        <p:spPr/>
        <p:txBody>
          <a:bodyPr/>
          <a:lstStyle/>
          <a:p>
            <a:r>
              <a:rPr lang="en-US" dirty="0" smtClean="0"/>
              <a:t>Transferred Pune-BPO shares to Mauritius company</a:t>
            </a:r>
          </a:p>
          <a:p>
            <a:r>
              <a:rPr lang="en-US" dirty="0" smtClean="0"/>
              <a:t>Allegedly undervalued the shares</a:t>
            </a:r>
          </a:p>
          <a:p>
            <a:r>
              <a:rPr lang="en-US" dirty="0" smtClean="0"/>
              <a:t>Bombay HC did not find fault.</a:t>
            </a:r>
          </a:p>
          <a:p>
            <a:r>
              <a:rPr lang="en-US" dirty="0" smtClean="0">
                <a:solidFill>
                  <a:srgbClr val="FFC000"/>
                </a:solidFill>
              </a:rPr>
              <a:t>Modi decides not to pursue </a:t>
            </a:r>
            <a:r>
              <a:rPr lang="en-US" dirty="0" smtClean="0"/>
              <a:t>further</a:t>
            </a:r>
            <a:endParaRPr lang="en-US" dirty="0"/>
          </a:p>
        </p:txBody>
      </p:sp>
      <p:sp>
        <p:nvSpPr>
          <p:cNvPr id="9" name="Text Placeholder 8"/>
          <p:cNvSpPr>
            <a:spLocks noGrp="1"/>
          </p:cNvSpPr>
          <p:nvPr>
            <p:ph type="body" idx="13"/>
          </p:nvPr>
        </p:nvSpPr>
        <p:spPr/>
        <p:txBody>
          <a:bodyPr/>
          <a:lstStyle/>
          <a:p>
            <a:r>
              <a:rPr lang="en-US" dirty="0" smtClean="0"/>
              <a:t>Transfer Pricing</a:t>
            </a:r>
            <a:endParaRPr lang="en-US" dirty="0"/>
          </a:p>
        </p:txBody>
      </p:sp>
    </p:spTree>
    <p:extLst>
      <p:ext uri="{BB962C8B-B14F-4D97-AF65-F5344CB8AC3E}">
        <p14:creationId xmlns:p14="http://schemas.microsoft.com/office/powerpoint/2010/main" val="2365921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742950" indent="-742950">
              <a:buFont typeface="+mj-lt"/>
              <a:buAutoNum type="alphaUcPeriod"/>
            </a:pPr>
            <a:r>
              <a:rPr lang="en-US" sz="4400" dirty="0" smtClean="0"/>
              <a:t>CGT is an example of indirect tax levied during sale of capital assets.</a:t>
            </a:r>
          </a:p>
          <a:p>
            <a:pPr marL="742950" indent="-742950">
              <a:buFont typeface="+mj-lt"/>
              <a:buAutoNum type="alphaUcPeriod"/>
            </a:pPr>
            <a:r>
              <a:rPr lang="en-US" sz="4400" dirty="0" smtClean="0"/>
              <a:t>During such transaction, Seller of Capital assets, is required to withhold the tax.</a:t>
            </a:r>
          </a:p>
          <a:p>
            <a:pPr marL="742950" indent="-742950">
              <a:buFont typeface="+mj-lt"/>
              <a:buAutoNum type="alphaUcPeriod"/>
            </a:pPr>
            <a:r>
              <a:rPr lang="en-US" sz="4400" dirty="0" smtClean="0"/>
              <a:t>Both A and B</a:t>
            </a:r>
          </a:p>
          <a:p>
            <a:pPr marL="742950" indent="-742950">
              <a:buFont typeface="+mj-lt"/>
              <a:buAutoNum type="alphaUcPeriod"/>
            </a:pPr>
            <a:r>
              <a:rPr lang="en-US" sz="4400" dirty="0" smtClean="0"/>
              <a:t>Neither A nor B</a:t>
            </a:r>
            <a:endParaRPr lang="en-US" sz="4400" dirty="0"/>
          </a:p>
        </p:txBody>
      </p:sp>
      <p:sp>
        <p:nvSpPr>
          <p:cNvPr id="3" name="Title 2"/>
          <p:cNvSpPr>
            <a:spLocks noGrp="1"/>
          </p:cNvSpPr>
          <p:nvPr>
            <p:ph type="title"/>
          </p:nvPr>
        </p:nvSpPr>
        <p:spPr/>
        <p:txBody>
          <a:bodyPr>
            <a:normAutofit fontScale="90000"/>
          </a:bodyPr>
          <a:lstStyle/>
          <a:p>
            <a:r>
              <a:rPr lang="en-US" dirty="0" smtClean="0"/>
              <a:t>MCQ- Find incorrect statement</a:t>
            </a:r>
            <a:endParaRPr lang="en-US" dirty="0"/>
          </a:p>
        </p:txBody>
      </p:sp>
      <p:sp>
        <p:nvSpPr>
          <p:cNvPr id="4" name="TextBox 3"/>
          <p:cNvSpPr txBox="1"/>
          <p:nvPr/>
        </p:nvSpPr>
        <p:spPr>
          <a:xfrm>
            <a:off x="1404937" y="5752303"/>
            <a:ext cx="9382125" cy="646331"/>
          </a:xfrm>
          <a:prstGeom prst="rect">
            <a:avLst/>
          </a:prstGeom>
          <a:solidFill>
            <a:schemeClr val="accent6">
              <a:lumMod val="20000"/>
              <a:lumOff val="80000"/>
            </a:schemeClr>
          </a:solidFill>
        </p:spPr>
        <p:txBody>
          <a:bodyPr wrap="square" rtlCol="0">
            <a:spAutoFit/>
          </a:bodyPr>
          <a:lstStyle/>
          <a:p>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spTree>
    <p:extLst>
      <p:ext uri="{BB962C8B-B14F-4D97-AF65-F5344CB8AC3E}">
        <p14:creationId xmlns:p14="http://schemas.microsoft.com/office/powerpoint/2010/main" val="113964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742950" indent="-742950">
              <a:buFont typeface="+mj-lt"/>
              <a:buAutoNum type="alphaUcPeriod"/>
            </a:pPr>
            <a:r>
              <a:rPr lang="en-US" sz="4400" dirty="0" smtClean="0"/>
              <a:t>CGT is an example of </a:t>
            </a:r>
            <a:r>
              <a:rPr lang="en-US" sz="4400" dirty="0" smtClean="0">
                <a:solidFill>
                  <a:srgbClr val="FF0000"/>
                </a:solidFill>
              </a:rPr>
              <a:t>indirect</a:t>
            </a:r>
            <a:r>
              <a:rPr lang="en-US" sz="4400" dirty="0" smtClean="0"/>
              <a:t> tax levied during sale of capital assets. (</a:t>
            </a:r>
            <a:r>
              <a:rPr lang="en-US" sz="4400" dirty="0" smtClean="0">
                <a:solidFill>
                  <a:srgbClr val="FF0000"/>
                </a:solidFill>
              </a:rPr>
              <a:t>WRONG</a:t>
            </a:r>
            <a:r>
              <a:rPr lang="en-US" sz="4400" dirty="0" smtClean="0"/>
              <a:t>)</a:t>
            </a:r>
          </a:p>
          <a:p>
            <a:pPr marL="742950" indent="-742950">
              <a:buFont typeface="+mj-lt"/>
              <a:buAutoNum type="alphaUcPeriod"/>
            </a:pPr>
            <a:r>
              <a:rPr lang="en-US" sz="4400" dirty="0" smtClean="0"/>
              <a:t>During such transaction, </a:t>
            </a:r>
            <a:r>
              <a:rPr lang="en-US" sz="4400" dirty="0" smtClean="0">
                <a:solidFill>
                  <a:srgbClr val="FF0000"/>
                </a:solidFill>
              </a:rPr>
              <a:t>Seller</a:t>
            </a:r>
            <a:r>
              <a:rPr lang="en-US" sz="4400" dirty="0" smtClean="0"/>
              <a:t> of Capital assets, is required to withhold the tax.</a:t>
            </a:r>
            <a:r>
              <a:rPr lang="en-US" sz="4400" dirty="0"/>
              <a:t> (</a:t>
            </a:r>
            <a:r>
              <a:rPr lang="en-US" sz="4400" dirty="0">
                <a:solidFill>
                  <a:srgbClr val="FF0000"/>
                </a:solidFill>
              </a:rPr>
              <a:t>WRONG</a:t>
            </a:r>
            <a:r>
              <a:rPr lang="en-US" sz="4400" dirty="0"/>
              <a:t>)</a:t>
            </a:r>
          </a:p>
          <a:p>
            <a:pPr marL="742950" indent="-742950">
              <a:buFont typeface="+mj-lt"/>
              <a:buAutoNum type="alphaUcPeriod"/>
            </a:pPr>
            <a:r>
              <a:rPr lang="en-US" sz="4400" dirty="0" smtClean="0">
                <a:solidFill>
                  <a:srgbClr val="92D050"/>
                </a:solidFill>
              </a:rPr>
              <a:t>Both A and B</a:t>
            </a:r>
          </a:p>
          <a:p>
            <a:pPr marL="742950" indent="-742950">
              <a:buFont typeface="+mj-lt"/>
              <a:buAutoNum type="alphaUcPeriod"/>
            </a:pPr>
            <a:r>
              <a:rPr lang="en-US" sz="4400" dirty="0" smtClean="0"/>
              <a:t>Neither A nor B</a:t>
            </a:r>
            <a:endParaRPr lang="en-US" sz="4400" dirty="0"/>
          </a:p>
        </p:txBody>
      </p:sp>
      <p:sp>
        <p:nvSpPr>
          <p:cNvPr id="3" name="Title 2"/>
          <p:cNvSpPr>
            <a:spLocks noGrp="1"/>
          </p:cNvSpPr>
          <p:nvPr>
            <p:ph type="title"/>
          </p:nvPr>
        </p:nvSpPr>
        <p:spPr/>
        <p:txBody>
          <a:bodyPr>
            <a:normAutofit fontScale="90000"/>
          </a:bodyPr>
          <a:lstStyle/>
          <a:p>
            <a:r>
              <a:rPr lang="en-US" dirty="0" smtClean="0"/>
              <a:t>MCQ- Find </a:t>
            </a:r>
            <a:r>
              <a:rPr lang="en-US" dirty="0" smtClean="0">
                <a:solidFill>
                  <a:srgbClr val="FF0000"/>
                </a:solidFill>
              </a:rPr>
              <a:t>Incorrect</a:t>
            </a:r>
            <a:r>
              <a:rPr lang="en-US" dirty="0" smtClean="0"/>
              <a:t> statement</a:t>
            </a:r>
            <a:endParaRPr lang="en-US" dirty="0"/>
          </a:p>
        </p:txBody>
      </p:sp>
      <p:sp>
        <p:nvSpPr>
          <p:cNvPr id="4" name="TextBox 3"/>
          <p:cNvSpPr txBox="1"/>
          <p:nvPr/>
        </p:nvSpPr>
        <p:spPr>
          <a:xfrm>
            <a:off x="1404937" y="5752303"/>
            <a:ext cx="9382125" cy="646331"/>
          </a:xfrm>
          <a:prstGeom prst="rect">
            <a:avLst/>
          </a:prstGeom>
          <a:solidFill>
            <a:schemeClr val="accent6">
              <a:lumMod val="20000"/>
              <a:lumOff val="80000"/>
            </a:schemeClr>
          </a:solidFill>
        </p:spPr>
        <p:txBody>
          <a:bodyPr wrap="square" rtlCol="0">
            <a:spAutoFit/>
          </a:bodyPr>
          <a:lstStyle/>
          <a:p>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spTree>
    <p:extLst>
      <p:ext uri="{BB962C8B-B14F-4D97-AF65-F5344CB8AC3E}">
        <p14:creationId xmlns:p14="http://schemas.microsoft.com/office/powerpoint/2010/main" val="4034951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742950" indent="-742950">
              <a:buFont typeface="+mj-lt"/>
              <a:buAutoNum type="alphaUcPeriod"/>
            </a:pPr>
            <a:r>
              <a:rPr lang="en-US" sz="4400" dirty="0" smtClean="0"/>
              <a:t>CGT is an example of </a:t>
            </a:r>
            <a:r>
              <a:rPr lang="en-US" sz="4400" dirty="0" smtClean="0">
                <a:solidFill>
                  <a:srgbClr val="FF0000"/>
                </a:solidFill>
              </a:rPr>
              <a:t>indirect</a:t>
            </a:r>
            <a:r>
              <a:rPr lang="en-US" sz="4400" dirty="0" smtClean="0"/>
              <a:t> tax levied during sale of capital assets. (</a:t>
            </a:r>
            <a:r>
              <a:rPr lang="en-US" sz="4400" dirty="0" smtClean="0">
                <a:solidFill>
                  <a:srgbClr val="FF0000"/>
                </a:solidFill>
              </a:rPr>
              <a:t>WRONG</a:t>
            </a:r>
            <a:r>
              <a:rPr lang="en-US" sz="4400" dirty="0" smtClean="0"/>
              <a:t>)</a:t>
            </a:r>
          </a:p>
          <a:p>
            <a:pPr marL="742950" indent="-742950">
              <a:buFont typeface="+mj-lt"/>
              <a:buAutoNum type="alphaUcPeriod"/>
            </a:pPr>
            <a:r>
              <a:rPr lang="en-US" sz="4400" dirty="0" smtClean="0"/>
              <a:t>During such transaction, </a:t>
            </a:r>
            <a:r>
              <a:rPr lang="en-US" sz="4400" dirty="0" smtClean="0">
                <a:solidFill>
                  <a:srgbClr val="FF0000"/>
                </a:solidFill>
              </a:rPr>
              <a:t>Seller</a:t>
            </a:r>
            <a:r>
              <a:rPr lang="en-US" sz="4400" dirty="0" smtClean="0"/>
              <a:t> of Capital assets, is required to withhold the tax.</a:t>
            </a:r>
            <a:r>
              <a:rPr lang="en-US" sz="4400" dirty="0"/>
              <a:t> (</a:t>
            </a:r>
            <a:r>
              <a:rPr lang="en-US" sz="4400" dirty="0">
                <a:solidFill>
                  <a:srgbClr val="FF0000"/>
                </a:solidFill>
              </a:rPr>
              <a:t>WRONG</a:t>
            </a:r>
            <a:r>
              <a:rPr lang="en-US" sz="4400" dirty="0"/>
              <a:t>)</a:t>
            </a:r>
          </a:p>
          <a:p>
            <a:pPr marL="742950" indent="-742950">
              <a:buFont typeface="+mj-lt"/>
              <a:buAutoNum type="alphaUcPeriod"/>
            </a:pPr>
            <a:r>
              <a:rPr lang="en-US" sz="4400" dirty="0" smtClean="0"/>
              <a:t>Both A and B</a:t>
            </a:r>
          </a:p>
          <a:p>
            <a:pPr marL="742950" indent="-742950">
              <a:buFont typeface="+mj-lt"/>
              <a:buAutoNum type="alphaUcPeriod"/>
            </a:pPr>
            <a:r>
              <a:rPr lang="en-US" sz="4400" dirty="0" smtClean="0">
                <a:solidFill>
                  <a:srgbClr val="92D050"/>
                </a:solidFill>
              </a:rPr>
              <a:t>Neither A nor B</a:t>
            </a:r>
            <a:endParaRPr lang="en-US" sz="4400" dirty="0">
              <a:solidFill>
                <a:srgbClr val="92D050"/>
              </a:solidFill>
            </a:endParaRPr>
          </a:p>
        </p:txBody>
      </p:sp>
      <p:sp>
        <p:nvSpPr>
          <p:cNvPr id="3" name="Title 2"/>
          <p:cNvSpPr>
            <a:spLocks noGrp="1"/>
          </p:cNvSpPr>
          <p:nvPr>
            <p:ph type="title"/>
          </p:nvPr>
        </p:nvSpPr>
        <p:spPr/>
        <p:txBody>
          <a:bodyPr>
            <a:normAutofit fontScale="90000"/>
          </a:bodyPr>
          <a:lstStyle/>
          <a:p>
            <a:r>
              <a:rPr lang="en-US" dirty="0" smtClean="0"/>
              <a:t>MCQ- Find </a:t>
            </a:r>
            <a:r>
              <a:rPr lang="en-US" dirty="0" smtClean="0">
                <a:solidFill>
                  <a:srgbClr val="FF0000"/>
                </a:solidFill>
              </a:rPr>
              <a:t>Correct</a:t>
            </a:r>
            <a:r>
              <a:rPr lang="en-US" dirty="0" smtClean="0"/>
              <a:t> statement</a:t>
            </a:r>
            <a:endParaRPr lang="en-US" dirty="0"/>
          </a:p>
        </p:txBody>
      </p:sp>
      <p:sp>
        <p:nvSpPr>
          <p:cNvPr id="4" name="TextBox 3"/>
          <p:cNvSpPr txBox="1"/>
          <p:nvPr/>
        </p:nvSpPr>
        <p:spPr>
          <a:xfrm>
            <a:off x="1404937" y="5752303"/>
            <a:ext cx="9382125" cy="646331"/>
          </a:xfrm>
          <a:prstGeom prst="rect">
            <a:avLst/>
          </a:prstGeom>
          <a:solidFill>
            <a:schemeClr val="accent6">
              <a:lumMod val="20000"/>
              <a:lumOff val="80000"/>
            </a:schemeClr>
          </a:solidFill>
        </p:spPr>
        <p:txBody>
          <a:bodyPr wrap="square" rtlCol="0">
            <a:spAutoFit/>
          </a:bodyPr>
          <a:lstStyle/>
          <a:p>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spTree>
    <p:extLst>
      <p:ext uri="{BB962C8B-B14F-4D97-AF65-F5344CB8AC3E}">
        <p14:creationId xmlns:p14="http://schemas.microsoft.com/office/powerpoint/2010/main" val="5986461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742950" indent="-742950">
              <a:buFont typeface="+mj-lt"/>
              <a:buAutoNum type="alphaUcPeriod"/>
            </a:pPr>
            <a:r>
              <a:rPr lang="en-US" sz="4400" dirty="0" smtClean="0"/>
              <a:t>State government can levy stamp duty on insurance policies, shares and debentures.</a:t>
            </a:r>
          </a:p>
          <a:p>
            <a:pPr marL="742950" indent="-742950">
              <a:buFont typeface="+mj-lt"/>
              <a:buAutoNum type="alphaUcPeriod"/>
            </a:pPr>
            <a:r>
              <a:rPr lang="en-US" sz="4400" dirty="0" smtClean="0"/>
              <a:t>Union </a:t>
            </a:r>
            <a:r>
              <a:rPr lang="en-US" sz="4400" dirty="0"/>
              <a:t>government can levy tax on the transfer of shares and debentures.</a:t>
            </a:r>
          </a:p>
          <a:p>
            <a:pPr marL="742950" indent="-742950">
              <a:buFont typeface="+mj-lt"/>
              <a:buAutoNum type="alphaUcPeriod"/>
            </a:pPr>
            <a:r>
              <a:rPr lang="en-US" sz="4400" dirty="0" smtClean="0"/>
              <a:t>Both A and B</a:t>
            </a:r>
          </a:p>
          <a:p>
            <a:pPr marL="742950" indent="-742950">
              <a:buFont typeface="+mj-lt"/>
              <a:buAutoNum type="alphaUcPeriod"/>
            </a:pPr>
            <a:r>
              <a:rPr lang="en-US" sz="4400" dirty="0" smtClean="0"/>
              <a:t>Neither A nor B</a:t>
            </a:r>
            <a:endParaRPr lang="en-US" sz="4400" dirty="0"/>
          </a:p>
        </p:txBody>
      </p:sp>
      <p:sp>
        <p:nvSpPr>
          <p:cNvPr id="3" name="Title 2"/>
          <p:cNvSpPr>
            <a:spLocks noGrp="1"/>
          </p:cNvSpPr>
          <p:nvPr>
            <p:ph type="title"/>
          </p:nvPr>
        </p:nvSpPr>
        <p:spPr/>
        <p:txBody>
          <a:bodyPr>
            <a:normAutofit fontScale="90000"/>
          </a:bodyPr>
          <a:lstStyle/>
          <a:p>
            <a:r>
              <a:rPr lang="en-US" dirty="0" smtClean="0"/>
              <a:t>MCQ- Find Correct statement</a:t>
            </a:r>
            <a:endParaRPr lang="en-US" dirty="0"/>
          </a:p>
        </p:txBody>
      </p:sp>
      <p:sp>
        <p:nvSpPr>
          <p:cNvPr id="4" name="TextBox 3"/>
          <p:cNvSpPr txBox="1"/>
          <p:nvPr/>
        </p:nvSpPr>
        <p:spPr>
          <a:xfrm>
            <a:off x="1404937" y="5853797"/>
            <a:ext cx="9382125" cy="646331"/>
          </a:xfrm>
          <a:prstGeom prst="rect">
            <a:avLst/>
          </a:prstGeom>
          <a:solidFill>
            <a:schemeClr val="accent6">
              <a:lumMod val="20000"/>
              <a:lumOff val="80000"/>
            </a:schemeClr>
          </a:solidFill>
        </p:spPr>
        <p:txBody>
          <a:bodyPr wrap="square" rtlCol="0">
            <a:spAutoFit/>
          </a:bodyPr>
          <a:lstStyle/>
          <a:p>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spTree>
    <p:extLst>
      <p:ext uri="{BB962C8B-B14F-4D97-AF65-F5344CB8AC3E}">
        <p14:creationId xmlns:p14="http://schemas.microsoft.com/office/powerpoint/2010/main" val="2810565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294152" y="2779718"/>
            <a:ext cx="3048264" cy="2209992"/>
          </a:xfrm>
          <a:prstGeom prst="rect">
            <a:avLst/>
          </a:prstGeom>
        </p:spPr>
      </p:pic>
      <p:sp>
        <p:nvSpPr>
          <p:cNvPr id="8" name="TextBox 7"/>
          <p:cNvSpPr txBox="1"/>
          <p:nvPr/>
        </p:nvSpPr>
        <p:spPr>
          <a:xfrm>
            <a:off x="7903417" y="2559535"/>
            <a:ext cx="3581400" cy="1077218"/>
          </a:xfrm>
          <a:prstGeom prst="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9" name="TextBox 8"/>
          <p:cNvSpPr txBox="1"/>
          <p:nvPr/>
        </p:nvSpPr>
        <p:spPr>
          <a:xfrm>
            <a:off x="6047232" y="5829398"/>
            <a:ext cx="4919472"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10" name="TextBox 9"/>
          <p:cNvSpPr txBox="1"/>
          <p:nvPr/>
        </p:nvSpPr>
        <p:spPr>
          <a:xfrm>
            <a:off x="836537" y="2807496"/>
            <a:ext cx="4325112" cy="1077218"/>
          </a:xfrm>
          <a:prstGeom prst="rect">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Kumar </a:t>
            </a:r>
            <a:r>
              <a:rPr lang="en-US" sz="3200" dirty="0" err="1" smtClean="0">
                <a:latin typeface="Arial Black" panose="020B0A04020102020204" pitchFamily="34" charset="0"/>
              </a:rPr>
              <a:t>Manglam</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Birla</a:t>
            </a:r>
          </a:p>
        </p:txBody>
      </p:sp>
      <p:cxnSp>
        <p:nvCxnSpPr>
          <p:cNvPr id="3" name="Straight Arrow Connector 2"/>
          <p:cNvCxnSpPr>
            <a:stCxn id="8" idx="2"/>
            <a:endCxn id="9" idx="0"/>
          </p:cNvCxnSpPr>
          <p:nvPr/>
        </p:nvCxnSpPr>
        <p:spPr>
          <a:xfrm flipH="1">
            <a:off x="8506968" y="3636753"/>
            <a:ext cx="1187149" cy="2192645"/>
          </a:xfrm>
          <a:prstGeom prst="straightConnector1">
            <a:avLst/>
          </a:prstGeom>
          <a:ln w="76200">
            <a:solidFill>
              <a:schemeClr val="accent4"/>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10" idx="2"/>
            <a:endCxn id="9" idx="1"/>
          </p:cNvCxnSpPr>
          <p:nvPr/>
        </p:nvCxnSpPr>
        <p:spPr>
          <a:xfrm>
            <a:off x="2999093" y="3884714"/>
            <a:ext cx="3048139" cy="2237072"/>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3417" y="358898"/>
            <a:ext cx="3581400" cy="2174730"/>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3112" y="488708"/>
            <a:ext cx="3488282" cy="2325521"/>
          </a:xfrm>
          <a:prstGeom prst="rect">
            <a:avLst/>
          </a:prstGeom>
        </p:spPr>
      </p:pic>
      <p:sp>
        <p:nvSpPr>
          <p:cNvPr id="20" name="Right Arrow 19"/>
          <p:cNvSpPr/>
          <p:nvPr/>
        </p:nvSpPr>
        <p:spPr>
          <a:xfrm>
            <a:off x="4113381" y="1393465"/>
            <a:ext cx="4245167" cy="168224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smtClean="0">
                <a:solidFill>
                  <a:schemeClr val="bg1"/>
                </a:solidFill>
                <a:latin typeface="Arial Black" panose="020B0A04020102020204" pitchFamily="34" charset="0"/>
              </a:rPr>
              <a:t>1000 Crore</a:t>
            </a:r>
            <a:endParaRPr lang="en-US" sz="4400" dirty="0">
              <a:solidFill>
                <a:schemeClr val="bg1"/>
              </a:solidFill>
              <a:latin typeface="Arial Black" panose="020B0A04020102020204" pitchFamily="34" charset="0"/>
            </a:endParaRPr>
          </a:p>
        </p:txBody>
      </p:sp>
      <p:sp>
        <p:nvSpPr>
          <p:cNvPr id="27" name="TextBox 26"/>
          <p:cNvSpPr txBox="1"/>
          <p:nvPr/>
        </p:nvSpPr>
        <p:spPr>
          <a:xfrm>
            <a:off x="6264995" y="5960410"/>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pic>
        <p:nvPicPr>
          <p:cNvPr id="2" name="Picture 1"/>
          <p:cNvPicPr>
            <a:picLocks noChangeAspect="1"/>
          </p:cNvPicPr>
          <p:nvPr/>
        </p:nvPicPr>
        <p:blipFill>
          <a:blip r:embed="rId6"/>
          <a:stretch>
            <a:fillRect/>
          </a:stretch>
        </p:blipFill>
        <p:spPr>
          <a:xfrm>
            <a:off x="226318" y="0"/>
            <a:ext cx="2110923" cy="3048264"/>
          </a:xfrm>
          <a:prstGeom prst="rect">
            <a:avLst/>
          </a:prstGeom>
        </p:spPr>
      </p:pic>
    </p:spTree>
    <p:extLst>
      <p:ext uri="{BB962C8B-B14F-4D97-AF65-F5344CB8AC3E}">
        <p14:creationId xmlns:p14="http://schemas.microsoft.com/office/powerpoint/2010/main" val="409170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inVertic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742950" indent="-742950">
              <a:buFont typeface="+mj-lt"/>
              <a:buAutoNum type="alphaUcPeriod"/>
            </a:pPr>
            <a:r>
              <a:rPr lang="en-US" sz="4400" dirty="0" smtClean="0">
                <a:solidFill>
                  <a:srgbClr val="FF0000"/>
                </a:solidFill>
              </a:rPr>
              <a:t>State</a:t>
            </a:r>
            <a:r>
              <a:rPr lang="en-US" sz="4400" dirty="0" smtClean="0"/>
              <a:t> government can levy stamp duty on insurance policies &amp; promissory notes. </a:t>
            </a:r>
            <a:r>
              <a:rPr lang="en-US" sz="4400" dirty="0" smtClean="0">
                <a:solidFill>
                  <a:srgbClr val="FF0000"/>
                </a:solidFill>
              </a:rPr>
              <a:t>(Union List I, #91) WRONG</a:t>
            </a:r>
          </a:p>
          <a:p>
            <a:pPr marL="742950" indent="-742950">
              <a:buFont typeface="+mj-lt"/>
              <a:buAutoNum type="alphaUcPeriod"/>
            </a:pPr>
            <a:r>
              <a:rPr lang="en-US" sz="4400" dirty="0" smtClean="0">
                <a:solidFill>
                  <a:srgbClr val="92D050"/>
                </a:solidFill>
              </a:rPr>
              <a:t>Union</a:t>
            </a:r>
            <a:r>
              <a:rPr lang="en-US" sz="4400" dirty="0" smtClean="0"/>
              <a:t> </a:t>
            </a:r>
            <a:r>
              <a:rPr lang="en-US" sz="4400" dirty="0"/>
              <a:t>government can levy tax on the transfer of shares and debentures</a:t>
            </a:r>
            <a:r>
              <a:rPr lang="en-US" sz="4400" dirty="0" smtClean="0"/>
              <a:t>.</a:t>
            </a:r>
            <a:r>
              <a:rPr lang="en-US" sz="4400" dirty="0">
                <a:solidFill>
                  <a:srgbClr val="FF0000"/>
                </a:solidFill>
              </a:rPr>
              <a:t> </a:t>
            </a:r>
            <a:r>
              <a:rPr lang="en-US" sz="4400" dirty="0">
                <a:solidFill>
                  <a:srgbClr val="92D050"/>
                </a:solidFill>
              </a:rPr>
              <a:t>(Union List I, #</a:t>
            </a:r>
            <a:r>
              <a:rPr lang="en-US" sz="4400" dirty="0" smtClean="0">
                <a:solidFill>
                  <a:srgbClr val="92D050"/>
                </a:solidFill>
              </a:rPr>
              <a:t>91) right</a:t>
            </a:r>
            <a:endParaRPr lang="en-US" sz="4400" dirty="0">
              <a:solidFill>
                <a:srgbClr val="92D050"/>
              </a:solidFill>
            </a:endParaRPr>
          </a:p>
          <a:p>
            <a:pPr marL="742950" indent="-742950">
              <a:buFont typeface="+mj-lt"/>
              <a:buAutoNum type="alphaUcPeriod"/>
            </a:pPr>
            <a:r>
              <a:rPr lang="en-US" sz="4400" strike="sngStrike" dirty="0" smtClean="0"/>
              <a:t>Both A and B</a:t>
            </a:r>
          </a:p>
          <a:p>
            <a:pPr marL="742950" indent="-742950">
              <a:buFont typeface="+mj-lt"/>
              <a:buAutoNum type="alphaUcPeriod"/>
            </a:pPr>
            <a:r>
              <a:rPr lang="en-US" sz="4400" strike="sngStrike" dirty="0" smtClean="0"/>
              <a:t>Neither A nor B</a:t>
            </a:r>
            <a:endParaRPr lang="en-US" sz="4400" strike="sngStrike" dirty="0"/>
          </a:p>
        </p:txBody>
      </p:sp>
      <p:sp>
        <p:nvSpPr>
          <p:cNvPr id="3" name="Title 2"/>
          <p:cNvSpPr>
            <a:spLocks noGrp="1"/>
          </p:cNvSpPr>
          <p:nvPr>
            <p:ph type="title"/>
          </p:nvPr>
        </p:nvSpPr>
        <p:spPr/>
        <p:txBody>
          <a:bodyPr>
            <a:normAutofit fontScale="90000"/>
          </a:bodyPr>
          <a:lstStyle/>
          <a:p>
            <a:r>
              <a:rPr lang="en-US" dirty="0" smtClean="0"/>
              <a:t>MCQ- Find Correct statement</a:t>
            </a:r>
            <a:endParaRPr lang="en-US" dirty="0"/>
          </a:p>
        </p:txBody>
      </p:sp>
      <p:sp>
        <p:nvSpPr>
          <p:cNvPr id="4" name="TextBox 3"/>
          <p:cNvSpPr txBox="1"/>
          <p:nvPr/>
        </p:nvSpPr>
        <p:spPr>
          <a:xfrm>
            <a:off x="1404937" y="5853797"/>
            <a:ext cx="9382125" cy="646331"/>
          </a:xfrm>
          <a:prstGeom prst="rect">
            <a:avLst/>
          </a:prstGeom>
          <a:solidFill>
            <a:schemeClr val="accent6">
              <a:lumMod val="20000"/>
              <a:lumOff val="80000"/>
            </a:schemeClr>
          </a:solidFill>
        </p:spPr>
        <p:txBody>
          <a:bodyPr wrap="square" rtlCol="0">
            <a:spAutoFit/>
          </a:bodyPr>
          <a:lstStyle/>
          <a:p>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spTree>
    <p:extLst>
      <p:ext uri="{BB962C8B-B14F-4D97-AF65-F5344CB8AC3E}">
        <p14:creationId xmlns:p14="http://schemas.microsoft.com/office/powerpoint/2010/main" val="31936814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82867"/>
            <a:ext cx="9144000" cy="834453"/>
          </a:xfrm>
        </p:spPr>
        <p:txBody>
          <a:bodyPr anchor="t">
            <a:normAutofit fontScale="90000"/>
          </a:bodyPr>
          <a:lstStyle/>
          <a:p>
            <a:r>
              <a:rPr lang="en-US" dirty="0" smtClean="0"/>
              <a:t>Nokia Tax Row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621" y="3602038"/>
            <a:ext cx="2152650" cy="2686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30" y="3602038"/>
            <a:ext cx="2935271" cy="26860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961" y="2382583"/>
            <a:ext cx="3467100" cy="4086225"/>
          </a:xfrm>
          <a:prstGeom prst="rect">
            <a:avLst/>
          </a:prstGeom>
        </p:spPr>
      </p:pic>
    </p:spTree>
    <p:extLst>
      <p:ext uri="{BB962C8B-B14F-4D97-AF65-F5344CB8AC3E}">
        <p14:creationId xmlns:p14="http://schemas.microsoft.com/office/powerpoint/2010/main" val="8431143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2609"/>
            <a:ext cx="9144000" cy="2523744"/>
          </a:xfrm>
        </p:spPr>
        <p:txBody>
          <a:bodyPr anchor="t">
            <a:normAutofit/>
          </a:bodyPr>
          <a:lstStyle/>
          <a:p>
            <a:r>
              <a:rPr lang="gu-IN" smtClean="0"/>
              <a:t>તકલીફ #૧</a:t>
            </a:r>
            <a:r>
              <a:rPr lang="en-US" dirty="0" smtClean="0"/>
              <a:t/>
            </a:r>
            <a:br>
              <a:rPr lang="en-US" dirty="0" smtClean="0"/>
            </a:br>
            <a:r>
              <a:rPr lang="en-US" dirty="0" smtClean="0"/>
              <a:t>Royalty payment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0" y="3602038"/>
            <a:ext cx="2935271" cy="26860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961" y="2382583"/>
            <a:ext cx="3467100" cy="4086225"/>
          </a:xfrm>
          <a:prstGeom prst="rect">
            <a:avLst/>
          </a:prstGeom>
        </p:spPr>
      </p:pic>
    </p:spTree>
    <p:extLst>
      <p:ext uri="{BB962C8B-B14F-4D97-AF65-F5344CB8AC3E}">
        <p14:creationId xmlns:p14="http://schemas.microsoft.com/office/powerpoint/2010/main" val="2780854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1268" y="4584604"/>
            <a:ext cx="4187952"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3200" dirty="0" smtClean="0">
                <a:latin typeface="Arial Black" panose="020B0A04020102020204" pitchFamily="34" charset="0"/>
              </a:rPr>
              <a:t>SHARE-HOLDERS</a:t>
            </a:r>
            <a:endParaRPr lang="en-US" sz="3200" dirty="0">
              <a:latin typeface="Arial Black" panose="020B0A04020102020204" pitchFamily="34" charset="0"/>
            </a:endParaRPr>
          </a:p>
        </p:txBody>
      </p:sp>
      <p:sp>
        <p:nvSpPr>
          <p:cNvPr id="5" name="TextBox 4"/>
          <p:cNvSpPr txBox="1"/>
          <p:nvPr/>
        </p:nvSpPr>
        <p:spPr>
          <a:xfrm>
            <a:off x="859536" y="3032760"/>
            <a:ext cx="4471416" cy="107721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Board of Directors</a:t>
            </a:r>
          </a:p>
          <a:p>
            <a:pPr algn="ctr"/>
            <a:r>
              <a:rPr lang="en-US" sz="3200" dirty="0" smtClean="0">
                <a:latin typeface="Arial Black" panose="020B0A04020102020204" pitchFamily="34" charset="0"/>
              </a:rPr>
              <a:t>Managing Director</a:t>
            </a:r>
            <a:endParaRPr lang="en-US" sz="3200" dirty="0">
              <a:latin typeface="Arial Black" panose="020B0A04020102020204" pitchFamily="34" charset="0"/>
            </a:endParaRPr>
          </a:p>
        </p:txBody>
      </p:sp>
      <p:sp>
        <p:nvSpPr>
          <p:cNvPr id="6" name="TextBox 5"/>
          <p:cNvSpPr txBox="1"/>
          <p:nvPr/>
        </p:nvSpPr>
        <p:spPr>
          <a:xfrm>
            <a:off x="4122420" y="199454"/>
            <a:ext cx="3229356" cy="156966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CEO</a:t>
            </a:r>
          </a:p>
          <a:p>
            <a:pPr algn="ctr"/>
            <a:r>
              <a:rPr lang="en-US" sz="3200" dirty="0">
                <a:latin typeface="Arial Black" panose="020B0A04020102020204" pitchFamily="34" charset="0"/>
              </a:rPr>
              <a:t>Executives</a:t>
            </a:r>
          </a:p>
          <a:p>
            <a:pPr algn="ctr"/>
            <a:r>
              <a:rPr lang="en-US" sz="3200" dirty="0" smtClean="0">
                <a:latin typeface="Arial Black" panose="020B0A04020102020204" pitchFamily="34" charset="0"/>
              </a:rPr>
              <a:t>Staff</a:t>
            </a:r>
            <a:endParaRPr lang="en-US" sz="3200" dirty="0">
              <a:latin typeface="Arial Black" panose="020B0A04020102020204" pitchFamily="34" charset="0"/>
            </a:endParaRPr>
          </a:p>
        </p:txBody>
      </p:sp>
      <p:cxnSp>
        <p:nvCxnSpPr>
          <p:cNvPr id="9" name="Straight Arrow Connector 8"/>
          <p:cNvCxnSpPr>
            <a:stCxn id="4" idx="0"/>
            <a:endCxn id="5" idx="2"/>
          </p:cNvCxnSpPr>
          <p:nvPr/>
        </p:nvCxnSpPr>
        <p:spPr>
          <a:xfrm flipV="1">
            <a:off x="3095244" y="4109978"/>
            <a:ext cx="0" cy="4746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a:endCxn id="6" idx="1"/>
          </p:cNvCxnSpPr>
          <p:nvPr/>
        </p:nvCxnSpPr>
        <p:spPr>
          <a:xfrm flipV="1">
            <a:off x="3095244" y="984284"/>
            <a:ext cx="1027176" cy="20484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5" idx="3"/>
          </p:cNvCxnSpPr>
          <p:nvPr/>
        </p:nvCxnSpPr>
        <p:spPr>
          <a:xfrm flipH="1">
            <a:off x="5330952" y="1769114"/>
            <a:ext cx="406146" cy="180225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a:endCxn id="4" idx="0"/>
          </p:cNvCxnSpPr>
          <p:nvPr/>
        </p:nvCxnSpPr>
        <p:spPr>
          <a:xfrm flipH="1">
            <a:off x="3095244" y="4109978"/>
            <a:ext cx="224028" cy="47462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117" y="2466514"/>
            <a:ext cx="1832165" cy="183216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408" y="4652158"/>
            <a:ext cx="2767584" cy="1833986"/>
          </a:xfrm>
          <a:prstGeom prst="rect">
            <a:avLst/>
          </a:prstGeom>
        </p:spPr>
      </p:pic>
      <p:sp>
        <p:nvSpPr>
          <p:cNvPr id="18" name="TextBox 17"/>
          <p:cNvSpPr txBox="1"/>
          <p:nvPr/>
        </p:nvSpPr>
        <p:spPr>
          <a:xfrm>
            <a:off x="3657791" y="1989784"/>
            <a:ext cx="2137791" cy="822305"/>
          </a:xfrm>
          <a:prstGeom prst="flowChartTerminator">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PROFIT</a:t>
            </a:r>
            <a:endParaRPr lang="en-US" sz="3200" dirty="0">
              <a:latin typeface="Arial Black" panose="020B0A04020102020204" pitchFamily="34" charset="0"/>
            </a:endParaRPr>
          </a:p>
        </p:txBody>
      </p:sp>
      <p:sp>
        <p:nvSpPr>
          <p:cNvPr id="19" name="TextBox 18"/>
          <p:cNvSpPr txBox="1"/>
          <p:nvPr/>
        </p:nvSpPr>
        <p:spPr>
          <a:xfrm>
            <a:off x="4726686" y="3916703"/>
            <a:ext cx="3328416" cy="822305"/>
          </a:xfrm>
          <a:prstGeom prst="flowChartTerminator">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DIVIDEND</a:t>
            </a:r>
            <a:endParaRPr lang="en-US" sz="3200" dirty="0">
              <a:latin typeface="Arial Black" panose="020B0A04020102020204" pitchFamily="34" charset="0"/>
            </a:endParaRPr>
          </a:p>
        </p:txBody>
      </p:sp>
      <p:cxnSp>
        <p:nvCxnSpPr>
          <p:cNvPr id="21" name="Straight Arrow Connector 20"/>
          <p:cNvCxnSpPr>
            <a:stCxn id="6" idx="3"/>
            <a:endCxn id="11" idx="0"/>
          </p:cNvCxnSpPr>
          <p:nvPr/>
        </p:nvCxnSpPr>
        <p:spPr>
          <a:xfrm>
            <a:off x="7351776" y="984284"/>
            <a:ext cx="1868424" cy="148223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922" y="4876991"/>
            <a:ext cx="1950720" cy="19507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580" y="5169379"/>
            <a:ext cx="2505678" cy="1521520"/>
          </a:xfrm>
          <a:prstGeom prst="rect">
            <a:avLst/>
          </a:prstGeom>
        </p:spPr>
      </p:pic>
    </p:spTree>
    <p:extLst>
      <p:ext uri="{BB962C8B-B14F-4D97-AF65-F5344CB8AC3E}">
        <p14:creationId xmlns:p14="http://schemas.microsoft.com/office/powerpoint/2010/main" val="58978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630" y="2411408"/>
            <a:ext cx="3581400"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30" y="210771"/>
            <a:ext cx="3581400" cy="2174730"/>
          </a:xfrm>
          <a:prstGeom prst="rect">
            <a:avLst/>
          </a:prstGeom>
        </p:spPr>
      </p:pic>
      <p:sp>
        <p:nvSpPr>
          <p:cNvPr id="6" name="TextBox 5"/>
          <p:cNvSpPr txBox="1"/>
          <p:nvPr/>
        </p:nvSpPr>
        <p:spPr>
          <a:xfrm>
            <a:off x="4707636" y="318326"/>
            <a:ext cx="3229356"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Pantaloons</a:t>
            </a:r>
            <a:endParaRPr lang="en-US" sz="3200" dirty="0">
              <a:latin typeface="Arial Black" panose="020B0A040201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221" y="2146474"/>
            <a:ext cx="1832165" cy="183216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11" y="4332118"/>
            <a:ext cx="2767584" cy="1833986"/>
          </a:xfrm>
          <a:prstGeom prst="rect">
            <a:avLst/>
          </a:prstGeom>
        </p:spPr>
      </p:pic>
      <p:cxnSp>
        <p:nvCxnSpPr>
          <p:cNvPr id="9" name="Straight Arrow Connector 8"/>
          <p:cNvCxnSpPr>
            <a:stCxn id="6" idx="3"/>
            <a:endCxn id="7" idx="0"/>
          </p:cNvCxnSpPr>
          <p:nvPr/>
        </p:nvCxnSpPr>
        <p:spPr>
          <a:xfrm>
            <a:off x="7936992" y="610714"/>
            <a:ext cx="2115312" cy="153576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630" y="3697415"/>
            <a:ext cx="1950720" cy="195072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7350" y="3709607"/>
            <a:ext cx="1950720" cy="195072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4282" y="4988184"/>
            <a:ext cx="1950720" cy="1950720"/>
          </a:xfrm>
          <a:prstGeom prst="rect">
            <a:avLst/>
          </a:prstGeom>
        </p:spPr>
      </p:pic>
      <p:sp>
        <p:nvSpPr>
          <p:cNvPr id="15" name="Left Arrow 14"/>
          <p:cNvSpPr/>
          <p:nvPr/>
        </p:nvSpPr>
        <p:spPr>
          <a:xfrm rot="19887775">
            <a:off x="2209042" y="659900"/>
            <a:ext cx="2643233" cy="1105802"/>
          </a:xfrm>
          <a:prstGeom prst="leftArrow">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Royalties</a:t>
            </a:r>
            <a:endParaRPr lang="en-US" sz="3600" dirty="0"/>
          </a:p>
        </p:txBody>
      </p:sp>
      <p:sp>
        <p:nvSpPr>
          <p:cNvPr id="17" name="Right Arrow 16"/>
          <p:cNvSpPr/>
          <p:nvPr/>
        </p:nvSpPr>
        <p:spPr>
          <a:xfrm rot="732653">
            <a:off x="3930789" y="1539401"/>
            <a:ext cx="5430500" cy="1305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Design Patents</a:t>
            </a:r>
          </a:p>
        </p:txBody>
      </p:sp>
      <p:sp>
        <p:nvSpPr>
          <p:cNvPr id="16" name="Left Arrow 15"/>
          <p:cNvSpPr/>
          <p:nvPr/>
        </p:nvSpPr>
        <p:spPr>
          <a:xfrm rot="18706303">
            <a:off x="3184745" y="2172757"/>
            <a:ext cx="4577638" cy="110580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Dividend</a:t>
            </a:r>
            <a:endParaRPr lang="en-US" sz="3600" dirty="0"/>
          </a:p>
        </p:txBody>
      </p:sp>
      <p:sp>
        <p:nvSpPr>
          <p:cNvPr id="18" name="Left Arrow 17"/>
          <p:cNvSpPr/>
          <p:nvPr/>
        </p:nvSpPr>
        <p:spPr>
          <a:xfrm rot="19959399">
            <a:off x="2453730" y="1103773"/>
            <a:ext cx="2813595" cy="110580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Dividend</a:t>
            </a:r>
            <a:endParaRPr lang="en-US" sz="3600" dirty="0"/>
          </a:p>
        </p:txBody>
      </p:sp>
    </p:spTree>
    <p:extLst>
      <p:ext uri="{BB962C8B-B14F-4D97-AF65-F5344CB8AC3E}">
        <p14:creationId xmlns:p14="http://schemas.microsoft.com/office/powerpoint/2010/main" val="35977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6"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Indian Company=&gt; Foreign Parent</a:t>
            </a:r>
          </a:p>
          <a:p>
            <a:r>
              <a:rPr lang="en-US" dirty="0" smtClean="0"/>
              <a:t>Maximum 8% royalty</a:t>
            </a:r>
            <a:endParaRPr lang="en-US" dirty="0"/>
          </a:p>
        </p:txBody>
      </p:sp>
      <p:sp>
        <p:nvSpPr>
          <p:cNvPr id="2" name="Title 1"/>
          <p:cNvSpPr>
            <a:spLocks noGrp="1"/>
          </p:cNvSpPr>
          <p:nvPr>
            <p:ph type="title"/>
          </p:nvPr>
        </p:nvSpPr>
        <p:spPr/>
        <p:txBody>
          <a:bodyPr>
            <a:normAutofit fontScale="90000"/>
          </a:bodyPr>
          <a:lstStyle/>
          <a:p>
            <a:r>
              <a:rPr lang="en-US" dirty="0"/>
              <a:t>Quantitative restriction on royalties</a:t>
            </a:r>
          </a:p>
        </p:txBody>
      </p:sp>
    </p:spTree>
    <p:extLst>
      <p:ext uri="{BB962C8B-B14F-4D97-AF65-F5344CB8AC3E}">
        <p14:creationId xmlns:p14="http://schemas.microsoft.com/office/powerpoint/2010/main" val="4017302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73353090"/>
              </p:ext>
            </p:extLst>
          </p:nvPr>
        </p:nvGraphicFramePr>
        <p:xfrm>
          <a:off x="566530" y="1380065"/>
          <a:ext cx="10259514" cy="4696206"/>
        </p:xfrm>
        <a:graphic>
          <a:graphicData uri="http://schemas.openxmlformats.org/drawingml/2006/table">
            <a:tbl>
              <a:tblPr firstRow="1" firstCol="1" bandRow="1">
                <a:tableStyleId>{5C22544A-7EE6-4342-B048-85BDC9FD1C3A}</a:tableStyleId>
              </a:tblPr>
              <a:tblGrid>
                <a:gridCol w="7434470"/>
                <a:gridCol w="2825044"/>
              </a:tblGrid>
              <a:tr h="1606390">
                <a:tc>
                  <a:txBody>
                    <a:bodyPr/>
                    <a:lstStyle/>
                    <a:p>
                      <a:pPr marL="0" marR="0">
                        <a:lnSpc>
                          <a:spcPct val="107000"/>
                        </a:lnSpc>
                        <a:spcBef>
                          <a:spcPts val="0"/>
                        </a:spcBef>
                        <a:spcAft>
                          <a:spcPts val="0"/>
                        </a:spcAft>
                        <a:tabLst>
                          <a:tab pos="1090930" algn="l"/>
                        </a:tabLst>
                      </a:pPr>
                      <a:r>
                        <a:rPr lang="en-US" sz="4800" dirty="0">
                          <a:solidFill>
                            <a:schemeClr val="tx1"/>
                          </a:solidFill>
                        </a:rPr>
                        <a:t>if India has DTAA with that country (</a:t>
                      </a:r>
                      <a:r>
                        <a:rPr lang="en-US" sz="4800" dirty="0" err="1">
                          <a:solidFill>
                            <a:schemeClr val="tx1"/>
                          </a:solidFill>
                        </a:rPr>
                        <a:t>e.g</a:t>
                      </a:r>
                      <a:r>
                        <a:rPr lang="en-US" sz="4800" dirty="0">
                          <a:solidFill>
                            <a:schemeClr val="tx1"/>
                          </a:solidFill>
                        </a:rPr>
                        <a:t> Finland</a:t>
                      </a:r>
                      <a:r>
                        <a:rPr lang="en-US" sz="4800" dirty="0" smtClean="0">
                          <a:solidFill>
                            <a:schemeClr val="tx1"/>
                          </a:solidFill>
                        </a:rPr>
                        <a:t>)</a:t>
                      </a:r>
                    </a:p>
                    <a:p>
                      <a:pPr marL="0" marR="0">
                        <a:lnSpc>
                          <a:spcPct val="107000"/>
                        </a:lnSpc>
                        <a:spcBef>
                          <a:spcPts val="0"/>
                        </a:spcBef>
                        <a:spcAft>
                          <a:spcPts val="0"/>
                        </a:spcAft>
                        <a:tabLst>
                          <a:tab pos="1090930" algn="l"/>
                        </a:tabLst>
                      </a:pPr>
                      <a:endParaRPr lang="en-US" sz="4800" dirty="0">
                        <a:solidFill>
                          <a:schemeClr val="tx1"/>
                        </a:solidFill>
                      </a:endParaRPr>
                    </a:p>
                  </a:txBody>
                  <a:tcPr marL="68580" marR="68580" marT="0" marB="0">
                    <a:solidFill>
                      <a:schemeClr val="accent4">
                        <a:lumMod val="20000"/>
                        <a:lumOff val="80000"/>
                      </a:schemeClr>
                    </a:solidFill>
                  </a:tcPr>
                </a:tc>
                <a:tc>
                  <a:txBody>
                    <a:bodyPr/>
                    <a:lstStyle/>
                    <a:p>
                      <a:pPr marL="0" marR="0">
                        <a:lnSpc>
                          <a:spcPct val="107000"/>
                        </a:lnSpc>
                        <a:spcBef>
                          <a:spcPts val="0"/>
                        </a:spcBef>
                        <a:spcAft>
                          <a:spcPts val="0"/>
                        </a:spcAft>
                        <a:tabLst>
                          <a:tab pos="1090930" algn="l"/>
                        </a:tabLst>
                      </a:pPr>
                      <a:r>
                        <a:rPr lang="en-US" sz="8000" dirty="0"/>
                        <a:t>10%</a:t>
                      </a:r>
                    </a:p>
                  </a:txBody>
                  <a:tcPr marL="68580" marR="68580" marT="0" marB="0"/>
                </a:tc>
              </a:tr>
              <a:tr h="1606390">
                <a:tc>
                  <a:txBody>
                    <a:bodyPr/>
                    <a:lstStyle/>
                    <a:p>
                      <a:pPr marL="0" marR="0">
                        <a:lnSpc>
                          <a:spcPct val="107000"/>
                        </a:lnSpc>
                        <a:spcBef>
                          <a:spcPts val="0"/>
                        </a:spcBef>
                        <a:spcAft>
                          <a:spcPts val="0"/>
                        </a:spcAft>
                        <a:tabLst>
                          <a:tab pos="1090930" algn="l"/>
                        </a:tabLst>
                      </a:pPr>
                      <a:r>
                        <a:rPr lang="en-US" sz="4800" dirty="0">
                          <a:solidFill>
                            <a:schemeClr val="tx1"/>
                          </a:solidFill>
                        </a:rPr>
                        <a:t>If India doesn’t have DTAA with that country </a:t>
                      </a:r>
                      <a:endParaRPr lang="en-US" sz="4800" dirty="0" smtClean="0">
                        <a:solidFill>
                          <a:schemeClr val="tx1"/>
                        </a:solidFill>
                      </a:endParaRPr>
                    </a:p>
                    <a:p>
                      <a:pPr marL="0" marR="0">
                        <a:lnSpc>
                          <a:spcPct val="107000"/>
                        </a:lnSpc>
                        <a:spcBef>
                          <a:spcPts val="0"/>
                        </a:spcBef>
                        <a:spcAft>
                          <a:spcPts val="0"/>
                        </a:spcAft>
                        <a:tabLst>
                          <a:tab pos="1090930" algn="l"/>
                        </a:tabLst>
                      </a:pPr>
                      <a:endParaRPr lang="en-US" sz="4800" dirty="0">
                        <a:solidFill>
                          <a:schemeClr val="tx1"/>
                        </a:solidFill>
                      </a:endParaRPr>
                    </a:p>
                  </a:txBody>
                  <a:tcPr marL="68580" marR="68580" marT="0" marB="0">
                    <a:solidFill>
                      <a:schemeClr val="accent4">
                        <a:lumMod val="20000"/>
                        <a:lumOff val="80000"/>
                      </a:schemeClr>
                    </a:solidFill>
                  </a:tcPr>
                </a:tc>
                <a:tc>
                  <a:txBody>
                    <a:bodyPr/>
                    <a:lstStyle/>
                    <a:p>
                      <a:pPr marL="0" marR="0">
                        <a:lnSpc>
                          <a:spcPct val="107000"/>
                        </a:lnSpc>
                        <a:spcBef>
                          <a:spcPts val="0"/>
                        </a:spcBef>
                        <a:spcAft>
                          <a:spcPts val="0"/>
                        </a:spcAft>
                        <a:tabLst>
                          <a:tab pos="1090930" algn="l"/>
                        </a:tabLst>
                      </a:pPr>
                      <a:r>
                        <a:rPr lang="en-US" sz="8000" dirty="0"/>
                        <a:t>25%</a:t>
                      </a:r>
                    </a:p>
                  </a:txBody>
                  <a:tcPr marL="68580" marR="68580" marT="0" marB="0"/>
                </a:tc>
              </a:tr>
            </a:tbl>
          </a:graphicData>
        </a:graphic>
      </p:graphicFrame>
      <p:sp>
        <p:nvSpPr>
          <p:cNvPr id="2" name="Title 1"/>
          <p:cNvSpPr>
            <a:spLocks noGrp="1"/>
          </p:cNvSpPr>
          <p:nvPr>
            <p:ph type="title"/>
          </p:nvPr>
        </p:nvSpPr>
        <p:spPr/>
        <p:txBody>
          <a:bodyPr>
            <a:normAutofit fontScale="90000"/>
          </a:bodyPr>
          <a:lstStyle/>
          <a:p>
            <a:r>
              <a:rPr lang="en-US" dirty="0" smtClean="0"/>
              <a:t>Tax on Royalty</a:t>
            </a:r>
            <a:endParaRPr lang="en-US" dirty="0"/>
          </a:p>
        </p:txBody>
      </p:sp>
    </p:spTree>
    <p:extLst>
      <p:ext uri="{BB962C8B-B14F-4D97-AF65-F5344CB8AC3E}">
        <p14:creationId xmlns:p14="http://schemas.microsoft.com/office/powerpoint/2010/main" val="30646383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10781" y="2416721"/>
            <a:ext cx="4193286" cy="107721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India </a:t>
            </a:r>
          </a:p>
          <a:p>
            <a:pPr algn="ctr"/>
            <a:r>
              <a:rPr lang="en-US" sz="3200" dirty="0" smtClean="0">
                <a:latin typeface="Arial Black" panose="020B0A04020102020204" pitchFamily="34" charset="0"/>
              </a:rPr>
              <a:t>(100% owned)</a:t>
            </a:r>
            <a:endParaRPr lang="en-US" sz="3200" dirty="0">
              <a:latin typeface="Arial Black" panose="020B0A040201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632" y="4588150"/>
            <a:ext cx="2767584" cy="1833986"/>
          </a:xfrm>
          <a:prstGeom prst="rect">
            <a:avLst/>
          </a:prstGeom>
        </p:spPr>
      </p:pic>
      <p:sp>
        <p:nvSpPr>
          <p:cNvPr id="7" name="TextBox 6"/>
          <p:cNvSpPr txBox="1"/>
          <p:nvPr/>
        </p:nvSpPr>
        <p:spPr>
          <a:xfrm>
            <a:off x="352614" y="836324"/>
            <a:ext cx="3229356" cy="107721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Nokia</a:t>
            </a:r>
          </a:p>
          <a:p>
            <a:pPr algn="ctr"/>
            <a:r>
              <a:rPr lang="en-US" sz="3200" dirty="0" smtClean="0">
                <a:latin typeface="Arial Black" panose="020B0A04020102020204" pitchFamily="34" charset="0"/>
              </a:rPr>
              <a:t>Finland</a:t>
            </a:r>
            <a:endParaRPr lang="en-US" sz="3200" dirty="0">
              <a:latin typeface="Arial Black" panose="020B0A04020102020204" pitchFamily="34" charset="0"/>
            </a:endParaRPr>
          </a:p>
        </p:txBody>
      </p:sp>
      <p:sp>
        <p:nvSpPr>
          <p:cNvPr id="8" name="Left Arrow Callout 7"/>
          <p:cNvSpPr/>
          <p:nvPr/>
        </p:nvSpPr>
        <p:spPr>
          <a:xfrm>
            <a:off x="3007462" y="591914"/>
            <a:ext cx="4577638" cy="1538638"/>
          </a:xfrm>
          <a:prstGeom prst="leftArrowCallout">
            <a:avLst>
              <a:gd name="adj1" fmla="val 25000"/>
              <a:gd name="adj2" fmla="val 25000"/>
              <a:gd name="adj3" fmla="val 25000"/>
              <a:gd name="adj4" fmla="val 78161"/>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software</a:t>
            </a:r>
            <a:endParaRPr lang="en-US" sz="3600" dirty="0"/>
          </a:p>
          <a:p>
            <a:pPr algn="ctr"/>
            <a:r>
              <a:rPr lang="en-US" sz="3600" dirty="0" smtClean="0"/>
              <a:t>100 Cr. Royalties</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529" y="4439620"/>
            <a:ext cx="2029968" cy="185761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271" y="82296"/>
            <a:ext cx="1966306" cy="2317432"/>
          </a:xfrm>
          <a:prstGeom prst="rect">
            <a:avLst/>
          </a:prstGeom>
        </p:spPr>
      </p:pic>
      <p:sp>
        <p:nvSpPr>
          <p:cNvPr id="11" name="Down Arrow Callout 10"/>
          <p:cNvSpPr/>
          <p:nvPr/>
        </p:nvSpPr>
        <p:spPr>
          <a:xfrm>
            <a:off x="352614" y="2130552"/>
            <a:ext cx="2930082" cy="2048256"/>
          </a:xfrm>
          <a:prstGeom prst="downArrowCallou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1</a:t>
            </a:r>
            <a:r>
              <a:rPr lang="en-US" sz="4000" dirty="0" smtClean="0"/>
              <a:t>0 Cr.</a:t>
            </a:r>
          </a:p>
          <a:p>
            <a:pPr algn="ctr"/>
            <a:r>
              <a:rPr lang="en-US" sz="4000" dirty="0" smtClean="0"/>
              <a:t>Royalties Tax</a:t>
            </a:r>
            <a:endParaRPr lang="en-US" sz="4000" dirty="0"/>
          </a:p>
        </p:txBody>
      </p:sp>
    </p:spTree>
    <p:extLst>
      <p:ext uri="{BB962C8B-B14F-4D97-AF65-F5344CB8AC3E}">
        <p14:creationId xmlns:p14="http://schemas.microsoft.com/office/powerpoint/2010/main" val="356651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3632" y="4588150"/>
            <a:ext cx="2767584" cy="1833986"/>
          </a:xfrm>
          <a:prstGeom prst="rect">
            <a:avLst/>
          </a:prstGeom>
        </p:spPr>
      </p:pic>
      <p:sp>
        <p:nvSpPr>
          <p:cNvPr id="2" name="Rectangle 1"/>
          <p:cNvSpPr/>
          <p:nvPr/>
        </p:nvSpPr>
        <p:spPr>
          <a:xfrm>
            <a:off x="3648456" y="3836728"/>
            <a:ext cx="7507224" cy="2585408"/>
          </a:xfrm>
          <a:prstGeom prst="rect">
            <a:avLst/>
          </a:prstGeom>
          <a:solidFill>
            <a:srgbClr val="C00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4400" dirty="0" smtClean="0">
                <a:latin typeface="Arial Black" panose="020B0A04020102020204" pitchFamily="34" charset="0"/>
              </a:rPr>
              <a:t>TDS</a:t>
            </a:r>
          </a:p>
          <a:p>
            <a:pPr algn="ctr"/>
            <a:r>
              <a:rPr lang="en-US" sz="4400" dirty="0" smtClean="0">
                <a:latin typeface="Arial Black" panose="020B0A04020102020204" pitchFamily="34" charset="0"/>
              </a:rPr>
              <a:t>Withholding Tax</a:t>
            </a:r>
          </a:p>
          <a:p>
            <a:pPr algn="ctr"/>
            <a:r>
              <a:rPr lang="en-US" sz="4400" dirty="0" smtClean="0">
                <a:latin typeface="Arial Black" panose="020B0A04020102020204" pitchFamily="34" charset="0"/>
              </a:rPr>
              <a:t>Indo-Finland DTAA</a:t>
            </a:r>
            <a:endParaRPr lang="en-US" sz="4400" dirty="0">
              <a:latin typeface="Arial Black" panose="020B0A04020102020204" pitchFamily="34" charset="0"/>
            </a:endParaRPr>
          </a:p>
        </p:txBody>
      </p:sp>
      <p:sp>
        <p:nvSpPr>
          <p:cNvPr id="5" name="TextBox 4"/>
          <p:cNvSpPr txBox="1"/>
          <p:nvPr/>
        </p:nvSpPr>
        <p:spPr>
          <a:xfrm>
            <a:off x="7492746" y="2500532"/>
            <a:ext cx="3229356"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India</a:t>
            </a:r>
            <a:endParaRPr lang="en-US" sz="3200" dirty="0">
              <a:latin typeface="Arial Black" panose="020B0A04020102020204" pitchFamily="34" charset="0"/>
            </a:endParaRPr>
          </a:p>
        </p:txBody>
      </p:sp>
      <p:sp>
        <p:nvSpPr>
          <p:cNvPr id="7" name="TextBox 6"/>
          <p:cNvSpPr txBox="1"/>
          <p:nvPr/>
        </p:nvSpPr>
        <p:spPr>
          <a:xfrm>
            <a:off x="352614" y="836324"/>
            <a:ext cx="3229356" cy="107721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Nokia</a:t>
            </a:r>
          </a:p>
          <a:p>
            <a:pPr algn="ctr"/>
            <a:r>
              <a:rPr lang="en-US" sz="3200" dirty="0" smtClean="0">
                <a:latin typeface="Arial Black" panose="020B0A04020102020204" pitchFamily="34" charset="0"/>
              </a:rPr>
              <a:t>Finland</a:t>
            </a:r>
            <a:endParaRPr lang="en-US" sz="3200" dirty="0">
              <a:latin typeface="Arial Black" panose="020B0A04020102020204" pitchFamily="34" charset="0"/>
            </a:endParaRPr>
          </a:p>
        </p:txBody>
      </p:sp>
      <p:sp>
        <p:nvSpPr>
          <p:cNvPr id="8" name="Left Arrow 7"/>
          <p:cNvSpPr/>
          <p:nvPr/>
        </p:nvSpPr>
        <p:spPr>
          <a:xfrm>
            <a:off x="3546633" y="643309"/>
            <a:ext cx="4577638" cy="1105802"/>
          </a:xfrm>
          <a:prstGeom prst="leftArrow">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9</a:t>
            </a:r>
            <a:r>
              <a:rPr lang="en-US" sz="3600" dirty="0" smtClean="0"/>
              <a:t>0 Cr. Royalties</a:t>
            </a:r>
            <a:endParaRPr lang="en-US" sz="36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29" y="4439620"/>
            <a:ext cx="2029968" cy="185761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271" y="82296"/>
            <a:ext cx="1966306" cy="2317432"/>
          </a:xfrm>
          <a:prstGeom prst="rect">
            <a:avLst/>
          </a:prstGeom>
        </p:spPr>
      </p:pic>
      <p:sp>
        <p:nvSpPr>
          <p:cNvPr id="12" name="Left Arrow 11"/>
          <p:cNvSpPr/>
          <p:nvPr/>
        </p:nvSpPr>
        <p:spPr>
          <a:xfrm rot="20348778">
            <a:off x="1520595" y="1969468"/>
            <a:ext cx="6089057" cy="2393555"/>
          </a:xfrm>
          <a:prstGeom prst="leftArrow">
            <a:avLst>
              <a:gd name="adj1" fmla="val 55508"/>
              <a:gd name="adj2" fmla="val 2982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10 Cr. tax</a:t>
            </a:r>
          </a:p>
          <a:p>
            <a:pPr algn="ctr"/>
            <a:r>
              <a:rPr lang="en-US" sz="3600" dirty="0" smtClean="0"/>
              <a:t>(on Royalties)</a:t>
            </a:r>
            <a:endParaRPr lang="en-US" sz="3600" dirty="0"/>
          </a:p>
        </p:txBody>
      </p:sp>
    </p:spTree>
    <p:extLst>
      <p:ext uri="{BB962C8B-B14F-4D97-AF65-F5344CB8AC3E}">
        <p14:creationId xmlns:p14="http://schemas.microsoft.com/office/powerpoint/2010/main" val="138477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par>
                                <p:cTn id="15" presetID="2" presetClass="entr" presetSubtype="3"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92746" y="2500532"/>
            <a:ext cx="3229356"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India</a:t>
            </a:r>
            <a:endParaRPr lang="en-US" sz="3200" dirty="0">
              <a:latin typeface="Arial Black" panose="020B0A040201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632" y="4588150"/>
            <a:ext cx="2767584" cy="1833986"/>
          </a:xfrm>
          <a:prstGeom prst="rect">
            <a:avLst/>
          </a:prstGeom>
        </p:spPr>
      </p:pic>
      <p:sp>
        <p:nvSpPr>
          <p:cNvPr id="7" name="TextBox 6"/>
          <p:cNvSpPr txBox="1"/>
          <p:nvPr/>
        </p:nvSpPr>
        <p:spPr>
          <a:xfrm>
            <a:off x="352614" y="836324"/>
            <a:ext cx="3229356" cy="107721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Nokia</a:t>
            </a:r>
          </a:p>
          <a:p>
            <a:pPr algn="ctr"/>
            <a:r>
              <a:rPr lang="en-US" sz="3200" dirty="0" smtClean="0">
                <a:latin typeface="Arial Black" panose="020B0A04020102020204" pitchFamily="34" charset="0"/>
              </a:rPr>
              <a:t>Finland</a:t>
            </a:r>
            <a:endParaRPr lang="en-US" sz="3200" dirty="0">
              <a:latin typeface="Arial Black" panose="020B0A04020102020204" pitchFamily="34" charset="0"/>
            </a:endParaRPr>
          </a:p>
        </p:txBody>
      </p:sp>
      <p:sp>
        <p:nvSpPr>
          <p:cNvPr id="8" name="Left Arrow 7"/>
          <p:cNvSpPr/>
          <p:nvPr/>
        </p:nvSpPr>
        <p:spPr>
          <a:xfrm>
            <a:off x="3404068" y="90917"/>
            <a:ext cx="4577638" cy="212872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Rs.25,000 Cr </a:t>
            </a:r>
          </a:p>
          <a:p>
            <a:pPr algn="ctr"/>
            <a:r>
              <a:rPr lang="en-US" sz="3600" dirty="0" smtClean="0"/>
              <a:t>royalties</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529" y="4439620"/>
            <a:ext cx="2029968" cy="185761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271" y="82296"/>
            <a:ext cx="1966306" cy="2317432"/>
          </a:xfrm>
          <a:prstGeom prst="rect">
            <a:avLst/>
          </a:prstGeom>
        </p:spPr>
      </p:pic>
      <p:sp>
        <p:nvSpPr>
          <p:cNvPr id="12" name="Left Arrow 11"/>
          <p:cNvSpPr/>
          <p:nvPr/>
        </p:nvSpPr>
        <p:spPr>
          <a:xfrm rot="19979722">
            <a:off x="2757393" y="2657893"/>
            <a:ext cx="4577638" cy="239355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Rs.2500 Cr.</a:t>
            </a:r>
            <a:endParaRPr lang="en-US" sz="3600" dirty="0"/>
          </a:p>
        </p:txBody>
      </p:sp>
      <p:sp>
        <p:nvSpPr>
          <p:cNvPr id="2" name="Rectangle 1"/>
          <p:cNvSpPr/>
          <p:nvPr/>
        </p:nvSpPr>
        <p:spPr>
          <a:xfrm>
            <a:off x="5596128" y="4439620"/>
            <a:ext cx="5559552" cy="1982516"/>
          </a:xfrm>
          <a:prstGeom prst="rect">
            <a:avLst/>
          </a:prstGeom>
          <a:solidFill>
            <a:srgbClr val="C00000"/>
          </a:solidFill>
        </p:spPr>
        <p:style>
          <a:lnRef idx="0">
            <a:schemeClr val="dk1"/>
          </a:lnRef>
          <a:fillRef idx="3">
            <a:schemeClr val="dk1"/>
          </a:fillRef>
          <a:effectRef idx="3">
            <a:schemeClr val="dk1"/>
          </a:effectRef>
          <a:fontRef idx="minor">
            <a:schemeClr val="lt1"/>
          </a:fontRef>
        </p:style>
        <p:txBody>
          <a:bodyPr rtlCol="0" anchor="ctr"/>
          <a:lstStyle/>
          <a:p>
            <a:pPr algn="ctr"/>
            <a:r>
              <a:rPr lang="en-US" sz="4400" dirty="0" smtClean="0">
                <a:latin typeface="Arial Black" panose="020B0A04020102020204" pitchFamily="34" charset="0"/>
              </a:rPr>
              <a:t>2006-2013</a:t>
            </a:r>
          </a:p>
        </p:txBody>
      </p:sp>
      <p:sp>
        <p:nvSpPr>
          <p:cNvPr id="11" name="Left Arrow 10"/>
          <p:cNvSpPr/>
          <p:nvPr/>
        </p:nvSpPr>
        <p:spPr>
          <a:xfrm rot="19979722">
            <a:off x="2839042" y="2430528"/>
            <a:ext cx="5981484" cy="3090288"/>
          </a:xfrm>
          <a:prstGeom prst="lef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latin typeface="Arial Black" panose="020B0A04020102020204" pitchFamily="34" charset="0"/>
              </a:rPr>
              <a:t>Rs.6000 Cr. (Penalty, Interest)</a:t>
            </a:r>
            <a:endParaRPr lang="en-US" sz="3600" dirty="0">
              <a:latin typeface="Arial Black" panose="020B0A04020102020204" pitchFamily="34" charset="0"/>
            </a:endParaRPr>
          </a:p>
        </p:txBody>
      </p:sp>
    </p:spTree>
    <p:extLst>
      <p:ext uri="{BB962C8B-B14F-4D97-AF65-F5344CB8AC3E}">
        <p14:creationId xmlns:p14="http://schemas.microsoft.com/office/powerpoint/2010/main" val="159520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18326" y="2795456"/>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9" name="TextBox 8"/>
          <p:cNvSpPr txBox="1"/>
          <p:nvPr/>
        </p:nvSpPr>
        <p:spPr>
          <a:xfrm>
            <a:off x="6047232" y="5829398"/>
            <a:ext cx="4919472"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10" name="TextBox 9"/>
          <p:cNvSpPr txBox="1"/>
          <p:nvPr/>
        </p:nvSpPr>
        <p:spPr>
          <a:xfrm>
            <a:off x="836537" y="2807496"/>
            <a:ext cx="4325112" cy="584775"/>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Birla</a:t>
            </a:r>
          </a:p>
        </p:txBody>
      </p:sp>
      <p:cxnSp>
        <p:nvCxnSpPr>
          <p:cNvPr id="3" name="Straight Arrow Connector 2"/>
          <p:cNvCxnSpPr>
            <a:stCxn id="8" idx="2"/>
            <a:endCxn id="9" idx="0"/>
          </p:cNvCxnSpPr>
          <p:nvPr/>
        </p:nvCxnSpPr>
        <p:spPr>
          <a:xfrm flipH="1">
            <a:off x="8506968" y="3872674"/>
            <a:ext cx="402058" cy="1956724"/>
          </a:xfrm>
          <a:prstGeom prst="straightConnector1">
            <a:avLst/>
          </a:prstGeom>
          <a:ln w="76200">
            <a:solidFill>
              <a:schemeClr val="accent4"/>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10" idx="2"/>
            <a:endCxn id="9" idx="1"/>
          </p:cNvCxnSpPr>
          <p:nvPr/>
        </p:nvCxnSpPr>
        <p:spPr>
          <a:xfrm>
            <a:off x="2999093" y="3392271"/>
            <a:ext cx="3048139" cy="272951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326" y="594819"/>
            <a:ext cx="3581400" cy="217473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112" y="488708"/>
            <a:ext cx="3488282" cy="2325521"/>
          </a:xfrm>
          <a:prstGeom prst="rect">
            <a:avLst/>
          </a:prstGeom>
        </p:spPr>
      </p:pic>
      <p:sp>
        <p:nvSpPr>
          <p:cNvPr id="20" name="Right Arrow 19"/>
          <p:cNvSpPr/>
          <p:nvPr/>
        </p:nvSpPr>
        <p:spPr>
          <a:xfrm>
            <a:off x="4113382" y="875770"/>
            <a:ext cx="4245167" cy="22432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smtClean="0">
                <a:solidFill>
                  <a:schemeClr val="bg1"/>
                </a:solidFill>
                <a:latin typeface="Arial Black" panose="020B0A04020102020204" pitchFamily="34" charset="0"/>
              </a:rPr>
              <a:t>1000 Crore</a:t>
            </a:r>
            <a:endParaRPr lang="en-US" sz="4400" dirty="0">
              <a:solidFill>
                <a:schemeClr val="bg1"/>
              </a:solidFill>
              <a:latin typeface="Arial Black" panose="020B0A04020102020204" pitchFamily="34" charset="0"/>
            </a:endParaRPr>
          </a:p>
        </p:txBody>
      </p:sp>
      <p:sp>
        <p:nvSpPr>
          <p:cNvPr id="27" name="TextBox 26"/>
          <p:cNvSpPr txBox="1"/>
          <p:nvPr/>
        </p:nvSpPr>
        <p:spPr>
          <a:xfrm>
            <a:off x="6235965" y="5886519"/>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525" y="4618025"/>
            <a:ext cx="1992630" cy="1823445"/>
          </a:xfrm>
          <a:prstGeom prst="rect">
            <a:avLst/>
          </a:prstGeom>
        </p:spPr>
      </p:pic>
      <p:sp>
        <p:nvSpPr>
          <p:cNvPr id="13" name="TextBox 12"/>
          <p:cNvSpPr txBox="1"/>
          <p:nvPr/>
        </p:nvSpPr>
        <p:spPr>
          <a:xfrm rot="20583401">
            <a:off x="2645773" y="3638689"/>
            <a:ext cx="5564627" cy="2139851"/>
          </a:xfrm>
          <a:prstGeom prst="leftArrow">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latin typeface="Arial Black" panose="020B0A04020102020204" pitchFamily="34" charset="0"/>
              </a:rPr>
              <a:t>CAPITAL GAINS TAX (100 cr.)</a:t>
            </a:r>
            <a:endParaRPr lang="en-US" sz="3200" dirty="0">
              <a:latin typeface="Arial Black" panose="020B0A04020102020204" pitchFamily="34" charset="0"/>
            </a:endParaRPr>
          </a:p>
        </p:txBody>
      </p:sp>
      <p:pic>
        <p:nvPicPr>
          <p:cNvPr id="15" name="Picture 14"/>
          <p:cNvPicPr>
            <a:picLocks noChangeAspect="1"/>
          </p:cNvPicPr>
          <p:nvPr/>
        </p:nvPicPr>
        <p:blipFill>
          <a:blip r:embed="rId6"/>
          <a:stretch>
            <a:fillRect/>
          </a:stretch>
        </p:blipFill>
        <p:spPr>
          <a:xfrm>
            <a:off x="233811" y="473282"/>
            <a:ext cx="2110923" cy="3048264"/>
          </a:xfrm>
          <a:prstGeom prst="rect">
            <a:avLst/>
          </a:prstGeom>
        </p:spPr>
      </p:pic>
    </p:spTree>
    <p:extLst>
      <p:ext uri="{BB962C8B-B14F-4D97-AF65-F5344CB8AC3E}">
        <p14:creationId xmlns:p14="http://schemas.microsoft.com/office/powerpoint/2010/main" val="298905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Jan 2013: IT raids </a:t>
            </a:r>
            <a:r>
              <a:rPr lang="en-US" dirty="0" err="1" smtClean="0"/>
              <a:t>Sriperumbudur</a:t>
            </a:r>
            <a:r>
              <a:rPr lang="en-US" dirty="0" smtClean="0"/>
              <a:t> (Tamil Nadu) plant and offices in Chennai. </a:t>
            </a:r>
          </a:p>
          <a:p>
            <a:r>
              <a:rPr lang="en-US" dirty="0" smtClean="0"/>
              <a:t>Feb: Nokia’s bank accounts ceased</a:t>
            </a:r>
          </a:p>
          <a:p>
            <a:r>
              <a:rPr lang="en-US" dirty="0" smtClean="0"/>
              <a:t>April 2013: Delhi HC unfreeze</a:t>
            </a:r>
          </a:p>
        </p:txBody>
      </p:sp>
      <p:sp>
        <p:nvSpPr>
          <p:cNvPr id="2" name="Title 1"/>
          <p:cNvSpPr>
            <a:spLocks noGrp="1"/>
          </p:cNvSpPr>
          <p:nvPr>
            <p:ph type="title"/>
          </p:nvPr>
        </p:nvSpPr>
        <p:spPr/>
        <p:txBody>
          <a:bodyPr>
            <a:normAutofit fontScale="90000"/>
          </a:bodyPr>
          <a:lstStyle/>
          <a:p>
            <a:r>
              <a:rPr lang="en-US" dirty="0" smtClean="0"/>
              <a:t>Timeline 2013</a:t>
            </a:r>
            <a:endParaRPr lang="en-US" dirty="0"/>
          </a:p>
        </p:txBody>
      </p:sp>
    </p:spTree>
    <p:extLst>
      <p:ext uri="{BB962C8B-B14F-4D97-AF65-F5344CB8AC3E}">
        <p14:creationId xmlns:p14="http://schemas.microsoft.com/office/powerpoint/2010/main" val="1251945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882063" y="2127647"/>
            <a:ext cx="3089275" cy="3640931"/>
          </a:xfrm>
          <a:prstGeom prst="rect">
            <a:avLst/>
          </a:prstGeom>
        </p:spPr>
      </p:pic>
      <p:sp>
        <p:nvSpPr>
          <p:cNvPr id="3" name="Content Placeholder 2"/>
          <p:cNvSpPr>
            <a:spLocks noGrp="1"/>
          </p:cNvSpPr>
          <p:nvPr>
            <p:ph idx="1"/>
          </p:nvPr>
        </p:nvSpPr>
        <p:spPr/>
        <p:txBody>
          <a:bodyPr>
            <a:normAutofit/>
          </a:bodyPr>
          <a:lstStyle/>
          <a:p>
            <a:pPr marL="742950" indent="-742950">
              <a:buFont typeface="+mj-lt"/>
              <a:buAutoNum type="arabicPeriod"/>
            </a:pPr>
            <a:r>
              <a:rPr lang="en-US" sz="4800" dirty="0" smtClean="0"/>
              <a:t>India-Finland DTAA: TDS on Royalties …yes </a:t>
            </a:r>
          </a:p>
          <a:p>
            <a:pPr marL="742950" indent="-742950">
              <a:buFont typeface="+mj-lt"/>
              <a:buAutoNum type="arabicPeriod"/>
            </a:pPr>
            <a:r>
              <a:rPr lang="en-US" sz="4800" dirty="0" smtClean="0"/>
              <a:t>but “Computer software” not in definition</a:t>
            </a:r>
          </a:p>
          <a:p>
            <a:pPr marL="742950" indent="-742950">
              <a:buFont typeface="+mj-lt"/>
              <a:buAutoNum type="arabicPeriod"/>
            </a:pPr>
            <a:r>
              <a:rPr lang="en-US" sz="4800" dirty="0" smtClean="0"/>
              <a:t>Computer software = “RAW Material”</a:t>
            </a:r>
            <a:endParaRPr lang="en-US" sz="4800" dirty="0"/>
          </a:p>
        </p:txBody>
      </p:sp>
      <p:sp>
        <p:nvSpPr>
          <p:cNvPr id="2" name="Title 1"/>
          <p:cNvSpPr>
            <a:spLocks noGrp="1"/>
          </p:cNvSpPr>
          <p:nvPr>
            <p:ph type="title"/>
          </p:nvPr>
        </p:nvSpPr>
        <p:spPr/>
        <p:txBody>
          <a:bodyPr>
            <a:normAutofit/>
          </a:bodyPr>
          <a:lstStyle/>
          <a:p>
            <a:r>
              <a:rPr lang="en-US" dirty="0" smtClean="0"/>
              <a:t>Nokia</a:t>
            </a:r>
            <a:endParaRPr lang="en-US" dirty="0"/>
          </a:p>
        </p:txBody>
      </p:sp>
      <p:sp>
        <p:nvSpPr>
          <p:cNvPr id="4" name="Text Placeholder 3"/>
          <p:cNvSpPr>
            <a:spLocks noGrp="1"/>
          </p:cNvSpPr>
          <p:nvPr>
            <p:ph type="body" sz="quarter" idx="13"/>
          </p:nvPr>
        </p:nvSpPr>
        <p:spPr/>
        <p:txBody>
          <a:bodyPr/>
          <a:lstStyle/>
          <a:p>
            <a:r>
              <a:rPr lang="en-US" dirty="0" smtClean="0"/>
              <a:t>Arguments</a:t>
            </a:r>
            <a:endParaRPr lang="en-US" dirty="0"/>
          </a:p>
        </p:txBody>
      </p:sp>
    </p:spTree>
    <p:extLst>
      <p:ext uri="{BB962C8B-B14F-4D97-AF65-F5344CB8AC3E}">
        <p14:creationId xmlns:p14="http://schemas.microsoft.com/office/powerpoint/2010/main" val="3904630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882063" y="2534624"/>
            <a:ext cx="3089275" cy="2826978"/>
          </a:xfrm>
          <a:prstGeom prst="rect">
            <a:avLst/>
          </a:prstGeom>
        </p:spPr>
      </p:pic>
      <p:sp>
        <p:nvSpPr>
          <p:cNvPr id="3" name="Content Placeholder 2"/>
          <p:cNvSpPr>
            <a:spLocks noGrp="1"/>
          </p:cNvSpPr>
          <p:nvPr>
            <p:ph idx="1"/>
          </p:nvPr>
        </p:nvSpPr>
        <p:spPr/>
        <p:txBody>
          <a:bodyPr>
            <a:normAutofit/>
          </a:bodyPr>
          <a:lstStyle/>
          <a:p>
            <a:pPr marL="914400" indent="-914400">
              <a:buFont typeface="+mj-lt"/>
              <a:buAutoNum type="arabicPeriod"/>
            </a:pPr>
            <a:r>
              <a:rPr lang="en-US" sz="5400" dirty="0" smtClean="0"/>
              <a:t>Microsoft 8 billion USD</a:t>
            </a:r>
          </a:p>
          <a:p>
            <a:pPr marL="914400" indent="-914400">
              <a:buFont typeface="+mj-lt"/>
              <a:buAutoNum type="arabicPeriod"/>
            </a:pPr>
            <a:r>
              <a:rPr lang="en-US" sz="5400" dirty="0" smtClean="0"/>
              <a:t>But did not explain liability</a:t>
            </a:r>
          </a:p>
          <a:p>
            <a:pPr marL="914400" indent="-914400">
              <a:buFont typeface="+mj-lt"/>
              <a:buAutoNum type="arabicPeriod"/>
            </a:pPr>
            <a:r>
              <a:rPr lang="en-US" sz="5400" dirty="0" smtClean="0"/>
              <a:t>Quick action to prevent escape</a:t>
            </a:r>
          </a:p>
        </p:txBody>
      </p:sp>
      <p:sp>
        <p:nvSpPr>
          <p:cNvPr id="2" name="Title 1"/>
          <p:cNvSpPr>
            <a:spLocks noGrp="1"/>
          </p:cNvSpPr>
          <p:nvPr>
            <p:ph type="title"/>
          </p:nvPr>
        </p:nvSpPr>
        <p:spPr/>
        <p:txBody>
          <a:bodyPr>
            <a:normAutofit/>
          </a:bodyPr>
          <a:lstStyle/>
          <a:p>
            <a:r>
              <a:rPr lang="en-US" dirty="0" smtClean="0"/>
              <a:t>Income Tax Department</a:t>
            </a:r>
            <a:endParaRPr lang="en-US" dirty="0"/>
          </a:p>
        </p:txBody>
      </p:sp>
      <p:sp>
        <p:nvSpPr>
          <p:cNvPr id="5" name="Text Placeholder 4"/>
          <p:cNvSpPr>
            <a:spLocks noGrp="1"/>
          </p:cNvSpPr>
          <p:nvPr>
            <p:ph type="body" sz="quarter" idx="13"/>
          </p:nvPr>
        </p:nvSpPr>
        <p:spPr/>
        <p:txBody>
          <a:bodyPr/>
          <a:lstStyle/>
          <a:p>
            <a:r>
              <a:rPr lang="en-US" dirty="0" smtClean="0"/>
              <a:t>Argument</a:t>
            </a:r>
            <a:endParaRPr lang="en-US" dirty="0"/>
          </a:p>
        </p:txBody>
      </p:sp>
    </p:spTree>
    <p:extLst>
      <p:ext uri="{BB962C8B-B14F-4D97-AF65-F5344CB8AC3E}">
        <p14:creationId xmlns:p14="http://schemas.microsoft.com/office/powerpoint/2010/main" val="3773663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882063" y="2127647"/>
            <a:ext cx="3089275" cy="3640931"/>
          </a:xfrm>
          <a:prstGeom prst="rect">
            <a:avLst/>
          </a:prstGeom>
        </p:spPr>
      </p:pic>
      <p:sp>
        <p:nvSpPr>
          <p:cNvPr id="3" name="Content Placeholder 2"/>
          <p:cNvSpPr>
            <a:spLocks noGrp="1"/>
          </p:cNvSpPr>
          <p:nvPr>
            <p:ph idx="1"/>
          </p:nvPr>
        </p:nvSpPr>
        <p:spPr/>
        <p:txBody>
          <a:bodyPr/>
          <a:lstStyle/>
          <a:p>
            <a:r>
              <a:rPr lang="en-US" dirty="0" smtClean="0"/>
              <a:t>Chennai plant = Rs.2500 Cr</a:t>
            </a:r>
          </a:p>
          <a:p>
            <a:r>
              <a:rPr lang="en-US" dirty="0" smtClean="0"/>
              <a:t>Tax =6000+ cr.</a:t>
            </a:r>
          </a:p>
          <a:p>
            <a:r>
              <a:rPr lang="en-US" dirty="0" smtClean="0"/>
              <a:t>Case can go on.</a:t>
            </a:r>
          </a:p>
          <a:p>
            <a:r>
              <a:rPr lang="en-US" dirty="0" smtClean="0"/>
              <a:t>Not part of Microsoft deal.</a:t>
            </a:r>
          </a:p>
          <a:p>
            <a:r>
              <a:rPr lang="en-US" dirty="0" smtClean="0"/>
              <a:t>Continue production on contract : Stopped in 2014, November.</a:t>
            </a:r>
          </a:p>
          <a:p>
            <a:r>
              <a:rPr lang="en-US" dirty="0" smtClean="0"/>
              <a:t>VRS + skill training offered to 7k staff</a:t>
            </a:r>
          </a:p>
          <a:p>
            <a:r>
              <a:rPr lang="en-US" dirty="0" smtClean="0"/>
              <a:t>Case Defeat=&gt; Attach factory.</a:t>
            </a:r>
          </a:p>
        </p:txBody>
      </p:sp>
      <p:sp>
        <p:nvSpPr>
          <p:cNvPr id="2" name="Title 1"/>
          <p:cNvSpPr>
            <a:spLocks noGrp="1"/>
          </p:cNvSpPr>
          <p:nvPr>
            <p:ph type="title"/>
          </p:nvPr>
        </p:nvSpPr>
        <p:spPr/>
        <p:txBody>
          <a:bodyPr>
            <a:normAutofit/>
          </a:bodyPr>
          <a:lstStyle/>
          <a:p>
            <a:r>
              <a:rPr lang="en-US" dirty="0" smtClean="0"/>
              <a:t>Current Strategy</a:t>
            </a:r>
            <a:endParaRPr lang="en-US" dirty="0"/>
          </a:p>
        </p:txBody>
      </p:sp>
      <p:sp>
        <p:nvSpPr>
          <p:cNvPr id="5" name="Text Placeholder 4"/>
          <p:cNvSpPr>
            <a:spLocks noGrp="1"/>
          </p:cNvSpPr>
          <p:nvPr>
            <p:ph type="body" sz="quarter" idx="13"/>
          </p:nvPr>
        </p:nvSpPr>
        <p:spPr/>
        <p:txBody>
          <a:bodyPr/>
          <a:lstStyle/>
          <a:p>
            <a:r>
              <a:rPr lang="en-US" dirty="0" smtClean="0"/>
              <a:t>Nokia</a:t>
            </a:r>
            <a:endParaRPr lang="en-US" dirty="0"/>
          </a:p>
        </p:txBody>
      </p:sp>
    </p:spTree>
    <p:extLst>
      <p:ext uri="{BB962C8B-B14F-4D97-AF65-F5344CB8AC3E}">
        <p14:creationId xmlns:p14="http://schemas.microsoft.com/office/powerpoint/2010/main" val="21051794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891016" cy="2068893"/>
          </a:xfrm>
        </p:spPr>
        <p:style>
          <a:lnRef idx="0">
            <a:schemeClr val="dk1"/>
          </a:lnRef>
          <a:fillRef idx="3">
            <a:schemeClr val="dk1"/>
          </a:fillRef>
          <a:effectRef idx="3">
            <a:schemeClr val="dk1"/>
          </a:effectRef>
          <a:fontRef idx="minor">
            <a:schemeClr val="lt1"/>
          </a:fontRef>
        </p:style>
        <p:txBody>
          <a:bodyPr anchor="ctr">
            <a:normAutofit/>
          </a:bodyPr>
          <a:lstStyle/>
          <a:p>
            <a:r>
              <a:rPr lang="en-US" sz="7200" dirty="0" smtClean="0">
                <a:latin typeface="Arial Black" panose="020B0A04020102020204" pitchFamily="34" charset="0"/>
              </a:rPr>
              <a:t>Nokia Tax Row</a:t>
            </a:r>
            <a:endParaRPr lang="en-US" sz="72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350" y="3602038"/>
            <a:ext cx="2152650" cy="2686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401" y="3602038"/>
            <a:ext cx="2935271" cy="2686050"/>
          </a:xfrm>
          <a:prstGeom prst="rect">
            <a:avLst/>
          </a:prstGeom>
        </p:spPr>
      </p:pic>
    </p:spTree>
    <p:extLst>
      <p:ext uri="{BB962C8B-B14F-4D97-AF65-F5344CB8AC3E}">
        <p14:creationId xmlns:p14="http://schemas.microsoft.com/office/powerpoint/2010/main" val="175053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85186" y="2503391"/>
            <a:ext cx="4858131" cy="1077218"/>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err="1" smtClean="0">
                <a:latin typeface="Arial Black" panose="020B0A04020102020204" pitchFamily="34" charset="0"/>
              </a:rPr>
              <a:t>Sriperumbudur</a:t>
            </a:r>
            <a:r>
              <a:rPr lang="en-US" sz="3200" dirty="0" smtClean="0">
                <a:latin typeface="Arial Black" panose="020B0A04020102020204" pitchFamily="34" charset="0"/>
              </a:rPr>
              <a:t> </a:t>
            </a:r>
          </a:p>
          <a:p>
            <a:pPr algn="ctr"/>
            <a:r>
              <a:rPr lang="en-US" sz="3200" dirty="0" smtClean="0">
                <a:latin typeface="Arial Black" panose="020B0A04020102020204" pitchFamily="34" charset="0"/>
              </a:rPr>
              <a:t>SEZ</a:t>
            </a:r>
            <a:endParaRPr lang="en-US" sz="3200" dirty="0">
              <a:latin typeface="Arial Black" panose="020B0A04020102020204" pitchFamily="34" charset="0"/>
            </a:endParaRPr>
          </a:p>
        </p:txBody>
      </p:sp>
      <p:sp>
        <p:nvSpPr>
          <p:cNvPr id="8" name="Left Arrow Callout 7"/>
          <p:cNvSpPr/>
          <p:nvPr/>
        </p:nvSpPr>
        <p:spPr>
          <a:xfrm>
            <a:off x="3007462" y="744221"/>
            <a:ext cx="4577638" cy="1277826"/>
          </a:xfrm>
          <a:prstGeom prst="leftArrowCallout">
            <a:avLst>
              <a:gd name="adj1" fmla="val 25000"/>
              <a:gd name="adj2" fmla="val 25000"/>
              <a:gd name="adj3" fmla="val 25000"/>
              <a:gd name="adj4" fmla="val 78161"/>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Royalties Tax</a:t>
            </a:r>
          </a:p>
          <a:p>
            <a:pPr algn="ctr"/>
            <a:r>
              <a:rPr lang="en-US" sz="3600" dirty="0" smtClean="0"/>
              <a:t>Corporate Tax</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78" y="1443922"/>
            <a:ext cx="2029968" cy="185761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5100" y="185959"/>
            <a:ext cx="1966306" cy="2317432"/>
          </a:xfrm>
          <a:prstGeom prst="rect">
            <a:avLst/>
          </a:prstGeom>
        </p:spPr>
      </p:pic>
      <p:sp>
        <p:nvSpPr>
          <p:cNvPr id="12" name="TextBox 11"/>
          <p:cNvSpPr txBox="1"/>
          <p:nvPr/>
        </p:nvSpPr>
        <p:spPr>
          <a:xfrm>
            <a:off x="374179" y="4008033"/>
            <a:ext cx="3722333" cy="1650206"/>
          </a:xfrm>
          <a:prstGeom prst="upArrowCallout">
            <a:avLst>
              <a:gd name="adj1" fmla="val 20567"/>
              <a:gd name="adj2" fmla="val 27217"/>
              <a:gd name="adj3" fmla="val 25000"/>
              <a:gd name="adj4" fmla="val 75000"/>
            </a:avLst>
          </a:prstGeom>
          <a:solidFill>
            <a:srgbClr val="7030A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Export duty 1%</a:t>
            </a:r>
          </a:p>
          <a:p>
            <a:pPr algn="ctr"/>
            <a:r>
              <a:rPr lang="en-US" sz="3200" dirty="0" smtClean="0">
                <a:latin typeface="Arial Black" panose="020B0A04020102020204" pitchFamily="34" charset="0"/>
              </a:rPr>
              <a:t>Excise duty 0%</a:t>
            </a:r>
            <a:endParaRPr lang="en-US" sz="3200" dirty="0">
              <a:latin typeface="Arial Black" panose="020B0A04020102020204" pitchFamily="34" charset="0"/>
            </a:endParaRPr>
          </a:p>
        </p:txBody>
      </p:sp>
      <p:sp>
        <p:nvSpPr>
          <p:cNvPr id="13" name="TextBox 12"/>
          <p:cNvSpPr txBox="1"/>
          <p:nvPr/>
        </p:nvSpPr>
        <p:spPr>
          <a:xfrm>
            <a:off x="4504943" y="4049704"/>
            <a:ext cx="4264153" cy="2139851"/>
          </a:xfrm>
          <a:prstGeom prst="notchedRightArrow">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Domestic</a:t>
            </a:r>
          </a:p>
          <a:p>
            <a:pPr algn="ctr"/>
            <a:r>
              <a:rPr lang="en-US" sz="3200" dirty="0" smtClean="0">
                <a:latin typeface="Arial Black" panose="020B0A04020102020204" pitchFamily="34" charset="0"/>
              </a:rPr>
              <a:t>4% VAT </a:t>
            </a:r>
            <a:endParaRPr lang="en-US" sz="3200" dirty="0">
              <a:latin typeface="Arial Black" panose="020B0A04020102020204" pitchFamily="34" charset="0"/>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4252" y="3776605"/>
            <a:ext cx="2152650" cy="2686050"/>
          </a:xfrm>
          <a:prstGeom prst="rect">
            <a:avLst/>
          </a:prstGeom>
        </p:spPr>
      </p:pic>
      <p:cxnSp>
        <p:nvCxnSpPr>
          <p:cNvPr id="4" name="Straight Arrow Connector 3"/>
          <p:cNvCxnSpPr>
            <a:stCxn id="5" idx="1"/>
            <a:endCxn id="12" idx="3"/>
          </p:cNvCxnSpPr>
          <p:nvPr/>
        </p:nvCxnSpPr>
        <p:spPr>
          <a:xfrm flipH="1">
            <a:off x="4096512" y="3042000"/>
            <a:ext cx="2488674" cy="1378585"/>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a:stCxn id="5" idx="2"/>
            <a:endCxn id="13" idx="0"/>
          </p:cNvCxnSpPr>
          <p:nvPr/>
        </p:nvCxnSpPr>
        <p:spPr>
          <a:xfrm flipH="1">
            <a:off x="7699171" y="3580609"/>
            <a:ext cx="1315081" cy="469095"/>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333183" y="5687248"/>
            <a:ext cx="7365988" cy="1077218"/>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200" dirty="0" smtClean="0">
                <a:latin typeface="Arial Black" panose="020B0A04020102020204" pitchFamily="34" charset="0"/>
              </a:rPr>
              <a:t>Export proof not given</a:t>
            </a:r>
          </a:p>
          <a:p>
            <a:pPr algn="ctr"/>
            <a:r>
              <a:rPr lang="en-US" sz="3200" dirty="0" smtClean="0">
                <a:latin typeface="Arial Black" panose="020B0A04020102020204" pitchFamily="34" charset="0"/>
              </a:rPr>
              <a:t>2009-12</a:t>
            </a:r>
            <a:endParaRPr lang="en-US" sz="3200" dirty="0">
              <a:latin typeface="Arial Black" panose="020B0A04020102020204" pitchFamily="34" charset="0"/>
            </a:endParaRPr>
          </a:p>
        </p:txBody>
      </p:sp>
    </p:spTree>
    <p:extLst>
      <p:ext uri="{BB962C8B-B14F-4D97-AF65-F5344CB8AC3E}">
        <p14:creationId xmlns:p14="http://schemas.microsoft.com/office/powerpoint/2010/main" val="110205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thoughts</a:t>
            </a:r>
            <a:endParaRPr lang="en-US" dirty="0"/>
          </a:p>
        </p:txBody>
      </p:sp>
      <p:sp>
        <p:nvSpPr>
          <p:cNvPr id="4" name="Text Placeholder 3"/>
          <p:cNvSpPr>
            <a:spLocks noGrp="1"/>
          </p:cNvSpPr>
          <p:nvPr>
            <p:ph type="body" idx="1"/>
          </p:nvPr>
        </p:nvSpPr>
        <p:spPr/>
        <p:txBody>
          <a:bodyPr/>
          <a:lstStyle/>
          <a:p>
            <a:r>
              <a:rPr lang="en-US" dirty="0" smtClean="0"/>
              <a:t>Fiscal imperialism</a:t>
            </a:r>
          </a:p>
          <a:p>
            <a:r>
              <a:rPr lang="en-US" dirty="0" smtClean="0"/>
              <a:t>DTAA models</a:t>
            </a:r>
          </a:p>
          <a:p>
            <a:r>
              <a:rPr lang="en-US" dirty="0" smtClean="0"/>
              <a:t>Avoidance until when?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876" y="332263"/>
            <a:ext cx="1966306" cy="23174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186" y="332263"/>
            <a:ext cx="3081878" cy="2091794"/>
          </a:xfrm>
          <a:prstGeom prst="rect">
            <a:avLst/>
          </a:prstGeom>
        </p:spPr>
      </p:pic>
    </p:spTree>
    <p:extLst>
      <p:ext uri="{BB962C8B-B14F-4D97-AF65-F5344CB8AC3E}">
        <p14:creationId xmlns:p14="http://schemas.microsoft.com/office/powerpoint/2010/main" val="31611971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 WW1, League of nations</a:t>
            </a:r>
            <a:endParaRPr lang="en-US" dirty="0"/>
          </a:p>
        </p:txBody>
      </p:sp>
      <p:sp>
        <p:nvSpPr>
          <p:cNvPr id="4" name="Rectangle 3"/>
          <p:cNvSpPr/>
          <p:nvPr/>
        </p:nvSpPr>
        <p:spPr>
          <a:xfrm>
            <a:off x="838200" y="5504688"/>
            <a:ext cx="4081272" cy="676656"/>
          </a:xfrm>
          <a:prstGeom prst="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latin typeface="Arial Black" panose="020B0A04020102020204" pitchFamily="34" charset="0"/>
              </a:rPr>
              <a:t>Indian subsidiary</a:t>
            </a:r>
          </a:p>
        </p:txBody>
      </p:sp>
      <p:sp>
        <p:nvSpPr>
          <p:cNvPr id="5" name="Rectangle 4"/>
          <p:cNvSpPr/>
          <p:nvPr/>
        </p:nvSpPr>
        <p:spPr>
          <a:xfrm>
            <a:off x="838200" y="1048512"/>
            <a:ext cx="4081272" cy="6248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latin typeface="Arial Black" panose="020B0A04020102020204" pitchFamily="34" charset="0"/>
              </a:rPr>
              <a:t>British Company</a:t>
            </a:r>
            <a:endParaRPr lang="en-US" sz="3200" dirty="0">
              <a:latin typeface="Arial Black" panose="020B0A04020102020204" pitchFamily="34" charset="0"/>
            </a:endParaRPr>
          </a:p>
        </p:txBody>
      </p:sp>
      <p:sp>
        <p:nvSpPr>
          <p:cNvPr id="6" name="Rectangle 5"/>
          <p:cNvSpPr/>
          <p:nvPr/>
        </p:nvSpPr>
        <p:spPr>
          <a:xfrm>
            <a:off x="5635752" y="5504688"/>
            <a:ext cx="4559808" cy="676656"/>
          </a:xfrm>
          <a:prstGeom prst="rect">
            <a:avLst/>
          </a:prstGeom>
          <a:solidFill>
            <a:srgbClr val="C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latin typeface="Arial Black" panose="020B0A04020102020204" pitchFamily="34" charset="0"/>
              </a:rPr>
              <a:t>Indian Authorities</a:t>
            </a:r>
          </a:p>
        </p:txBody>
      </p:sp>
      <p:sp>
        <p:nvSpPr>
          <p:cNvPr id="7" name="Up Arrow Callout 6"/>
          <p:cNvSpPr/>
          <p:nvPr/>
        </p:nvSpPr>
        <p:spPr>
          <a:xfrm>
            <a:off x="838200" y="1908270"/>
            <a:ext cx="4081272" cy="2572290"/>
          </a:xfrm>
          <a:prstGeom prst="upArrowCallout">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latin typeface="Arial Black" panose="020B0A04020102020204" pitchFamily="34" charset="0"/>
              </a:rPr>
              <a:t>Dividend</a:t>
            </a:r>
          </a:p>
          <a:p>
            <a:pPr algn="ctr"/>
            <a:r>
              <a:rPr lang="en-US" sz="3200" dirty="0" smtClean="0">
                <a:latin typeface="Arial Black" panose="020B0A04020102020204" pitchFamily="34" charset="0"/>
              </a:rPr>
              <a:t>Royalty Payment</a:t>
            </a:r>
          </a:p>
          <a:p>
            <a:pPr algn="ctr"/>
            <a:r>
              <a:rPr lang="en-US" sz="3200" dirty="0" smtClean="0">
                <a:latin typeface="Arial Black" panose="020B0A04020102020204" pitchFamily="34" charset="0"/>
              </a:rPr>
              <a:t>Interest Payment</a:t>
            </a:r>
          </a:p>
        </p:txBody>
      </p:sp>
      <p:sp>
        <p:nvSpPr>
          <p:cNvPr id="8" name="Rectangle 7"/>
          <p:cNvSpPr/>
          <p:nvPr/>
        </p:nvSpPr>
        <p:spPr>
          <a:xfrm>
            <a:off x="5635752" y="1048512"/>
            <a:ext cx="4559808" cy="6248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smtClean="0">
                <a:latin typeface="Arial Black" panose="020B0A04020102020204" pitchFamily="34" charset="0"/>
              </a:rPr>
              <a:t>UK Authorities</a:t>
            </a:r>
          </a:p>
        </p:txBody>
      </p:sp>
      <p:sp>
        <p:nvSpPr>
          <p:cNvPr id="9" name="Rectangle 8"/>
          <p:cNvSpPr/>
          <p:nvPr/>
        </p:nvSpPr>
        <p:spPr>
          <a:xfrm>
            <a:off x="5635752" y="2773680"/>
            <a:ext cx="4559808" cy="1706880"/>
          </a:xfrm>
          <a:prstGeom prst="rect">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smtClean="0">
                <a:latin typeface="Arial Black" panose="020B0A04020102020204" pitchFamily="34" charset="0"/>
              </a:rPr>
              <a:t>Residual Profit</a:t>
            </a:r>
          </a:p>
          <a:p>
            <a:pPr algn="ctr"/>
            <a:r>
              <a:rPr lang="en-US" sz="3200" dirty="0" smtClean="0">
                <a:latin typeface="Arial Black" panose="020B0A04020102020204" pitchFamily="34" charset="0"/>
              </a:rPr>
              <a:t>Source </a:t>
            </a:r>
            <a:r>
              <a:rPr lang="en-US" sz="3200" dirty="0" err="1" smtClean="0">
                <a:latin typeface="Arial Black" panose="020B0A04020102020204" pitchFamily="34" charset="0"/>
              </a:rPr>
              <a:t>country..x</a:t>
            </a:r>
            <a:endParaRPr lang="en-US" sz="3200" dirty="0" smtClean="0">
              <a:latin typeface="Arial Black" panose="020B0A04020102020204" pitchFamily="34" charset="0"/>
            </a:endParaRPr>
          </a:p>
        </p:txBody>
      </p:sp>
    </p:spTree>
    <p:extLst>
      <p:ext uri="{BB962C8B-B14F-4D97-AF65-F5344CB8AC3E}">
        <p14:creationId xmlns:p14="http://schemas.microsoft.com/office/powerpoint/2010/main" val="187326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42907" y="1053097"/>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825111" y="3104243"/>
            <a:ext cx="353263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14" name="Straight Arrow Connector 13"/>
          <p:cNvCxnSpPr>
            <a:stCxn id="6" idx="3"/>
            <a:endCxn id="24" idx="1"/>
          </p:cNvCxnSpPr>
          <p:nvPr/>
        </p:nvCxnSpPr>
        <p:spPr>
          <a:xfrm>
            <a:off x="4357743" y="3642852"/>
            <a:ext cx="1545874" cy="135624"/>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a:endCxn id="6" idx="0"/>
          </p:cNvCxnSpPr>
          <p:nvPr/>
        </p:nvCxnSpPr>
        <p:spPr>
          <a:xfrm flipH="1">
            <a:off x="2591427" y="2130315"/>
            <a:ext cx="514036" cy="973928"/>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5903617" y="3486088"/>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Vodafone India</a:t>
            </a:r>
            <a:endParaRPr lang="en-US" sz="3200" dirty="0">
              <a:latin typeface="Arial Black" panose="020B0A04020102020204" pitchFamily="34" charset="0"/>
            </a:endParaRPr>
          </a:p>
        </p:txBody>
      </p:sp>
      <p:sp>
        <p:nvSpPr>
          <p:cNvPr id="17" name="Title 1"/>
          <p:cNvSpPr>
            <a:spLocks noGrp="1"/>
          </p:cNvSpPr>
          <p:nvPr>
            <p:ph type="title"/>
          </p:nvPr>
        </p:nvSpPr>
        <p:spPr>
          <a:xfrm>
            <a:off x="5903617" y="386850"/>
            <a:ext cx="5670177" cy="1204856"/>
          </a:xfrm>
        </p:spPr>
        <p:txBody>
          <a:bodyPr>
            <a:normAutofit fontScale="90000"/>
          </a:bodyPr>
          <a:lstStyle/>
          <a:p>
            <a:pPr algn="ctr"/>
            <a:r>
              <a:rPr lang="en-US" dirty="0" smtClean="0">
                <a:latin typeface="Arial Black" panose="020B0A04020102020204" pitchFamily="34" charset="0"/>
              </a:rPr>
              <a:t>Tax agreement</a:t>
            </a:r>
            <a:br>
              <a:rPr lang="en-US" dirty="0" smtClean="0">
                <a:latin typeface="Arial Black" panose="020B0A04020102020204" pitchFamily="34" charset="0"/>
              </a:rPr>
            </a:br>
            <a:r>
              <a:rPr lang="en-US" dirty="0" smtClean="0">
                <a:latin typeface="Arial Black" panose="020B0A04020102020204" pitchFamily="34" charset="0"/>
              </a:rPr>
              <a:t>@Source Model</a:t>
            </a:r>
            <a:endParaRPr lang="en-US" dirty="0">
              <a:latin typeface="Arial Black" panose="020B0A04020102020204" pitchFamily="34" charset="0"/>
            </a:endParaRPr>
          </a:p>
        </p:txBody>
      </p:sp>
      <p:sp>
        <p:nvSpPr>
          <p:cNvPr id="22" name="Left Arrow 21"/>
          <p:cNvSpPr/>
          <p:nvPr/>
        </p:nvSpPr>
        <p:spPr>
          <a:xfrm>
            <a:off x="3614798" y="3935240"/>
            <a:ext cx="4577638" cy="1105802"/>
          </a:xfrm>
          <a:prstGeom prst="leftArrow">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9</a:t>
            </a:r>
            <a:r>
              <a:rPr lang="en-US" sz="3600" dirty="0" smtClean="0"/>
              <a:t>0 Cr. Payment</a:t>
            </a:r>
            <a:endParaRPr lang="en-US" sz="3600" dirty="0"/>
          </a:p>
        </p:txBody>
      </p:sp>
      <p:sp>
        <p:nvSpPr>
          <p:cNvPr id="23" name="Left Arrow 22"/>
          <p:cNvSpPr/>
          <p:nvPr/>
        </p:nvSpPr>
        <p:spPr>
          <a:xfrm rot="20348778">
            <a:off x="6720878" y="4385136"/>
            <a:ext cx="3430435" cy="1656767"/>
          </a:xfrm>
          <a:prstGeom prst="leftArrow">
            <a:avLst>
              <a:gd name="adj1" fmla="val 55508"/>
              <a:gd name="adj2" fmla="val 94139"/>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10 Cr. tax</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139" y="4740614"/>
            <a:ext cx="2029968" cy="1857612"/>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10" y="4826675"/>
            <a:ext cx="2247900" cy="1524000"/>
          </a:xfrm>
          <a:prstGeom prst="rect">
            <a:avLst/>
          </a:prstGeom>
        </p:spPr>
      </p:pic>
    </p:spTree>
    <p:extLst>
      <p:ext uri="{BB962C8B-B14F-4D97-AF65-F5344CB8AC3E}">
        <p14:creationId xmlns:p14="http://schemas.microsoft.com/office/powerpoint/2010/main" val="67948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3"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1+#ppt_w/2"/>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2" grpId="0" animBg="1"/>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42907" y="1053097"/>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825111" y="3104243"/>
            <a:ext cx="353263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14" name="Straight Arrow Connector 13"/>
          <p:cNvCxnSpPr>
            <a:stCxn id="6" idx="3"/>
            <a:endCxn id="24" idx="1"/>
          </p:cNvCxnSpPr>
          <p:nvPr/>
        </p:nvCxnSpPr>
        <p:spPr>
          <a:xfrm>
            <a:off x="4357743" y="3642852"/>
            <a:ext cx="1545874" cy="135624"/>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a:endCxn id="6" idx="0"/>
          </p:cNvCxnSpPr>
          <p:nvPr/>
        </p:nvCxnSpPr>
        <p:spPr>
          <a:xfrm flipH="1">
            <a:off x="2591427" y="2130315"/>
            <a:ext cx="514036" cy="973928"/>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5903617" y="3486088"/>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Vodafone India</a:t>
            </a:r>
            <a:endParaRPr lang="en-US" sz="3200" dirty="0">
              <a:latin typeface="Arial Black" panose="020B0A04020102020204" pitchFamily="34" charset="0"/>
            </a:endParaRPr>
          </a:p>
        </p:txBody>
      </p:sp>
      <p:sp>
        <p:nvSpPr>
          <p:cNvPr id="17" name="Title 1"/>
          <p:cNvSpPr>
            <a:spLocks noGrp="1"/>
          </p:cNvSpPr>
          <p:nvPr>
            <p:ph type="title"/>
          </p:nvPr>
        </p:nvSpPr>
        <p:spPr>
          <a:xfrm>
            <a:off x="5903617" y="91440"/>
            <a:ext cx="5670177" cy="2196614"/>
          </a:xfrm>
        </p:spPr>
        <p:txBody>
          <a:bodyPr>
            <a:normAutofit fontScale="90000"/>
          </a:bodyPr>
          <a:lstStyle/>
          <a:p>
            <a:pPr algn="ctr"/>
            <a:r>
              <a:rPr lang="en-US" dirty="0" smtClean="0">
                <a:latin typeface="Arial Black" panose="020B0A04020102020204" pitchFamily="34" charset="0"/>
              </a:rPr>
              <a:t>Tax agreement</a:t>
            </a:r>
            <a:br>
              <a:rPr lang="en-US" dirty="0" smtClean="0">
                <a:latin typeface="Arial Black" panose="020B0A04020102020204" pitchFamily="34" charset="0"/>
              </a:rPr>
            </a:br>
            <a:r>
              <a:rPr lang="en-US" dirty="0" smtClean="0">
                <a:latin typeface="Arial Black" panose="020B0A04020102020204" pitchFamily="34" charset="0"/>
              </a:rPr>
              <a:t>@Destination Model</a:t>
            </a:r>
            <a:br>
              <a:rPr lang="en-US" dirty="0" smtClean="0">
                <a:latin typeface="Arial Black" panose="020B0A04020102020204" pitchFamily="34" charset="0"/>
              </a:rPr>
            </a:br>
            <a:r>
              <a:rPr lang="en-US" u="sng" dirty="0" smtClean="0">
                <a:latin typeface="Arial Black" panose="020B0A04020102020204" pitchFamily="34" charset="0"/>
              </a:rPr>
              <a:t>OECD</a:t>
            </a:r>
            <a:endParaRPr lang="en-US" u="sng" dirty="0">
              <a:latin typeface="Arial Black" panose="020B0A04020102020204" pitchFamily="34" charset="0"/>
            </a:endParaRPr>
          </a:p>
        </p:txBody>
      </p:sp>
      <p:sp>
        <p:nvSpPr>
          <p:cNvPr id="23" name="Left Arrow 22"/>
          <p:cNvSpPr/>
          <p:nvPr/>
        </p:nvSpPr>
        <p:spPr>
          <a:xfrm>
            <a:off x="3369204" y="2058656"/>
            <a:ext cx="3430435" cy="1656767"/>
          </a:xfrm>
          <a:prstGeom prst="leftArrow">
            <a:avLst>
              <a:gd name="adj1" fmla="val 55508"/>
              <a:gd name="adj2" fmla="val 64270"/>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90 Cr. tax</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704" y="4826675"/>
            <a:ext cx="2029968" cy="185761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210" y="4826675"/>
            <a:ext cx="2247900" cy="1524000"/>
          </a:xfrm>
          <a:prstGeom prst="rect">
            <a:avLst/>
          </a:prstGeom>
        </p:spPr>
      </p:pic>
      <p:sp>
        <p:nvSpPr>
          <p:cNvPr id="12" name="Left Arrow 11"/>
          <p:cNvSpPr/>
          <p:nvPr/>
        </p:nvSpPr>
        <p:spPr>
          <a:xfrm rot="20348778">
            <a:off x="1965725" y="3763856"/>
            <a:ext cx="3430435" cy="1656767"/>
          </a:xfrm>
          <a:prstGeom prst="leftArrow">
            <a:avLst>
              <a:gd name="adj1" fmla="val 55508"/>
              <a:gd name="adj2" fmla="val 94139"/>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smtClean="0"/>
              <a:t>10 Cr. tax</a:t>
            </a:r>
          </a:p>
        </p:txBody>
      </p:sp>
      <p:sp>
        <p:nvSpPr>
          <p:cNvPr id="13" name="Title 1"/>
          <p:cNvSpPr txBox="1">
            <a:spLocks/>
          </p:cNvSpPr>
          <p:nvPr/>
        </p:nvSpPr>
        <p:spPr>
          <a:xfrm>
            <a:off x="3040819" y="5268897"/>
            <a:ext cx="5670177" cy="1204856"/>
          </a:xfrm>
          <a:prstGeom prst="rect">
            <a:avLst/>
          </a:prstGeom>
          <a:solidFill>
            <a:schemeClr val="accent4">
              <a:lumMod val="20000"/>
              <a:lumOff val="80000"/>
            </a:schemeClr>
          </a:solidFill>
          <a:ln w="6350" cap="flat" cmpd="sng" algn="ctr">
            <a:solidFill>
              <a:schemeClr val="accent4"/>
            </a:solidFill>
            <a:prstDash val="solid"/>
            <a:miter lim="800000"/>
          </a:ln>
          <a:effec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pPr algn="ctr"/>
            <a:r>
              <a:rPr lang="en-US" dirty="0">
                <a:latin typeface="Arial Black" panose="020B0A04020102020204" pitchFamily="34" charset="0"/>
              </a:rPr>
              <a:t>Fiscal imperialism</a:t>
            </a:r>
          </a:p>
        </p:txBody>
      </p:sp>
    </p:spTree>
    <p:extLst>
      <p:ext uri="{BB962C8B-B14F-4D97-AF65-F5344CB8AC3E}">
        <p14:creationId xmlns:p14="http://schemas.microsoft.com/office/powerpoint/2010/main" val="219882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2" presetClass="entr" presetSubtype="3"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 calcmode="lin" valueType="num">
                                      <p:cBhvr additive="base">
                                        <p:cTn id="9" dur="500" fill="hold"/>
                                        <p:tgtEl>
                                          <p:spTgt spid="23"/>
                                        </p:tgtEl>
                                        <p:attrNameLst>
                                          <p:attrName>ppt_x</p:attrName>
                                        </p:attrNameLst>
                                      </p:cBhvr>
                                      <p:tavLst>
                                        <p:tav tm="0">
                                          <p:val>
                                            <p:strVal val="1+#ppt_w/2"/>
                                          </p:val>
                                        </p:tav>
                                        <p:tav tm="100000">
                                          <p:val>
                                            <p:strVal val="#ppt_x"/>
                                          </p:val>
                                        </p:tav>
                                      </p:tavLst>
                                    </p:anim>
                                    <p:anim calcmode="lin" valueType="num">
                                      <p:cBhvr additive="base">
                                        <p:cTn id="10" dur="500" fill="hold"/>
                                        <p:tgtEl>
                                          <p:spTgt spid="23"/>
                                        </p:tgtEl>
                                        <p:attrNameLst>
                                          <p:attrName>ppt_y</p:attrName>
                                        </p:attrNameLst>
                                      </p:cBhvr>
                                      <p:tavLst>
                                        <p:tav tm="0">
                                          <p:val>
                                            <p:strVal val="0-#ppt_h/2"/>
                                          </p:val>
                                        </p:tav>
                                        <p:tav tm="100000">
                                          <p:val>
                                            <p:strVal val="#ppt_y"/>
                                          </p:val>
                                        </p:tav>
                                      </p:tavLst>
                                    </p:anim>
                                  </p:childTnLst>
                                </p:cTn>
                              </p:par>
                              <p:par>
                                <p:cTn id="11" presetID="47"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par>
                                <p:cTn id="16" presetID="2" presetClass="entr" presetSubtype="3"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18326" y="2795456"/>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9" name="TextBox 8"/>
          <p:cNvSpPr txBox="1"/>
          <p:nvPr/>
        </p:nvSpPr>
        <p:spPr>
          <a:xfrm>
            <a:off x="6047232" y="5829398"/>
            <a:ext cx="4919472"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10" name="TextBox 9"/>
          <p:cNvSpPr txBox="1"/>
          <p:nvPr/>
        </p:nvSpPr>
        <p:spPr>
          <a:xfrm>
            <a:off x="836537" y="2807496"/>
            <a:ext cx="4325112" cy="584775"/>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Birla</a:t>
            </a:r>
          </a:p>
        </p:txBody>
      </p:sp>
      <p:cxnSp>
        <p:nvCxnSpPr>
          <p:cNvPr id="3" name="Straight Arrow Connector 2"/>
          <p:cNvCxnSpPr>
            <a:stCxn id="8" idx="2"/>
            <a:endCxn id="9" idx="0"/>
          </p:cNvCxnSpPr>
          <p:nvPr/>
        </p:nvCxnSpPr>
        <p:spPr>
          <a:xfrm flipH="1">
            <a:off x="8506968" y="3872674"/>
            <a:ext cx="402058" cy="1956724"/>
          </a:xfrm>
          <a:prstGeom prst="straightConnector1">
            <a:avLst/>
          </a:prstGeom>
          <a:ln w="76200">
            <a:solidFill>
              <a:schemeClr val="accent4"/>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10" idx="2"/>
            <a:endCxn id="9" idx="1"/>
          </p:cNvCxnSpPr>
          <p:nvPr/>
        </p:nvCxnSpPr>
        <p:spPr>
          <a:xfrm>
            <a:off x="2999093" y="3392271"/>
            <a:ext cx="3048139" cy="2729515"/>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326" y="594819"/>
            <a:ext cx="3581400" cy="217473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112" y="488708"/>
            <a:ext cx="3488282" cy="2325521"/>
          </a:xfrm>
          <a:prstGeom prst="rect">
            <a:avLst/>
          </a:prstGeom>
        </p:spPr>
      </p:pic>
      <p:sp>
        <p:nvSpPr>
          <p:cNvPr id="20" name="Right Arrow 19"/>
          <p:cNvSpPr/>
          <p:nvPr/>
        </p:nvSpPr>
        <p:spPr>
          <a:xfrm>
            <a:off x="4113382" y="875770"/>
            <a:ext cx="4245167" cy="2243288"/>
          </a:xfrm>
          <a:prstGeom prst="rightArrow">
            <a:avLst/>
          </a:prstGeom>
          <a:solidFill>
            <a:schemeClr val="accent6">
              <a:lumMod val="50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solidFill>
                  <a:schemeClr val="bg1"/>
                </a:solidFill>
                <a:latin typeface="Arial Black" panose="020B0A04020102020204" pitchFamily="34" charset="0"/>
              </a:rPr>
              <a:t>9</a:t>
            </a:r>
            <a:r>
              <a:rPr lang="en-US" sz="4400" dirty="0" smtClean="0">
                <a:solidFill>
                  <a:schemeClr val="bg1"/>
                </a:solidFill>
                <a:latin typeface="Arial Black" panose="020B0A04020102020204" pitchFamily="34" charset="0"/>
              </a:rPr>
              <a:t>00 Crore</a:t>
            </a:r>
            <a:endParaRPr lang="en-US" sz="4400" dirty="0">
              <a:solidFill>
                <a:schemeClr val="bg1"/>
              </a:solidFill>
              <a:latin typeface="Arial Black" panose="020B0A04020102020204" pitchFamily="34" charset="0"/>
            </a:endParaRPr>
          </a:p>
        </p:txBody>
      </p:sp>
      <p:sp>
        <p:nvSpPr>
          <p:cNvPr id="27" name="TextBox 26"/>
          <p:cNvSpPr txBox="1"/>
          <p:nvPr/>
        </p:nvSpPr>
        <p:spPr>
          <a:xfrm>
            <a:off x="6235965" y="5886519"/>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4045" y="4709160"/>
            <a:ext cx="1992630" cy="1823445"/>
          </a:xfrm>
          <a:prstGeom prst="rect">
            <a:avLst/>
          </a:prstGeom>
        </p:spPr>
      </p:pic>
      <p:sp>
        <p:nvSpPr>
          <p:cNvPr id="2" name="Down Arrow 1"/>
          <p:cNvSpPr/>
          <p:nvPr/>
        </p:nvSpPr>
        <p:spPr>
          <a:xfrm>
            <a:off x="1026575" y="3362388"/>
            <a:ext cx="3598287" cy="150786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latin typeface="Arial Black" panose="020B0A04020102020204" pitchFamily="34" charset="0"/>
              </a:rPr>
              <a:t>CGT</a:t>
            </a:r>
          </a:p>
          <a:p>
            <a:pPr algn="ctr"/>
            <a:r>
              <a:rPr lang="en-US" sz="2400" dirty="0" smtClean="0">
                <a:latin typeface="Arial Black" panose="020B0A04020102020204" pitchFamily="34" charset="0"/>
              </a:rPr>
              <a:t>100 Crore</a:t>
            </a:r>
            <a:endParaRPr lang="en-US" sz="2400" dirty="0">
              <a:latin typeface="Arial Black" panose="020B0A04020102020204" pitchFamily="34" charset="0"/>
            </a:endParaRPr>
          </a:p>
        </p:txBody>
      </p:sp>
    </p:spTree>
    <p:extLst>
      <p:ext uri="{BB962C8B-B14F-4D97-AF65-F5344CB8AC3E}">
        <p14:creationId xmlns:p14="http://schemas.microsoft.com/office/powerpoint/2010/main" val="356924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426483" y="4999668"/>
            <a:ext cx="755603" cy="755603"/>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solidFill>
                <a:schemeClr val="bg1"/>
              </a:solidFill>
            </a:endParaRPr>
          </a:p>
        </p:txBody>
      </p:sp>
      <p:pic>
        <p:nvPicPr>
          <p:cNvPr id="6" name="Picture 5" descr="luxembourg.JPG"/>
          <p:cNvPicPr>
            <a:picLocks noChangeAspect="1"/>
          </p:cNvPicPr>
          <p:nvPr/>
        </p:nvPicPr>
        <p:blipFill>
          <a:blip r:embed="rId2" cstate="print"/>
          <a:stretch>
            <a:fillRect/>
          </a:stretch>
        </p:blipFill>
        <p:spPr>
          <a:xfrm>
            <a:off x="5241417" y="4766977"/>
            <a:ext cx="1476375" cy="838200"/>
          </a:xfrm>
          <a:prstGeom prst="rect">
            <a:avLst/>
          </a:prstGeom>
        </p:spPr>
      </p:pic>
      <p:sp>
        <p:nvSpPr>
          <p:cNvPr id="7" name="Rectangle 6"/>
          <p:cNvSpPr/>
          <p:nvPr/>
        </p:nvSpPr>
        <p:spPr>
          <a:xfrm>
            <a:off x="5292761" y="5034945"/>
            <a:ext cx="1348831" cy="341632"/>
          </a:xfrm>
          <a:prstGeom prst="rect">
            <a:avLst/>
          </a:prstGeom>
        </p:spPr>
        <p:txBody>
          <a:bodyPr wrap="none">
            <a:spAutoFit/>
          </a:bodyPr>
          <a:lstStyle/>
          <a:p>
            <a:pPr lvl="0" algn="ctr" defTabSz="889000">
              <a:lnSpc>
                <a:spcPct val="90000"/>
              </a:lnSpc>
              <a:spcBef>
                <a:spcPct val="0"/>
              </a:spcBef>
              <a:spcAft>
                <a:spcPct val="35000"/>
              </a:spcAft>
            </a:pPr>
            <a:r>
              <a:rPr lang="en-US" dirty="0" smtClean="0">
                <a:solidFill>
                  <a:schemeClr val="bg1"/>
                </a:solidFill>
              </a:rPr>
              <a:t>Luxembourg</a:t>
            </a:r>
            <a:endParaRPr lang="en-US" dirty="0">
              <a:solidFill>
                <a:schemeClr val="bg1"/>
              </a:solidFill>
            </a:endParaRPr>
          </a:p>
        </p:txBody>
      </p:sp>
      <p:sp>
        <p:nvSpPr>
          <p:cNvPr id="8" name="AutoShape 8" descr="data:image/jpeg;base64,/9j/4AAQSkZJRgABAQAAAQABAAD/2wCEAAkGBwgHBgkIBwgKCgkLDRYPDQwMDRsUFRAWIB0iIiAdHx8kKDQsJCYxJx8fLT0tMTU3Ojo6Iys/RD84QzQ5OjcBCgoKDQwNGg8PGjclHyU3Nzc3Nzc3Nzc3Nzc3Nzc3Nzc3Nzc3Nzc3Nzc3Nzc3Nzc3Nzc3Nzc3Nzc3Nzc3Nzc3N//AABEIAHIA4wMBIgACEQEDEQH/xAAcAAEAAgIDAQAAAAAAAAAAAAAABQYBBwMECAL/xABMEAABAgQDAgoGBQkFCQEAAAABAgMABAURBhIhBzETFkFRVWFxkZTRFCIyNoGzdIOhsbIXIzVCUmJyk8EVNHOC0iY3RUZWY2Si8CT/xAAaAQACAwEBAAAAAAAAAAAAAAAABQIDBAYB/8QANREAAQMDAgQEAwYHAQAAAAAAAQACAwQREgVREyExQTJhcZEigdEGFBWhscEjJEJTYvDxFv/aAAwDAQACEQMRAD8AmXa1iHDU29MTkqio0lx5ZS5fOEAqOmcbiN1ldkWqj4hw7iaXMslRl3nAQphxRac/yqB+0GNATGJqxh3FtacpE6tlKp98uNEBTbnrn2knQ/fFgk8SYZxDZFWlzQago/3qXBVLLVzqRe6Nebvi6SiniGbOYTFs9JUDGZuDtx0+YVyxbs0r6c8zhXEtSI1PokzPOf8Aqu/2K741HVp7F1Gm1SlVn6zKvj9R2acF+sG9iOsRtuRr2J8MMtvPqbrFHX7Ew05wiMvOHALj/NFpla1hbHMn6DUGmVqWNZWbAC7/ALp/qk3j2CuDTi9vv1VU+nSxt4jPibuOf/F5u4x14f8AG6n4xzzjs0zENccqUohdZqSkqfQCDNuEEZh1xszFuxH25nCs1pv9EmVfYlf9D3xq7+yKhRsQSkrVZN+UfTMI9R1Fr+sNQdxHWIbMkhkacUusQt07Wph+SqdOTJzD8ulbCyoMuqRc5hvtFawrUZ57EtMben5taFPpBSt9SgodYJ1iw7Zf0rTPo6/xCKphD3ppX0hMck8njWXdUUTDpgcQL2O3mvjbTVajTscOy9PqM5KsiWaPBsPrQm9jrYGKJxjr3TdT8Y55xctuLS39orjTKFuOKlmQlCE3KjY7hHUpmzt5lpubxZOoo8qsXEufWmXBzBHJ2ndzR1Mb4Y4Gl9ui4hsb5H4sFyq21X8Quupaaq9WccWbJQibcJUeYAHWLvTMPYkbZbncV4nqFHlFDMlkzbi5lwcyUA6fHuiYoJU2syez6iKl1HRyoPDhHjyarPqo7BFtouzZpTxnsSzSp2YUcykBRy9ilb1fZC6bUM/hhb87Jm3T44BlVvt/iOZ+gVeptWqM6g03B8nOuIv+cnJ59T7p6ypRKUdg7otWH8DTTBS/XqxOzDu/gGplwNjtN7n7I4MRbSsL4TYMlT+DnJhu6Uy0llyII/aVuH2nqjTeLdpGIcTFxp6Z9EkVi3okt6qSP3lb1fd1RGGhllOTlCavaG8OBga33PuuTaFX6ixjSrNU2sTiJRD2VtLE2sIACRusbb4r3GSvdN1PxjnnEWYxD1kTWtAslZN1K8ZK903U/GOecOMle6bqfjHPOIqES4bNkKV4yV7pup+Mc84cZK903U/GOecRUZg4bNkKU4yV7pup+Mc84cZK903U/GOecYTQai5SBVmGC/J5iha2TmLSuZad43jXdqOeJif2d4kk2y4mSEwkJzKDCwpSfVvqnfzi3OLc16jJTtNiRf5L0AlRHGSvdN1PxjnnDjJXum6n4xzzjpPycxLKWmYYeaKF5FhxspyqtexvuPVHXi0MYey8Urxkr3TdT8Y55w4yV7pup+Mc84ioQcNmyFK8ZK903U/GOecOMld6bqfjHPOIqEHDZshei9mU7NTWCKa9MzL77quFzOOuqUo/nVjUkxmOvsp9waX9d81cIRSAZlWKOntl2Fp+fmpyZxOpp6YeW642HWhkUpRJTrzHSOH8kmER/wA2K/mtRWKwkGsVC9v707yfvGOplTzDujD+JzN5Arq4/s5G5gdn1WycP4KpOHXi5SccvMpV7bJdZU251KSdD98SFYwrhOp5XWqrJyczcFbku8gJWefITYHsjU2RPMO6GRPMO6KJKwyeMXWmDQjA7KKYhbvw+WaQA07i5iel0iwbmFN5k9ir377xJVKYw1VGOBqMzTJlsHMA46g5TvuNdD1iPP2VPMO6GVP7I7o8FUR0ChJ9n2yOydJz9Ar5tbnJacqdOVJzDT6EsLBU0sKAOYaaRWcKuNs4kpjry0obQ+kqWs2A7TEUABuAHZDt1ihz8n5JvDSCKm+737Ee63hVW6PNTbk7IVmnyM86kIcm0cGt0pG4AqPqjsEQMng/DKZ1U1VcQt1FSjch2ZSnMesg3I6o1ZlTzDuhkTzDui11Rl4gl0WjOhaWxykX8hf36r0NK1GgybCWJSdpzLSBZKEPIAH2xWcVUuVxLmamMbqlZM6ejSrjSEkfvHer4m3VGn8qeYd0MqeYd0TbWFpuAs5+zjDzMhVy/JHhH/qxX81mMfkjwjp/tYr+azFOyJ5h3Qyp/ZHdF/4rPuo/+ai/uH2VaxVTZWkYhnafIzPpMsw5lbeuDnFgb6acsRMd2sfpN+37X9BHSjqYXF0TXHuAuSmZw5HMHYkJCEItVaRJYeYZma3IszJQlpb6AsrtlAuN9+SI5JtF7wxVW35OWkKZMGnTiG1BxrIODmsoKytSgOYG4XcADm0GepkdHGS0XUS7EXsttpYlKWwqVpUuxLJJzlDSA2Co8umnOO74cbbryHm3FqGVOhKDqvk+HL1xputVmszqGAlbjEqy3wYZlXC2Gxc7wD2c4ERcniGrSywuVqM6l11ojLwxWnQ8xvr6scBPp000hk4npdbo6qPHkFuPaBT1VbC7rcrKNvOFzhNJhDKG1D9c3IGguADobndpGhHUcGtSFZbpNvVUFDvGhi9TKZ/F9N4apzTkk5KtkqzhQllpSL5inc2v8XJrFCjsdHaW04aXXKyvc1zrtSEIQ2UUhCECF6E2U+4NL+u+auENlPuDS/rvmrhCCTxn1U11J2Y2XonZlNQqryJwOrD6QH9HMxzDRNt944PStkvS7/dMf6I1LiJl1/FtVZZbW46uoPhKEJzKUeEVoAIvWEtjVYqmSYrzn9myp14MWU8odm5Pxv2Ra6hpWNDnn9FsGo1g5CQ+5Vjad2UvOJaYqc066shKW0ImVKUeYAIuYtzOznDLzSXEszYSoZhmdWk/EHUfGPuSpeENnknnbQzLuFNuFc/OPu/17tIgJzG9bxDMLk8KSKm2xouYWAVJ6yb5UfG5hbKKdps0fVbqeTUZxkJCG7k2C79UwdgmkpSqpTDkuFeyFzKrnsG+OKl4VwNVnS1TnpiYUPa4N1yw7Ta0UaqTuHaE+t2vVByvVa91ysq4S2lXMt07+wd0Vucx1WK3OyckhbdPpomEBMlJJ4Nu2YaK5VfHTqi6Ghkl+ItACKivMbcWTOc7e9h9VddouH5DD0/Js01LiUPNKWvhFlWoUByxBYflGp+uSMpMAll55KFgGxseuLltl/StM+jr/EIqmEPemlfSEwreBxbLpaOV7tOEjjzsefutp/k0w3yNTPiFR1ahgTCVOYL84JptpO9fCrIHbbdGvtqmJavhvaU8/SJ52XJlmczd7oXp+sncYn8JbaZCdCJfEzAknjoZhoFTKj1jUp+0Q3NAcA9rb3XHjU6q/OR3upGRoOz2ffSxKVDhHVeyn0pQv2Xjq1iQ2b0ObMpV5qdlXx+q4iYAV1g5LKHWIsVUwXh/E0sJ6mONsrd9ZMxKEFtw9Y3H4WMVKqyWIcPShk63JM1yiDkfSXEpHOD7TZ7wIxhrWH+I3l5Jk2aSob/Lzuy2cbex6Lj9K2S9Lv8AdMf6IelbJel3+6Y/0RVZvBlEroLmFJ8yk4rUU2oKsFdTbnL2HXrij1ijVKiTZlKtJuyrw1CXB7Q5wdxHZDOCjo5x8B/RL5qzUIHYyPcD6lc+LlU5WJJ80V0u08ufmFm/rJsOfXfeIiMkEb4xDpjQ1oaOyWOcXEuPUpCEIkvFzyUq/PTTcrKNKdfdVlQ2neoxeMBYRqLeJ5RyrNGSkkhzhnHCiyklCklO/wDWBt8eeK5gn3qp3+IfwmLjQJBmdbm2eDSua9GvLJJtmVcEgc5t98JdV1A0vw2uCE0odPbUxPe51sbfmpdWFUSONW2Vstz9CUskuszKUltJBsFHMDobdojnewi1KY4aSy23MYbcIJWiabBbuk6H1grRWvxjjp9DKKItb8jLuOONrUFKNlJWCAhOtrHVV+wfH4l8NzSOAbdp7SV2yrQtbRK1a6g5t57I538WgubsG3qrBo9IMgH9DsPquhXqa2qvYgodObD0k9LF+XShd0lYAUix5wq47CRyxr6pUCqUthMxUJJxhpSwgKUQRmIJtoeYHujZ1Yo00pbpmaetottfm+AVwpPNcJTlH2fGKdXwniwu1v78zu/w3YaaXqfEc2NjRY+a9k0iKGldMx/Tt6+ap5jEZVGI6hJkhCECF6E2U+4NL+u+auENlPuDS/rvmrhCCTxn1U1ZWWsLYObdqCmmJaamlKdcctmedUo3Nt5tfkGkV6bxtXcRPqk8KSC2kblPrAKkjnJ9lP2mNKYpqE5xnq95p45Z15IusmwCyAOwCOouvVdcgZA1Ka9DIsWA6QgjrHLFh06WSxL+X5rdDU00Lb4ZO8+nt3WxapOYdoTy3a7PuV+rHVUtKO3aSr/uOnU9g7oqOIcdVmty5kgtuRpu5MlJjIi3MrlV8e6KteF43U9BFBzAuVRU1s1Sf4h5bdlknqjtUj9LSX0hv8QjqR9IWptaVoJSpJuCOQxsIuLLKt+bZf0rTPo6/wAQiqYP96aV9JTGvZ2vVafWlc7UZl9SBZJccKrDqjiZqtQYdQ6zOPIcQcyVJWQQeeEDtGkc/PILo6fW44qT7uWm9iPdXfbv/vAe+itfcY17eOxUKhOVKYMxUJl2YeIALjqio2G7WOtDyJhYwNPZc4VL4exLV8OTXD0edcl1H20A3Qv+JJ0MbjwntrkZwIlsTS3obx09JaGZknrG9P2xoWF4hLTRy9RzXoNl6iq2C8P4ml/TqY420p0ZkzEqQpC+0bj98VOqSOI8Pyhk61JM1yi8qHUlxIHIQfaQe8RpemVmp0nP/Zk/MyoX7YZcKQrttHf444l6dqH89ULHaU7K7HWKZQ6m9reHKM27H9j1C6eIUySazNJpjC2JML/NNLXmKRYaX5Yjo5H3nJh5bzyytxZupR3kxxw4YC1oB6pc8guJaLBIQhElFWDADXDYypLV7cI/lvzXBEbQmsD1igzCOAkm6shwpyOslTa2iOwi1/jGq8EKWnFlLLebhC+AnLvubgW642zI46rdBpYaqjiphSUi/pEstLzRI0Sq9vgT3mEOsQsf8T/3Wylr30t2gXB6qXqOHcRpozswyxJGZdbBcQlxxbyf4VE2uB1bxyxXcHUatz8wsy0hLtKRmS7OzrTlzfeki4za8h+y0cdCxtXCtqfNTWqWlm0omGnmSWr23ZgN53i2vwiXqm0OfrkuZaiBdOdHrKskuvLA35LC39YURafAY8gPh79fzVrNYxjdHiLnouk9hPEtKxCh+VkmptS1kpcZFmjmFvWFxlAudNfjEDtLws/hrC8v6TMNOuTM62SGkkBFkO6XO/fzRNUHaRUW5h9nhPTFrCAhx5o8ibKNhawvrrFb2hzlWnaCX6tMuzCXJ5osKU0ptsjg3L8GCNQLgXHNGrTYIuPm3qF5UatLPGI7WB5G3lutbmEZMYjq0vSEIQIXoTZT7g0v675q4Q2U+4NL+u+auEIJPGfVTWj8U+89Y+nv/jVEXEpin3nrH09/5ioizDyPwBQSEIRNCQhCBCQhCBCQhCBCQhCBCQhCBCQhCBCR9JQVWtqTuHPGBG0MFUuksVWhPtSRcmODamULLhPDKIIWMp0ulWcpAtq2N94z1NS2nbk5WwwPmvj2F/koKgYeepD0lV60iZllZ0uyssn1HHAkg5lEj1U82lz1DWLzX8aU/EdLEvV6c6ytLvrGXsVOtDUJzH2ASE339UWit0JusPoZrMyUqQ+fRnEEJWtJGqbc3s689xyxyTdCwexO05iqtsB11AZl0qeUkuBA5gddPvAjl49SbVzYTNPPsPJaKiKL7s3hePvfpZVTBuJZOiInkN0WbVT5x0K9FQC6E8hKVKGugFwebfyRNSuMqPIMPpotDLTq3nm1Oy0uMqMpsCcupO423a745sRTmEKtQZylUtiWemWEEy7TTZaCV3CbhdgALkXN4gMI4dk8KVozWJfRJlkS3DNPtL4RLTgIuCga310NraRKUlj8GtsNrnul7biwv89lCYfnqJSp6WfmZCaRNMLIfW4oOiYSd4cQq2U8tx3csc+M64xjpuWl5xlyn8CtXo6wQtAzAAZxa9ucjdfcYvdRVgCtMIn1+hhx15LAWMzKlOK3AgWuf/t0YrGE6OmZaqJQtCZVKAZdBAQ4ECyQb/DXmEFVUx0ePDaQ479OS26dHFk4z822Nrb9l57rdGqFEnlylUlnJd1O7MNFjnSdxHWIj7Rv/aFKtTdAllVZK3mhMl9JKeDO4hLYubi97nmCTu0I0xiiTlZGrKZk21Np4Fpa2ySeDWpAUUgnXS439nJDvT9QFUwXFnKD6d7WcT+m9lDQhCGaoXoTZT7g0v675q4Q2U+4NL+u+auEIJPGfVTWj8U+89Y+nv8AzFRFmJTFPvPWPp7/AMxURZh5H4AoFIQhE0JCEIEJCEIEJCEIEJCEIEJCEIEJCEIEJGyNnGIsOyzDMriRS2HpVd5SZAWUpBVmsctyCFX13axreMgxnqqZlTEY39CpxyOjOTSvRdRx5g16YZYNYbU6tQCXkNLyt351WFgdx/pvj6xDQafW5BoV5CnFIV/+WflTZbaLiys27UkaW5z1x5yzb4sOHMa13Dg4OnzhVL8ss+M7fwB3fC0I36DwrPpXkOG6nxb+JbOVgeZmUhKqnKz6FAWmzdmYy2uCsahzTLqcp64+WtnU3LLSovSr61aJQp1TSLddgSr+EW/iiEldq0k+UGrYfyrSlILkk+UjQ3HqnzMd47WaGw0z6JRp9bjBu3wryUjffeL/AHRC+sMGOIPn/pVRhgcciFKyeDqWmfafrcyutvtEBqSYZ4OWZBGbRBOumu/W+oJIidrVfpmHail7EFXDbjhytsMpUohGvrKSnk3HUdl+XVdV2rVuYbUxSpeVpbRAF2U53LfxK+ywFoosxMPTLy35l1x55ZutxxRUpR5yTqYkzR56p2VY/lsFZmG+ELfeKsY4GnadeaqAnihKiyxLpczFRHYAD1q3RouqTzlSqEzOu2C33FLKR+rc7o6l4XhrQ6bFRAiO/PdEkz3gNJ5BYhCEMFUvQmyn3Bpf13zVwhsp9waX9d81cIQSeM+qmtH4p956x9Pf+YqIuJXFPvNWD/57/wAxURcPI/AFBYhGYRNCxCMwgQsQjMIELEIzCBCxCMwgQsQjMIELEIzCBCxCMwgQsQjMIEJrCEI8QkYjMI9QsQjMIELEIzCBC9B7KfcGl/XfNXCGyn3Bpf13zVwhBJ4z6qampjDlCemnHHqLTVuLcWpa1SjZKiTvJtqY+eK+HugaX4NvyhCIhxt1XqcV8PdA0vwbflDivh7oGl+Db8oQj3J268Tivh7oGl+Db8ocV8PdA0vwbflCEGTt0JxXw90DS/Bt+UOK+HugaX4NvyhCDJ26E4r4e6Bpfg2/KHFfD3QNL8G35QhBk7dCcV8PdA0vwbflDivh7oGl+Db8oQgyduhOK+HugaX4NvyhxXw90DS/Bt+UIQZO3QnFfD3QNL8G35Q4r4e6Bpfg2/KEIMnboTivh7oGl+Db8ocV8PdA0vwbflCEGTt0JxXw90DS/Bt+UOK+HugaX4NvyhCDJ26E4r4e6Bpfg2/KHFfD3QNL8G35QhBk7dCcV8PdA0vwbflDivh7oGl+Db8oQgyduhOK+HugaX4NvyhxXw90DS/Bt+UIQZO3QnFfD3QNL8G35QOF8PdA0vwbflCEGTt16rBR5GTlKc0xKyjDLKSrK222EpHrE6AQhCKj1Ul//9k="/>
          <p:cNvSpPr>
            <a:spLocks noChangeAspect="1" noChangeArrowheads="1"/>
          </p:cNvSpPr>
          <p:nvPr/>
        </p:nvSpPr>
        <p:spPr bwMode="auto">
          <a:xfrm>
            <a:off x="1463167" y="-551148"/>
            <a:ext cx="2162175" cy="1085850"/>
          </a:xfrm>
          <a:prstGeom prst="rect">
            <a:avLst/>
          </a:prstGeom>
          <a:noFill/>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AutoShape 10" descr="data:image/jpeg;base64,/9j/4AAQSkZJRgABAQAAAQABAAD/2wCEAAkGBwgHBgkIBwgKCgkLDRYPDQwMDRsUFRAWIB0iIiAdHx8kKDQsJCYxJx8fLT0tMTU3Ojo6Iys/RD84QzQ5OjcBCgoKDQwNGg8PGjclHyU3Nzc3Nzc3Nzc3Nzc3Nzc3Nzc3Nzc3Nzc3Nzc3Nzc3Nzc3Nzc3Nzc3Nzc3Nzc3Nzc3N//AABEIAHIA4wMBIgACEQEDEQH/xAAcAAEAAgIDAQAAAAAAAAAAAAAABQYBBwMECAL/xABMEAABAgQDAgoGBQkFCQEAAAABAgMABAURBhIhBzETFkFRVWFxkZTRFCIyNoGzdIOhsbIXIzVCUmJyk8EVNHOC0iY3RUZWY2Si8CT/xAAaAQACAwEBAAAAAAAAAAAAAAAABQIDBAYB/8QANREAAQMDAgQEAwYHAQAAAAAAAQACAwQREgVREyExQTJhcZEigdEGFBWhscEjJEJTYvDxFv/aAAwDAQACEQMRAD8AmXa1iHDU29MTkqio0lx5ZS5fOEAqOmcbiN1ldkWqj4hw7iaXMslRl3nAQphxRac/yqB+0GNATGJqxh3FtacpE6tlKp98uNEBTbnrn2knQ/fFgk8SYZxDZFWlzQago/3qXBVLLVzqRe6Nebvi6SiniGbOYTFs9JUDGZuDtx0+YVyxbs0r6c8zhXEtSI1PokzPOf8Aqu/2K741HVp7F1Gm1SlVn6zKvj9R2acF+sG9iOsRtuRr2J8MMtvPqbrFHX7Ew05wiMvOHALj/NFpla1hbHMn6DUGmVqWNZWbAC7/ALp/qk3j2CuDTi9vv1VU+nSxt4jPibuOf/F5u4x14f8AG6n4xzzjs0zENccqUohdZqSkqfQCDNuEEZh1xszFuxH25nCs1pv9EmVfYlf9D3xq7+yKhRsQSkrVZN+UfTMI9R1Fr+sNQdxHWIbMkhkacUusQt07Wph+SqdOTJzD8ulbCyoMuqRc5hvtFawrUZ57EtMben5taFPpBSt9SgodYJ1iw7Zf0rTPo6/xCKphD3ppX0hMck8njWXdUUTDpgcQL2O3mvjbTVajTscOy9PqM5KsiWaPBsPrQm9jrYGKJxjr3TdT8Y55xctuLS39orjTKFuOKlmQlCE3KjY7hHUpmzt5lpubxZOoo8qsXEufWmXBzBHJ2ndzR1Mb4Y4Gl9ui4hsb5H4sFyq21X8Quupaaq9WccWbJQibcJUeYAHWLvTMPYkbZbncV4nqFHlFDMlkzbi5lwcyUA6fHuiYoJU2syez6iKl1HRyoPDhHjyarPqo7BFtouzZpTxnsSzSp2YUcykBRy9ilb1fZC6bUM/hhb87Jm3T44BlVvt/iOZ+gVeptWqM6g03B8nOuIv+cnJ59T7p6ypRKUdg7otWH8DTTBS/XqxOzDu/gGplwNjtN7n7I4MRbSsL4TYMlT+DnJhu6Uy0llyII/aVuH2nqjTeLdpGIcTFxp6Z9EkVi3okt6qSP3lb1fd1RGGhllOTlCavaG8OBga33PuuTaFX6ixjSrNU2sTiJRD2VtLE2sIACRusbb4r3GSvdN1PxjnnEWYxD1kTWtAslZN1K8ZK903U/GOecOMle6bqfjHPOIqES4bNkKV4yV7pup+Mc84cZK903U/GOecRUZg4bNkKU4yV7pup+Mc84cZK903U/GOecYTQai5SBVmGC/J5iha2TmLSuZad43jXdqOeJif2d4kk2y4mSEwkJzKDCwpSfVvqnfzi3OLc16jJTtNiRf5L0AlRHGSvdN1PxjnnDjJXum6n4xzzjpPycxLKWmYYeaKF5FhxspyqtexvuPVHXi0MYey8Urxkr3TdT8Y55w4yV7pup+Mc84ioQcNmyFK8ZK903U/GOecOMld6bqfjHPOIqEHDZshei9mU7NTWCKa9MzL77quFzOOuqUo/nVjUkxmOvsp9waX9d81cIRSAZlWKOntl2Fp+fmpyZxOpp6YeW642HWhkUpRJTrzHSOH8kmER/wA2K/mtRWKwkGsVC9v707yfvGOplTzDujD+JzN5Arq4/s5G5gdn1WycP4KpOHXi5SccvMpV7bJdZU251KSdD98SFYwrhOp5XWqrJyczcFbku8gJWefITYHsjU2RPMO6GRPMO6KJKwyeMXWmDQjA7KKYhbvw+WaQA07i5iel0iwbmFN5k9ir377xJVKYw1VGOBqMzTJlsHMA46g5TvuNdD1iPP2VPMO6GVP7I7o8FUR0ChJ9n2yOydJz9Ar5tbnJacqdOVJzDT6EsLBU0sKAOYaaRWcKuNs4kpjry0obQ+kqWs2A7TEUABuAHZDt1ihz8n5JvDSCKm+737Ee63hVW6PNTbk7IVmnyM86kIcm0cGt0pG4AqPqjsEQMng/DKZ1U1VcQt1FSjch2ZSnMesg3I6o1ZlTzDuhkTzDui11Rl4gl0WjOhaWxykX8hf36r0NK1GgybCWJSdpzLSBZKEPIAH2xWcVUuVxLmamMbqlZM6ejSrjSEkfvHer4m3VGn8qeYd0MqeYd0TbWFpuAs5+zjDzMhVy/JHhH/qxX81mMfkjwjp/tYr+azFOyJ5h3Qyp/ZHdF/4rPuo/+ai/uH2VaxVTZWkYhnafIzPpMsw5lbeuDnFgb6acsRMd2sfpN+37X9BHSjqYXF0TXHuAuSmZw5HMHYkJCEItVaRJYeYZma3IszJQlpb6AsrtlAuN9+SI5JtF7wxVW35OWkKZMGnTiG1BxrIODmsoKytSgOYG4XcADm0GepkdHGS0XUS7EXsttpYlKWwqVpUuxLJJzlDSA2Co8umnOO74cbbryHm3FqGVOhKDqvk+HL1xputVmszqGAlbjEqy3wYZlXC2Gxc7wD2c4ERcniGrSywuVqM6l11ojLwxWnQ8xvr6scBPp000hk4npdbo6qPHkFuPaBT1VbC7rcrKNvOFzhNJhDKG1D9c3IGguADobndpGhHUcGtSFZbpNvVUFDvGhi9TKZ/F9N4apzTkk5KtkqzhQllpSL5inc2v8XJrFCjsdHaW04aXXKyvc1zrtSEIQ2UUhCECF6E2U+4NL+u+auENlPuDS/rvmrhCCTxn1U11J2Y2XonZlNQqryJwOrD6QH9HMxzDRNt944PStkvS7/dMf6I1LiJl1/FtVZZbW46uoPhKEJzKUeEVoAIvWEtjVYqmSYrzn9myp14MWU8odm5Pxv2Ra6hpWNDnn9FsGo1g5CQ+5Vjad2UvOJaYqc066shKW0ImVKUeYAIuYtzOznDLzSXEszYSoZhmdWk/EHUfGPuSpeENnknnbQzLuFNuFc/OPu/17tIgJzG9bxDMLk8KSKm2xouYWAVJ6yb5UfG5hbKKdps0fVbqeTUZxkJCG7k2C79UwdgmkpSqpTDkuFeyFzKrnsG+OKl4VwNVnS1TnpiYUPa4N1yw7Ta0UaqTuHaE+t2vVByvVa91ysq4S2lXMt07+wd0Vucx1WK3OyckhbdPpomEBMlJJ4Nu2YaK5VfHTqi6Ghkl+ItACKivMbcWTOc7e9h9VddouH5DD0/Js01LiUPNKWvhFlWoUByxBYflGp+uSMpMAll55KFgGxseuLltl/StM+jr/EIqmEPemlfSEwreBxbLpaOV7tOEjjzsefutp/k0w3yNTPiFR1ahgTCVOYL84JptpO9fCrIHbbdGvtqmJavhvaU8/SJ52XJlmczd7oXp+sncYn8JbaZCdCJfEzAknjoZhoFTKj1jUp+0Q3NAcA9rb3XHjU6q/OR3upGRoOz2ffSxKVDhHVeyn0pQv2Xjq1iQ2b0ObMpV5qdlXx+q4iYAV1g5LKHWIsVUwXh/E0sJ6mONsrd9ZMxKEFtw9Y3H4WMVKqyWIcPShk63JM1yiDkfSXEpHOD7TZ7wIxhrWH+I3l5Jk2aSob/Lzuy2cbex6Lj9K2S9Lv8AdMf6IelbJel3+6Y/0RVZvBlEroLmFJ8yk4rUU2oKsFdTbnL2HXrij1ijVKiTZlKtJuyrw1CXB7Q5wdxHZDOCjo5x8B/RL5qzUIHYyPcD6lc+LlU5WJJ80V0u08ufmFm/rJsOfXfeIiMkEb4xDpjQ1oaOyWOcXEuPUpCEIkvFzyUq/PTTcrKNKdfdVlQ2neoxeMBYRqLeJ5RyrNGSkkhzhnHCiyklCklO/wDWBt8eeK5gn3qp3+IfwmLjQJBmdbm2eDSua9GvLJJtmVcEgc5t98JdV1A0vw2uCE0odPbUxPe51sbfmpdWFUSONW2Vstz9CUskuszKUltJBsFHMDobdojnewi1KY4aSy23MYbcIJWiabBbuk6H1grRWvxjjp9DKKItb8jLuOONrUFKNlJWCAhOtrHVV+wfH4l8NzSOAbdp7SV2yrQtbRK1a6g5t57I538WgubsG3qrBo9IMgH9DsPquhXqa2qvYgodObD0k9LF+XShd0lYAUix5wq47CRyxr6pUCqUthMxUJJxhpSwgKUQRmIJtoeYHujZ1Yo00pbpmaetottfm+AVwpPNcJTlH2fGKdXwniwu1v78zu/w3YaaXqfEc2NjRY+a9k0iKGldMx/Tt6+ap5jEZVGI6hJkhCECF6E2U+4NL+u+auENlPuDS/rvmrhCCTxn1U1ZWWsLYObdqCmmJaamlKdcctmedUo3Nt5tfkGkV6bxtXcRPqk8KSC2kblPrAKkjnJ9lP2mNKYpqE5xnq95p45Z15IusmwCyAOwCOouvVdcgZA1Ka9DIsWA6QgjrHLFh06WSxL+X5rdDU00Lb4ZO8+nt3WxapOYdoTy3a7PuV+rHVUtKO3aSr/uOnU9g7oqOIcdVmty5kgtuRpu5MlJjIi3MrlV8e6KteF43U9BFBzAuVRU1s1Sf4h5bdlknqjtUj9LSX0hv8QjqR9IWptaVoJSpJuCOQxsIuLLKt+bZf0rTPo6/wAQiqYP96aV9JTGvZ2vVafWlc7UZl9SBZJccKrDqjiZqtQYdQ6zOPIcQcyVJWQQeeEDtGkc/PILo6fW44qT7uWm9iPdXfbv/vAe+itfcY17eOxUKhOVKYMxUJl2YeIALjqio2G7WOtDyJhYwNPZc4VL4exLV8OTXD0edcl1H20A3Qv+JJ0MbjwntrkZwIlsTS3obx09JaGZknrG9P2xoWF4hLTRy9RzXoNl6iq2C8P4ml/TqY420p0ZkzEqQpC+0bj98VOqSOI8Pyhk61JM1yi8qHUlxIHIQfaQe8RpemVmp0nP/Zk/MyoX7YZcKQrttHf444l6dqH89ULHaU7K7HWKZQ6m9reHKM27H9j1C6eIUySazNJpjC2JML/NNLXmKRYaX5Yjo5H3nJh5bzyytxZupR3kxxw4YC1oB6pc8guJaLBIQhElFWDADXDYypLV7cI/lvzXBEbQmsD1igzCOAkm6shwpyOslTa2iOwi1/jGq8EKWnFlLLebhC+AnLvubgW642zI46rdBpYaqjiphSUi/pEstLzRI0Sq9vgT3mEOsQsf8T/3Wylr30t2gXB6qXqOHcRpozswyxJGZdbBcQlxxbyf4VE2uB1bxyxXcHUatz8wsy0hLtKRmS7OzrTlzfeki4za8h+y0cdCxtXCtqfNTWqWlm0omGnmSWr23ZgN53i2vwiXqm0OfrkuZaiBdOdHrKskuvLA35LC39YURafAY8gPh79fzVrNYxjdHiLnouk9hPEtKxCh+VkmptS1kpcZFmjmFvWFxlAudNfjEDtLws/hrC8v6TMNOuTM62SGkkBFkO6XO/fzRNUHaRUW5h9nhPTFrCAhx5o8ibKNhawvrrFb2hzlWnaCX6tMuzCXJ5osKU0ptsjg3L8GCNQLgXHNGrTYIuPm3qF5UatLPGI7WB5G3lutbmEZMYjq0vSEIQIXoTZT7g0v675q4Q2U+4NL+u+auEIJPGfVTWj8U+89Y+nv/jVEXEpin3nrH09/5ioizDyPwBQSEIRNCQhCBCQhCBCQhCBCQhCBCQhCBCQhCBCR9JQVWtqTuHPGBG0MFUuksVWhPtSRcmODamULLhPDKIIWMp0ulWcpAtq2N94z1NS2nbk5WwwPmvj2F/koKgYeepD0lV60iZllZ0uyssn1HHAkg5lEj1U82lz1DWLzX8aU/EdLEvV6c6ytLvrGXsVOtDUJzH2ASE339UWit0JusPoZrMyUqQ+fRnEEJWtJGqbc3s689xyxyTdCwexO05iqtsB11AZl0qeUkuBA5gddPvAjl49SbVzYTNPPsPJaKiKL7s3hePvfpZVTBuJZOiInkN0WbVT5x0K9FQC6E8hKVKGugFwebfyRNSuMqPIMPpotDLTq3nm1Oy0uMqMpsCcupO423a745sRTmEKtQZylUtiWemWEEy7TTZaCV3CbhdgALkXN4gMI4dk8KVozWJfRJlkS3DNPtL4RLTgIuCga310NraRKUlj8GtsNrnul7biwv89lCYfnqJSp6WfmZCaRNMLIfW4oOiYSd4cQq2U8tx3csc+M64xjpuWl5xlyn8CtXo6wQtAzAAZxa9ucjdfcYvdRVgCtMIn1+hhx15LAWMzKlOK3AgWuf/t0YrGE6OmZaqJQtCZVKAZdBAQ4ECyQb/DXmEFVUx0ePDaQ479OS26dHFk4z822Nrb9l57rdGqFEnlylUlnJd1O7MNFjnSdxHWIj7Rv/aFKtTdAllVZK3mhMl9JKeDO4hLYubi97nmCTu0I0xiiTlZGrKZk21Np4Fpa2ySeDWpAUUgnXS439nJDvT9QFUwXFnKD6d7WcT+m9lDQhCGaoXoTZT7g0v675q4Q2U+4NL+u+auEIJPGfVTWj8U+89Y+nv8AzFRFmJTFPvPWPp7/AMxURZh5H4AoFIQhE0JCEIEJCEIEJCEIEJCEIEJCEIEJCEIEJGyNnGIsOyzDMriRS2HpVd5SZAWUpBVmsctyCFX13axreMgxnqqZlTEY39CpxyOjOTSvRdRx5g16YZYNYbU6tQCXkNLyt351WFgdx/pvj6xDQafW5BoV5CnFIV/+WflTZbaLiys27UkaW5z1x5yzb4sOHMa13Dg4OnzhVL8ss+M7fwB3fC0I36DwrPpXkOG6nxb+JbOVgeZmUhKqnKz6FAWmzdmYy2uCsahzTLqcp64+WtnU3LLSovSr61aJQp1TSLddgSr+EW/iiEldq0k+UGrYfyrSlILkk+UjQ3HqnzMd47WaGw0z6JRp9bjBu3wryUjffeL/AHRC+sMGOIPn/pVRhgcciFKyeDqWmfafrcyutvtEBqSYZ4OWZBGbRBOumu/W+oJIidrVfpmHail7EFXDbjhytsMpUohGvrKSnk3HUdl+XVdV2rVuYbUxSpeVpbRAF2U53LfxK+ywFoosxMPTLy35l1x55ZutxxRUpR5yTqYkzR56p2VY/lsFZmG+ELfeKsY4GnadeaqAnihKiyxLpczFRHYAD1q3RouqTzlSqEzOu2C33FLKR+rc7o6l4XhrQ6bFRAiO/PdEkz3gNJ5BYhCEMFUvQmyn3Bpf13zVwhsp9waX9d81cIQSeM+qmtH4p956x9Pf+YqIuJXFPvNWD/57/wAxURcPI/AFBYhGYRNCxCMwgQsQjMIELEIzCBCxCMwgQsQjMIELEIzCBCxCMwgQsQjMIEJrCEI8QkYjMI9QsQjMIELEIzCBC9B7KfcGl/XfNXCGyn3Bpf13zVwhBJ4z6qampjDlCemnHHqLTVuLcWpa1SjZKiTvJtqY+eK+HugaX4NvyhCIhxt1XqcV8PdA0vwbflDivh7oGl+Db8oQj3J268Tivh7oGl+Db8ocV8PdA0vwbflCEGTt0JxXw90DS/Bt+UOK+HugaX4NvyhCDJ26E4r4e6Bpfg2/KHFfD3QNL8G35QhBk7dCcV8PdA0vwbflDivh7oGl+Db8oQgyduhOK+HugaX4NvyhxXw90DS/Bt+UIQZO3QnFfD3QNL8G35Q4r4e6Bpfg2/KEIMnboTivh7oGl+Db8ocV8PdA0vwbflCEGTt0JxXw90DS/Bt+UOK+HugaX4NvyhCDJ26E4r4e6Bpfg2/KHFfD3QNL8G35QhBk7dCcV8PdA0vwbflDivh7oGl+Db8oQgyduhOK+HugaX4NvyhxXw90DS/Bt+UIQZO3QnFfD3QNL8G35QOF8PdA0vwbflCEGTt16rBR5GTlKc0xKyjDLKSrK222EpHrE6AQhCKj1Ul//9k="/>
          <p:cNvSpPr>
            <a:spLocks noChangeAspect="1" noChangeArrowheads="1"/>
          </p:cNvSpPr>
          <p:nvPr/>
        </p:nvSpPr>
        <p:spPr bwMode="auto">
          <a:xfrm>
            <a:off x="1463167" y="-551148"/>
            <a:ext cx="2162175" cy="1085850"/>
          </a:xfrm>
          <a:prstGeom prst="rect">
            <a:avLst/>
          </a:prstGeom>
          <a:noFill/>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pic>
        <p:nvPicPr>
          <p:cNvPr id="10" name="Picture 12" descr="http://blogs.reuters.com/financial-regulatory-forum/files/2009/09/cayman-islands-flag.gif"/>
          <p:cNvPicPr>
            <a:picLocks noChangeAspect="1" noChangeArrowheads="1"/>
          </p:cNvPicPr>
          <p:nvPr/>
        </p:nvPicPr>
        <p:blipFill>
          <a:blip r:embed="rId3" cstate="print"/>
          <a:srcRect/>
          <a:stretch>
            <a:fillRect/>
          </a:stretch>
        </p:blipFill>
        <p:spPr bwMode="auto">
          <a:xfrm>
            <a:off x="1383792" y="4081177"/>
            <a:ext cx="1524000" cy="838200"/>
          </a:xfrm>
          <a:prstGeom prst="rect">
            <a:avLst/>
          </a:prstGeom>
          <a:noFill/>
        </p:spPr>
      </p:pic>
      <p:sp>
        <p:nvSpPr>
          <p:cNvPr id="11" name="Rectangle 10"/>
          <p:cNvSpPr/>
          <p:nvPr/>
        </p:nvSpPr>
        <p:spPr>
          <a:xfrm>
            <a:off x="1307592" y="4410802"/>
            <a:ext cx="1066800" cy="338554"/>
          </a:xfrm>
          <a:prstGeom prst="rect">
            <a:avLst/>
          </a:prstGeom>
        </p:spPr>
        <p:txBody>
          <a:bodyPr wrap="square">
            <a:spAutoFit/>
          </a:bodyPr>
          <a:lstStyle/>
          <a:p>
            <a:pPr lvl="0"/>
            <a:r>
              <a:rPr lang="en-US" sz="1600" dirty="0" smtClean="0">
                <a:solidFill>
                  <a:schemeClr val="bg1"/>
                </a:solidFill>
              </a:rPr>
              <a:t>Cayman</a:t>
            </a:r>
          </a:p>
        </p:txBody>
      </p:sp>
      <p:sp>
        <p:nvSpPr>
          <p:cNvPr id="12" name="Rectangle 11"/>
          <p:cNvSpPr/>
          <p:nvPr/>
        </p:nvSpPr>
        <p:spPr>
          <a:xfrm>
            <a:off x="1111173" y="4919223"/>
            <a:ext cx="2101419" cy="584775"/>
          </a:xfrm>
          <a:prstGeom prst="rect">
            <a:avLst/>
          </a:prstGeom>
        </p:spPr>
        <p:txBody>
          <a:bodyPr wrap="square">
            <a:spAutoFit/>
          </a:bodyPr>
          <a:lstStyle/>
          <a:p>
            <a:pPr algn="ctr"/>
            <a:r>
              <a:rPr lang="en-US" sz="1600" dirty="0" smtClean="0">
                <a:solidFill>
                  <a:schemeClr val="bg1"/>
                </a:solidFill>
              </a:rPr>
              <a:t>Interest transfer payments</a:t>
            </a:r>
            <a:endParaRPr lang="en-US" sz="2000" dirty="0" smtClean="0">
              <a:solidFill>
                <a:schemeClr val="bg1"/>
              </a:solidFill>
            </a:endParaRPr>
          </a:p>
        </p:txBody>
      </p:sp>
      <p:sp>
        <p:nvSpPr>
          <p:cNvPr id="13" name="Rectangle 12"/>
          <p:cNvSpPr/>
          <p:nvPr/>
        </p:nvSpPr>
        <p:spPr>
          <a:xfrm>
            <a:off x="4921173" y="5605177"/>
            <a:ext cx="2101419" cy="584775"/>
          </a:xfrm>
          <a:prstGeom prst="rect">
            <a:avLst/>
          </a:prstGeom>
        </p:spPr>
        <p:txBody>
          <a:bodyPr wrap="square">
            <a:spAutoFit/>
          </a:bodyPr>
          <a:lstStyle/>
          <a:p>
            <a:pPr algn="ctr"/>
            <a:r>
              <a:rPr lang="en-US" sz="1600" dirty="0" smtClean="0">
                <a:solidFill>
                  <a:schemeClr val="bg1"/>
                </a:solidFill>
              </a:rPr>
              <a:t>Royalty transfer payments</a:t>
            </a:r>
            <a:endParaRPr lang="en-US" sz="2000" dirty="0" smtClean="0">
              <a:solidFill>
                <a:schemeClr val="bg1"/>
              </a:solidFill>
            </a:endParaRPr>
          </a:p>
        </p:txBody>
      </p:sp>
      <p:sp>
        <p:nvSpPr>
          <p:cNvPr id="14" name="Rectangle 13"/>
          <p:cNvSpPr/>
          <p:nvPr/>
        </p:nvSpPr>
        <p:spPr>
          <a:xfrm>
            <a:off x="5117592" y="2938177"/>
            <a:ext cx="1676400" cy="533400"/>
          </a:xfrm>
          <a:prstGeom prst="rect">
            <a:avLst/>
          </a:prstGeom>
          <a:solidFill>
            <a:srgbClr val="00B05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softRound"/>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bg1"/>
                </a:solidFill>
              </a:rPr>
              <a:t>Developing Countries</a:t>
            </a:r>
            <a:endParaRPr lang="en-US" dirty="0">
              <a:solidFill>
                <a:schemeClr val="bg1"/>
              </a:solidFill>
            </a:endParaRPr>
          </a:p>
        </p:txBody>
      </p:sp>
      <p:cxnSp>
        <p:nvCxnSpPr>
          <p:cNvPr id="15" name="Straight Arrow Connector 14"/>
          <p:cNvCxnSpPr>
            <a:endCxn id="10" idx="3"/>
          </p:cNvCxnSpPr>
          <p:nvPr/>
        </p:nvCxnSpPr>
        <p:spPr>
          <a:xfrm flipH="1">
            <a:off x="2907792" y="3242977"/>
            <a:ext cx="2209800" cy="12573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stCxn id="14" idx="2"/>
          </p:cNvCxnSpPr>
          <p:nvPr/>
        </p:nvCxnSpPr>
        <p:spPr>
          <a:xfrm>
            <a:off x="5955792" y="3471577"/>
            <a:ext cx="0" cy="12954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6793992" y="3242977"/>
            <a:ext cx="1981200" cy="14478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pic>
        <p:nvPicPr>
          <p:cNvPr id="18" name="Picture 14" descr="http://www.costaricarealestate.com/wp-content/uploads/2012/09/costaricaflag.gif"/>
          <p:cNvPicPr>
            <a:picLocks noChangeAspect="1" noChangeArrowheads="1"/>
          </p:cNvPicPr>
          <p:nvPr/>
        </p:nvPicPr>
        <p:blipFill>
          <a:blip r:embed="rId4" cstate="print"/>
          <a:srcRect/>
          <a:stretch>
            <a:fillRect/>
          </a:stretch>
        </p:blipFill>
        <p:spPr bwMode="auto">
          <a:xfrm>
            <a:off x="1383792" y="2099978"/>
            <a:ext cx="1524000" cy="838199"/>
          </a:xfrm>
          <a:prstGeom prst="rect">
            <a:avLst/>
          </a:prstGeom>
          <a:noFill/>
        </p:spPr>
      </p:pic>
      <p:sp>
        <p:nvSpPr>
          <p:cNvPr id="19" name="Rectangle 18"/>
          <p:cNvSpPr/>
          <p:nvPr/>
        </p:nvSpPr>
        <p:spPr>
          <a:xfrm>
            <a:off x="1840992" y="2328577"/>
            <a:ext cx="1139158" cy="369332"/>
          </a:xfrm>
          <a:prstGeom prst="rect">
            <a:avLst/>
          </a:prstGeom>
        </p:spPr>
        <p:txBody>
          <a:bodyPr wrap="none">
            <a:spAutoFit/>
          </a:bodyPr>
          <a:lstStyle/>
          <a:p>
            <a:pPr algn="ctr"/>
            <a:r>
              <a:rPr lang="en-US" dirty="0" smtClean="0">
                <a:solidFill>
                  <a:schemeClr val="bg1"/>
                </a:solidFill>
              </a:rPr>
              <a:t>Costa Rica</a:t>
            </a:r>
            <a:endParaRPr lang="en-US" dirty="0">
              <a:solidFill>
                <a:schemeClr val="bg1"/>
              </a:solidFill>
            </a:endParaRPr>
          </a:p>
        </p:txBody>
      </p:sp>
      <p:sp>
        <p:nvSpPr>
          <p:cNvPr id="20" name="Rectangle 19"/>
          <p:cNvSpPr/>
          <p:nvPr/>
        </p:nvSpPr>
        <p:spPr>
          <a:xfrm>
            <a:off x="1078992" y="2938177"/>
            <a:ext cx="2101419" cy="584775"/>
          </a:xfrm>
          <a:prstGeom prst="rect">
            <a:avLst/>
          </a:prstGeom>
        </p:spPr>
        <p:txBody>
          <a:bodyPr wrap="square">
            <a:spAutoFit/>
          </a:bodyPr>
          <a:lstStyle/>
          <a:p>
            <a:pPr algn="ctr"/>
            <a:r>
              <a:rPr lang="en-US" sz="1600" dirty="0" smtClean="0">
                <a:solidFill>
                  <a:schemeClr val="bg1"/>
                </a:solidFill>
              </a:rPr>
              <a:t>Supply Chain Transaction</a:t>
            </a:r>
            <a:endParaRPr lang="en-US" sz="2000" dirty="0" smtClean="0">
              <a:solidFill>
                <a:schemeClr val="bg1"/>
              </a:solidFill>
            </a:endParaRPr>
          </a:p>
        </p:txBody>
      </p:sp>
      <p:cxnSp>
        <p:nvCxnSpPr>
          <p:cNvPr id="21" name="Straight Arrow Connector 20"/>
          <p:cNvCxnSpPr>
            <a:stCxn id="14" idx="1"/>
          </p:cNvCxnSpPr>
          <p:nvPr/>
        </p:nvCxnSpPr>
        <p:spPr>
          <a:xfrm flipH="1" flipV="1">
            <a:off x="2907792" y="2633377"/>
            <a:ext cx="2209800" cy="5715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pic>
        <p:nvPicPr>
          <p:cNvPr id="22" name="Picture 16" descr="http://www.flagsinformation.com/bermudan-flag.png"/>
          <p:cNvPicPr>
            <a:picLocks noChangeAspect="1" noChangeArrowheads="1"/>
          </p:cNvPicPr>
          <p:nvPr/>
        </p:nvPicPr>
        <p:blipFill>
          <a:blip r:embed="rId5" cstate="print"/>
          <a:srcRect/>
          <a:stretch>
            <a:fillRect/>
          </a:stretch>
        </p:blipFill>
        <p:spPr bwMode="auto">
          <a:xfrm>
            <a:off x="8775192" y="4233577"/>
            <a:ext cx="1526337" cy="838200"/>
          </a:xfrm>
          <a:prstGeom prst="rect">
            <a:avLst/>
          </a:prstGeom>
          <a:noFill/>
        </p:spPr>
      </p:pic>
      <p:sp>
        <p:nvSpPr>
          <p:cNvPr id="23" name="Rectangle 22"/>
          <p:cNvSpPr/>
          <p:nvPr/>
        </p:nvSpPr>
        <p:spPr>
          <a:xfrm rot="18302102">
            <a:off x="3401289" y="1973801"/>
            <a:ext cx="2101419" cy="338554"/>
          </a:xfrm>
          <a:prstGeom prst="rect">
            <a:avLst/>
          </a:prstGeom>
        </p:spPr>
        <p:txBody>
          <a:bodyPr wrap="square">
            <a:spAutoFit/>
          </a:bodyPr>
          <a:lstStyle/>
          <a:p>
            <a:pPr algn="ctr"/>
            <a:r>
              <a:rPr lang="en-US" sz="1600" dirty="0" smtClean="0">
                <a:solidFill>
                  <a:schemeClr val="bg1"/>
                </a:solidFill>
              </a:rPr>
              <a:t>Dividend</a:t>
            </a:r>
            <a:endParaRPr lang="en-US" sz="2000" dirty="0" smtClean="0">
              <a:solidFill>
                <a:schemeClr val="bg1"/>
              </a:solidFill>
            </a:endParaRPr>
          </a:p>
        </p:txBody>
      </p:sp>
      <p:cxnSp>
        <p:nvCxnSpPr>
          <p:cNvPr id="24" name="Straight Arrow Connector 23"/>
          <p:cNvCxnSpPr/>
          <p:nvPr/>
        </p:nvCxnSpPr>
        <p:spPr>
          <a:xfrm flipV="1">
            <a:off x="6793992" y="2709577"/>
            <a:ext cx="1981199" cy="5334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pic>
        <p:nvPicPr>
          <p:cNvPr id="25" name="Picture 18" descr="http://www.crwflags.com/fotw/images/v/vg.gif"/>
          <p:cNvPicPr>
            <a:picLocks noChangeAspect="1" noChangeArrowheads="1"/>
          </p:cNvPicPr>
          <p:nvPr/>
        </p:nvPicPr>
        <p:blipFill>
          <a:blip r:embed="rId6" cstate="print"/>
          <a:srcRect/>
          <a:stretch>
            <a:fillRect/>
          </a:stretch>
        </p:blipFill>
        <p:spPr bwMode="auto">
          <a:xfrm>
            <a:off x="8775191" y="2176177"/>
            <a:ext cx="1524001" cy="914400"/>
          </a:xfrm>
          <a:prstGeom prst="rect">
            <a:avLst/>
          </a:prstGeom>
          <a:noFill/>
        </p:spPr>
      </p:pic>
      <p:sp>
        <p:nvSpPr>
          <p:cNvPr id="26" name="Rectangle 25"/>
          <p:cNvSpPr/>
          <p:nvPr/>
        </p:nvSpPr>
        <p:spPr>
          <a:xfrm>
            <a:off x="8775192" y="4690777"/>
            <a:ext cx="1066800" cy="338554"/>
          </a:xfrm>
          <a:prstGeom prst="rect">
            <a:avLst/>
          </a:prstGeom>
        </p:spPr>
        <p:txBody>
          <a:bodyPr wrap="square">
            <a:spAutoFit/>
          </a:bodyPr>
          <a:lstStyle/>
          <a:p>
            <a:pPr lvl="0"/>
            <a:r>
              <a:rPr lang="en-US" sz="1600" dirty="0" smtClean="0">
                <a:solidFill>
                  <a:schemeClr val="bg1"/>
                </a:solidFill>
              </a:rPr>
              <a:t>Bermuda</a:t>
            </a:r>
          </a:p>
        </p:txBody>
      </p:sp>
      <p:sp>
        <p:nvSpPr>
          <p:cNvPr id="27" name="Rectangle 26"/>
          <p:cNvSpPr/>
          <p:nvPr/>
        </p:nvSpPr>
        <p:spPr>
          <a:xfrm>
            <a:off x="8851392" y="2675823"/>
            <a:ext cx="1066800" cy="338554"/>
          </a:xfrm>
          <a:prstGeom prst="rect">
            <a:avLst/>
          </a:prstGeom>
        </p:spPr>
        <p:txBody>
          <a:bodyPr wrap="square">
            <a:spAutoFit/>
          </a:bodyPr>
          <a:lstStyle/>
          <a:p>
            <a:pPr lvl="0"/>
            <a:r>
              <a:rPr lang="en-US" sz="1600" dirty="0" smtClean="0">
                <a:solidFill>
                  <a:schemeClr val="bg1"/>
                </a:solidFill>
              </a:rPr>
              <a:t>BVI</a:t>
            </a:r>
          </a:p>
        </p:txBody>
      </p:sp>
      <p:sp>
        <p:nvSpPr>
          <p:cNvPr id="28" name="Rectangle 27"/>
          <p:cNvSpPr/>
          <p:nvPr/>
        </p:nvSpPr>
        <p:spPr>
          <a:xfrm>
            <a:off x="8502573" y="5020402"/>
            <a:ext cx="2101419" cy="584775"/>
          </a:xfrm>
          <a:prstGeom prst="rect">
            <a:avLst/>
          </a:prstGeom>
        </p:spPr>
        <p:txBody>
          <a:bodyPr wrap="square">
            <a:spAutoFit/>
          </a:bodyPr>
          <a:lstStyle/>
          <a:p>
            <a:pPr algn="ctr"/>
            <a:r>
              <a:rPr lang="en-US" sz="1600" dirty="0" smtClean="0">
                <a:solidFill>
                  <a:schemeClr val="bg1"/>
                </a:solidFill>
              </a:rPr>
              <a:t>Lease transfer payments</a:t>
            </a:r>
            <a:endParaRPr lang="en-US" sz="2000" dirty="0" smtClean="0">
              <a:solidFill>
                <a:schemeClr val="bg1"/>
              </a:solidFill>
            </a:endParaRPr>
          </a:p>
        </p:txBody>
      </p:sp>
      <p:sp>
        <p:nvSpPr>
          <p:cNvPr id="29" name="Rectangle 28"/>
          <p:cNvSpPr/>
          <p:nvPr/>
        </p:nvSpPr>
        <p:spPr>
          <a:xfrm>
            <a:off x="5117592" y="1718977"/>
            <a:ext cx="1676400" cy="533400"/>
          </a:xfrm>
          <a:prstGeom prst="rect">
            <a:avLst/>
          </a:prstGeom>
          <a:solidFill>
            <a:srgbClr val="00B0F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softRound"/>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bg1"/>
                </a:solidFill>
              </a:rPr>
              <a:t>Intermediate Holding Company</a:t>
            </a:r>
            <a:endParaRPr lang="en-US" sz="1600" dirty="0">
              <a:solidFill>
                <a:schemeClr val="bg1"/>
              </a:solidFill>
            </a:endParaRPr>
          </a:p>
        </p:txBody>
      </p:sp>
      <p:cxnSp>
        <p:nvCxnSpPr>
          <p:cNvPr id="31" name="Straight Arrow Connector 30"/>
          <p:cNvCxnSpPr>
            <a:stCxn id="29" idx="2"/>
            <a:endCxn id="14" idx="0"/>
          </p:cNvCxnSpPr>
          <p:nvPr/>
        </p:nvCxnSpPr>
        <p:spPr>
          <a:xfrm>
            <a:off x="5955792" y="2252377"/>
            <a:ext cx="0" cy="6858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32" name="Straight Arrow Connector 31"/>
          <p:cNvCxnSpPr/>
          <p:nvPr/>
        </p:nvCxnSpPr>
        <p:spPr>
          <a:xfrm>
            <a:off x="5955792" y="1033177"/>
            <a:ext cx="0" cy="685800"/>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sp>
        <p:nvSpPr>
          <p:cNvPr id="33" name="Rectangle 32"/>
          <p:cNvSpPr/>
          <p:nvPr/>
        </p:nvSpPr>
        <p:spPr>
          <a:xfrm>
            <a:off x="5117592" y="499777"/>
            <a:ext cx="1676400" cy="533400"/>
          </a:xfrm>
          <a:prstGeom prst="rect">
            <a:avLst/>
          </a:prstGeom>
          <a:solidFill>
            <a:srgbClr val="E96807"/>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softRound"/>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bg1"/>
                </a:solidFill>
              </a:rPr>
              <a:t>Foreign Parents</a:t>
            </a:r>
            <a:endParaRPr lang="en-US" dirty="0">
              <a:solidFill>
                <a:schemeClr val="bg1"/>
              </a:solidFill>
            </a:endParaRPr>
          </a:p>
        </p:txBody>
      </p:sp>
      <p:sp>
        <p:nvSpPr>
          <p:cNvPr id="34" name="Curved Left Arrow 33"/>
          <p:cNvSpPr/>
          <p:nvPr/>
        </p:nvSpPr>
        <p:spPr>
          <a:xfrm rot="10800000">
            <a:off x="4507993" y="1809312"/>
            <a:ext cx="615288" cy="1290178"/>
          </a:xfrm>
          <a:prstGeom prst="curved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Curved Left Arrow 34"/>
          <p:cNvSpPr/>
          <p:nvPr/>
        </p:nvSpPr>
        <p:spPr>
          <a:xfrm rot="10800000" flipH="1">
            <a:off x="6793992" y="1800397"/>
            <a:ext cx="603912" cy="1366379"/>
          </a:xfrm>
          <a:prstGeom prst="curved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Rectangle 35"/>
          <p:cNvSpPr/>
          <p:nvPr/>
        </p:nvSpPr>
        <p:spPr>
          <a:xfrm rot="3405681">
            <a:off x="6460788" y="2064094"/>
            <a:ext cx="2101419" cy="338554"/>
          </a:xfrm>
          <a:prstGeom prst="rect">
            <a:avLst/>
          </a:prstGeom>
        </p:spPr>
        <p:txBody>
          <a:bodyPr wrap="square">
            <a:spAutoFit/>
          </a:bodyPr>
          <a:lstStyle/>
          <a:p>
            <a:pPr algn="ctr"/>
            <a:r>
              <a:rPr lang="en-US" sz="1600" dirty="0" smtClean="0">
                <a:solidFill>
                  <a:schemeClr val="bg1"/>
                </a:solidFill>
              </a:rPr>
              <a:t>Capital Gain</a:t>
            </a:r>
            <a:endParaRPr lang="en-US" sz="2000" dirty="0" smtClean="0">
              <a:solidFill>
                <a:schemeClr val="bg1"/>
              </a:solidFill>
            </a:endParaRPr>
          </a:p>
        </p:txBody>
      </p:sp>
      <p:sp>
        <p:nvSpPr>
          <p:cNvPr id="70" name="TextBox 69"/>
          <p:cNvSpPr txBox="1"/>
          <p:nvPr/>
        </p:nvSpPr>
        <p:spPr>
          <a:xfrm>
            <a:off x="475488" y="5605177"/>
            <a:ext cx="3776472"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dirty="0" smtClean="0">
                <a:solidFill>
                  <a:schemeClr val="bg1"/>
                </a:solidFill>
              </a:rPr>
              <a:t>TAX HAVEN</a:t>
            </a:r>
            <a:endParaRPr lang="en-US" dirty="0">
              <a:solidFill>
                <a:schemeClr val="bg1"/>
              </a:solidFill>
            </a:endParaRPr>
          </a:p>
        </p:txBody>
      </p:sp>
    </p:spTree>
    <p:extLst>
      <p:ext uri="{BB962C8B-B14F-4D97-AF65-F5344CB8AC3E}">
        <p14:creationId xmlns:p14="http://schemas.microsoft.com/office/powerpoint/2010/main" val="40668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0-#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nodePh="1">
                                  <p:stCondLst>
                                    <p:cond delay="0"/>
                                  </p:stCondLst>
                                  <p:endCondLst>
                                    <p:cond evt="begin" delay="0">
                                      <p:tn val="63"/>
                                    </p:cond>
                                  </p:end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anim calcmode="lin" valueType="num">
                                      <p:cBhvr>
                                        <p:cTn id="66" dur="1000" fill="hold"/>
                                        <p:tgtEl>
                                          <p:spTgt spid="5"/>
                                        </p:tgtEl>
                                        <p:attrNameLst>
                                          <p:attrName>ppt_x</p:attrName>
                                        </p:attrNameLst>
                                      </p:cBhvr>
                                      <p:tavLst>
                                        <p:tav tm="0">
                                          <p:val>
                                            <p:strVal val="#ppt_x"/>
                                          </p:val>
                                        </p:tav>
                                        <p:tav tm="100000">
                                          <p:val>
                                            <p:strVal val="#ppt_x"/>
                                          </p:val>
                                        </p:tav>
                                      </p:tavLst>
                                    </p:anim>
                                    <p:anim calcmode="lin" valueType="num">
                                      <p:cBhvr>
                                        <p:cTn id="67" dur="1000" fill="hold"/>
                                        <p:tgtEl>
                                          <p:spTgt spid="5"/>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1000"/>
                                        <p:tgtEl>
                                          <p:spTgt spid="6"/>
                                        </p:tgtEl>
                                      </p:cBhvr>
                                    </p:animEffect>
                                    <p:anim calcmode="lin" valueType="num">
                                      <p:cBhvr>
                                        <p:cTn id="71" dur="1000" fill="hold"/>
                                        <p:tgtEl>
                                          <p:spTgt spid="6"/>
                                        </p:tgtEl>
                                        <p:attrNameLst>
                                          <p:attrName>ppt_x</p:attrName>
                                        </p:attrNameLst>
                                      </p:cBhvr>
                                      <p:tavLst>
                                        <p:tav tm="0">
                                          <p:val>
                                            <p:strVal val="#ppt_x"/>
                                          </p:val>
                                        </p:tav>
                                        <p:tav tm="100000">
                                          <p:val>
                                            <p:strVal val="#ppt_x"/>
                                          </p:val>
                                        </p:tav>
                                      </p:tavLst>
                                    </p:anim>
                                    <p:anim calcmode="lin" valueType="num">
                                      <p:cBhvr>
                                        <p:cTn id="72" dur="1000" fill="hold"/>
                                        <p:tgtEl>
                                          <p:spTgt spid="6"/>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1000"/>
                                        <p:tgtEl>
                                          <p:spTgt spid="7"/>
                                        </p:tgtEl>
                                      </p:cBhvr>
                                    </p:animEffect>
                                    <p:anim calcmode="lin" valueType="num">
                                      <p:cBhvr>
                                        <p:cTn id="76" dur="1000" fill="hold"/>
                                        <p:tgtEl>
                                          <p:spTgt spid="7"/>
                                        </p:tgtEl>
                                        <p:attrNameLst>
                                          <p:attrName>ppt_x</p:attrName>
                                        </p:attrNameLst>
                                      </p:cBhvr>
                                      <p:tavLst>
                                        <p:tav tm="0">
                                          <p:val>
                                            <p:strVal val="#ppt_x"/>
                                          </p:val>
                                        </p:tav>
                                        <p:tav tm="100000">
                                          <p:val>
                                            <p:strVal val="#ppt_x"/>
                                          </p:val>
                                        </p:tav>
                                      </p:tavLst>
                                    </p:anim>
                                    <p:anim calcmode="lin" valueType="num">
                                      <p:cBhvr>
                                        <p:cTn id="77" dur="1000" fill="hold"/>
                                        <p:tgtEl>
                                          <p:spTgt spid="7"/>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1000"/>
                                        <p:tgtEl>
                                          <p:spTgt spid="26"/>
                                        </p:tgtEl>
                                      </p:cBhvr>
                                    </p:animEffect>
                                    <p:anim calcmode="lin" valueType="num">
                                      <p:cBhvr>
                                        <p:cTn id="93" dur="1000" fill="hold"/>
                                        <p:tgtEl>
                                          <p:spTgt spid="26"/>
                                        </p:tgtEl>
                                        <p:attrNameLst>
                                          <p:attrName>ppt_x</p:attrName>
                                        </p:attrNameLst>
                                      </p:cBhvr>
                                      <p:tavLst>
                                        <p:tav tm="0">
                                          <p:val>
                                            <p:strVal val="#ppt_x"/>
                                          </p:val>
                                        </p:tav>
                                        <p:tav tm="100000">
                                          <p:val>
                                            <p:strVal val="#ppt_x"/>
                                          </p:val>
                                        </p:tav>
                                      </p:tavLst>
                                    </p:anim>
                                    <p:anim calcmode="lin" valueType="num">
                                      <p:cBhvr>
                                        <p:cTn id="94" dur="1000" fill="hold"/>
                                        <p:tgtEl>
                                          <p:spTgt spid="2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fade">
                                      <p:cBhvr>
                                        <p:cTn id="104" dur="1000"/>
                                        <p:tgtEl>
                                          <p:spTgt spid="27"/>
                                        </p:tgtEl>
                                      </p:cBhvr>
                                    </p:animEffect>
                                    <p:anim calcmode="lin" valueType="num">
                                      <p:cBhvr>
                                        <p:cTn id="105" dur="1000" fill="hold"/>
                                        <p:tgtEl>
                                          <p:spTgt spid="27"/>
                                        </p:tgtEl>
                                        <p:attrNameLst>
                                          <p:attrName>ppt_x</p:attrName>
                                        </p:attrNameLst>
                                      </p:cBhvr>
                                      <p:tavLst>
                                        <p:tav tm="0">
                                          <p:val>
                                            <p:strVal val="#ppt_x"/>
                                          </p:val>
                                        </p:tav>
                                        <p:tav tm="100000">
                                          <p:val>
                                            <p:strVal val="#ppt_x"/>
                                          </p:val>
                                        </p:tav>
                                      </p:tavLst>
                                    </p:anim>
                                    <p:anim calcmode="lin" valueType="num">
                                      <p:cBhvr>
                                        <p:cTn id="106" dur="1000" fill="hold"/>
                                        <p:tgtEl>
                                          <p:spTgt spid="27"/>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fade">
                                      <p:cBhvr>
                                        <p:cTn id="109" dur="1000"/>
                                        <p:tgtEl>
                                          <p:spTgt spid="25"/>
                                        </p:tgtEl>
                                      </p:cBhvr>
                                    </p:animEffect>
                                    <p:anim calcmode="lin" valueType="num">
                                      <p:cBhvr>
                                        <p:cTn id="110" dur="1000" fill="hold"/>
                                        <p:tgtEl>
                                          <p:spTgt spid="25"/>
                                        </p:tgtEl>
                                        <p:attrNameLst>
                                          <p:attrName>ppt_x</p:attrName>
                                        </p:attrNameLst>
                                      </p:cBhvr>
                                      <p:tavLst>
                                        <p:tav tm="0">
                                          <p:val>
                                            <p:strVal val="#ppt_x"/>
                                          </p:val>
                                        </p:tav>
                                        <p:tav tm="100000">
                                          <p:val>
                                            <p:strVal val="#ppt_x"/>
                                          </p:val>
                                        </p:tav>
                                      </p:tavLst>
                                    </p:anim>
                                    <p:anim calcmode="lin" valueType="num">
                                      <p:cBhvr>
                                        <p:cTn id="11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P spid="12" grpId="0"/>
      <p:bldP spid="13" grpId="0"/>
      <p:bldP spid="14" grpId="0" animBg="1"/>
      <p:bldP spid="19" grpId="0"/>
      <p:bldP spid="20" grpId="0"/>
      <p:bldP spid="23" grpId="0"/>
      <p:bldP spid="26" grpId="0"/>
      <p:bldP spid="27" grpId="0"/>
      <p:bldP spid="28" grpId="0"/>
      <p:bldP spid="29" grpId="0" animBg="1"/>
      <p:bldP spid="3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742950" indent="-742950">
              <a:buFont typeface="+mj-lt"/>
              <a:buAutoNum type="arabicPeriod"/>
            </a:pPr>
            <a:r>
              <a:rPr lang="en-US" dirty="0"/>
              <a:t>DTAA: Legal, technical, definition loopholes will remain</a:t>
            </a:r>
          </a:p>
          <a:p>
            <a:pPr marL="742950" indent="-742950">
              <a:buFont typeface="+mj-lt"/>
              <a:buAutoNum type="arabicPeriod"/>
            </a:pPr>
            <a:r>
              <a:rPr lang="en-US" dirty="0"/>
              <a:t>Will continue until India becomes a developed country</a:t>
            </a:r>
            <a:r>
              <a:rPr lang="en-US" dirty="0" smtClean="0"/>
              <a:t>.</a:t>
            </a:r>
            <a:endParaRPr lang="en-US" sz="4000" dirty="0" smtClean="0">
              <a:solidFill>
                <a:srgbClr val="FF0000"/>
              </a:solidFill>
            </a:endParaRPr>
          </a:p>
        </p:txBody>
      </p:sp>
      <p:sp>
        <p:nvSpPr>
          <p:cNvPr id="2" name="Title 1"/>
          <p:cNvSpPr>
            <a:spLocks noGrp="1"/>
          </p:cNvSpPr>
          <p:nvPr>
            <p:ph type="title"/>
          </p:nvPr>
        </p:nvSpPr>
        <p:spPr>
          <a:xfrm>
            <a:off x="902208" y="142326"/>
            <a:ext cx="10515600" cy="744008"/>
          </a:xfrm>
        </p:spPr>
        <p:txBody>
          <a:bodyPr>
            <a:normAutofit fontScale="90000"/>
          </a:bodyPr>
          <a:lstStyle/>
          <a:p>
            <a:r>
              <a:rPr lang="en-US" dirty="0" smtClean="0"/>
              <a:t>After thoughts</a:t>
            </a:r>
            <a:endParaRPr lang="en-US" dirty="0"/>
          </a:p>
        </p:txBody>
      </p:sp>
    </p:spTree>
    <p:extLst>
      <p:ext uri="{BB962C8B-B14F-4D97-AF65-F5344CB8AC3E}">
        <p14:creationId xmlns:p14="http://schemas.microsoft.com/office/powerpoint/2010/main" val="38862386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Vodafone tax issues</a:t>
            </a:r>
          </a:p>
          <a:p>
            <a:r>
              <a:rPr lang="en-US" dirty="0" smtClean="0"/>
              <a:t>Nokia Tax issues</a:t>
            </a:r>
          </a:p>
          <a:p>
            <a:r>
              <a:rPr lang="en-US" dirty="0" smtClean="0">
                <a:solidFill>
                  <a:srgbClr val="FFC000"/>
                </a:solidFill>
              </a:rPr>
              <a:t>NEXT</a:t>
            </a:r>
            <a:r>
              <a:rPr lang="en-US" dirty="0" smtClean="0"/>
              <a:t>: BoP, CAD, </a:t>
            </a:r>
            <a:r>
              <a:rPr lang="en-US" dirty="0" err="1" smtClean="0"/>
              <a:t>Cap.Account</a:t>
            </a:r>
            <a:r>
              <a:rPr lang="en-US" dirty="0" smtClean="0"/>
              <a:t> </a:t>
            </a:r>
            <a:r>
              <a:rPr lang="en-US" dirty="0" err="1" smtClean="0"/>
              <a:t>convertability</a:t>
            </a:r>
            <a:endParaRPr lang="en-US" dirty="0"/>
          </a:p>
        </p:txBody>
      </p:sp>
    </p:spTree>
    <p:extLst>
      <p:ext uri="{BB962C8B-B14F-4D97-AF65-F5344CB8AC3E}">
        <p14:creationId xmlns:p14="http://schemas.microsoft.com/office/powerpoint/2010/main" val="388294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18326" y="2795456"/>
            <a:ext cx="3581400" cy="107721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Kishor </a:t>
            </a:r>
            <a:r>
              <a:rPr lang="en-US" sz="3200" dirty="0" err="1" smtClean="0">
                <a:latin typeface="Arial Black" panose="020B0A04020102020204" pitchFamily="34" charset="0"/>
              </a:rPr>
              <a:t>Biyani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Future Group</a:t>
            </a:r>
            <a:endParaRPr lang="en-US" sz="3200" dirty="0">
              <a:latin typeface="Arial Black" panose="020B0A04020102020204" pitchFamily="34" charset="0"/>
            </a:endParaRPr>
          </a:p>
        </p:txBody>
      </p:sp>
      <p:sp>
        <p:nvSpPr>
          <p:cNvPr id="9" name="TextBox 8"/>
          <p:cNvSpPr txBox="1"/>
          <p:nvPr/>
        </p:nvSpPr>
        <p:spPr>
          <a:xfrm>
            <a:off x="6047232" y="5829398"/>
            <a:ext cx="4652494"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Pantaloon</a:t>
            </a:r>
            <a:endParaRPr lang="en-US" sz="3200" dirty="0">
              <a:latin typeface="Arial Black" panose="020B0A04020102020204" pitchFamily="34" charset="0"/>
            </a:endParaRPr>
          </a:p>
        </p:txBody>
      </p:sp>
      <p:sp>
        <p:nvSpPr>
          <p:cNvPr id="10" name="TextBox 9"/>
          <p:cNvSpPr txBox="1"/>
          <p:nvPr/>
        </p:nvSpPr>
        <p:spPr>
          <a:xfrm>
            <a:off x="836537" y="2807496"/>
            <a:ext cx="4325112" cy="5847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Birla</a:t>
            </a:r>
          </a:p>
        </p:txBody>
      </p:sp>
      <p:cxnSp>
        <p:nvCxnSpPr>
          <p:cNvPr id="3" name="Straight Arrow Connector 2"/>
          <p:cNvCxnSpPr>
            <a:stCxn id="8" idx="2"/>
            <a:endCxn id="9" idx="0"/>
          </p:cNvCxnSpPr>
          <p:nvPr/>
        </p:nvCxnSpPr>
        <p:spPr>
          <a:xfrm flipH="1">
            <a:off x="8373479" y="3872674"/>
            <a:ext cx="535547" cy="1956724"/>
          </a:xfrm>
          <a:prstGeom prst="straightConnector1">
            <a:avLst/>
          </a:prstGeom>
          <a:ln w="76200">
            <a:solidFill>
              <a:schemeClr val="accent4"/>
            </a:solidFill>
            <a:tailEnd type="triangle"/>
          </a:ln>
        </p:spPr>
        <p:style>
          <a:lnRef idx="1">
            <a:schemeClr val="accent6"/>
          </a:lnRef>
          <a:fillRef idx="0">
            <a:schemeClr val="accent6"/>
          </a:fillRef>
          <a:effectRef idx="0">
            <a:schemeClr val="accent6"/>
          </a:effectRef>
          <a:fontRef idx="minor">
            <a:schemeClr val="tx1"/>
          </a:fontRef>
        </p:style>
      </p:cxnSp>
      <p:pic>
        <p:nvPicPr>
          <p:cNvPr id="21" name="Picture 20"/>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01399" y="343525"/>
            <a:ext cx="1157009" cy="1108801"/>
          </a:xfrm>
          <a:prstGeom prst="rect">
            <a:avLst/>
          </a:prstGeom>
        </p:spPr>
      </p:pic>
      <p:pic>
        <p:nvPicPr>
          <p:cNvPr id="19" name="Picture 18"/>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118326" y="594819"/>
            <a:ext cx="3581400" cy="2174730"/>
          </a:xfrm>
          <a:prstGeom prst="rect">
            <a:avLst/>
          </a:prstGeom>
        </p:spPr>
      </p:pic>
      <p:pic>
        <p:nvPicPr>
          <p:cNvPr id="24" name="Picture 23"/>
          <p:cNvPicPr>
            <a:picLocks noChangeAspect="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03112" y="488708"/>
            <a:ext cx="3488282" cy="2325521"/>
          </a:xfrm>
          <a:prstGeom prst="rect">
            <a:avLst/>
          </a:prstGeom>
        </p:spPr>
      </p:pic>
      <p:sp>
        <p:nvSpPr>
          <p:cNvPr id="20" name="Right Arrow 19"/>
          <p:cNvSpPr/>
          <p:nvPr/>
        </p:nvSpPr>
        <p:spPr>
          <a:xfrm>
            <a:off x="4113382" y="875770"/>
            <a:ext cx="4245167" cy="2243288"/>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4400" dirty="0">
                <a:solidFill>
                  <a:schemeClr val="bg1"/>
                </a:solidFill>
                <a:latin typeface="Arial Black" panose="020B0A04020102020204" pitchFamily="34" charset="0"/>
              </a:rPr>
              <a:t>9</a:t>
            </a:r>
            <a:r>
              <a:rPr lang="en-US" sz="4400" dirty="0" smtClean="0">
                <a:solidFill>
                  <a:schemeClr val="bg1"/>
                </a:solidFill>
                <a:latin typeface="Arial Black" panose="020B0A04020102020204" pitchFamily="34" charset="0"/>
              </a:rPr>
              <a:t>00 Crore</a:t>
            </a:r>
            <a:endParaRPr lang="en-US" sz="4400" dirty="0">
              <a:solidFill>
                <a:schemeClr val="bg1"/>
              </a:solidFill>
              <a:latin typeface="Arial Black" panose="020B0A04020102020204" pitchFamily="34" charset="0"/>
            </a:endParaRPr>
          </a:p>
        </p:txBody>
      </p:sp>
      <p:pic>
        <p:nvPicPr>
          <p:cNvPr id="12" name="Picture 11"/>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814045" y="4709160"/>
            <a:ext cx="1992630" cy="1823445"/>
          </a:xfrm>
          <a:prstGeom prst="rect">
            <a:avLst/>
          </a:prstGeom>
        </p:spPr>
      </p:pic>
      <p:sp>
        <p:nvSpPr>
          <p:cNvPr id="2" name="Down Arrow 1"/>
          <p:cNvSpPr/>
          <p:nvPr/>
        </p:nvSpPr>
        <p:spPr>
          <a:xfrm>
            <a:off x="1026575" y="3362388"/>
            <a:ext cx="3598287" cy="150786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latin typeface="Arial Black" panose="020B0A04020102020204" pitchFamily="34" charset="0"/>
              </a:rPr>
              <a:t>CGT</a:t>
            </a:r>
          </a:p>
          <a:p>
            <a:pPr algn="ctr"/>
            <a:r>
              <a:rPr lang="en-US" sz="2400" dirty="0" smtClean="0">
                <a:latin typeface="Arial Black" panose="020B0A04020102020204" pitchFamily="34" charset="0"/>
              </a:rPr>
              <a:t>100 Crore</a:t>
            </a:r>
            <a:endParaRPr lang="en-US" sz="2400" dirty="0">
              <a:latin typeface="Arial Black" panose="020B0A04020102020204" pitchFamily="34" charset="0"/>
            </a:endParaRPr>
          </a:p>
        </p:txBody>
      </p:sp>
      <p:sp>
        <p:nvSpPr>
          <p:cNvPr id="15" name="TextBox 14"/>
          <p:cNvSpPr txBox="1"/>
          <p:nvPr/>
        </p:nvSpPr>
        <p:spPr>
          <a:xfrm>
            <a:off x="4292992" y="3709124"/>
            <a:ext cx="6406734" cy="1446550"/>
          </a:xfrm>
          <a:prstGeom prst="rect">
            <a:avLst/>
          </a:prstGeom>
          <a:solidFill>
            <a:srgbClr val="C00000"/>
          </a:solidFill>
          <a:ln/>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4400" dirty="0" smtClean="0">
                <a:latin typeface="Arial Black" panose="020B0A04020102020204" pitchFamily="34" charset="0"/>
              </a:rPr>
              <a:t>TDS</a:t>
            </a:r>
          </a:p>
          <a:p>
            <a:pPr algn="ctr"/>
            <a:r>
              <a:rPr lang="en-US" sz="4400" dirty="0" smtClean="0">
                <a:latin typeface="Arial Black" panose="020B0A04020102020204" pitchFamily="34" charset="0"/>
              </a:rPr>
              <a:t>Withholding TAX</a:t>
            </a:r>
            <a:endParaRPr lang="en-US" sz="4400" dirty="0">
              <a:latin typeface="Arial Black" panose="020B0A04020102020204" pitchFamily="34" charset="0"/>
            </a:endParaRPr>
          </a:p>
        </p:txBody>
      </p:sp>
    </p:spTree>
    <p:extLst>
      <p:ext uri="{BB962C8B-B14F-4D97-AF65-F5344CB8AC3E}">
        <p14:creationId xmlns:p14="http://schemas.microsoft.com/office/powerpoint/2010/main" val="292469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48178" y="2623786"/>
            <a:ext cx="9144000" cy="2387600"/>
          </a:xfrm>
        </p:spPr>
        <p:txBody>
          <a:bodyPr/>
          <a:lstStyle/>
          <a:p>
            <a:r>
              <a:rPr lang="en-US" dirty="0" smtClean="0"/>
              <a:t>What happened in </a:t>
            </a:r>
            <a:br>
              <a:rPr lang="en-US" dirty="0" smtClean="0"/>
            </a:br>
            <a:r>
              <a:rPr lang="en-US" dirty="0" smtClean="0"/>
              <a:t>Hutch Deal?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808" y="383823"/>
            <a:ext cx="4006740" cy="2719535"/>
          </a:xfrm>
          <a:prstGeom prst="rect">
            <a:avLst/>
          </a:prstGeom>
        </p:spPr>
      </p:pic>
    </p:spTree>
    <p:extLst>
      <p:ext uri="{BB962C8B-B14F-4D97-AF65-F5344CB8AC3E}">
        <p14:creationId xmlns:p14="http://schemas.microsoft.com/office/powerpoint/2010/main" val="3731935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847722" y="3860258"/>
            <a:ext cx="1018398" cy="1470610"/>
          </a:xfrm>
          <a:prstGeom prst="rect">
            <a:avLst/>
          </a:prstGeom>
        </p:spPr>
      </p:pic>
      <p:sp>
        <p:nvSpPr>
          <p:cNvPr id="5" name="TextBox 4"/>
          <p:cNvSpPr txBox="1"/>
          <p:nvPr/>
        </p:nvSpPr>
        <p:spPr>
          <a:xfrm>
            <a:off x="5952744" y="2743641"/>
            <a:ext cx="4919472" cy="1077218"/>
          </a:xfrm>
          <a:prstGeom prst="rect">
            <a:avLst/>
          </a:prstGeom>
          <a:solidFill>
            <a:schemeClr val="accent5">
              <a:lumMod val="75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smtClean="0">
                <a:latin typeface="Arial Black" panose="020B0A04020102020204" pitchFamily="34" charset="0"/>
              </a:rPr>
              <a:t>CGP investment Holding, Cayman</a:t>
            </a:r>
            <a:endParaRPr lang="en-US" sz="3200" dirty="0">
              <a:latin typeface="Arial Black" panose="020B0A04020102020204" pitchFamily="34" charset="0"/>
            </a:endParaRPr>
          </a:p>
        </p:txBody>
      </p:sp>
      <p:sp>
        <p:nvSpPr>
          <p:cNvPr id="8" name="TextBox 7"/>
          <p:cNvSpPr txBox="1"/>
          <p:nvPr/>
        </p:nvSpPr>
        <p:spPr>
          <a:xfrm>
            <a:off x="7290816" y="371800"/>
            <a:ext cx="3581400" cy="10772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Hutchinson </a:t>
            </a:r>
            <a:r>
              <a:rPr lang="en-US" sz="3200" dirty="0" err="1" smtClean="0">
                <a:latin typeface="Arial Black" panose="020B0A04020102020204" pitchFamily="34" charset="0"/>
              </a:rPr>
              <a:t>HongKong</a:t>
            </a:r>
            <a:endParaRPr lang="en-US" sz="3200" dirty="0">
              <a:latin typeface="Arial Black" panose="020B0A04020102020204" pitchFamily="34" charset="0"/>
            </a:endParaRPr>
          </a:p>
        </p:txBody>
      </p:sp>
      <p:sp>
        <p:nvSpPr>
          <p:cNvPr id="9" name="TextBox 8"/>
          <p:cNvSpPr txBox="1"/>
          <p:nvPr/>
        </p:nvSpPr>
        <p:spPr>
          <a:xfrm>
            <a:off x="5946648" y="5200329"/>
            <a:ext cx="4919472"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Hutch </a:t>
            </a:r>
            <a:r>
              <a:rPr lang="en-US" sz="3200" dirty="0" err="1" smtClean="0">
                <a:latin typeface="Arial Black" panose="020B0A04020102020204" pitchFamily="34" charset="0"/>
              </a:rPr>
              <a:t>Essar</a:t>
            </a:r>
            <a:r>
              <a:rPr lang="en-US" sz="3200" dirty="0" smtClean="0">
                <a:latin typeface="Arial Black" panose="020B0A04020102020204" pitchFamily="34" charset="0"/>
              </a:rPr>
              <a:t>, India</a:t>
            </a:r>
            <a:endParaRPr lang="en-US" sz="3200" dirty="0">
              <a:latin typeface="Arial Black" panose="020B0A04020102020204" pitchFamily="34" charset="0"/>
            </a:endParaRPr>
          </a:p>
        </p:txBody>
      </p:sp>
      <p:sp>
        <p:nvSpPr>
          <p:cNvPr id="10" name="TextBox 9"/>
          <p:cNvSpPr txBox="1"/>
          <p:nvPr/>
        </p:nvSpPr>
        <p:spPr>
          <a:xfrm>
            <a:off x="630936" y="371800"/>
            <a:ext cx="4325112"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PLC, London</a:t>
            </a:r>
            <a:endParaRPr lang="en-US" sz="3200" dirty="0">
              <a:latin typeface="Arial Black" panose="020B0A04020102020204" pitchFamily="34" charset="0"/>
            </a:endParaRPr>
          </a:p>
        </p:txBody>
      </p:sp>
      <p:sp>
        <p:nvSpPr>
          <p:cNvPr id="6" name="TextBox 5"/>
          <p:cNvSpPr txBox="1"/>
          <p:nvPr/>
        </p:nvSpPr>
        <p:spPr>
          <a:xfrm>
            <a:off x="630936" y="2743641"/>
            <a:ext cx="2971800" cy="1077218"/>
          </a:xfrm>
          <a:prstGeom prst="rect">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200" dirty="0" smtClean="0">
                <a:latin typeface="Arial Black" panose="020B0A04020102020204" pitchFamily="34" charset="0"/>
              </a:rPr>
              <a:t>Vodafone, Netherland</a:t>
            </a:r>
            <a:endParaRPr lang="en-US" sz="3200" dirty="0">
              <a:latin typeface="Arial Black" panose="020B0A04020102020204" pitchFamily="34" charset="0"/>
            </a:endParaRPr>
          </a:p>
        </p:txBody>
      </p:sp>
      <p:cxnSp>
        <p:nvCxnSpPr>
          <p:cNvPr id="3" name="Straight Arrow Connector 2"/>
          <p:cNvCxnSpPr>
            <a:stCxn id="8" idx="2"/>
            <a:endCxn id="5" idx="0"/>
          </p:cNvCxnSpPr>
          <p:nvPr/>
        </p:nvCxnSpPr>
        <p:spPr>
          <a:xfrm flipH="1">
            <a:off x="8412480" y="1449018"/>
            <a:ext cx="669036" cy="129462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a:stCxn id="5" idx="2"/>
            <a:endCxn id="9" idx="0"/>
          </p:cNvCxnSpPr>
          <p:nvPr/>
        </p:nvCxnSpPr>
        <p:spPr>
          <a:xfrm flipH="1">
            <a:off x="8406384" y="3820859"/>
            <a:ext cx="6096" cy="137947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6" idx="3"/>
            <a:endCxn id="5" idx="1"/>
          </p:cNvCxnSpPr>
          <p:nvPr/>
        </p:nvCxnSpPr>
        <p:spPr>
          <a:xfrm>
            <a:off x="3602736" y="3282250"/>
            <a:ext cx="2350008" cy="0"/>
          </a:xfrm>
          <a:prstGeom prst="straightConnector1">
            <a:avLst/>
          </a:prstGeom>
          <a:ln w="762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a:stCxn id="10" idx="2"/>
            <a:endCxn id="6" idx="0"/>
          </p:cNvCxnSpPr>
          <p:nvPr/>
        </p:nvCxnSpPr>
        <p:spPr>
          <a:xfrm flipH="1">
            <a:off x="2116836" y="1449018"/>
            <a:ext cx="676656" cy="12946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Right Arrow 19"/>
          <p:cNvSpPr/>
          <p:nvPr/>
        </p:nvSpPr>
        <p:spPr>
          <a:xfrm rot="20230989">
            <a:off x="3509009" y="1180921"/>
            <a:ext cx="4245167" cy="2170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Arial Black" panose="020B0A04020102020204" pitchFamily="34" charset="0"/>
              </a:rPr>
              <a:t>$ 11 </a:t>
            </a:r>
            <a:r>
              <a:rPr lang="en-US" sz="3600" dirty="0" err="1" smtClean="0">
                <a:latin typeface="Arial Black" panose="020B0A04020102020204" pitchFamily="34" charset="0"/>
              </a:rPr>
              <a:t>bn</a:t>
            </a:r>
            <a:endParaRPr lang="en-US" sz="3600" dirty="0" smtClean="0">
              <a:latin typeface="Arial Black" panose="020B0A04020102020204" pitchFamily="34" charset="0"/>
            </a:endParaRPr>
          </a:p>
          <a:p>
            <a:pPr algn="ctr"/>
            <a:r>
              <a:rPr lang="en-US" sz="3600" dirty="0" smtClean="0">
                <a:latin typeface="Arial Black" panose="020B0A04020102020204" pitchFamily="34" charset="0"/>
              </a:rPr>
              <a:t>Rs. 55k </a:t>
            </a:r>
            <a:r>
              <a:rPr lang="en-US" sz="3600" dirty="0" err="1" smtClean="0">
                <a:latin typeface="Arial Black" panose="020B0A04020102020204" pitchFamily="34" charset="0"/>
              </a:rPr>
              <a:t>cr</a:t>
            </a:r>
            <a:endParaRPr lang="en-US" sz="3600" dirty="0">
              <a:latin typeface="Arial Black" panose="020B0A04020102020204" pitchFamily="34" charset="0"/>
            </a:endParaRPr>
          </a:p>
        </p:txBody>
      </p:sp>
      <p:sp>
        <p:nvSpPr>
          <p:cNvPr id="22" name="TextBox 21"/>
          <p:cNvSpPr txBox="1"/>
          <p:nvPr/>
        </p:nvSpPr>
        <p:spPr>
          <a:xfrm>
            <a:off x="6287262" y="5462866"/>
            <a:ext cx="4919472" cy="584775"/>
          </a:xfrm>
          <a:prstGeom prst="rect">
            <a:avLst/>
          </a:prstGeom>
          <a:solidFill>
            <a:srgbClr val="FF0000"/>
          </a:solidFill>
          <a:ln>
            <a:solidFill>
              <a:srgbClr val="FF0000"/>
            </a:solidFill>
          </a:ln>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dirty="0" smtClean="0">
                <a:latin typeface="Arial Black" panose="020B0A04020102020204" pitchFamily="34" charset="0"/>
              </a:rPr>
              <a:t>Vodafone India</a:t>
            </a:r>
            <a:endParaRPr lang="en-US" sz="3200" dirty="0">
              <a:latin typeface="Arial Black" panose="020B0A04020102020204" pitchFamily="34" charset="0"/>
            </a:endParaRPr>
          </a:p>
        </p:txBody>
      </p:sp>
      <p:sp>
        <p:nvSpPr>
          <p:cNvPr id="15" name="TextBox 14"/>
          <p:cNvSpPr txBox="1"/>
          <p:nvPr/>
        </p:nvSpPr>
        <p:spPr>
          <a:xfrm>
            <a:off x="7994904" y="6121786"/>
            <a:ext cx="2871216" cy="58477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smtClean="0">
                <a:latin typeface="Arial Black" panose="020B0A04020102020204" pitchFamily="34" charset="0"/>
              </a:rPr>
              <a:t>Feb. 2007</a:t>
            </a:r>
            <a:endParaRPr lang="en-US" sz="3200" dirty="0">
              <a:latin typeface="Arial Black" panose="020B0A04020102020204" pitchFamily="34" charset="0"/>
            </a:endParaRPr>
          </a:p>
        </p:txBody>
      </p:sp>
      <p:pic>
        <p:nvPicPr>
          <p:cNvPr id="17" name="Picture 16"/>
          <p:cNvPicPr>
            <a:picLocks noChangeAspect="1"/>
          </p:cNvPicPr>
          <p:nvPr/>
        </p:nvPicPr>
        <p:blipFill>
          <a:blip r:embed="rId3"/>
          <a:stretch>
            <a:fillRect/>
          </a:stretch>
        </p:blipFill>
        <p:spPr>
          <a:xfrm>
            <a:off x="8934877" y="3747530"/>
            <a:ext cx="1018398" cy="1470610"/>
          </a:xfrm>
          <a:prstGeom prst="rect">
            <a:avLst/>
          </a:prstGeom>
        </p:spPr>
      </p:pic>
    </p:spTree>
    <p:extLst>
      <p:ext uri="{BB962C8B-B14F-4D97-AF65-F5344CB8AC3E}">
        <p14:creationId xmlns:p14="http://schemas.microsoft.com/office/powerpoint/2010/main" val="91184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0-#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1+#ppt_w/2"/>
                                          </p:val>
                                        </p:tav>
                                        <p:tav tm="100000">
                                          <p:val>
                                            <p:strVal val="#ppt_x"/>
                                          </p:val>
                                        </p:tav>
                                      </p:tavLst>
                                    </p:anim>
                                    <p:anim calcmode="lin" valueType="num">
                                      <p:cBhvr additive="base">
                                        <p:cTn id="4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3"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1+#ppt_w/2"/>
                                          </p:val>
                                        </p:tav>
                                        <p:tav tm="100000">
                                          <p:val>
                                            <p:strVal val="#ppt_x"/>
                                          </p:val>
                                        </p:tav>
                                      </p:tavLst>
                                    </p:anim>
                                    <p:anim calcmode="lin" valueType="num">
                                      <p:cBhvr additive="base">
                                        <p:cTn id="5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6" grpId="0" animBg="1"/>
      <p:bldP spid="20" grpId="0" animBg="1"/>
      <p:bldP spid="22" grpId="0" animBg="1"/>
    </p:bldLst>
  </p:timing>
</p:sld>
</file>

<file path=ppt/theme/theme1.xml><?xml version="1.0" encoding="utf-8"?>
<a:theme xmlns:a="http://schemas.openxmlformats.org/drawingml/2006/main" name="PPT_DARK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DARK_2015" id="{9A7285A4-BF1E-4282-8D92-2336B0F37F13}" vid="{FE9E6BD5-844B-434B-A008-468651B481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PPT_DARK_2015</Template>
  <TotalTime>3441</TotalTime>
  <Words>2011</Words>
  <Application>Microsoft Office PowerPoint</Application>
  <PresentationFormat>Widescreen</PresentationFormat>
  <Paragraphs>499</Paragraphs>
  <Slides>62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Arial Black</vt:lpstr>
      <vt:lpstr>Calibri</vt:lpstr>
      <vt:lpstr>Calibri Light</vt:lpstr>
      <vt:lpstr>Franklin Gothic Demi</vt:lpstr>
      <vt:lpstr>Franklin Gothic Demi Cond</vt:lpstr>
      <vt:lpstr>Franklin Gothic Heavy</vt:lpstr>
      <vt:lpstr>Segoe UI Black</vt:lpstr>
      <vt:lpstr>Segoe UI Semibold</vt:lpstr>
      <vt:lpstr>Wingdings</vt:lpstr>
      <vt:lpstr>PPT_DARK_2015</vt:lpstr>
      <vt:lpstr>PowerPoint Presentation</vt:lpstr>
      <vt:lpstr>Capital Gains Tax</vt:lpstr>
      <vt:lpstr>Shares, Bonds and MF</vt:lpstr>
      <vt:lpstr>PowerPoint Presentation</vt:lpstr>
      <vt:lpstr>PowerPoint Presentation</vt:lpstr>
      <vt:lpstr>PowerPoint Presentation</vt:lpstr>
      <vt:lpstr>PowerPoint Presentation</vt:lpstr>
      <vt:lpstr>What happened in  Hutch Deal?</vt:lpstr>
      <vt:lpstr>PowerPoint Presentation</vt:lpstr>
      <vt:lpstr>PowerPoint Presentation</vt:lpstr>
      <vt:lpstr>PowerPoint Presentation</vt:lpstr>
      <vt:lpstr>2010: Bombay HC</vt:lpstr>
      <vt:lpstr>2012: Supreme Court</vt:lpstr>
      <vt:lpstr>IT Act Clarification (2012)</vt:lpstr>
      <vt:lpstr>Evasion OR Avoidance?</vt:lpstr>
      <vt:lpstr>Budget 2012: GAAR</vt:lpstr>
      <vt:lpstr>Budget 2012: GAAR</vt:lpstr>
      <vt:lpstr>Arguments: Pro-Government Pro IT-dept</vt:lpstr>
      <vt:lpstr>CGT issues like Vodafone</vt:lpstr>
      <vt:lpstr>Pro-Corporate Arguments</vt:lpstr>
      <vt:lpstr>PowerPoint Presentation</vt:lpstr>
      <vt:lpstr>PowerPoint Presentation</vt:lpstr>
      <vt:lpstr>PowerPoint Presentation</vt:lpstr>
      <vt:lpstr>Vodafone: </vt:lpstr>
      <vt:lpstr>TRANSFER PRICING (2013-14)</vt:lpstr>
      <vt:lpstr>PowerPoint Presentation</vt:lpstr>
      <vt:lpstr>PowerPoint Presentation</vt:lpstr>
      <vt:lpstr>PowerPoint Presentation</vt:lpstr>
      <vt:lpstr>PowerPoint Presentation</vt:lpstr>
      <vt:lpstr>Why Transfer?: MNC</vt:lpstr>
      <vt:lpstr>PowerPoint Presentation</vt:lpstr>
      <vt:lpstr>PowerPoint Presentation</vt:lpstr>
      <vt:lpstr>PowerPoint Presentation</vt:lpstr>
      <vt:lpstr>Transfer Pricing Case</vt:lpstr>
      <vt:lpstr>PowerPoint Presentation</vt:lpstr>
      <vt:lpstr>MCQ- Find incorrect statement</vt:lpstr>
      <vt:lpstr>MCQ- Find Incorrect statement</vt:lpstr>
      <vt:lpstr>MCQ- Find Correct statement</vt:lpstr>
      <vt:lpstr>MCQ- Find Correct statement</vt:lpstr>
      <vt:lpstr>MCQ- Find Correct statement</vt:lpstr>
      <vt:lpstr>Nokia Tax Row</vt:lpstr>
      <vt:lpstr>તકલીફ #૧ Royalty payment</vt:lpstr>
      <vt:lpstr>PowerPoint Presentation</vt:lpstr>
      <vt:lpstr>PowerPoint Presentation</vt:lpstr>
      <vt:lpstr>Quantitative restriction on royalties</vt:lpstr>
      <vt:lpstr>Tax on Royalty</vt:lpstr>
      <vt:lpstr>PowerPoint Presentation</vt:lpstr>
      <vt:lpstr>PowerPoint Presentation</vt:lpstr>
      <vt:lpstr>PowerPoint Presentation</vt:lpstr>
      <vt:lpstr>Timeline 2013</vt:lpstr>
      <vt:lpstr>Nokia</vt:lpstr>
      <vt:lpstr>Income Tax Department</vt:lpstr>
      <vt:lpstr>Current Strategy</vt:lpstr>
      <vt:lpstr>Nokia Tax Row</vt:lpstr>
      <vt:lpstr>PowerPoint Presentation</vt:lpstr>
      <vt:lpstr>After thoughts</vt:lpstr>
      <vt:lpstr>Post WW1, League of nations</vt:lpstr>
      <vt:lpstr>Tax agreement @Source Model</vt:lpstr>
      <vt:lpstr>Tax agreement @Destination Model OECD</vt:lpstr>
      <vt:lpstr>PowerPoint Presentation</vt:lpstr>
      <vt:lpstr>After thoughts</vt:lpstr>
      <vt:lpstr>PowerPoint Presentation</vt:lpstr>
    </vt:vector>
  </TitlesOfParts>
  <Company>Rockstar Games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Sector Jan-24-2014</dc:title>
  <dc:creator>Mrunal Patel</dc:creator>
  <cp:lastModifiedBy>Mrunal Patel</cp:lastModifiedBy>
  <cp:revision>2082</cp:revision>
  <dcterms:created xsi:type="dcterms:W3CDTF">2014-01-23T12:48:15Z</dcterms:created>
  <dcterms:modified xsi:type="dcterms:W3CDTF">2015-02-14T08:15:20Z</dcterms:modified>
</cp:coreProperties>
</file>