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69"/>
  </p:notesMasterIdLst>
  <p:sldIdLst>
    <p:sldId id="257" r:id="rId2"/>
    <p:sldId id="258" r:id="rId3"/>
    <p:sldId id="259" r:id="rId4"/>
    <p:sldId id="317" r:id="rId5"/>
    <p:sldId id="261" r:id="rId6"/>
    <p:sldId id="262" r:id="rId7"/>
    <p:sldId id="263" r:id="rId8"/>
    <p:sldId id="264" r:id="rId9"/>
    <p:sldId id="265" r:id="rId10"/>
    <p:sldId id="266" r:id="rId11"/>
    <p:sldId id="318" r:id="rId12"/>
    <p:sldId id="268" r:id="rId13"/>
    <p:sldId id="269" r:id="rId14"/>
    <p:sldId id="270" r:id="rId15"/>
    <p:sldId id="271" r:id="rId16"/>
    <p:sldId id="272" r:id="rId17"/>
    <p:sldId id="274" r:id="rId18"/>
    <p:sldId id="319" r:id="rId19"/>
    <p:sldId id="335" r:id="rId20"/>
    <p:sldId id="320" r:id="rId21"/>
    <p:sldId id="278" r:id="rId22"/>
    <p:sldId id="279" r:id="rId23"/>
    <p:sldId id="280" r:id="rId24"/>
    <p:sldId id="281" r:id="rId25"/>
    <p:sldId id="282" r:id="rId26"/>
    <p:sldId id="283" r:id="rId27"/>
    <p:sldId id="308" r:id="rId28"/>
    <p:sldId id="309" r:id="rId29"/>
    <p:sldId id="310" r:id="rId30"/>
    <p:sldId id="311" r:id="rId31"/>
    <p:sldId id="312" r:id="rId32"/>
    <p:sldId id="323" r:id="rId33"/>
    <p:sldId id="313" r:id="rId34"/>
    <p:sldId id="314" r:id="rId35"/>
    <p:sldId id="315" r:id="rId36"/>
    <p:sldId id="316" r:id="rId37"/>
    <p:sldId id="325" r:id="rId38"/>
    <p:sldId id="326" r:id="rId39"/>
    <p:sldId id="285" r:id="rId40"/>
    <p:sldId id="286" r:id="rId41"/>
    <p:sldId id="287" r:id="rId42"/>
    <p:sldId id="288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327" r:id="rId51"/>
    <p:sldId id="329" r:id="rId52"/>
    <p:sldId id="330" r:id="rId53"/>
    <p:sldId id="297" r:id="rId54"/>
    <p:sldId id="298" r:id="rId55"/>
    <p:sldId id="299" r:id="rId56"/>
    <p:sldId id="331" r:id="rId57"/>
    <p:sldId id="300" r:id="rId58"/>
    <p:sldId id="301" r:id="rId59"/>
    <p:sldId id="332" r:id="rId60"/>
    <p:sldId id="333" r:id="rId61"/>
    <p:sldId id="334" r:id="rId62"/>
    <p:sldId id="302" r:id="rId63"/>
    <p:sldId id="303" r:id="rId64"/>
    <p:sldId id="304" r:id="rId65"/>
    <p:sldId id="305" r:id="rId66"/>
    <p:sldId id="306" r:id="rId67"/>
    <p:sldId id="307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log\Economy\SPIPA\0_img\charts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441793388612913"/>
          <c:y val="2.8188736172849629E-2"/>
          <c:w val="0.79115162625178492"/>
          <c:h val="0.91460035727838296"/>
        </c:manualLayout>
      </c:layout>
      <c:bar3DChart>
        <c:barDir val="bar"/>
        <c:grouping val="clustered"/>
        <c:varyColors val="1"/>
        <c:ser>
          <c:idx val="0"/>
          <c:order val="0"/>
          <c:tx>
            <c:strRef>
              <c:f>'asian crisis'!$B$1</c:f>
              <c:strCache>
                <c:ptCount val="1"/>
                <c:pt idx="0">
                  <c:v>1998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85000"/>
                </a:schemeClr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</c:dPt>
          <c:dPt>
            <c:idx val="1"/>
            <c:invertIfNegative val="0"/>
            <c:bubble3D val="0"/>
            <c:spPr>
              <a:solidFill>
                <a:schemeClr val="accent2">
                  <a:alpha val="85000"/>
                </a:schemeClr>
              </a:solidFill>
              <a:ln w="9525" cap="flat" cmpd="sng" algn="ctr">
                <a:solidFill>
                  <a:schemeClr val="accent2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2">
                    <a:lumMod val="75000"/>
                  </a:schemeClr>
                </a:contourClr>
              </a:sp3d>
            </c:spPr>
          </c:dPt>
          <c:dPt>
            <c:idx val="2"/>
            <c:invertIfNegative val="0"/>
            <c:bubble3D val="0"/>
            <c:spPr>
              <a:solidFill>
                <a:schemeClr val="accent3">
                  <a:alpha val="85000"/>
                </a:schemeClr>
              </a:solidFill>
              <a:ln w="9525" cap="flat" cmpd="sng" algn="ctr">
                <a:solidFill>
                  <a:schemeClr val="accent3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3">
                    <a:lumMod val="75000"/>
                  </a:schemeClr>
                </a:contourClr>
              </a:sp3d>
            </c:spPr>
          </c:dPt>
          <c:dPt>
            <c:idx val="3"/>
            <c:invertIfNegative val="0"/>
            <c:bubble3D val="0"/>
            <c:spPr>
              <a:solidFill>
                <a:schemeClr val="accent4">
                  <a:alpha val="85000"/>
                </a:schemeClr>
              </a:solidFill>
              <a:ln w="9525" cap="flat" cmpd="sng" algn="ctr">
                <a:solidFill>
                  <a:schemeClr val="accent4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4">
                    <a:lumMod val="75000"/>
                  </a:schemeClr>
                </a:contourClr>
              </a:sp3d>
            </c:spPr>
          </c:dPt>
          <c:dPt>
            <c:idx val="4"/>
            <c:invertIfNegative val="0"/>
            <c:bubble3D val="0"/>
            <c:spPr>
              <a:solidFill>
                <a:schemeClr val="accent5">
                  <a:alpha val="85000"/>
                </a:schemeClr>
              </a:solidFill>
              <a:ln w="9525" cap="flat" cmpd="sng" algn="ctr">
                <a:solidFill>
                  <a:schemeClr val="accent5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5">
                    <a:lumMod val="75000"/>
                  </a:schemeClr>
                </a:contourClr>
              </a:sp3d>
            </c:spPr>
          </c:dPt>
          <c:dPt>
            <c:idx val="5"/>
            <c:invertIfNegative val="0"/>
            <c:bubble3D val="0"/>
            <c:spPr>
              <a:solidFill>
                <a:schemeClr val="accent6">
                  <a:alpha val="85000"/>
                </a:schemeClr>
              </a:solidFill>
              <a:ln w="9525" cap="flat" cmpd="sng" algn="ctr">
                <a:solidFill>
                  <a:schemeClr val="accent6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6">
                    <a:lumMod val="75000"/>
                  </a:schemeClr>
                </a:contourClr>
              </a:sp3d>
            </c:spPr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  <a:alpha val="85000"/>
                </a:schemeClr>
              </a:solidFill>
              <a:ln w="9525" cap="flat" cmpd="sng" algn="ctr">
                <a:solidFill>
                  <a:schemeClr val="accent1">
                    <a:lumMod val="60000"/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60000"/>
                    <a:lumMod val="75000"/>
                  </a:schemeClr>
                </a:contourClr>
              </a:sp3d>
            </c:spPr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  <a:alpha val="85000"/>
                </a:schemeClr>
              </a:solidFill>
              <a:ln w="9525" cap="flat" cmpd="sng" algn="ctr">
                <a:solidFill>
                  <a:schemeClr val="accent2">
                    <a:lumMod val="60000"/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2">
                    <a:lumMod val="60000"/>
                    <a:lumMod val="75000"/>
                  </a:schemeClr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Franklin Gothic Demi Cond" panose="020B07060304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'asian crisis'!$A$2:$A$7</c:f>
              <c:strCache>
                <c:ptCount val="6"/>
                <c:pt idx="0">
                  <c:v>China</c:v>
                </c:pt>
                <c:pt idx="1">
                  <c:v>India</c:v>
                </c:pt>
                <c:pt idx="2">
                  <c:v>Indonesia</c:v>
                </c:pt>
                <c:pt idx="3">
                  <c:v>Malaysia</c:v>
                </c:pt>
                <c:pt idx="4">
                  <c:v>S.Korea</c:v>
                </c:pt>
                <c:pt idx="5">
                  <c:v>Thailand</c:v>
                </c:pt>
              </c:strCache>
            </c:strRef>
          </c:cat>
          <c:val>
            <c:numRef>
              <c:f>'asian crisis'!$B$2:$B$7</c:f>
              <c:numCache>
                <c:formatCode>General</c:formatCode>
                <c:ptCount val="6"/>
                <c:pt idx="0">
                  <c:v>7.8</c:v>
                </c:pt>
                <c:pt idx="1">
                  <c:v>5.8</c:v>
                </c:pt>
                <c:pt idx="2">
                  <c:v>-13.7</c:v>
                </c:pt>
                <c:pt idx="3">
                  <c:v>-6.9</c:v>
                </c:pt>
                <c:pt idx="4">
                  <c:v>-5.8</c:v>
                </c:pt>
                <c:pt idx="5">
                  <c:v>-9.4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-1160091776"/>
        <c:axId val="-1160090688"/>
        <c:axId val="0"/>
      </c:bar3DChart>
      <c:catAx>
        <c:axId val="-1160091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8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Franklin Gothic Demi Cond" panose="020B0706030402020204" pitchFamily="34" charset="0"/>
                <a:ea typeface="+mn-ea"/>
                <a:cs typeface="+mn-cs"/>
              </a:defRPr>
            </a:pPr>
            <a:endParaRPr lang="en-US"/>
          </a:p>
        </c:txPr>
        <c:crossAx val="-1160090688"/>
        <c:crosses val="autoZero"/>
        <c:auto val="1"/>
        <c:lblAlgn val="ctr"/>
        <c:lblOffset val="100"/>
        <c:noMultiLvlLbl val="0"/>
      </c:catAx>
      <c:valAx>
        <c:axId val="-1160090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60091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942DB-299E-442F-815D-A6256FCF0C19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AF714-3147-4758-A463-B7434CFF3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51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SBI</a:t>
            </a:r>
            <a:r>
              <a:rPr lang="en-US" baseline="0" dirty="0" smtClean="0"/>
              <a:t> takes commission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4AF3D-566F-467A-A261-28EF7D584B21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65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4AF3D-566F-467A-A261-28EF7D584B2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9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Risk </a:t>
            </a:r>
            <a:r>
              <a:rPr lang="en-US" smtClean="0"/>
              <a:t>to entire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4AF3D-566F-467A-A261-28EF7D584B2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0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1F35F573-5E47-492A-8496-E2370AF109F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B6CA309C-D164-446C-8C8D-65A4C266DB7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67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F573-5E47-492A-8496-E2370AF109F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09C-D164-446C-8C8D-65A4C266DB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F5812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F5812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63" y="2374677"/>
            <a:ext cx="2637144" cy="39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F573-5E47-492A-8496-E2370AF109F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09C-D164-446C-8C8D-65A4C266DB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4099" y="6053697"/>
            <a:ext cx="93821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1. Skip                     2. Attempt          3.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0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38"/>
            <a:ext cx="10515600" cy="2218795"/>
          </a:xfrm>
        </p:spPr>
        <p:txBody>
          <a:bodyPr anchor="ctr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21000"/>
            <a:ext cx="10515600" cy="3168651"/>
          </a:xfrm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F573-5E47-492A-8496-E2370AF109F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09C-D164-446C-8C8D-65A4C266DB7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97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chemeClr val="tx1"/>
          </a:solidFill>
          <a:ln w="76200">
            <a:solidFill>
              <a:srgbClr val="92D05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chemeClr val="tx1"/>
          </a:solidFill>
          <a:ln w="76200">
            <a:solidFill>
              <a:srgbClr val="00B0F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F573-5E47-492A-8496-E2370AF109F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09C-D164-446C-8C8D-65A4C266DB7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53567" y="3540101"/>
            <a:ext cx="1905266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9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55800"/>
            <a:ext cx="5157787" cy="4255559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1F35F573-5E47-492A-8496-E2370AF109F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B6CA309C-D164-446C-8C8D-65A4C266DB7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52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233488"/>
            <a:ext cx="5157787" cy="4977872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233488"/>
            <a:ext cx="5157787" cy="4956175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1F35F573-5E47-492A-8496-E2370AF109F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B6CA309C-D164-446C-8C8D-65A4C266DB7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5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F573-5E47-492A-8496-E2370AF109F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09C-D164-446C-8C8D-65A4C266DB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09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F573-5E47-492A-8496-E2370AF109F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09C-D164-446C-8C8D-65A4C266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31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F573-5E47-492A-8496-E2370AF109F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09C-D164-446C-8C8D-65A4C266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87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F573-5E47-492A-8496-E2370AF109F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09C-D164-446C-8C8D-65A4C266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40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F573-5E47-492A-8496-E2370AF109F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09C-D164-446C-8C8D-65A4C266DB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0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F573-5E47-492A-8496-E2370AF109F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09C-D164-446C-8C8D-65A4C266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F573-5E47-492A-8496-E2370AF109F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09C-D164-446C-8C8D-65A4C266DB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704263" y="365125"/>
            <a:ext cx="2649537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7772400" cy="52371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34938"/>
            <a:ext cx="77724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19653" y="2505486"/>
            <a:ext cx="6068272" cy="876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675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F573-5E47-492A-8496-E2370AF109F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09C-D164-446C-8C8D-65A4C266DB7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82597" y="2330389"/>
            <a:ext cx="6068272" cy="87642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23031"/>
            <a:ext cx="10515600" cy="701675"/>
          </a:xfr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71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rgbClr val="FFFFEB"/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rgbClr val="F4F9F1"/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F573-5E47-492A-8496-E2370AF109F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09C-D164-446C-8C8D-65A4C266DB7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53567" y="3540101"/>
            <a:ext cx="1905266" cy="34294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38972"/>
            <a:ext cx="10515600" cy="701675"/>
          </a:xfr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74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88496"/>
            <a:ext cx="5157787" cy="678921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/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34104"/>
            <a:ext cx="5157787" cy="42555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F573-5E47-492A-8496-E2370AF109F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09C-D164-446C-8C8D-65A4C266DB7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1088496"/>
            <a:ext cx="5157787" cy="678921"/>
          </a:xfrm>
          <a:prstGeom prst="flowChartOffpage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b"/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53567" y="3540101"/>
            <a:ext cx="1905266" cy="342948"/>
          </a:xfrm>
          <a:prstGeom prst="rect">
            <a:avLst/>
          </a:prstGeom>
        </p:spPr>
      </p:pic>
      <p:cxnSp>
        <p:nvCxnSpPr>
          <p:cNvPr id="5" name="Straight Connector 4"/>
          <p:cNvCxnSpPr>
            <a:stCxn id="10" idx="2"/>
          </p:cNvCxnSpPr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48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F573-5E47-492A-8496-E2370AF109F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09C-D164-446C-8C8D-65A4C266DB7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62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6187"/>
            <a:ext cx="5181600" cy="493077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6187"/>
            <a:ext cx="5181600" cy="4930776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F573-5E47-492A-8496-E2370AF109F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09C-D164-446C-8C8D-65A4C266DB7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53567" y="3540101"/>
            <a:ext cx="1905266" cy="34294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0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88496"/>
            <a:ext cx="5157787" cy="678921"/>
          </a:xfr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b"/>
          <a:lstStyle>
            <a:lvl1pPr marL="0" indent="0" algn="ct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34104"/>
            <a:ext cx="5157787" cy="42555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F573-5E47-492A-8496-E2370AF109F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09C-D164-446C-8C8D-65A4C266DB7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1088496"/>
            <a:ext cx="5157787" cy="678921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b"/>
          <a:lstStyle>
            <a:lvl1pPr marL="0" indent="0" algn="ct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53567" y="3540101"/>
            <a:ext cx="1905266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80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16" y="127321"/>
            <a:ext cx="10035251" cy="6049641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F573-5E47-492A-8496-E2370AF109F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09C-D164-446C-8C8D-65A4C266DB78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33" y="5829344"/>
            <a:ext cx="4089836" cy="102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128837" y="2490959"/>
            <a:ext cx="5829344" cy="15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9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f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287868"/>
            <a:ext cx="7755466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F573-5E47-492A-8496-E2370AF109F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09C-D164-446C-8C8D-65A4C266DB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59353" y="646331"/>
            <a:ext cx="3712513" cy="2090552"/>
          </a:xfrm>
          <a:prstGeom prst="flowChartDocumen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09" y="3091681"/>
            <a:ext cx="3810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8067" y="0"/>
            <a:ext cx="3759200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Self Study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0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3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F573-5E47-492A-8496-E2370AF109F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09C-D164-446C-8C8D-65A4C266DB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047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viro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F573-5E47-492A-8496-E2370AF109F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09C-D164-446C-8C8D-65A4C266DB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734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F573-5E47-492A-8496-E2370AF109F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09C-D164-446C-8C8D-65A4C266DB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989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onomic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8" y="1718733"/>
            <a:ext cx="3053918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F573-5E47-492A-8496-E2370AF109F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09C-D164-446C-8C8D-65A4C266DB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384A9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384A92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03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2" y="1783664"/>
            <a:ext cx="3089805" cy="40522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F573-5E47-492A-8496-E2370AF109F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09C-D164-446C-8C8D-65A4C266DB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45223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452238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706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5F573-5E47-492A-8496-E2370AF109FC}" type="datetimeFigureOut">
              <a:rPr lang="en-US" smtClean="0"/>
              <a:t>19-Feb-15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09C-D164-446C-8C8D-65A4C266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5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jpeg"/><Relationship Id="rId5" Type="http://schemas.openxmlformats.org/officeDocument/2006/relationships/image" Target="../media/image18.jpeg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jpeg"/><Relationship Id="rId5" Type="http://schemas.openxmlformats.org/officeDocument/2006/relationships/image" Target="../media/image18.jpe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0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9.jpeg"/><Relationship Id="rId5" Type="http://schemas.openxmlformats.org/officeDocument/2006/relationships/image" Target="../media/image18.jpeg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3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3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1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3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14.jpg"/><Relationship Id="rId4" Type="http://schemas.openxmlformats.org/officeDocument/2006/relationships/image" Target="../media/image41.jp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4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14.jpg"/><Relationship Id="rId4" Type="http://schemas.openxmlformats.org/officeDocument/2006/relationships/image" Target="../media/image41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6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41.jpg"/><Relationship Id="rId4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Exchange Rates regimes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742950" indent="-742950" algn="l">
              <a:buFont typeface="+mj-lt"/>
              <a:buAutoNum type="arabicPeriod"/>
            </a:pPr>
            <a:endParaRPr lang="en-US" sz="4000" dirty="0" smtClean="0"/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/>
              <a:t>Fixed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/>
              <a:t>Floating (Flexible</a:t>
            </a:r>
            <a:r>
              <a:rPr lang="en-US" sz="4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28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$1 = Rs.10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 Thumps up MRP Rs.10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=  $1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1 Thumps up MRP Rs.10</a:t>
            </a:r>
          </a:p>
          <a:p>
            <a:r>
              <a:rPr lang="en-US" dirty="0"/>
              <a:t>=  </a:t>
            </a:r>
            <a:r>
              <a:rPr lang="en-US" dirty="0" smtClean="0"/>
              <a:t>$ 10/11</a:t>
            </a:r>
            <a:endParaRPr lang="en-US" dirty="0"/>
          </a:p>
          <a:p>
            <a:r>
              <a:rPr lang="en-US" dirty="0" smtClean="0">
                <a:solidFill>
                  <a:srgbClr val="FFFF00"/>
                </a:solidFill>
              </a:rPr>
              <a:t>= $ 0.91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$1 = </a:t>
            </a:r>
            <a:r>
              <a:rPr lang="en-US" dirty="0" smtClean="0"/>
              <a:t>Rs.11 (</a:t>
            </a:r>
            <a:r>
              <a:rPr lang="en-US" dirty="0" err="1" smtClean="0"/>
              <a:t>Dvl</a:t>
            </a:r>
            <a:r>
              <a:rPr lang="en-US" dirty="0" smtClean="0"/>
              <a:t>.)</a:t>
            </a:r>
            <a:endParaRPr lang="en-US" dirty="0"/>
          </a:p>
        </p:txBody>
      </p:sp>
      <p:pic>
        <p:nvPicPr>
          <p:cNvPr id="1028" name="Picture 4" descr="http://3.bp.blogspot.com/-tXDKWYcA0aY/UYoSIT9351I/AAAAAAAAAuY/FV6pHCtAn7c/s1600/T-Up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681" y="4133963"/>
            <a:ext cx="5333842" cy="196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2355533" y="2233210"/>
            <a:ext cx="3840480" cy="568960"/>
          </a:xfrm>
          <a:prstGeom prst="straightConnector1">
            <a:avLst/>
          </a:prstGeom>
          <a:ln w="190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C000"/>
                </a:solidFill>
              </a:rPr>
              <a:t>A: </a:t>
            </a:r>
            <a:r>
              <a:rPr lang="en-US" sz="4800" dirty="0" smtClean="0"/>
              <a:t>Devaluation </a:t>
            </a:r>
            <a:r>
              <a:rPr lang="en-US" sz="4800" dirty="0"/>
              <a:t>of the currency may promote exports</a:t>
            </a:r>
          </a:p>
          <a:p>
            <a:r>
              <a:rPr lang="en-US" sz="4800" dirty="0" smtClean="0">
                <a:solidFill>
                  <a:srgbClr val="FFC000"/>
                </a:solidFill>
              </a:rPr>
              <a:t>R:</a:t>
            </a:r>
            <a:r>
              <a:rPr lang="en-US" sz="4800" dirty="0" smtClean="0"/>
              <a:t> Price </a:t>
            </a:r>
            <a:r>
              <a:rPr lang="en-US" sz="4800" dirty="0"/>
              <a:t>of the country's product in international market </a:t>
            </a:r>
            <a:r>
              <a:rPr lang="en-US" sz="4800" dirty="0" smtClean="0"/>
              <a:t>falls </a:t>
            </a:r>
            <a:r>
              <a:rPr lang="en-US" sz="4800" dirty="0"/>
              <a:t>due to </a:t>
            </a:r>
            <a:r>
              <a:rPr lang="en-US" sz="4800" dirty="0" smtClean="0"/>
              <a:t>devaluation</a:t>
            </a:r>
          </a:p>
          <a:p>
            <a:r>
              <a:rPr lang="en-US" sz="4800" dirty="0" smtClean="0">
                <a:solidFill>
                  <a:srgbClr val="FFC000"/>
                </a:solidFill>
              </a:rPr>
              <a:t>Both right, R explains 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Mock MCQ 1999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Fall of rupee || Rise of Dollar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67" y="1517466"/>
            <a:ext cx="10433925" cy="327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Devaluation vs Depreciation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2094"/>
            <a:ext cx="9527933" cy="2993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366" y="3824224"/>
            <a:ext cx="195997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0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Devaluation vs Depreciation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6726"/>
            <a:ext cx="9731679" cy="3057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38" y="4347464"/>
            <a:ext cx="195997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3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709928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endParaRPr lang="en-US" sz="3600" dirty="0">
                        <a:latin typeface="Franklin Gothic Demi" panose="020B07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latin typeface="Franklin Gothic Demi" panose="020B0703020102020204" pitchFamily="34" charset="0"/>
                        </a:rPr>
                        <a:t>Fixed</a:t>
                      </a:r>
                      <a:endParaRPr lang="en-US" sz="3600" dirty="0">
                        <a:latin typeface="Franklin Gothic Demi" panose="020B07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latin typeface="Franklin Gothic Demi" panose="020B0703020102020204" pitchFamily="34" charset="0"/>
                        </a:rPr>
                        <a:t>Floating</a:t>
                      </a:r>
                      <a:endParaRPr lang="en-US" sz="3600" dirty="0">
                        <a:latin typeface="Franklin Gothic Demi" panose="020B07030201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latin typeface="Franklin Gothic Demi" panose="020B0703020102020204" pitchFamily="34" charset="0"/>
                        </a:rPr>
                        <a:t>1$ = 10; </a:t>
                      </a:r>
                    </a:p>
                    <a:p>
                      <a:r>
                        <a:rPr lang="en-US" sz="3600" dirty="0" smtClean="0">
                          <a:latin typeface="Franklin Gothic Demi" panose="020B0703020102020204" pitchFamily="34" charset="0"/>
                        </a:rPr>
                        <a:t>1$ =</a:t>
                      </a:r>
                      <a:r>
                        <a:rPr lang="en-US" sz="3600" baseline="0" dirty="0" smtClean="0">
                          <a:latin typeface="Franklin Gothic Demi" panose="020B0703020102020204" pitchFamily="34" charset="0"/>
                        </a:rPr>
                        <a:t> 50</a:t>
                      </a:r>
                      <a:endParaRPr lang="en-US" sz="3600" dirty="0">
                        <a:latin typeface="Franklin Gothic Demi" panose="020B07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latin typeface="Franklin Gothic Demi" panose="020B0703020102020204" pitchFamily="34" charset="0"/>
                        </a:rPr>
                        <a:t>Devaluation</a:t>
                      </a:r>
                      <a:endParaRPr lang="en-US" sz="3600" dirty="0">
                        <a:latin typeface="Franklin Gothic Demi" panose="020B07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latin typeface="Franklin Gothic Demi" panose="020B0703020102020204" pitchFamily="34" charset="0"/>
                        </a:rPr>
                        <a:t>Deprecation</a:t>
                      </a:r>
                      <a:endParaRPr lang="en-US" sz="3600" dirty="0">
                        <a:latin typeface="Franklin Gothic Demi" panose="020B07030201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Rupee: Devaluation || Depreciation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764472"/>
              </p:ext>
            </p:extLst>
          </p:nvPr>
        </p:nvGraphicFramePr>
        <p:xfrm>
          <a:off x="358218" y="1182027"/>
          <a:ext cx="1099558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5194"/>
                <a:gridCol w="3665194"/>
                <a:gridCol w="3665194"/>
              </a:tblGrid>
              <a:tr h="370840">
                <a:tc>
                  <a:txBody>
                    <a:bodyPr/>
                    <a:lstStyle/>
                    <a:p>
                      <a:endParaRPr lang="en-US" sz="5400" dirty="0">
                        <a:latin typeface="Franklin Gothic Demi" panose="020B07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latin typeface="Franklin Gothic Demi" panose="020B0703020102020204" pitchFamily="34" charset="0"/>
                        </a:rPr>
                        <a:t>Fixed</a:t>
                      </a:r>
                      <a:endParaRPr lang="en-US" sz="5400" dirty="0">
                        <a:latin typeface="Franklin Gothic Demi" panose="020B07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latin typeface="Franklin Gothic Demi" panose="020B0703020102020204" pitchFamily="34" charset="0"/>
                        </a:rPr>
                        <a:t>Floating</a:t>
                      </a:r>
                      <a:endParaRPr lang="en-US" sz="5400" dirty="0">
                        <a:latin typeface="Franklin Gothic Demi" panose="020B07030201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latin typeface="Franklin Gothic Demi" panose="020B0703020102020204" pitchFamily="34" charset="0"/>
                        </a:rPr>
                        <a:t>1$ = 10; </a:t>
                      </a:r>
                    </a:p>
                    <a:p>
                      <a:r>
                        <a:rPr lang="en-US" sz="5400" dirty="0" smtClean="0">
                          <a:latin typeface="Franklin Gothic Demi" panose="020B0703020102020204" pitchFamily="34" charset="0"/>
                        </a:rPr>
                        <a:t>1$ =</a:t>
                      </a:r>
                      <a:r>
                        <a:rPr lang="en-US" sz="5400" baseline="0" dirty="0" smtClean="0">
                          <a:latin typeface="Franklin Gothic Demi" panose="020B0703020102020204" pitchFamily="34" charset="0"/>
                        </a:rPr>
                        <a:t> 50</a:t>
                      </a:r>
                      <a:endParaRPr lang="en-US" sz="5400" dirty="0">
                        <a:latin typeface="Franklin Gothic Demi" panose="020B07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800" dirty="0" smtClean="0">
                          <a:latin typeface="Franklin Gothic Demi" panose="020B0703020102020204" pitchFamily="34" charset="0"/>
                        </a:rPr>
                        <a:t>Devaluation</a:t>
                      </a:r>
                      <a:endParaRPr lang="en-US" sz="4800" dirty="0">
                        <a:latin typeface="Franklin Gothic Demi" panose="020B0703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800" dirty="0" smtClean="0">
                          <a:latin typeface="Franklin Gothic Demi" panose="020B0703020102020204" pitchFamily="34" charset="0"/>
                        </a:rPr>
                        <a:t>Deprecation</a:t>
                      </a:r>
                      <a:endParaRPr lang="en-US" sz="4800" dirty="0">
                        <a:latin typeface="Franklin Gothic Demi" panose="020B07030201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latin typeface="Franklin Gothic Demi" panose="020B0703020102020204" pitchFamily="34" charset="0"/>
                        </a:rPr>
                        <a:t>1$ =</a:t>
                      </a:r>
                      <a:r>
                        <a:rPr lang="en-US" sz="5400" baseline="0" dirty="0" smtClean="0">
                          <a:latin typeface="Franklin Gothic Demi" panose="020B0703020102020204" pitchFamily="34" charset="0"/>
                        </a:rPr>
                        <a:t> 50;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>
                          <a:latin typeface="Franklin Gothic Demi" panose="020B0703020102020204" pitchFamily="34" charset="0"/>
                        </a:rPr>
                        <a:t>1$ = 10</a:t>
                      </a:r>
                      <a:endParaRPr lang="en-US" sz="5400" dirty="0">
                        <a:latin typeface="Franklin Gothic Demi" panose="020B07030201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 smtClean="0">
                          <a:latin typeface="Franklin Gothic Demi" panose="020B0703020102020204" pitchFamily="34" charset="0"/>
                        </a:rPr>
                        <a:t>Revaluation</a:t>
                      </a:r>
                      <a:endParaRPr lang="en-US" sz="4800" dirty="0">
                        <a:latin typeface="Franklin Gothic Demi" panose="020B07030201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 smtClean="0">
                          <a:latin typeface="Franklin Gothic Demi" panose="020B0703020102020204" pitchFamily="34" charset="0"/>
                        </a:rPr>
                        <a:t>Appreciation</a:t>
                      </a:r>
                      <a:endParaRPr lang="en-US" sz="4800" dirty="0">
                        <a:latin typeface="Franklin Gothic Demi" panose="020B07030201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Rupee: Devaluation || Depreciation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0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RBI doesn’t intervene to control exchange rate</a:t>
            </a:r>
          </a:p>
          <a:p>
            <a:r>
              <a:rPr lang="en-US" sz="4000" dirty="0" smtClean="0"/>
              <a:t>Free market,  supply-demand</a:t>
            </a:r>
          </a:p>
          <a:p>
            <a:r>
              <a:rPr lang="en-US" dirty="0" smtClean="0"/>
              <a:t>But then- too much volatility in exchange rate.</a:t>
            </a:r>
          </a:p>
          <a:p>
            <a:r>
              <a:rPr lang="en-US" sz="4000" dirty="0" smtClean="0"/>
              <a:t>Hence real-life: “Managed floating”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Floating Exchange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“Managed” Floating exchange 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88" y="520087"/>
            <a:ext cx="2721337" cy="20410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8017" y="987944"/>
            <a:ext cx="3511296" cy="13234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>
                <a:latin typeface="Franklin Gothic Demi Cond" panose="020B0706030402020204" pitchFamily="34" charset="0"/>
              </a:rPr>
              <a:t>I interfere to prevent volatility</a:t>
            </a:r>
            <a:endParaRPr lang="en-US" sz="4000" dirty="0">
              <a:latin typeface="Franklin Gothic Demi Cond" panose="020B07060304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917" y="4954630"/>
            <a:ext cx="1318083" cy="1903370"/>
          </a:xfrm>
          <a:prstGeom prst="rect">
            <a:avLst/>
          </a:prstGeom>
        </p:spPr>
      </p:pic>
      <p:pic>
        <p:nvPicPr>
          <p:cNvPr id="9" name="Picture 2" descr="http://myndset.com/wp-content/uploads/2012/02/money-hand-cash-dollars-Fotolia_113356_Subscription_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982945"/>
            <a:ext cx="1504709" cy="226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myndset.com/wp-content/uploads/2012/02/money-hand-cash-dollars-Fotolia_113356_Subscription_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657" y="1982945"/>
            <a:ext cx="1504709" cy="226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myndset.com/wp-content/uploads/2012/02/money-hand-cash-dollars-Fotolia_113356_Subscription_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32605"/>
            <a:ext cx="1504709" cy="226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myndset.com/wp-content/uploads/2012/02/money-hand-cash-dollars-Fotolia_113356_Subscription_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656" y="4332605"/>
            <a:ext cx="1504709" cy="226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09" y="735264"/>
            <a:ext cx="1524000" cy="1828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665" y="3189063"/>
            <a:ext cx="1318083" cy="19033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353" y="2957776"/>
            <a:ext cx="2490924" cy="16506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352" y="4948621"/>
            <a:ext cx="2490924" cy="16506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57601" y="2940533"/>
            <a:ext cx="5403578" cy="341632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582"/>
            </a:avLst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Sudden purchase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o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f Rs. 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$1=50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$1=40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Not good for exports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2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“Managed” Floating exchange 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381" y="580313"/>
            <a:ext cx="2721337" cy="20410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5910" y="1048170"/>
            <a:ext cx="3511296" cy="13234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>
                <a:latin typeface="Franklin Gothic Demi Cond" panose="020B0706030402020204" pitchFamily="34" charset="0"/>
              </a:rPr>
              <a:t>I interfere to prevent volatility</a:t>
            </a:r>
            <a:endParaRPr lang="en-US" sz="4000" dirty="0">
              <a:latin typeface="Franklin Gothic Demi Cond" panose="020B0706030402020204" pitchFamily="34" charset="0"/>
            </a:endParaRPr>
          </a:p>
        </p:txBody>
      </p:sp>
      <p:pic>
        <p:nvPicPr>
          <p:cNvPr id="9" name="Picture 2" descr="http://myndset.com/wp-content/uploads/2012/02/money-hand-cash-dollars-Fotolia_113356_Subscription_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982945"/>
            <a:ext cx="1504709" cy="226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myndset.com/wp-content/uploads/2012/02/money-hand-cash-dollars-Fotolia_113356_Subscription_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583" y="766108"/>
            <a:ext cx="1210906" cy="182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myndset.com/wp-content/uploads/2012/02/money-hand-cash-dollars-Fotolia_113356_Subscription_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32605"/>
            <a:ext cx="1504709" cy="226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myndset.com/wp-content/uploads/2012/02/money-hand-cash-dollars-Fotolia_113356_Subscription_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489" y="766108"/>
            <a:ext cx="1210906" cy="182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09" y="735264"/>
            <a:ext cx="1524000" cy="1828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353" y="2957776"/>
            <a:ext cx="2490924" cy="16506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352" y="4948621"/>
            <a:ext cx="2490924" cy="16506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57601" y="2940533"/>
            <a:ext cx="5403578" cy="230832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582"/>
            </a:avLst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Equilibrium</a:t>
            </a:r>
          </a:p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Reset</a:t>
            </a:r>
          </a:p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To </a:t>
            </a:r>
          </a:p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$1 = Rs.50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55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Fixed Exchange Rate Regime (</a:t>
            </a:r>
            <a:r>
              <a:rPr lang="en-US" sz="3200" dirty="0" err="1"/>
              <a:t>Upto</a:t>
            </a:r>
            <a:r>
              <a:rPr lang="en-US" sz="3200" dirty="0"/>
              <a:t> March </a:t>
            </a:r>
            <a:r>
              <a:rPr lang="en-US" sz="3200" dirty="0" smtClean="0"/>
              <a:t>1992)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592" y="3765042"/>
            <a:ext cx="1943100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3235452"/>
            <a:ext cx="3002280" cy="3002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451" y="932555"/>
            <a:ext cx="2600325" cy="1762125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3417661">
            <a:off x="2807184" y="1630142"/>
            <a:ext cx="2432116" cy="2701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latin typeface="Franklin Gothic Heavy" panose="020B0903020102020204" pitchFamily="34" charset="0"/>
              </a:rPr>
              <a:t>MSP 1400 per Qt.</a:t>
            </a:r>
            <a:endParaRPr lang="en-US" sz="2800" dirty="0">
              <a:latin typeface="Franklin Gothic Heavy" panose="020B09030201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837" y="4440182"/>
            <a:ext cx="3141555" cy="223399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827282" y="4543720"/>
            <a:ext cx="4719310" cy="942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21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5907" y="93847"/>
            <a:ext cx="10515600" cy="7016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“managed” Floating </a:t>
            </a:r>
            <a:r>
              <a:rPr lang="en-US" dirty="0" smtClean="0"/>
              <a:t>exchange 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449" y="444685"/>
            <a:ext cx="2721337" cy="20410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20467" y="877064"/>
            <a:ext cx="3511296" cy="13234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>
                <a:latin typeface="Franklin Gothic Demi Cond" panose="020B0706030402020204" pitchFamily="34" charset="0"/>
              </a:rPr>
              <a:t>I interfere to prevent volatility</a:t>
            </a:r>
            <a:endParaRPr lang="en-US" sz="4000" dirty="0">
              <a:latin typeface="Franklin Gothic Demi Cond" panose="020B07060304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40" y="2291101"/>
            <a:ext cx="1545267" cy="2231433"/>
          </a:xfrm>
          <a:prstGeom prst="rect">
            <a:avLst/>
          </a:prstGeom>
        </p:spPr>
      </p:pic>
      <p:pic>
        <p:nvPicPr>
          <p:cNvPr id="9" name="Picture 2" descr="http://myndset.com/wp-content/uploads/2012/02/money-hand-cash-dollars-Fotolia_113356_Subscription_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463" y="2744697"/>
            <a:ext cx="1163047" cy="17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myndset.com/wp-content/uploads/2012/02/money-hand-cash-dollars-Fotolia_113356_Subscription_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463" y="4496691"/>
            <a:ext cx="1163047" cy="17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09" y="735264"/>
            <a:ext cx="1524000" cy="1828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606" y="2661971"/>
            <a:ext cx="2044748" cy="13549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606" y="4062238"/>
            <a:ext cx="2044748" cy="13549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39" y="4522534"/>
            <a:ext cx="1545267" cy="22314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092" y="5417224"/>
            <a:ext cx="1490370" cy="9876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62" y="5417224"/>
            <a:ext cx="1490370" cy="9876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647415" y="2926379"/>
            <a:ext cx="5403578" cy="341632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582"/>
            </a:avLst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Sudden purchase of $$ 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$1=50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$1=60</a:t>
            </a:r>
          </a:p>
          <a:p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Not good for imports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2" name="Picture 2" descr="http://myndset.com/wp-content/uploads/2012/02/money-hand-cash-dollars-Fotolia_113356_Subscription_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715" y="2744697"/>
            <a:ext cx="1163047" cy="17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myndset.com/wp-content/uploads/2012/02/money-hand-cash-dollars-Fotolia_113356_Subscription_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715" y="4496691"/>
            <a:ext cx="1163047" cy="17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42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sz="4400" dirty="0"/>
              <a:t>To stop </a:t>
            </a:r>
            <a:r>
              <a:rPr lang="en-US" sz="4400" dirty="0">
                <a:solidFill>
                  <a:srgbClr val="FFC000"/>
                </a:solidFill>
              </a:rPr>
              <a:t>appreciation</a:t>
            </a:r>
            <a:r>
              <a:rPr lang="en-US" sz="4400" dirty="0"/>
              <a:t> of rupee, RBI should </a:t>
            </a:r>
            <a:r>
              <a:rPr lang="en-US" sz="4400" dirty="0">
                <a:solidFill>
                  <a:srgbClr val="FFC000"/>
                </a:solidFill>
              </a:rPr>
              <a:t>sell</a:t>
            </a:r>
            <a:r>
              <a:rPr lang="en-US" sz="4400" dirty="0"/>
              <a:t> dollars from its forex reserve.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400" dirty="0"/>
              <a:t>To stop </a:t>
            </a:r>
            <a:r>
              <a:rPr lang="en-US" sz="4400" dirty="0">
                <a:solidFill>
                  <a:srgbClr val="FFC000"/>
                </a:solidFill>
              </a:rPr>
              <a:t>depreciation</a:t>
            </a:r>
            <a:r>
              <a:rPr lang="en-US" sz="4400" dirty="0"/>
              <a:t> of rupee, RBI should purchase dollars from market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400" dirty="0"/>
              <a:t>Both </a:t>
            </a:r>
            <a:r>
              <a:rPr lang="en-US" sz="4400" dirty="0" smtClean="0"/>
              <a:t>A </a:t>
            </a:r>
            <a:r>
              <a:rPr lang="en-US" sz="4400" dirty="0"/>
              <a:t>and </a:t>
            </a:r>
            <a:r>
              <a:rPr lang="en-US" sz="4400" dirty="0" smtClean="0"/>
              <a:t>B</a:t>
            </a:r>
            <a:endParaRPr lang="en-US" sz="4400" dirty="0"/>
          </a:p>
          <a:p>
            <a:pPr marL="742950" indent="-742950">
              <a:buFont typeface="+mj-lt"/>
              <a:buAutoNum type="alphaUcPeriod"/>
            </a:pPr>
            <a:r>
              <a:rPr lang="en-US" sz="4400" dirty="0"/>
              <a:t>Neither </a:t>
            </a:r>
            <a:r>
              <a:rPr lang="en-US" sz="4400" dirty="0" smtClean="0"/>
              <a:t>A </a:t>
            </a:r>
            <a:r>
              <a:rPr lang="en-US" sz="4400" dirty="0"/>
              <a:t>nor </a:t>
            </a:r>
            <a:r>
              <a:rPr lang="en-US" sz="4400" dirty="0" smtClean="0"/>
              <a:t>B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correct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35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Floating Exchange Rate (Problem of volatility)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7" y="3744315"/>
            <a:ext cx="1731720" cy="1731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194" y="969820"/>
            <a:ext cx="2363392" cy="17725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16" y="3517222"/>
            <a:ext cx="2438740" cy="24387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18" y="3744315"/>
            <a:ext cx="3000311" cy="20835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15200" y="5955962"/>
            <a:ext cx="373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Authorized dealers under FEMA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24" y="3823598"/>
            <a:ext cx="1731720" cy="17317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1" y="4945778"/>
            <a:ext cx="1731720" cy="17317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88" y="5040046"/>
            <a:ext cx="1731720" cy="1731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25" y="5134314"/>
            <a:ext cx="1731720" cy="17317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515" y="3918460"/>
            <a:ext cx="1731720" cy="173172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842962" y="4366218"/>
            <a:ext cx="3353110" cy="0"/>
          </a:xfrm>
          <a:prstGeom prst="straightConnector1">
            <a:avLst/>
          </a:prstGeom>
          <a:ln w="190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814" y="941692"/>
            <a:ext cx="1524000" cy="18288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9552273" y="2712068"/>
            <a:ext cx="195231" cy="1206392"/>
          </a:xfrm>
          <a:prstGeom prst="straightConnector1">
            <a:avLst/>
          </a:prstGeom>
          <a:ln w="190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7772" y="984005"/>
            <a:ext cx="3578352" cy="2062103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Franklin Gothic Demi Cond" panose="020B0706030402020204" pitchFamily="34" charset="0"/>
              </a:rPr>
              <a:t>Volatility</a:t>
            </a:r>
          </a:p>
          <a:p>
            <a:r>
              <a:rPr lang="en-US" sz="3200" dirty="0" smtClean="0">
                <a:latin typeface="Franklin Gothic Demi Cond" panose="020B0706030402020204" pitchFamily="34" charset="0"/>
              </a:rPr>
              <a:t>$1 = 50</a:t>
            </a:r>
          </a:p>
          <a:p>
            <a:r>
              <a:rPr lang="en-US" sz="3200" dirty="0" smtClean="0">
                <a:latin typeface="Franklin Gothic Demi Cond" panose="020B0706030402020204" pitchFamily="34" charset="0"/>
              </a:rPr>
              <a:t>$1 = 60</a:t>
            </a:r>
          </a:p>
          <a:p>
            <a:r>
              <a:rPr lang="en-US" sz="3200" dirty="0" smtClean="0">
                <a:latin typeface="Franklin Gothic Demi Cond" panose="020B0706030402020204" pitchFamily="34" charset="0"/>
              </a:rPr>
              <a:t>$1 = 65</a:t>
            </a:r>
          </a:p>
        </p:txBody>
      </p:sp>
      <p:sp>
        <p:nvSpPr>
          <p:cNvPr id="13" name="Up Arrow 12"/>
          <p:cNvSpPr/>
          <p:nvPr/>
        </p:nvSpPr>
        <p:spPr>
          <a:xfrm rot="7154861">
            <a:off x="5965700" y="1037820"/>
            <a:ext cx="2203704" cy="3593446"/>
          </a:xfrm>
          <a:prstGeom prst="up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latin typeface="Franklin Gothic Demi" panose="020B0703020102020204" pitchFamily="34" charset="0"/>
              </a:rPr>
              <a:t>Sell $$ to stop depreciation</a:t>
            </a:r>
            <a:endParaRPr lang="en-US" sz="2800" dirty="0">
              <a:latin typeface="Franklin Gothic Demi" panose="020B07030201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27" y="1659574"/>
            <a:ext cx="2046940" cy="123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Floating Exchange Rate (Problem of volatility)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7" y="3744315"/>
            <a:ext cx="1731720" cy="1731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194" y="969820"/>
            <a:ext cx="2363392" cy="17725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16" y="3517222"/>
            <a:ext cx="2438740" cy="24387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18" y="3744315"/>
            <a:ext cx="3000311" cy="20835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15200" y="5955962"/>
            <a:ext cx="373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Authorized dealers under FEMA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24" y="3823598"/>
            <a:ext cx="1731720" cy="17317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1" y="4945778"/>
            <a:ext cx="1731720" cy="17317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88" y="5040046"/>
            <a:ext cx="1731720" cy="1731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25" y="5134314"/>
            <a:ext cx="1731720" cy="17317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515" y="3918460"/>
            <a:ext cx="1731720" cy="173172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842962" y="4366218"/>
            <a:ext cx="3353110" cy="0"/>
          </a:xfrm>
          <a:prstGeom prst="straightConnector1">
            <a:avLst/>
          </a:prstGeom>
          <a:ln w="190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814" y="941692"/>
            <a:ext cx="1524000" cy="18288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9552273" y="2712068"/>
            <a:ext cx="195231" cy="1206392"/>
          </a:xfrm>
          <a:prstGeom prst="straightConnector1">
            <a:avLst/>
          </a:prstGeom>
          <a:ln w="190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7772" y="984005"/>
            <a:ext cx="3578352" cy="2062103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Franklin Gothic Medium" panose="020B0603020102020204" pitchFamily="34" charset="0"/>
              </a:rPr>
              <a:t>Volatility</a:t>
            </a:r>
          </a:p>
          <a:p>
            <a:r>
              <a:rPr lang="en-US" sz="3200" dirty="0" smtClean="0">
                <a:latin typeface="Franklin Gothic Medium" panose="020B0603020102020204" pitchFamily="34" charset="0"/>
              </a:rPr>
              <a:t>$1 = 50</a:t>
            </a:r>
          </a:p>
          <a:p>
            <a:r>
              <a:rPr lang="en-US" sz="3200" dirty="0" smtClean="0">
                <a:latin typeface="Franklin Gothic Medium" panose="020B0603020102020204" pitchFamily="34" charset="0"/>
              </a:rPr>
              <a:t>$1 = 60</a:t>
            </a:r>
          </a:p>
          <a:p>
            <a:r>
              <a:rPr lang="en-US" sz="3200" dirty="0" smtClean="0">
                <a:latin typeface="Franklin Gothic Medium" panose="020B0603020102020204" pitchFamily="34" charset="0"/>
              </a:rPr>
              <a:t>$1 = 65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27" y="1659574"/>
            <a:ext cx="2046940" cy="1234662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 rot="2096086">
            <a:off x="5415840" y="1607113"/>
            <a:ext cx="3521312" cy="23741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Franklin Gothic Demi" panose="020B0703020102020204" pitchFamily="34" charset="0"/>
              </a:rPr>
              <a:t>Buy $$ to stop</a:t>
            </a:r>
          </a:p>
          <a:p>
            <a:pPr algn="ctr"/>
            <a:r>
              <a:rPr lang="en-US" sz="3200" dirty="0" smtClean="0">
                <a:latin typeface="Franklin Gothic Demi" panose="020B0703020102020204" pitchFamily="34" charset="0"/>
              </a:rPr>
              <a:t>Appreciation</a:t>
            </a:r>
            <a:endParaRPr lang="en-US" sz="3200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00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To stop </a:t>
            </a:r>
            <a:r>
              <a:rPr lang="en-US" sz="3600" dirty="0" smtClean="0">
                <a:solidFill>
                  <a:srgbClr val="FFFF00"/>
                </a:solidFill>
              </a:rPr>
              <a:t>appreciation</a:t>
            </a:r>
            <a:r>
              <a:rPr lang="en-US" sz="3600" dirty="0" smtClean="0"/>
              <a:t> of rupee, RBI should </a:t>
            </a:r>
            <a:r>
              <a:rPr lang="en-US" sz="3600" dirty="0" smtClean="0">
                <a:solidFill>
                  <a:srgbClr val="FFFF00"/>
                </a:solidFill>
              </a:rPr>
              <a:t>sell</a:t>
            </a:r>
            <a:r>
              <a:rPr lang="en-US" sz="3600" dirty="0" smtClean="0"/>
              <a:t> dollars from its forex reserve.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To stop </a:t>
            </a:r>
            <a:r>
              <a:rPr lang="en-US" sz="3600" dirty="0" smtClean="0">
                <a:solidFill>
                  <a:srgbClr val="FFFF00"/>
                </a:solidFill>
              </a:rPr>
              <a:t>depreciation</a:t>
            </a:r>
            <a:r>
              <a:rPr lang="en-US" sz="3600" dirty="0" smtClean="0"/>
              <a:t> of rupee, RBI should </a:t>
            </a:r>
            <a:r>
              <a:rPr lang="en-US" sz="3600" dirty="0" smtClean="0">
                <a:solidFill>
                  <a:srgbClr val="FFFF00"/>
                </a:solidFill>
              </a:rPr>
              <a:t>purchase</a:t>
            </a:r>
            <a:r>
              <a:rPr lang="en-US" sz="3600" dirty="0" smtClean="0"/>
              <a:t> dollars from market</a:t>
            </a:r>
          </a:p>
          <a:p>
            <a:pPr marL="0" indent="0">
              <a:buNone/>
            </a:pPr>
            <a:r>
              <a:rPr lang="en-US" sz="3200" b="1" dirty="0" smtClean="0"/>
              <a:t>ANSWER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smtClean="0"/>
              <a:t>Only 1 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smtClean="0"/>
              <a:t>Only 2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smtClean="0"/>
              <a:t>Both 1 and 2</a:t>
            </a: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b="1" u="sng" dirty="0" smtClean="0">
                <a:solidFill>
                  <a:srgbClr val="C00000"/>
                </a:solidFill>
              </a:rPr>
              <a:t>Neither 1 nor 2</a:t>
            </a:r>
            <a:endParaRPr lang="en-US" sz="3200" b="1" u="sng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correct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9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To stop </a:t>
            </a:r>
            <a:r>
              <a:rPr lang="en-US" sz="3600" dirty="0" smtClean="0">
                <a:solidFill>
                  <a:srgbClr val="FFFF00"/>
                </a:solidFill>
              </a:rPr>
              <a:t>appreciation</a:t>
            </a:r>
            <a:r>
              <a:rPr lang="en-US" sz="3600" dirty="0" smtClean="0"/>
              <a:t> of rupee, RBI should </a:t>
            </a:r>
            <a:r>
              <a:rPr lang="en-US" sz="3600" dirty="0" smtClean="0">
                <a:solidFill>
                  <a:srgbClr val="FFFF00"/>
                </a:solidFill>
              </a:rPr>
              <a:t>sell</a:t>
            </a:r>
            <a:r>
              <a:rPr lang="en-US" sz="3600" dirty="0" smtClean="0"/>
              <a:t> dollars from its forex reserve.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To stop </a:t>
            </a:r>
            <a:r>
              <a:rPr lang="en-US" sz="3600" dirty="0" smtClean="0">
                <a:solidFill>
                  <a:srgbClr val="FFFF00"/>
                </a:solidFill>
              </a:rPr>
              <a:t>depreciation</a:t>
            </a:r>
            <a:r>
              <a:rPr lang="en-US" sz="3600" dirty="0" smtClean="0"/>
              <a:t> of rupee, RBI should </a:t>
            </a:r>
            <a:r>
              <a:rPr lang="en-US" sz="3600" dirty="0" smtClean="0">
                <a:solidFill>
                  <a:srgbClr val="FFFF00"/>
                </a:solidFill>
              </a:rPr>
              <a:t>purchase</a:t>
            </a:r>
            <a:r>
              <a:rPr lang="en-US" sz="3600" dirty="0" smtClean="0"/>
              <a:t> dollars from market</a:t>
            </a:r>
          </a:p>
          <a:p>
            <a:pPr marL="0" indent="0">
              <a:buNone/>
            </a:pPr>
            <a:r>
              <a:rPr lang="en-US" sz="3200" b="1" dirty="0" smtClean="0"/>
              <a:t>ANSWER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smtClean="0"/>
              <a:t>Only 1 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smtClean="0"/>
              <a:t>Only 2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b="1" u="sng" dirty="0" smtClean="0">
                <a:solidFill>
                  <a:srgbClr val="FF0000"/>
                </a:solidFill>
              </a:rPr>
              <a:t>Both 1 and 2</a:t>
            </a:r>
            <a:endParaRPr lang="en-US" sz="3200" b="1" u="sng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Neither 1 nor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incorrect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5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“managed” floating exchange rate regime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081528"/>
            <a:ext cx="3803904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Franklin Gothic Demi" panose="020B0703020102020204" pitchFamily="34" charset="0"/>
              </a:rPr>
              <a:t>FIXED Exchange Rate</a:t>
            </a:r>
          </a:p>
          <a:p>
            <a:pPr algn="ctr"/>
            <a:r>
              <a:rPr lang="en-US" sz="2800" dirty="0" smtClean="0">
                <a:latin typeface="Franklin Gothic Demi" panose="020B0703020102020204" pitchFamily="34" charset="0"/>
              </a:rPr>
              <a:t>Regime</a:t>
            </a:r>
            <a:endParaRPr lang="en-US" sz="2800" dirty="0">
              <a:latin typeface="Franklin Gothic Demi" panose="020B0703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31864" y="3081528"/>
            <a:ext cx="4258056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Franklin Gothic Demi" panose="020B0703020102020204" pitchFamily="34" charset="0"/>
              </a:rPr>
              <a:t>Floating Exchange Rate</a:t>
            </a:r>
          </a:p>
          <a:p>
            <a:pPr algn="ctr"/>
            <a:r>
              <a:rPr lang="en-US" sz="2800" dirty="0" smtClean="0">
                <a:latin typeface="Franklin Gothic Demi" panose="020B0703020102020204" pitchFamily="34" charset="0"/>
              </a:rPr>
              <a:t>Regime</a:t>
            </a:r>
            <a:endParaRPr lang="en-US" sz="2800" dirty="0">
              <a:latin typeface="Franklin Gothic Demi" panose="020B07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84832" y="4890290"/>
            <a:ext cx="7165848" cy="1077218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Franklin Gothic Demi" panose="020B0703020102020204" pitchFamily="34" charset="0"/>
              </a:rPr>
              <a:t>“Managed” Floating Exchange Regime</a:t>
            </a:r>
          </a:p>
          <a:p>
            <a:pPr algn="ctr"/>
            <a:r>
              <a:rPr lang="en-US" sz="3200" dirty="0" smtClean="0">
                <a:latin typeface="Franklin Gothic Demi" panose="020B0703020102020204" pitchFamily="34" charset="0"/>
              </a:rPr>
              <a:t>(Most countries use this)</a:t>
            </a:r>
            <a:endParaRPr lang="en-US" sz="3200" dirty="0">
              <a:latin typeface="Franklin Gothic Demi" panose="020B0703020102020204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084064" y="3401568"/>
            <a:ext cx="1011936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1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NEER and REER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Nominal effective exchange rate</a:t>
            </a:r>
          </a:p>
          <a:p>
            <a:r>
              <a:rPr lang="en-US" dirty="0" smtClean="0"/>
              <a:t>Real effective exchange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7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Nominal – Inflation = Real interest rate</a:t>
            </a:r>
          </a:p>
          <a:p>
            <a:r>
              <a:rPr lang="en-US" dirty="0" smtClean="0"/>
              <a:t>Nominal GDP / GDP deflator = Real GDP</a:t>
            </a:r>
          </a:p>
          <a:p>
            <a:r>
              <a:rPr lang="en-US" dirty="0" smtClean="0"/>
              <a:t>Exchange rate: inflation adjust?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Nominal vs Real (inflation)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4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Rs: $ Real exchange rate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32" y="1134036"/>
            <a:ext cx="8972336" cy="1482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8912" y="3330215"/>
            <a:ext cx="6711696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Heavy" panose="020B0903020102020204" pitchFamily="34" charset="0"/>
              </a:rPr>
              <a:t>6 currencies</a:t>
            </a:r>
          </a:p>
          <a:p>
            <a:pPr algn="ctr"/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Heavy" panose="020B0903020102020204" pitchFamily="34" charset="0"/>
              </a:rPr>
              <a:t>Weighed Geometric mean</a:t>
            </a:r>
          </a:p>
          <a:p>
            <a:pPr algn="ctr"/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Heavy" panose="020B0903020102020204" pitchFamily="34" charset="0"/>
              </a:rPr>
              <a:t>REER-6</a:t>
            </a:r>
          </a:p>
          <a:p>
            <a:pPr algn="ctr"/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Heavy" panose="020B0903020102020204" pitchFamily="34" charset="0"/>
              </a:rPr>
              <a:t>REER-36</a:t>
            </a:r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2231136" y="2167128"/>
            <a:ext cx="1563624" cy="1163087"/>
          </a:xfrm>
          <a:prstGeom prst="straightConnector1">
            <a:avLst/>
          </a:prstGeom>
          <a:ln w="1524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27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rot="5400000">
            <a:off x="8453576" y="-470007"/>
            <a:ext cx="1825991" cy="46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800" dirty="0" smtClean="0">
                <a:latin typeface="Franklin Gothic Demi" panose="020B0703020102020204" pitchFamily="34" charset="0"/>
              </a:rPr>
              <a:t>If not available, then come to me</a:t>
            </a:r>
            <a:endParaRPr lang="en-US" sz="4800" dirty="0">
              <a:latin typeface="Franklin Gothic Demi" panose="020B0703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797" y="920310"/>
            <a:ext cx="4101321" cy="30759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Fixed Exchange Rate Regime (</a:t>
            </a:r>
            <a:r>
              <a:rPr lang="en-US" sz="3600" dirty="0" err="1"/>
              <a:t>Upto</a:t>
            </a:r>
            <a:r>
              <a:rPr lang="en-US" sz="3600" dirty="0"/>
              <a:t> March </a:t>
            </a:r>
            <a:r>
              <a:rPr lang="en-US" sz="3600" dirty="0" smtClean="0"/>
              <a:t>1992)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3235452"/>
            <a:ext cx="3002280" cy="3002280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3417661">
            <a:off x="2426078" y="1708558"/>
            <a:ext cx="2432116" cy="2701289"/>
          </a:xfrm>
          <a:prstGeom prst="downArrow">
            <a:avLst>
              <a:gd name="adj1" fmla="val 69756"/>
              <a:gd name="adj2" fmla="val 30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800" dirty="0" smtClean="0">
                <a:latin typeface="Franklin Gothic Demi" panose="020B0703020102020204" pitchFamily="34" charset="0"/>
              </a:rPr>
              <a:t>1$</a:t>
            </a:r>
          </a:p>
          <a:p>
            <a:pPr algn="ctr"/>
            <a:r>
              <a:rPr lang="en-US" sz="4800" dirty="0" smtClean="0">
                <a:latin typeface="Franklin Gothic Demi" panose="020B0703020102020204" pitchFamily="34" charset="0"/>
              </a:rPr>
              <a:t>=Rs.10</a:t>
            </a:r>
            <a:endParaRPr lang="en-US" sz="4800" dirty="0">
              <a:latin typeface="Franklin Gothic Demi" panose="020B0703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16" y="3517222"/>
            <a:ext cx="2438740" cy="243874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332808" y="4689458"/>
            <a:ext cx="4719310" cy="942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18" y="3744315"/>
            <a:ext cx="3000311" cy="20835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13696" y="5829206"/>
            <a:ext cx="6278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Franklin Gothic Demi" panose="020B0703020102020204" pitchFamily="34" charset="0"/>
              </a:rPr>
              <a:t>Authorized dealers under FEMA</a:t>
            </a:r>
          </a:p>
        </p:txBody>
      </p:sp>
    </p:spTree>
    <p:extLst>
      <p:ext uri="{BB962C8B-B14F-4D97-AF65-F5344CB8AC3E}">
        <p14:creationId xmlns:p14="http://schemas.microsoft.com/office/powerpoint/2010/main" val="2301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2832232"/>
          </a:xfrm>
        </p:spPr>
        <p:txBody>
          <a:bodyPr>
            <a:normAutofit/>
          </a:bodyPr>
          <a:lstStyle/>
          <a:p>
            <a:r>
              <a:rPr lang="en-US" dirty="0" smtClean="0"/>
              <a:t>CPI: base 2004, CSO </a:t>
            </a:r>
            <a:br>
              <a:rPr lang="en-US" dirty="0" smtClean="0"/>
            </a:br>
            <a:r>
              <a:rPr lang="en-US" dirty="0" smtClean="0"/>
              <a:t>RBI calculates REER, NEER</a:t>
            </a:r>
            <a:br>
              <a:rPr lang="en-US" dirty="0" smtClean="0"/>
            </a:br>
            <a:r>
              <a:rPr lang="en-US" dirty="0" smtClean="0"/>
              <a:t>Earlier used WPI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40" y="3585132"/>
            <a:ext cx="11773920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Rupee March 2014 (NEER-6)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064" y="1089716"/>
            <a:ext cx="4389120" cy="2308324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tx1"/>
                </a:solidFill>
                <a:latin typeface="Franklin Gothic Heavy" panose="020B0903020102020204" pitchFamily="34" charset="0"/>
              </a:rPr>
              <a:t>NEER</a:t>
            </a:r>
          </a:p>
          <a:p>
            <a:pPr algn="ctr"/>
            <a:r>
              <a:rPr lang="en-US" sz="7200" dirty="0" smtClean="0">
                <a:solidFill>
                  <a:schemeClr val="tx1"/>
                </a:solidFill>
                <a:latin typeface="Franklin Gothic Heavy" panose="020B0903020102020204" pitchFamily="34" charset="0"/>
              </a:rPr>
              <a:t>66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24928" y="1089716"/>
            <a:ext cx="4389120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Heavy" panose="020B0903020102020204" pitchFamily="34" charset="0"/>
              </a:rPr>
              <a:t>REER</a:t>
            </a:r>
          </a:p>
          <a:p>
            <a:pPr algn="ctr"/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Heavy" panose="020B0903020102020204" pitchFamily="34" charset="0"/>
              </a:rPr>
              <a:t>112</a:t>
            </a:r>
          </a:p>
        </p:txBody>
      </p: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4901184" y="2243878"/>
            <a:ext cx="2523744" cy="0"/>
          </a:xfrm>
          <a:prstGeom prst="straightConnector1">
            <a:avLst/>
          </a:prstGeom>
          <a:ln w="1524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2064" y="3897143"/>
            <a:ext cx="9637776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REER &gt; 100 means overvalued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&lt;100 means </a:t>
            </a:r>
            <a:r>
              <a:rPr lang="en-US" sz="36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undervalued ($1=6 Yuan)</a:t>
            </a:r>
            <a:endParaRPr lang="en-US" sz="3600" dirty="0" smtClean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44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24" y="1062010"/>
            <a:ext cx="1943100" cy="1943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“managed” Floating </a:t>
            </a:r>
            <a:r>
              <a:rPr lang="en-US" sz="3600" b="1" dirty="0" smtClean="0"/>
              <a:t>Exchange </a:t>
            </a:r>
            <a:r>
              <a:rPr lang="en-US" sz="3600" b="1" dirty="0" smtClean="0"/>
              <a:t>Rate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7" y="3744315"/>
            <a:ext cx="1731720" cy="1731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16" y="3517222"/>
            <a:ext cx="2438740" cy="24387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18" y="3744315"/>
            <a:ext cx="3000311" cy="20835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15200" y="5955962"/>
            <a:ext cx="373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Authorized dealers under FEMA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24" y="3823598"/>
            <a:ext cx="1731720" cy="17317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1" y="4945778"/>
            <a:ext cx="1731720" cy="17317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88" y="5040046"/>
            <a:ext cx="1731720" cy="1731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25" y="5134314"/>
            <a:ext cx="1731720" cy="17317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515" y="3918460"/>
            <a:ext cx="1731720" cy="173172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842962" y="4366218"/>
            <a:ext cx="3353110" cy="0"/>
          </a:xfrm>
          <a:prstGeom prst="straightConnector1">
            <a:avLst/>
          </a:prstGeom>
          <a:ln w="190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814" y="941692"/>
            <a:ext cx="1524000" cy="18288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9552273" y="2712068"/>
            <a:ext cx="195231" cy="1206392"/>
          </a:xfrm>
          <a:prstGeom prst="straightConnector1">
            <a:avLst/>
          </a:prstGeom>
          <a:ln w="190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7772" y="984005"/>
            <a:ext cx="3578352" cy="2554545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Franklin Gothic Medium Cond" panose="020B0606030402020204" pitchFamily="34" charset="0"/>
              </a:rPr>
              <a:t>Undervalued </a:t>
            </a:r>
            <a:r>
              <a:rPr lang="en-US" sz="3200" dirty="0" err="1" smtClean="0">
                <a:latin typeface="Franklin Gothic Medium Cond" panose="020B0606030402020204" pitchFamily="34" charset="0"/>
              </a:rPr>
              <a:t>yuan</a:t>
            </a:r>
            <a:r>
              <a:rPr lang="en-US" sz="3200" dirty="0" smtClean="0">
                <a:latin typeface="Franklin Gothic Medium Cond" panose="020B0606030402020204" pitchFamily="34" charset="0"/>
              </a:rPr>
              <a:t> good for exports</a:t>
            </a:r>
          </a:p>
          <a:p>
            <a:r>
              <a:rPr lang="en-US" sz="3200" dirty="0" smtClean="0">
                <a:latin typeface="Franklin Gothic Medium Cond" panose="020B0606030402020204" pitchFamily="34" charset="0"/>
              </a:rPr>
              <a:t>$1 = </a:t>
            </a:r>
            <a:r>
              <a:rPr lang="en-US" sz="3200" dirty="0">
                <a:latin typeface="Franklin Gothic Medium Cond" panose="020B0606030402020204" pitchFamily="34" charset="0"/>
              </a:rPr>
              <a:t>6</a:t>
            </a:r>
            <a:endParaRPr lang="en-US" sz="3200" dirty="0" smtClean="0">
              <a:latin typeface="Franklin Gothic Medium Cond" panose="020B0606030402020204" pitchFamily="34" charset="0"/>
            </a:endParaRPr>
          </a:p>
          <a:p>
            <a:r>
              <a:rPr lang="en-US" sz="3200" dirty="0" smtClean="0">
                <a:latin typeface="Franklin Gothic Medium Cond" panose="020B0606030402020204" pitchFamily="34" charset="0"/>
              </a:rPr>
              <a:t>$1 = </a:t>
            </a:r>
            <a:r>
              <a:rPr lang="en-US" sz="3200" dirty="0">
                <a:latin typeface="Franklin Gothic Medium Cond" panose="020B0606030402020204" pitchFamily="34" charset="0"/>
              </a:rPr>
              <a:t>5</a:t>
            </a:r>
            <a:endParaRPr lang="en-US" sz="3200" dirty="0" smtClean="0">
              <a:latin typeface="Franklin Gothic Medium Cond" panose="020B0606030402020204" pitchFamily="34" charset="0"/>
            </a:endParaRPr>
          </a:p>
          <a:p>
            <a:r>
              <a:rPr lang="en-US" sz="3200" dirty="0" smtClean="0">
                <a:latin typeface="Franklin Gothic Medium Cond" panose="020B0606030402020204" pitchFamily="34" charset="0"/>
              </a:rPr>
              <a:t>$1 = </a:t>
            </a:r>
            <a:r>
              <a:rPr lang="en-US" sz="3200" dirty="0" smtClean="0">
                <a:latin typeface="Franklin Gothic Medium Cond" panose="020B0606030402020204" pitchFamily="34" charset="0"/>
              </a:rPr>
              <a:t>4</a:t>
            </a:r>
            <a:endParaRPr lang="en-US" sz="3200" dirty="0" smtClean="0">
              <a:latin typeface="Franklin Gothic Medium Cond" panose="020B06060304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25" y="2294484"/>
            <a:ext cx="2046940" cy="1234662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 rot="2096086">
            <a:off x="5571674" y="1111886"/>
            <a:ext cx="3521312" cy="29184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Franklin Gothic Demi" panose="020B0703020102020204" pitchFamily="34" charset="0"/>
              </a:rPr>
              <a:t>Buy $$ to stop</a:t>
            </a:r>
          </a:p>
          <a:p>
            <a:pPr algn="ctr"/>
            <a:r>
              <a:rPr lang="en-US" sz="3200" dirty="0" smtClean="0">
                <a:latin typeface="Franklin Gothic Demi" panose="020B0703020102020204" pitchFamily="34" charset="0"/>
              </a:rPr>
              <a:t>Appreciation</a:t>
            </a:r>
          </a:p>
          <a:p>
            <a:pPr algn="ctr"/>
            <a:r>
              <a:rPr lang="en-US" sz="3200" dirty="0" smtClean="0">
                <a:latin typeface="Franklin Gothic Demi" panose="020B0703020102020204" pitchFamily="34" charset="0"/>
              </a:rPr>
              <a:t>Of YUAN</a:t>
            </a:r>
            <a:endParaRPr lang="en-US" sz="3200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0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A: REER </a:t>
            </a:r>
            <a:r>
              <a:rPr lang="en-US" dirty="0"/>
              <a:t>is an indictor of trade competitiveness </a:t>
            </a:r>
            <a:endParaRPr lang="en-US" dirty="0" smtClean="0"/>
          </a:p>
          <a:p>
            <a:r>
              <a:rPr lang="en-US" dirty="0" smtClean="0"/>
              <a:t>R: REER is a </a:t>
            </a:r>
            <a:r>
              <a:rPr lang="en-US" dirty="0"/>
              <a:t>weighted average </a:t>
            </a:r>
            <a:r>
              <a:rPr lang="en-US" dirty="0" smtClean="0"/>
              <a:t>of NEER adjusted for price differential </a:t>
            </a:r>
            <a:r>
              <a:rPr lang="en-US" dirty="0"/>
              <a:t>between India and its major trade </a:t>
            </a:r>
            <a:r>
              <a:rPr lang="en-US" dirty="0" smtClean="0"/>
              <a:t>partners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92D050"/>
                </a:solidFill>
              </a:rPr>
              <a:t>Both right R explains A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Assertion reasoning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9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A: To sustain high CAD, country needs net inflow in Capital account</a:t>
            </a:r>
          </a:p>
          <a:p>
            <a:r>
              <a:rPr lang="en-US" dirty="0" smtClean="0"/>
              <a:t>R: In macroeconomics, </a:t>
            </a:r>
            <a:r>
              <a:rPr lang="en-US" dirty="0"/>
              <a:t>resource expenditure imbalance in one sector needs to be financed through </a:t>
            </a:r>
            <a:r>
              <a:rPr lang="en-US" dirty="0" smtClean="0"/>
              <a:t>borrowing </a:t>
            </a:r>
            <a:r>
              <a:rPr lang="en-US" dirty="0"/>
              <a:t>from other </a:t>
            </a:r>
            <a:r>
              <a:rPr lang="en-US" dirty="0" smtClean="0"/>
              <a:t>sectors.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92D050"/>
                </a:solidFill>
              </a:rPr>
              <a:t>Both right R explains </a:t>
            </a:r>
            <a:r>
              <a:rPr lang="en-US" dirty="0" smtClean="0">
                <a:solidFill>
                  <a:srgbClr val="92D050"/>
                </a:solidFill>
              </a:rPr>
              <a:t>A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Assertion reasoning (Ch6, page 111)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BoP: Current </a:t>
            </a:r>
            <a:r>
              <a:rPr lang="en-US" dirty="0"/>
              <a:t>vs Capital</a:t>
            </a:r>
          </a:p>
          <a:p>
            <a:r>
              <a:rPr lang="en-US" dirty="0"/>
              <a:t>CAD, BoP crisis</a:t>
            </a:r>
          </a:p>
          <a:p>
            <a:r>
              <a:rPr lang="en-US" dirty="0"/>
              <a:t>Exchange rate regime</a:t>
            </a:r>
          </a:p>
          <a:p>
            <a:pPr lvl="1"/>
            <a:r>
              <a:rPr lang="en-US" sz="4000" dirty="0"/>
              <a:t>Fixed</a:t>
            </a:r>
          </a:p>
          <a:p>
            <a:pPr lvl="1"/>
            <a:r>
              <a:rPr lang="en-US" sz="4000" dirty="0"/>
              <a:t>Float</a:t>
            </a:r>
          </a:p>
          <a:p>
            <a:pPr lvl="1"/>
            <a:r>
              <a:rPr lang="en-US" sz="4000" dirty="0" smtClean="0"/>
              <a:t>Managed</a:t>
            </a:r>
            <a:endParaRPr lang="en-US" sz="5400" dirty="0" smtClean="0"/>
          </a:p>
          <a:p>
            <a:r>
              <a:rPr lang="en-US" sz="4000" dirty="0" smtClean="0"/>
              <a:t>Rupee </a:t>
            </a:r>
            <a:r>
              <a:rPr lang="en-US" sz="4000" dirty="0" smtClean="0"/>
              <a:t>devaluation vs. depreciation</a:t>
            </a:r>
            <a:endParaRPr lang="en-US" sz="4000" dirty="0" smtClean="0"/>
          </a:p>
          <a:p>
            <a:r>
              <a:rPr lang="en-US" sz="4000" dirty="0" smtClean="0"/>
              <a:t>NEER- REER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525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Convertibility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convertibility?</a:t>
            </a:r>
            <a:endParaRPr lang="gu-IN" dirty="0" smtClean="0"/>
          </a:p>
          <a:p>
            <a:r>
              <a:rPr lang="en-US" dirty="0" smtClean="0"/>
              <a:t>Current Account convertibility</a:t>
            </a:r>
            <a:endParaRPr lang="en-US" dirty="0"/>
          </a:p>
          <a:p>
            <a:r>
              <a:rPr lang="en-US" dirty="0"/>
              <a:t>Capital </a:t>
            </a:r>
            <a:r>
              <a:rPr lang="en-US" dirty="0" smtClean="0"/>
              <a:t>Account convertibility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8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“Managed” Floating Exchange Rate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7" y="3744315"/>
            <a:ext cx="1731720" cy="1731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194" y="969820"/>
            <a:ext cx="2363392" cy="17725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16" y="3517222"/>
            <a:ext cx="2438740" cy="24387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18" y="3744315"/>
            <a:ext cx="3000311" cy="20835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15200" y="5955962"/>
            <a:ext cx="373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Authorized dealers under FEMA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24" y="3823598"/>
            <a:ext cx="1731720" cy="17317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1" y="4945778"/>
            <a:ext cx="1731720" cy="17317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88" y="5040046"/>
            <a:ext cx="1731720" cy="1731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25" y="5134314"/>
            <a:ext cx="1731720" cy="17317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515" y="3918460"/>
            <a:ext cx="1731720" cy="173172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842962" y="4366218"/>
            <a:ext cx="3353110" cy="0"/>
          </a:xfrm>
          <a:prstGeom prst="straightConnector1">
            <a:avLst/>
          </a:prstGeom>
          <a:ln w="190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814" y="941692"/>
            <a:ext cx="1524000" cy="18288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9552273" y="2712068"/>
            <a:ext cx="195231" cy="1206392"/>
          </a:xfrm>
          <a:prstGeom prst="straightConnector1">
            <a:avLst/>
          </a:prstGeom>
          <a:ln w="190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7772" y="984005"/>
            <a:ext cx="3578352" cy="2062103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Franklin Gothic Demi Cond" panose="020B0706030402020204" pitchFamily="34" charset="0"/>
              </a:rPr>
              <a:t>Volatility</a:t>
            </a:r>
          </a:p>
          <a:p>
            <a:r>
              <a:rPr lang="en-US" sz="3200" dirty="0" smtClean="0">
                <a:latin typeface="Franklin Gothic Demi Cond" panose="020B0706030402020204" pitchFamily="34" charset="0"/>
              </a:rPr>
              <a:t>$1 = 50</a:t>
            </a:r>
          </a:p>
          <a:p>
            <a:r>
              <a:rPr lang="en-US" sz="3200" dirty="0" smtClean="0">
                <a:latin typeface="Franklin Gothic Demi Cond" panose="020B0706030402020204" pitchFamily="34" charset="0"/>
              </a:rPr>
              <a:t>$1 = 60</a:t>
            </a:r>
          </a:p>
          <a:p>
            <a:r>
              <a:rPr lang="en-US" sz="3200" dirty="0" smtClean="0">
                <a:latin typeface="Franklin Gothic Demi Cond" panose="020B0706030402020204" pitchFamily="34" charset="0"/>
              </a:rPr>
              <a:t>$1 = 65</a:t>
            </a:r>
          </a:p>
        </p:txBody>
      </p:sp>
      <p:sp>
        <p:nvSpPr>
          <p:cNvPr id="13" name="Up Arrow 12"/>
          <p:cNvSpPr/>
          <p:nvPr/>
        </p:nvSpPr>
        <p:spPr>
          <a:xfrm rot="7154861">
            <a:off x="5965700" y="1037820"/>
            <a:ext cx="2203704" cy="3593446"/>
          </a:xfrm>
          <a:prstGeom prst="up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latin typeface="Franklin Gothic Demi" panose="020B0703020102020204" pitchFamily="34" charset="0"/>
              </a:rPr>
              <a:t>Sell $$ to stop depreciation</a:t>
            </a:r>
            <a:endParaRPr lang="en-US" sz="2800" dirty="0">
              <a:latin typeface="Franklin Gothic Demi" panose="020B07030201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27" y="1659574"/>
            <a:ext cx="2046940" cy="1234662"/>
          </a:xfrm>
          <a:prstGeom prst="rect">
            <a:avLst/>
          </a:prstGeom>
        </p:spPr>
      </p:pic>
      <p:sp>
        <p:nvSpPr>
          <p:cNvPr id="23" name="Left Arrow 22"/>
          <p:cNvSpPr/>
          <p:nvPr/>
        </p:nvSpPr>
        <p:spPr>
          <a:xfrm rot="2096086">
            <a:off x="3900543" y="2534606"/>
            <a:ext cx="3521312" cy="23741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Franklin Gothic Demi" panose="020B0703020102020204" pitchFamily="34" charset="0"/>
              </a:rPr>
              <a:t>Buy $$ to stop</a:t>
            </a:r>
          </a:p>
          <a:p>
            <a:pPr algn="ctr"/>
            <a:r>
              <a:rPr lang="en-US" sz="3200" dirty="0" smtClean="0">
                <a:latin typeface="Franklin Gothic Demi" panose="020B0703020102020204" pitchFamily="34" charset="0"/>
              </a:rPr>
              <a:t>Appreciation</a:t>
            </a:r>
            <a:endParaRPr lang="en-US" sz="3200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4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400" dirty="0" smtClean="0"/>
              <a:t>Central bank cannot ”manage” floating exchange rate regime all the time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 smtClean="0"/>
              <a:t>Otherwise Forex-reserve will get empty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 smtClean="0"/>
              <a:t>Hence quantitative restrictions on rupee-conversion to foreign currency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 smtClean="0"/>
              <a:t>Two types: based on purpose: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 smtClean="0"/>
              <a:t>(1) current (2) capital</a:t>
            </a:r>
            <a:endParaRPr lang="en-US" sz="4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restrictions on </a:t>
            </a:r>
            <a:r>
              <a:rPr lang="en-US" dirty="0" smtClean="0"/>
              <a:t>convertibility?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6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632" y="1010317"/>
            <a:ext cx="8092440" cy="584768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account convertibility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Martin Luther King Jr. PTC </a:t>
            </a:r>
            <a:r>
              <a:rPr lang="en-US" dirty="0" err="1" smtClean="0"/>
              <a:t>Karlo</a:t>
            </a:r>
            <a:r>
              <a:rPr lang="en-US" dirty="0" smtClean="0"/>
              <a:t> Yojana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Any person eligible to join PTC </a:t>
            </a:r>
            <a:r>
              <a:rPr lang="en-US" dirty="0" smtClean="0"/>
              <a:t>(primary teachers course) </a:t>
            </a:r>
            <a:r>
              <a:rPr lang="en-US" dirty="0" smtClean="0"/>
              <a:t>with $1 lakh fees.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Assured Government teacher job with fixed salary of $2,500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</a:t>
            </a:r>
            <a:br>
              <a:rPr lang="en-US" dirty="0" smtClean="0"/>
            </a:br>
            <a:r>
              <a:rPr lang="en-US" dirty="0" smtClean="0"/>
              <a:t>shock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Fixed </a:t>
            </a:r>
            <a:r>
              <a:rPr lang="en-US" dirty="0" err="1" smtClean="0"/>
              <a:t>Exchg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91" y="2624311"/>
            <a:ext cx="2036618" cy="264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89" y="894407"/>
            <a:ext cx="2862532" cy="194243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Franklin Gothic Medium Cond" panose="020B0606030402020204" pitchFamily="34" charset="0"/>
              </a:rPr>
              <a:t>Current account convertibility ($1 = Rs.50)</a:t>
            </a:r>
            <a:endParaRPr lang="en-US" sz="2800" dirty="0">
              <a:latin typeface="Franklin Gothic Medium Cond" panose="020B06060304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36" y="1057481"/>
            <a:ext cx="3288023" cy="15659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28936" y="2631057"/>
            <a:ext cx="316589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Franklin Gothic Medium Cond" panose="020B0606030402020204" pitchFamily="34" charset="0"/>
              </a:rPr>
              <a:t>$1 Lakh </a:t>
            </a:r>
            <a:endParaRPr lang="en-US" sz="2800" dirty="0">
              <a:latin typeface="Franklin Gothic Medium Cond" panose="020B06060304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44" y="5033423"/>
            <a:ext cx="2028825" cy="1190625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1406106" y="2917652"/>
            <a:ext cx="1251549" cy="2033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>
                <a:latin typeface="Franklin Gothic Medium Cond" panose="020B0606030402020204" pitchFamily="34" charset="0"/>
              </a:rPr>
              <a:t>Rs. 50 Lakh</a:t>
            </a:r>
            <a:endParaRPr lang="en-US" sz="2800" dirty="0">
              <a:latin typeface="Franklin Gothic Medium Cond" panose="020B0606030402020204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 rot="10800000">
            <a:off x="2657655" y="2835791"/>
            <a:ext cx="1251549" cy="20339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>
                <a:latin typeface="Franklin Gothic Medium Cond" panose="020B0606030402020204" pitchFamily="34" charset="0"/>
              </a:rPr>
              <a:t>$1 lakh</a:t>
            </a:r>
            <a:endParaRPr lang="en-US" sz="2800" dirty="0">
              <a:latin typeface="Franklin Gothic Medium Cond" panose="020B0606030402020204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4893320" y="980672"/>
            <a:ext cx="1251549" cy="20339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>
                <a:latin typeface="Franklin Gothic Medium Cond" panose="020B0606030402020204" pitchFamily="34" charset="0"/>
              </a:rPr>
              <a:t>$1 lakh</a:t>
            </a:r>
            <a:endParaRPr lang="en-US" sz="2800" dirty="0">
              <a:latin typeface="Franklin Gothic Medium Cond" panose="020B06060304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79498" y="3518434"/>
            <a:ext cx="2679192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Franklin Gothic Medium Cond" panose="020B0606030402020204" pitchFamily="34" charset="0"/>
              </a:rPr>
              <a:t>CONVERTED </a:t>
            </a:r>
          </a:p>
          <a:p>
            <a:r>
              <a:rPr lang="en-US" sz="2800" dirty="0" smtClean="0">
                <a:latin typeface="Franklin Gothic Medium Cond" panose="020B0606030402020204" pitchFamily="34" charset="0"/>
              </a:rPr>
              <a:t>Rupees </a:t>
            </a:r>
          </a:p>
          <a:p>
            <a:r>
              <a:rPr lang="en-US" sz="2800" dirty="0" smtClean="0">
                <a:latin typeface="Franklin Gothic Medium Cond" panose="020B0606030402020204" pitchFamily="34" charset="0"/>
              </a:rPr>
              <a:t>to </a:t>
            </a:r>
          </a:p>
          <a:p>
            <a:r>
              <a:rPr lang="en-US" sz="2800" dirty="0" smtClean="0">
                <a:latin typeface="Franklin Gothic Medium Cond" panose="020B0606030402020204" pitchFamily="34" charset="0"/>
              </a:rPr>
              <a:t>Dollar$</a:t>
            </a:r>
            <a:endParaRPr lang="en-US" sz="2800" dirty="0">
              <a:latin typeface="Franklin Gothic Medium Cond" panose="020B06060304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15054" y="3852746"/>
            <a:ext cx="2935224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Franklin Gothic Medium Cond" panose="020B0606030402020204" pitchFamily="34" charset="0"/>
              </a:rPr>
              <a:t>BoP=&gt; Current Account (Import)</a:t>
            </a:r>
            <a:endParaRPr lang="en-US" sz="28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07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3" grpId="0" animBg="1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89" y="894407"/>
            <a:ext cx="2862532" cy="194243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u="sng" dirty="0" smtClean="0">
                <a:latin typeface="Franklin Gothic Medium Cond" panose="020B0606030402020204" pitchFamily="34" charset="0"/>
              </a:rPr>
              <a:t>“FULL” </a:t>
            </a:r>
            <a:r>
              <a:rPr lang="en-US" sz="3200" dirty="0" smtClean="0">
                <a:latin typeface="Franklin Gothic Medium Cond" panose="020B0606030402020204" pitchFamily="34" charset="0"/>
              </a:rPr>
              <a:t>Current account convertibility ($1 = Rs.50)</a:t>
            </a:r>
            <a:endParaRPr lang="en-US" sz="3200" dirty="0">
              <a:latin typeface="Franklin Gothic Medium Cond" panose="020B06060304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050" y="1057481"/>
            <a:ext cx="3288023" cy="15659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44" y="5033423"/>
            <a:ext cx="2028825" cy="1190625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1406106" y="2623402"/>
            <a:ext cx="1251549" cy="2328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 smtClean="0">
                <a:latin typeface="Franklin Gothic Medium Cond" panose="020B0606030402020204" pitchFamily="34" charset="0"/>
              </a:rPr>
              <a:t>Rs. 1.5 Cr</a:t>
            </a:r>
            <a:endParaRPr lang="en-US" sz="3200" dirty="0">
              <a:latin typeface="Franklin Gothic Medium Cond" panose="020B0606030402020204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 rot="10800000">
            <a:off x="2657654" y="2835791"/>
            <a:ext cx="1251549" cy="147741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 smtClean="0">
                <a:latin typeface="Franklin Gothic Medium Cond" panose="020B0606030402020204" pitchFamily="34" charset="0"/>
              </a:rPr>
              <a:t>$3 L</a:t>
            </a:r>
            <a:endParaRPr lang="en-US" sz="3200" dirty="0">
              <a:latin typeface="Franklin Gothic Medium Cond" panose="020B0606030402020204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4893320" y="980672"/>
            <a:ext cx="1251549" cy="203391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 smtClean="0">
                <a:latin typeface="Franklin Gothic Medium Cond" panose="020B0606030402020204" pitchFamily="34" charset="0"/>
              </a:rPr>
              <a:t>$3 lakh</a:t>
            </a:r>
            <a:endParaRPr lang="en-US" sz="3200" dirty="0">
              <a:latin typeface="Franklin Gothic Medium Cond" panose="020B06060304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405" y="3069785"/>
            <a:ext cx="3288023" cy="15659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405" y="4951562"/>
            <a:ext cx="3288023" cy="156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ranklin Gothic Demi Cond" panose="020B0706030402020204" pitchFamily="34" charset="0"/>
              </a:rPr>
              <a:t>When Rupee is fully convertible into another currency, </a:t>
            </a:r>
          </a:p>
          <a:p>
            <a:r>
              <a:rPr lang="en-US" dirty="0">
                <a:latin typeface="Franklin Gothic Demi Cond" panose="020B0706030402020204" pitchFamily="34" charset="0"/>
              </a:rPr>
              <a:t>for current account transactions. </a:t>
            </a:r>
          </a:p>
          <a:p>
            <a:r>
              <a:rPr lang="en-US" dirty="0">
                <a:latin typeface="Franklin Gothic Demi Cond" panose="020B0706030402020204" pitchFamily="34" charset="0"/>
              </a:rPr>
              <a:t>And vice-versa.</a:t>
            </a:r>
          </a:p>
          <a:p>
            <a:endParaRPr lang="en-US" dirty="0">
              <a:latin typeface="Franklin Gothic Demi Cond" panose="020B07060304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Full Current </a:t>
            </a:r>
            <a:r>
              <a:rPr lang="en-US" dirty="0" smtClean="0"/>
              <a:t>Account Convertibility: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9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300" dirty="0" smtClean="0"/>
              <a:t>Not </a:t>
            </a:r>
            <a:r>
              <a:rPr lang="en-US" sz="4300" dirty="0" smtClean="0"/>
              <a:t>on </a:t>
            </a:r>
            <a:r>
              <a:rPr lang="en-US" sz="4300" dirty="0"/>
              <a:t>Betting, gambling, prohibited </a:t>
            </a:r>
            <a:r>
              <a:rPr lang="en-US" sz="4300" dirty="0" smtClean="0"/>
              <a:t>items</a:t>
            </a:r>
          </a:p>
          <a:p>
            <a:r>
              <a:rPr lang="en-US" sz="3900" dirty="0" smtClean="0"/>
              <a:t>Travel </a:t>
            </a:r>
            <a:r>
              <a:rPr lang="en-US" sz="3900" dirty="0" smtClean="0"/>
              <a:t>to Nepal</a:t>
            </a:r>
            <a:r>
              <a:rPr lang="en-US" sz="3900" dirty="0"/>
              <a:t>, Bhutan: $</a:t>
            </a:r>
            <a:r>
              <a:rPr lang="en-US" sz="3900" dirty="0" smtClean="0"/>
              <a:t>10k || Rs.100 denomination.</a:t>
            </a:r>
          </a:p>
          <a:p>
            <a:r>
              <a:rPr lang="en-US" sz="3900" b="1" dirty="0" smtClean="0"/>
              <a:t>Other</a:t>
            </a:r>
            <a:r>
              <a:rPr lang="en-US" sz="3900" dirty="0" smtClean="0"/>
              <a:t>: $</a:t>
            </a:r>
            <a:r>
              <a:rPr lang="en-US" sz="3900" dirty="0"/>
              <a:t>25k per visit (beyond need RBI permission</a:t>
            </a:r>
            <a:r>
              <a:rPr lang="en-US" sz="3900" dirty="0" smtClean="0"/>
              <a:t>)</a:t>
            </a:r>
          </a:p>
          <a:p>
            <a:r>
              <a:rPr lang="en-US" sz="4300" dirty="0"/>
              <a:t>Education, Medical treatment, Employment: 1 lakh$</a:t>
            </a:r>
          </a:p>
          <a:p>
            <a:r>
              <a:rPr lang="en-US" sz="4300" dirty="0"/>
              <a:t>Gift sending: Rs.5 </a:t>
            </a:r>
            <a:r>
              <a:rPr lang="en-US" sz="4300" dirty="0" smtClean="0"/>
              <a:t>lakh worth</a:t>
            </a:r>
            <a:endParaRPr lang="en-US" sz="4300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Restrictions under </a:t>
            </a:r>
            <a:r>
              <a:rPr lang="en-US" dirty="0" smtClean="0">
                <a:solidFill>
                  <a:srgbClr val="FF0000"/>
                </a:solidFill>
              </a:rPr>
              <a:t>FEMA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89" y="894407"/>
            <a:ext cx="2862532" cy="194243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157"/>
            <a:ext cx="10515600" cy="7016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Floating Exchange Regime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050" y="1057481"/>
            <a:ext cx="3288023" cy="15659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44" y="5033423"/>
            <a:ext cx="2028825" cy="1190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Down Arrow 10"/>
          <p:cNvSpPr/>
          <p:nvPr/>
        </p:nvSpPr>
        <p:spPr>
          <a:xfrm>
            <a:off x="1406106" y="2917652"/>
            <a:ext cx="1251549" cy="203391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Rs</a:t>
            </a:r>
            <a:r>
              <a:rPr lang="en-US" dirty="0" smtClean="0">
                <a:latin typeface="Arial Black" panose="020B0A04020102020204" pitchFamily="34" charset="0"/>
              </a:rPr>
              <a:t>. 1.5 Cr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 rot="10800000">
            <a:off x="2657654" y="2835791"/>
            <a:ext cx="1251549" cy="14774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$3 L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4893320" y="980672"/>
            <a:ext cx="1251549" cy="203391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$3 lakh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405" y="3069785"/>
            <a:ext cx="3288023" cy="15659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405" y="4951562"/>
            <a:ext cx="3288023" cy="15659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196" y="826832"/>
            <a:ext cx="6096000" cy="384648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35169" y="4717567"/>
            <a:ext cx="9773729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Indian Rupee is Fully convertible on Current Account</a:t>
            </a:r>
            <a:endParaRPr 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38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83552"/>
            <a:ext cx="10515600" cy="5124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Capital Account Convertibility</a:t>
            </a:r>
            <a:endParaRPr lang="en-US" dirty="0"/>
          </a:p>
        </p:txBody>
      </p:sp>
      <p:sp>
        <p:nvSpPr>
          <p:cNvPr id="7" name="Up Arrow 6"/>
          <p:cNvSpPr/>
          <p:nvPr/>
        </p:nvSpPr>
        <p:spPr>
          <a:xfrm rot="16200000">
            <a:off x="9753729" y="4586987"/>
            <a:ext cx="1267382" cy="177426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54" y="837930"/>
            <a:ext cx="2862532" cy="194243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Capital Account convertibility ($1 = Rs.50)</a:t>
            </a:r>
            <a:endParaRPr lang="en-US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93" y="5294531"/>
            <a:ext cx="2028825" cy="1190625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838200" y="2917652"/>
            <a:ext cx="1819455" cy="203391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$1 billion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 rot="10800000">
            <a:off x="2314126" y="2811454"/>
            <a:ext cx="2319789" cy="2055386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err="1" smtClean="0">
                <a:latin typeface="Arial Black" panose="020B0A04020102020204" pitchFamily="34" charset="0"/>
              </a:rPr>
              <a:t>Rs</a:t>
            </a:r>
            <a:r>
              <a:rPr lang="en-US" sz="2800" dirty="0" smtClean="0">
                <a:latin typeface="Arial Black" panose="020B0A04020102020204" pitchFamily="34" charset="0"/>
              </a:rPr>
              <a:t>. 50 Billion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5400000">
            <a:off x="4386232" y="797648"/>
            <a:ext cx="2130475" cy="250250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1 billion$</a:t>
            </a:r>
          </a:p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10%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183" y="905029"/>
            <a:ext cx="3224779" cy="24185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26" y="4891176"/>
            <a:ext cx="2789208" cy="1936950"/>
          </a:xfrm>
          <a:prstGeom prst="rect">
            <a:avLst/>
          </a:prstGeom>
        </p:spPr>
      </p:pic>
      <p:pic>
        <p:nvPicPr>
          <p:cNvPr id="17" name="Content Placeholder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957" y="4399091"/>
            <a:ext cx="3270849" cy="2242320"/>
          </a:xfrm>
          <a:prstGeom prst="rect">
            <a:avLst/>
          </a:prstGeom>
        </p:spPr>
      </p:pic>
      <p:sp>
        <p:nvSpPr>
          <p:cNvPr id="18" name="Down Arrow 17"/>
          <p:cNvSpPr/>
          <p:nvPr/>
        </p:nvSpPr>
        <p:spPr>
          <a:xfrm rot="18574877">
            <a:off x="4077028" y="1552116"/>
            <a:ext cx="2319789" cy="4233525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err="1" smtClean="0">
                <a:latin typeface="Arial Black" panose="020B0A04020102020204" pitchFamily="34" charset="0"/>
              </a:rPr>
              <a:t>Rs</a:t>
            </a:r>
            <a:r>
              <a:rPr lang="en-US" sz="2800" dirty="0" smtClean="0">
                <a:latin typeface="Arial Black" panose="020B0A04020102020204" pitchFamily="34" charset="0"/>
              </a:rPr>
              <a:t>. 50 Billion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14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C000"/>
                </a:solidFill>
              </a:rPr>
              <a:t>ECB- FEMA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b="1" dirty="0" smtClean="0"/>
              <a:t>Quota</a:t>
            </a:r>
            <a:r>
              <a:rPr lang="en-US" dirty="0" smtClean="0"/>
              <a:t>: 1 Billion$ Entire Aviation sector</a:t>
            </a:r>
          </a:p>
          <a:p>
            <a:r>
              <a:rPr lang="en-US" b="1" dirty="0" smtClean="0"/>
              <a:t>Individual company: </a:t>
            </a:r>
            <a:r>
              <a:rPr lang="en-US" dirty="0" smtClean="0"/>
              <a:t>300 million$</a:t>
            </a:r>
          </a:p>
          <a:p>
            <a:r>
              <a:rPr lang="en-US" b="1" dirty="0" smtClean="0"/>
              <a:t>Maturity: </a:t>
            </a:r>
            <a:r>
              <a:rPr lang="en-US" dirty="0" smtClean="0"/>
              <a:t>3 years minimum</a:t>
            </a:r>
          </a:p>
          <a:p>
            <a:r>
              <a:rPr lang="en-US" dirty="0" smtClean="0"/>
              <a:t>+ Approval RBI</a:t>
            </a:r>
          </a:p>
          <a:p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2748"/>
            <a:ext cx="5181600" cy="355222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Capital account </a:t>
            </a:r>
            <a:r>
              <a:rPr lang="en-US" sz="3600" dirty="0"/>
              <a:t>convertibility ($1 = Rs.50)</a:t>
            </a:r>
          </a:p>
        </p:txBody>
      </p:sp>
    </p:spTree>
    <p:extLst>
      <p:ext uri="{BB962C8B-B14F-4D97-AF65-F5344CB8AC3E}">
        <p14:creationId xmlns:p14="http://schemas.microsoft.com/office/powerpoint/2010/main" val="97136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54" y="837930"/>
            <a:ext cx="2862532" cy="194243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Capital Account convertibility ($1 = Rs.50)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93" y="5294531"/>
            <a:ext cx="2028825" cy="1190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Down Arrow 10"/>
          <p:cNvSpPr/>
          <p:nvPr/>
        </p:nvSpPr>
        <p:spPr>
          <a:xfrm>
            <a:off x="838200" y="2917652"/>
            <a:ext cx="1819455" cy="203391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$1 billion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 rot="10800000">
            <a:off x="2314126" y="2811454"/>
            <a:ext cx="2319789" cy="205538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2800" dirty="0" err="1" smtClean="0">
                <a:latin typeface="Arial Black" panose="020B0A04020102020204" pitchFamily="34" charset="0"/>
              </a:rPr>
              <a:t>Rs</a:t>
            </a:r>
            <a:r>
              <a:rPr lang="en-US" sz="2800" dirty="0" smtClean="0">
                <a:latin typeface="Arial Black" panose="020B0A04020102020204" pitchFamily="34" charset="0"/>
              </a:rPr>
              <a:t>. 50 Billion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5400000">
            <a:off x="4386232" y="797648"/>
            <a:ext cx="2130475" cy="250250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1 billion$</a:t>
            </a:r>
          </a:p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10%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183" y="905029"/>
            <a:ext cx="3224779" cy="2418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26" y="4891176"/>
            <a:ext cx="2789208" cy="1936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7" name="Content Placeholder 4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957" y="4399091"/>
            <a:ext cx="3270849" cy="2242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8" name="Down Arrow 17"/>
          <p:cNvSpPr/>
          <p:nvPr/>
        </p:nvSpPr>
        <p:spPr>
          <a:xfrm rot="18574877">
            <a:off x="4077028" y="1552116"/>
            <a:ext cx="2319789" cy="423352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2800" dirty="0" err="1" smtClean="0">
                <a:latin typeface="Arial Black" panose="020B0A04020102020204" pitchFamily="34" charset="0"/>
              </a:rPr>
              <a:t>Rs</a:t>
            </a:r>
            <a:r>
              <a:rPr lang="en-US" sz="2800" dirty="0" smtClean="0">
                <a:latin typeface="Arial Black" panose="020B0A04020102020204" pitchFamily="34" charset="0"/>
              </a:rPr>
              <a:t>. 50 Billion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7" name="AutoShape 2" descr="https://cdn1.iconfinder.com/data/icons/large-glossy-icons/512/N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442" y="720711"/>
            <a:ext cx="6137289" cy="61372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0279" y="3934607"/>
            <a:ext cx="9773729" cy="144655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Indian Rupee is not Fully convertible on Capital Account</a:t>
            </a: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3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FDI, FII </a:t>
            </a:r>
            <a:r>
              <a:rPr lang="en-US" sz="4000" dirty="0" smtClean="0"/>
              <a:t>restrictions</a:t>
            </a:r>
          </a:p>
          <a:p>
            <a:r>
              <a:rPr lang="en-US" sz="4000" dirty="0" smtClean="0"/>
              <a:t>100</a:t>
            </a:r>
            <a:r>
              <a:rPr lang="en-US" sz="4000" dirty="0"/>
              <a:t>% for Investment in </a:t>
            </a:r>
            <a:r>
              <a:rPr lang="en-US" sz="4000" dirty="0" smtClean="0"/>
              <a:t>Bhutan</a:t>
            </a:r>
            <a:endParaRPr lang="en-US" sz="4000" dirty="0"/>
          </a:p>
          <a:p>
            <a:r>
              <a:rPr lang="en-US" sz="4000" dirty="0"/>
              <a:t>Everywhere else: max. $75k per year (individuals). e.g.</a:t>
            </a:r>
            <a:r>
              <a:rPr lang="en-US" sz="4000" i="1" dirty="0"/>
              <a:t> buying shares, opening foreign bank </a:t>
            </a:r>
            <a:r>
              <a:rPr lang="en-US" sz="4000" i="1" dirty="0" smtClean="0"/>
              <a:t>accounts</a:t>
            </a:r>
          </a:p>
          <a:p>
            <a:r>
              <a:rPr lang="en-US" sz="4000" dirty="0" smtClean="0"/>
              <a:t>Financial Action Task Force (FATF): “</a:t>
            </a:r>
            <a:r>
              <a:rPr lang="en-US" sz="4000" dirty="0"/>
              <a:t>Non co-operative countries" [Iran, </a:t>
            </a:r>
            <a:r>
              <a:rPr lang="en-US" sz="4000" dirty="0" err="1"/>
              <a:t>N.Korea</a:t>
            </a:r>
            <a:r>
              <a:rPr lang="en-US" sz="4000" dirty="0" smtClean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Capital Account Convertibility (</a:t>
            </a:r>
            <a:r>
              <a:rPr lang="en-US" dirty="0" smtClean="0">
                <a:solidFill>
                  <a:srgbClr val="FF0000"/>
                </a:solidFill>
              </a:rPr>
              <a:t>FEMA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6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438" y="628382"/>
            <a:ext cx="4101321" cy="30759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Fixed Exchange Rate Regime (</a:t>
            </a:r>
            <a:r>
              <a:rPr lang="en-US" sz="3600" dirty="0" err="1"/>
              <a:t>Upto</a:t>
            </a:r>
            <a:r>
              <a:rPr lang="en-US" sz="3600" dirty="0"/>
              <a:t> March </a:t>
            </a:r>
            <a:r>
              <a:rPr lang="en-US" sz="3600" dirty="0" smtClean="0"/>
              <a:t>1992)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7" y="3744315"/>
            <a:ext cx="1731720" cy="1731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16" y="3517222"/>
            <a:ext cx="2438740" cy="243874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332808" y="4689458"/>
            <a:ext cx="4719310" cy="942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18" y="3744315"/>
            <a:ext cx="3000311" cy="20835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34789" y="5864318"/>
            <a:ext cx="3737229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Franklin Gothic Demi" panose="020B0703020102020204" pitchFamily="34" charset="0"/>
              </a:rPr>
              <a:t>12, 15, 20, 25</a:t>
            </a:r>
            <a:endParaRPr lang="en-US" sz="4400" dirty="0">
              <a:solidFill>
                <a:srgbClr val="002060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42821"/>
            <a:ext cx="2035217" cy="26451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24" y="3823598"/>
            <a:ext cx="1731720" cy="17317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1" y="4945778"/>
            <a:ext cx="1731720" cy="17317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88" y="5040046"/>
            <a:ext cx="1731720" cy="1731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25" y="5134314"/>
            <a:ext cx="1731720" cy="17317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515" y="3918460"/>
            <a:ext cx="1731720" cy="17317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85" y="2141607"/>
            <a:ext cx="1731720" cy="1731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12" y="2220890"/>
            <a:ext cx="1731720" cy="17317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03" y="2315752"/>
            <a:ext cx="1731720" cy="17317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0" y="705485"/>
            <a:ext cx="1731720" cy="17317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217" y="784768"/>
            <a:ext cx="1731720" cy="17317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808" y="879630"/>
            <a:ext cx="1731720" cy="17317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08" y="-90806"/>
            <a:ext cx="1731720" cy="173172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835" y="-11523"/>
            <a:ext cx="1731720" cy="173172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26" y="83339"/>
            <a:ext cx="1731720" cy="17317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04" y="1014670"/>
            <a:ext cx="1731720" cy="17317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31" y="1093953"/>
            <a:ext cx="1731720" cy="173172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19" y="2010459"/>
            <a:ext cx="1731720" cy="173172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46" y="2089742"/>
            <a:ext cx="1731720" cy="17317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37" y="2184604"/>
            <a:ext cx="1731720" cy="17317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527" y="3225165"/>
            <a:ext cx="1731720" cy="173172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954" y="3304448"/>
            <a:ext cx="1731720" cy="173172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545" y="3399310"/>
            <a:ext cx="1731720" cy="173172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978" y="4275340"/>
            <a:ext cx="1731720" cy="173172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405" y="4354623"/>
            <a:ext cx="1731720" cy="17317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96" y="4449485"/>
            <a:ext cx="1731720" cy="173172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03" y="4915957"/>
            <a:ext cx="1731720" cy="173172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630" y="4995240"/>
            <a:ext cx="1731720" cy="173172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221" y="5090102"/>
            <a:ext cx="1731720" cy="1731720"/>
          </a:xfrm>
          <a:prstGeom prst="rect">
            <a:avLst/>
          </a:prstGeom>
        </p:spPr>
      </p:pic>
      <p:sp>
        <p:nvSpPr>
          <p:cNvPr id="16" name="Down Arrow 15"/>
          <p:cNvSpPr/>
          <p:nvPr/>
        </p:nvSpPr>
        <p:spPr>
          <a:xfrm rot="3417661">
            <a:off x="3222847" y="1355998"/>
            <a:ext cx="2432116" cy="2701289"/>
          </a:xfrm>
          <a:prstGeom prst="downArrow">
            <a:avLst>
              <a:gd name="adj1" fmla="val 69756"/>
              <a:gd name="adj2" fmla="val 3002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800" dirty="0" smtClean="0">
                <a:latin typeface="Franklin Gothic Demi" panose="020B0703020102020204" pitchFamily="34" charset="0"/>
              </a:rPr>
              <a:t>1$</a:t>
            </a:r>
          </a:p>
          <a:p>
            <a:pPr algn="ctr"/>
            <a:r>
              <a:rPr lang="en-US" sz="4800" dirty="0" smtClean="0">
                <a:latin typeface="Franklin Gothic Demi" panose="020B0703020102020204" pitchFamily="34" charset="0"/>
              </a:rPr>
              <a:t>=Rs.10</a:t>
            </a:r>
            <a:endParaRPr lang="en-US" sz="4800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5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“Indian residents”</a:t>
            </a:r>
          </a:p>
          <a:p>
            <a:r>
              <a:rPr lang="en-US" dirty="0" smtClean="0"/>
              <a:t>Spend $2.5 lakh dollars per year per person abroad</a:t>
            </a:r>
          </a:p>
          <a:p>
            <a:r>
              <a:rPr lang="en-US" dirty="0" smtClean="0"/>
              <a:t>Rs.60=$1</a:t>
            </a:r>
          </a:p>
          <a:p>
            <a:r>
              <a:rPr lang="en-US" dirty="0" smtClean="0"/>
              <a:t>Rs.1.5 crore=&gt;$2.5 lakh=&gt; spend abroad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Liberalized remittance scheme (2004)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19597"/>
              </p:ext>
            </p:extLst>
          </p:nvPr>
        </p:nvGraphicFramePr>
        <p:xfrm>
          <a:off x="838200" y="914400"/>
          <a:ext cx="10515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Franklin Gothic Medium Cond" panose="020B0606030402020204" pitchFamily="34" charset="0"/>
                        </a:rPr>
                        <a:t>FEMA</a:t>
                      </a:r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Franklin Gothic Medium Cond" panose="020B0606030402020204" pitchFamily="34" charset="0"/>
                        </a:rPr>
                        <a:t>Current</a:t>
                      </a:r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Franklin Gothic Medium Cond" panose="020B0606030402020204" pitchFamily="34" charset="0"/>
                        </a:rPr>
                        <a:t>Capital</a:t>
                      </a:r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Franklin Gothic Medium Cond" panose="020B0606030402020204" pitchFamily="34" charset="0"/>
                        </a:rPr>
                        <a:t>Medical</a:t>
                      </a:r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Franklin Gothic Medium Cond" panose="020B0606030402020204" pitchFamily="34" charset="0"/>
                        </a:rPr>
                        <a:t>$1 lakh </a:t>
                      </a:r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Franklin Gothic Medium Cond" panose="020B0606030402020204" pitchFamily="34" charset="0"/>
                        </a:rPr>
                        <a:t>--</a:t>
                      </a:r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Franklin Gothic Medium Cond" panose="020B0606030402020204" pitchFamily="34" charset="0"/>
                        </a:rPr>
                        <a:t>Shar</a:t>
                      </a:r>
                      <a:r>
                        <a:rPr lang="en-US" sz="4000" baseline="0" dirty="0" smtClean="0">
                          <a:latin typeface="Franklin Gothic Medium Cond" panose="020B0606030402020204" pitchFamily="34" charset="0"/>
                        </a:rPr>
                        <a:t>e purchase</a:t>
                      </a:r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Franklin Gothic Medium Cond" panose="020B0606030402020204" pitchFamily="34" charset="0"/>
                        </a:rPr>
                        <a:t>--</a:t>
                      </a:r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latin typeface="Franklin Gothic Medium Cond" panose="020B0606030402020204" pitchFamily="34" charset="0"/>
                        </a:rPr>
                        <a:t>$75,000</a:t>
                      </a:r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Liberalized remittance scheme (2004)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0535" y="2756256"/>
            <a:ext cx="9773729" cy="3253264"/>
          </a:xfrm>
          <a:prstGeom prst="upArrowCallou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+ $2.5 lakh under LRS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Both Current + capital account combined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In addition to </a:t>
            </a:r>
            <a:r>
              <a:rPr lang="en-US" sz="44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FEMA</a:t>
            </a:r>
            <a:endParaRPr lang="en-US" sz="44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76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039" y="0"/>
            <a:ext cx="3048264" cy="2286198"/>
          </a:xfrm>
          <a:prstGeom prst="rect">
            <a:avLst/>
          </a:prstGeom>
        </p:spPr>
      </p:pic>
      <p:pic>
        <p:nvPicPr>
          <p:cNvPr id="7" name="Picture 2" descr="http://myndset.com/wp-content/uploads/2012/02/money-hand-cash-dollars-Fotolia_113356_Subscription_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148" y="1049691"/>
            <a:ext cx="1504709" cy="226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Up Arrow 7"/>
          <p:cNvSpPr/>
          <p:nvPr/>
        </p:nvSpPr>
        <p:spPr>
          <a:xfrm rot="7154861">
            <a:off x="6918116" y="10239"/>
            <a:ext cx="2703177" cy="4037092"/>
          </a:xfrm>
          <a:prstGeom prst="upArrow">
            <a:avLst>
              <a:gd name="adj1" fmla="val 50000"/>
              <a:gd name="adj2" fmla="val 37562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latin typeface="Franklin Gothic Medium" panose="020B0603020102020204" pitchFamily="34" charset="0"/>
              </a:rPr>
              <a:t>To stop weakening</a:t>
            </a:r>
          </a:p>
          <a:p>
            <a:pPr algn="ctr"/>
            <a:r>
              <a:rPr lang="en-US" sz="2800" dirty="0" smtClean="0">
                <a:latin typeface="Franklin Gothic Medium" panose="020B0603020102020204" pitchFamily="34" charset="0"/>
              </a:rPr>
              <a:t>Of Rupee</a:t>
            </a:r>
          </a:p>
          <a:p>
            <a:pPr algn="ctr"/>
            <a:r>
              <a:rPr lang="en-US" sz="2800" dirty="0" smtClean="0">
                <a:latin typeface="Franklin Gothic Medium" panose="020B0603020102020204" pitchFamily="34" charset="0"/>
              </a:rPr>
              <a:t>$1=70Rs.</a:t>
            </a:r>
            <a:endParaRPr lang="en-US" sz="2800" dirty="0">
              <a:latin typeface="Franklin Gothic Medium" panose="020B06030201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85267" y="3328404"/>
            <a:ext cx="2626432" cy="2027396"/>
          </a:xfrm>
          <a:prstGeom prst="downArrowCallou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Stop $$ outflow</a:t>
            </a:r>
            <a:endParaRPr lang="en-US" sz="4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01039" y="5176545"/>
            <a:ext cx="7610660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FEMA tight</a:t>
            </a:r>
          </a:p>
          <a:p>
            <a:pPr algn="r"/>
            <a:r>
              <a:rPr lang="en-US" sz="40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LRS Tight: $75,000 (2013)</a:t>
            </a:r>
            <a:endParaRPr lang="en-US" sz="4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2172" y="3095920"/>
            <a:ext cx="8232829" cy="19389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After </a:t>
            </a:r>
            <a:r>
              <a:rPr lang="en-US" sz="40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stability, LRS easy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$1.25 lakh (2014, June)</a:t>
            </a:r>
            <a:endParaRPr lang="en-US" sz="4000" dirty="0" smtClean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$</a:t>
            </a:r>
            <a:r>
              <a:rPr lang="en-US" sz="40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2.5 lakh (</a:t>
            </a:r>
            <a:r>
              <a:rPr lang="en-US" sz="40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2015, Feb)</a:t>
            </a:r>
            <a:endParaRPr lang="en-US" sz="4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74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760185"/>
              </p:ext>
            </p:extLst>
          </p:nvPr>
        </p:nvGraphicFramePr>
        <p:xfrm>
          <a:off x="420624" y="978408"/>
          <a:ext cx="10817352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8676"/>
                <a:gridCol w="54086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>
                          <a:latin typeface="Franklin Gothic Demi Cond" panose="020B0706030402020204" pitchFamily="34" charset="0"/>
                        </a:rPr>
                        <a:t>Current Account C.</a:t>
                      </a:r>
                      <a:endParaRPr lang="en-US" sz="4400" dirty="0">
                        <a:latin typeface="Franklin Gothic Demi Cond" panose="020B07060304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>
                          <a:latin typeface="Franklin Gothic Demi Cond" panose="020B0706030402020204" pitchFamily="34" charset="0"/>
                        </a:rPr>
                        <a:t>Capital Account C.</a:t>
                      </a:r>
                      <a:endParaRPr lang="en-US" sz="4400" dirty="0">
                        <a:latin typeface="Franklin Gothic Demi Cond" panose="020B07060304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>
                          <a:latin typeface="Franklin Gothic Demi Cond" panose="020B0706030402020204" pitchFamily="34" charset="0"/>
                        </a:rPr>
                        <a:t>When Rupee is fully convertible into another currency,</a:t>
                      </a:r>
                      <a:r>
                        <a:rPr lang="en-US" sz="4400" baseline="0" dirty="0" smtClean="0">
                          <a:latin typeface="Franklin Gothic Demi Cond" panose="020B0706030402020204" pitchFamily="34" charset="0"/>
                        </a:rPr>
                        <a:t> for </a:t>
                      </a:r>
                      <a:r>
                        <a:rPr lang="en-US" sz="4400" baseline="0" dirty="0" smtClean="0">
                          <a:solidFill>
                            <a:srgbClr val="FF0000"/>
                          </a:solidFill>
                          <a:latin typeface="Franklin Gothic Demi Cond" panose="020B0706030402020204" pitchFamily="34" charset="0"/>
                        </a:rPr>
                        <a:t>CURRENT</a:t>
                      </a:r>
                      <a:r>
                        <a:rPr lang="en-US" sz="4400" baseline="0" dirty="0" smtClean="0">
                          <a:latin typeface="Franklin Gothic Demi Cond" panose="020B0706030402020204" pitchFamily="34" charset="0"/>
                        </a:rPr>
                        <a:t> account transactions. And vice-versa.</a:t>
                      </a:r>
                      <a:endParaRPr lang="en-US" sz="4400" dirty="0">
                        <a:latin typeface="Franklin Gothic Demi Cond" panose="020B07060304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latin typeface="Franklin Gothic Demi Cond" panose="020B0706030402020204" pitchFamily="34" charset="0"/>
                        </a:rPr>
                        <a:t>When Rupee is fully convertible into another currency,</a:t>
                      </a:r>
                      <a:r>
                        <a:rPr lang="en-US" sz="4400" baseline="0" dirty="0" smtClean="0">
                          <a:latin typeface="Franklin Gothic Demi Cond" panose="020B0706030402020204" pitchFamily="34" charset="0"/>
                        </a:rPr>
                        <a:t> for </a:t>
                      </a:r>
                      <a:r>
                        <a:rPr lang="en-US" sz="4400" b="1" baseline="0" dirty="0" smtClean="0">
                          <a:solidFill>
                            <a:srgbClr val="FF0000"/>
                          </a:solidFill>
                          <a:latin typeface="Franklin Gothic Demi Cond" panose="020B0706030402020204" pitchFamily="34" charset="0"/>
                        </a:rPr>
                        <a:t>CAPITAL</a:t>
                      </a:r>
                      <a:r>
                        <a:rPr lang="en-US" sz="4400" baseline="0" dirty="0" smtClean="0">
                          <a:solidFill>
                            <a:srgbClr val="FF0000"/>
                          </a:solidFill>
                          <a:latin typeface="Franklin Gothic Demi Cond" panose="020B0706030402020204" pitchFamily="34" charset="0"/>
                        </a:rPr>
                        <a:t> </a:t>
                      </a:r>
                      <a:r>
                        <a:rPr lang="en-US" sz="4400" baseline="0" dirty="0" smtClean="0">
                          <a:latin typeface="Franklin Gothic Demi Cond" panose="020B0706030402020204" pitchFamily="34" charset="0"/>
                        </a:rPr>
                        <a:t>account transactions. And vice-versa.</a:t>
                      </a:r>
                      <a:endParaRPr lang="en-US" sz="4400" dirty="0" smtClean="0">
                        <a:latin typeface="Franklin Gothic Demi Cond" panose="020B07060304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>
                          <a:latin typeface="Franklin Gothic Demi Cond" panose="020B0706030402020204" pitchFamily="34" charset="0"/>
                        </a:rPr>
                        <a:t>Full</a:t>
                      </a:r>
                      <a:endParaRPr lang="en-US" sz="4400" dirty="0">
                        <a:latin typeface="Franklin Gothic Demi Cond" panose="020B07060304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 smtClean="0">
                          <a:latin typeface="Franklin Gothic Demi Cond" panose="020B0706030402020204" pitchFamily="34" charset="0"/>
                        </a:rPr>
                        <a:t>Partial</a:t>
                      </a:r>
                      <a:endParaRPr lang="en-US" sz="4400" dirty="0">
                        <a:latin typeface="Franklin Gothic Demi Cond" panose="020B0706030402020204" pitchFamily="34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Definition: Convertibility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Rupee: Capital Account </a:t>
            </a:r>
            <a:r>
              <a:rPr lang="en-US" dirty="0" err="1" smtClean="0"/>
              <a:t>Convertability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1102" y="2130725"/>
            <a:ext cx="2751826" cy="206210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*Not* Fully convertible</a:t>
            </a:r>
          </a:p>
          <a:p>
            <a:endParaRPr lang="en-US" sz="3200" dirty="0">
              <a:latin typeface="Arial Black" panose="020B0A04020102020204" pitchFamily="34" charset="0"/>
            </a:endParaRPr>
          </a:p>
          <a:p>
            <a:pPr algn="ctr"/>
            <a:r>
              <a:rPr lang="en-US" sz="3200" dirty="0" smtClean="0">
                <a:latin typeface="Arial Black" panose="020B0A04020102020204" pitchFamily="34" charset="0"/>
              </a:rPr>
              <a:t>(40%)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45045" y="1958196"/>
            <a:ext cx="2751826" cy="206210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Black" panose="020B0A04020102020204" pitchFamily="34" charset="0"/>
              </a:rPr>
              <a:t>Fully convertible</a:t>
            </a:r>
          </a:p>
          <a:p>
            <a:pPr algn="ctr"/>
            <a:endParaRPr lang="en-US" sz="3200" dirty="0">
              <a:latin typeface="Arial Black" panose="020B0A04020102020204" pitchFamily="34" charset="0"/>
            </a:endParaRPr>
          </a:p>
          <a:p>
            <a:pPr algn="ctr"/>
            <a:r>
              <a:rPr lang="en-US" sz="3200" dirty="0" smtClean="0">
                <a:latin typeface="Arial Black" panose="020B0A04020102020204" pitchFamily="34" charset="0"/>
              </a:rPr>
              <a:t>(100%)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09358" y="3045125"/>
            <a:ext cx="383012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90514" y="1958196"/>
            <a:ext cx="3407434" cy="769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Franklin Gothic Medium" panose="020B0603020102020204" pitchFamily="34" charset="0"/>
              </a:rPr>
              <a:t>Liberalization</a:t>
            </a:r>
            <a:endParaRPr lang="en-US" sz="44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1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FAVOR (Tarapore)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Easier FDI, FII, ECB </a:t>
            </a:r>
            <a:r>
              <a:rPr lang="en-US" dirty="0"/>
              <a:t>=&gt; </a:t>
            </a:r>
            <a:r>
              <a:rPr lang="en-US" dirty="0" err="1"/>
              <a:t>Biz.expansion</a:t>
            </a:r>
            <a:r>
              <a:rPr lang="en-US" dirty="0"/>
              <a:t> =&gt; </a:t>
            </a:r>
            <a:r>
              <a:rPr lang="en-US" dirty="0" smtClean="0"/>
              <a:t>new jobs, economic growth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IMF study did not find such correlation.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AGAINST (HR Khan)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74" y="4666268"/>
            <a:ext cx="1692625" cy="21917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" y="5175598"/>
            <a:ext cx="1800465" cy="168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4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Favor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CAL=&gt; inflation declines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Indian inflation = supply </a:t>
            </a:r>
            <a:r>
              <a:rPr lang="en-US" dirty="0"/>
              <a:t>side </a:t>
            </a:r>
            <a:r>
              <a:rPr lang="en-US" dirty="0" smtClean="0"/>
              <a:t>bottlenecks + political instability</a:t>
            </a:r>
          </a:p>
          <a:p>
            <a:r>
              <a:rPr lang="en-US" dirty="0" smtClean="0"/>
              <a:t>CAP.LIB. Can’t fix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Against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74" y="4666268"/>
            <a:ext cx="1692625" cy="2191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" y="5175598"/>
            <a:ext cx="1800465" cy="168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54" y="837930"/>
            <a:ext cx="2862532" cy="194243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FULL Capital </a:t>
            </a:r>
            <a:r>
              <a:rPr lang="en-US" dirty="0" smtClean="0"/>
              <a:t>Account convertibility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93" y="5294531"/>
            <a:ext cx="2028825" cy="1190625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5400000">
            <a:off x="4386232" y="797648"/>
            <a:ext cx="2130475" cy="250250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1 billion$</a:t>
            </a:r>
          </a:p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10%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183" y="905029"/>
            <a:ext cx="3224779" cy="24185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26" y="4891176"/>
            <a:ext cx="2789208" cy="1936950"/>
          </a:xfrm>
          <a:prstGeom prst="rect">
            <a:avLst/>
          </a:prstGeom>
        </p:spPr>
      </p:pic>
      <p:pic>
        <p:nvPicPr>
          <p:cNvPr id="17" name="Content Placeholder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957" y="4399091"/>
            <a:ext cx="3270849" cy="2242320"/>
          </a:xfrm>
          <a:prstGeom prst="rect">
            <a:avLst/>
          </a:prstGeom>
        </p:spPr>
      </p:pic>
      <p:sp>
        <p:nvSpPr>
          <p:cNvPr id="18" name="Down Arrow 17"/>
          <p:cNvSpPr/>
          <p:nvPr/>
        </p:nvSpPr>
        <p:spPr>
          <a:xfrm rot="18574877">
            <a:off x="4679789" y="1021714"/>
            <a:ext cx="1714510" cy="4233525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err="1" smtClean="0">
                <a:latin typeface="Arial Black" panose="020B0A04020102020204" pitchFamily="34" charset="0"/>
              </a:rPr>
              <a:t>Rs</a:t>
            </a:r>
            <a:r>
              <a:rPr lang="en-US" sz="2800" dirty="0" smtClean="0">
                <a:latin typeface="Arial Black" panose="020B0A04020102020204" pitchFamily="34" charset="0"/>
              </a:rPr>
              <a:t>. 50 Billion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4" name="Down Arrow 13"/>
          <p:cNvSpPr/>
          <p:nvPr/>
        </p:nvSpPr>
        <p:spPr>
          <a:xfrm rot="7759614">
            <a:off x="4254410" y="2002167"/>
            <a:ext cx="1714510" cy="4233525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latin typeface="Arial Black" panose="020B0A04020102020204" pitchFamily="34" charset="0"/>
              </a:rPr>
              <a:t>Rs</a:t>
            </a:r>
            <a:r>
              <a:rPr lang="en-US" sz="2800" dirty="0" smtClean="0">
                <a:latin typeface="Arial Black" panose="020B0A04020102020204" pitchFamily="34" charset="0"/>
              </a:rPr>
              <a:t>. 1 Billion Profit per year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2989" y="2929745"/>
            <a:ext cx="3152356" cy="1815882"/>
          </a:xfrm>
          <a:prstGeom prst="rect">
            <a:avLst/>
          </a:prstGeom>
          <a:solidFill>
            <a:srgbClr val="FF9999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Franklin Gothic Demi" panose="020B0703020102020204" pitchFamily="34" charset="0"/>
              </a:rPr>
              <a:t>Inflation? Less passengers</a:t>
            </a:r>
          </a:p>
          <a:p>
            <a:r>
              <a:rPr lang="en-US" sz="2800" dirty="0" smtClean="0">
                <a:latin typeface="Franklin Gothic Demi" panose="020B0703020102020204" pitchFamily="34" charset="0"/>
              </a:rPr>
              <a:t>War? $1 = Rs.70</a:t>
            </a:r>
          </a:p>
          <a:p>
            <a:r>
              <a:rPr lang="en-US" sz="2800" dirty="0" smtClean="0">
                <a:latin typeface="Franklin Gothic Demi" panose="020B0703020102020204" pitchFamily="34" charset="0"/>
              </a:rPr>
              <a:t>ATF tax increased?</a:t>
            </a:r>
            <a:endParaRPr lang="en-US" sz="2800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67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FAVOR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ECB: Rupee cash flow vs Dollar repayment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Exchange Rate volatility=&gt;collapse. BoP crisis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Large forex reserve couldn’t prevent such crisis in Malaysia and Thailand (late 90s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AGAINST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984" y="5561814"/>
            <a:ext cx="1001015" cy="12961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63" y="5863030"/>
            <a:ext cx="1064791" cy="99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1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East Asian Economies</a:t>
            </a:r>
          </a:p>
          <a:p>
            <a:r>
              <a:rPr lang="en-US" dirty="0" smtClean="0"/>
              <a:t>Deliberately </a:t>
            </a:r>
            <a:r>
              <a:rPr lang="en-US" dirty="0" smtClean="0"/>
              <a:t>kept currencies undervalued (too boost exports</a:t>
            </a:r>
            <a:r>
              <a:rPr lang="en-US" dirty="0" smtClean="0"/>
              <a:t>)</a:t>
            </a:r>
          </a:p>
          <a:p>
            <a:r>
              <a:rPr lang="en-US" dirty="0"/>
              <a:t>Forex reserve…very high (undervalued)</a:t>
            </a:r>
          </a:p>
          <a:p>
            <a:r>
              <a:rPr lang="en-US" dirty="0" smtClean="0"/>
              <a:t>Full </a:t>
            </a:r>
            <a:r>
              <a:rPr lang="en-US" dirty="0"/>
              <a:t>capital account convertibility</a:t>
            </a:r>
          </a:p>
          <a:p>
            <a:r>
              <a:rPr lang="en-US" dirty="0" smtClean="0"/>
              <a:t>Foreign </a:t>
            </a:r>
            <a:r>
              <a:rPr lang="en-US" dirty="0" smtClean="0"/>
              <a:t>investment ….high</a:t>
            </a:r>
          </a:p>
          <a:p>
            <a:r>
              <a:rPr lang="en-US" dirty="0" smtClean="0"/>
              <a:t>GDP growth….double digit</a:t>
            </a:r>
          </a:p>
          <a:p>
            <a:r>
              <a:rPr lang="en-US" dirty="0" smtClean="0"/>
              <a:t>Per capita income…very </a:t>
            </a:r>
            <a:r>
              <a:rPr lang="en-US" dirty="0" smtClean="0"/>
              <a:t>high</a:t>
            </a: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Before Asian Crisis 1997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7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576" y="920310"/>
            <a:ext cx="3594542" cy="26959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Fixed Exchange Rate Regime (</a:t>
            </a:r>
            <a:r>
              <a:rPr lang="en-US" sz="3600" dirty="0" err="1"/>
              <a:t>Upto</a:t>
            </a:r>
            <a:r>
              <a:rPr lang="en-US" sz="3600" dirty="0"/>
              <a:t> March </a:t>
            </a:r>
            <a:r>
              <a:rPr lang="en-US" sz="3600" dirty="0" smtClean="0"/>
              <a:t>1992)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7" y="3744315"/>
            <a:ext cx="1731720" cy="1731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16" y="3517222"/>
            <a:ext cx="2438740" cy="24387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18" y="3744315"/>
            <a:ext cx="3000311" cy="20835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15200" y="5955962"/>
            <a:ext cx="373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Authorized dealers under FEMA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42821"/>
            <a:ext cx="2035217" cy="26451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24" y="3823598"/>
            <a:ext cx="1731720" cy="17317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1" y="4945778"/>
            <a:ext cx="1731720" cy="17317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88" y="5040046"/>
            <a:ext cx="1731720" cy="1731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25" y="5134314"/>
            <a:ext cx="1731720" cy="17317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515" y="3918460"/>
            <a:ext cx="1731720" cy="173172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166997" y="2563264"/>
            <a:ext cx="3056787" cy="1603734"/>
          </a:xfrm>
          <a:prstGeom prst="straightConnector1">
            <a:avLst/>
          </a:prstGeom>
          <a:ln w="190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135" y="1012436"/>
            <a:ext cx="1674433" cy="2039764"/>
          </a:xfrm>
          <a:prstGeom prst="rect">
            <a:avLst/>
          </a:prstGeom>
        </p:spPr>
      </p:pic>
      <p:sp>
        <p:nvSpPr>
          <p:cNvPr id="24" name="Up Arrow 23"/>
          <p:cNvSpPr/>
          <p:nvPr/>
        </p:nvSpPr>
        <p:spPr>
          <a:xfrm rot="18737995">
            <a:off x="7530966" y="1850216"/>
            <a:ext cx="1779410" cy="2412427"/>
          </a:xfrm>
          <a:prstGeom prst="upArrow">
            <a:avLst>
              <a:gd name="adj1" fmla="val 82290"/>
              <a:gd name="adj2" fmla="val 50000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600" dirty="0" smtClean="0">
                <a:latin typeface="Franklin Gothic Demi" panose="020B0703020102020204" pitchFamily="34" charset="0"/>
              </a:rPr>
              <a:t>$1</a:t>
            </a:r>
          </a:p>
          <a:p>
            <a:pPr algn="ctr"/>
            <a:r>
              <a:rPr lang="en-US" sz="3600" dirty="0" smtClean="0">
                <a:latin typeface="Franklin Gothic Demi" panose="020B0703020102020204" pitchFamily="34" charset="0"/>
              </a:rPr>
              <a:t>=15 Rs.</a:t>
            </a:r>
            <a:endParaRPr lang="en-US" sz="3600" dirty="0">
              <a:latin typeface="Franklin Gothic Demi" panose="020B0703020102020204" pitchFamily="34" charset="0"/>
            </a:endParaRPr>
          </a:p>
        </p:txBody>
      </p:sp>
      <p:sp>
        <p:nvSpPr>
          <p:cNvPr id="22" name="Down Arrow 21"/>
          <p:cNvSpPr/>
          <p:nvPr/>
        </p:nvSpPr>
        <p:spPr>
          <a:xfrm rot="3417661">
            <a:off x="2837382" y="958916"/>
            <a:ext cx="2432116" cy="2701289"/>
          </a:xfrm>
          <a:prstGeom prst="downArrow">
            <a:avLst>
              <a:gd name="adj1" fmla="val 69756"/>
              <a:gd name="adj2" fmla="val 30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800" dirty="0" smtClean="0">
                <a:latin typeface="Franklin Gothic Demi" panose="020B0703020102020204" pitchFamily="34" charset="0"/>
              </a:rPr>
              <a:t>1$</a:t>
            </a:r>
          </a:p>
          <a:p>
            <a:pPr algn="ctr"/>
            <a:r>
              <a:rPr lang="en-US" sz="4800" dirty="0" smtClean="0">
                <a:latin typeface="Franklin Gothic Demi" panose="020B0703020102020204" pitchFamily="34" charset="0"/>
              </a:rPr>
              <a:t>=Rs.10</a:t>
            </a:r>
            <a:endParaRPr lang="en-US" sz="4800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65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Thailand’s steel and automaker companies filed bankruptcies</a:t>
            </a:r>
          </a:p>
          <a:p>
            <a:r>
              <a:rPr lang="en-US" dirty="0" smtClean="0"/>
              <a:t>Foreign Investors pulled out dollar$$ from similar companies from all East Asian nations</a:t>
            </a:r>
          </a:p>
          <a:p>
            <a:r>
              <a:rPr lang="en-US" dirty="0" smtClean="0"/>
              <a:t>$1 = 2000 Indonesian Rupiah</a:t>
            </a:r>
          </a:p>
          <a:p>
            <a:r>
              <a:rPr lang="en-US" dirty="0" smtClean="0"/>
              <a:t>$1= 18,000 Indonesian Rupiah</a:t>
            </a:r>
          </a:p>
          <a:p>
            <a:r>
              <a:rPr lang="en-US" dirty="0"/>
              <a:t>High inflation, Rioting, political instability</a:t>
            </a:r>
          </a:p>
          <a:p>
            <a:r>
              <a:rPr lang="en-US" dirty="0" smtClean="0"/>
              <a:t>Central banks’ </a:t>
            </a:r>
            <a:r>
              <a:rPr lang="en-US" dirty="0"/>
              <a:t>their forex reserves </a:t>
            </a:r>
            <a:r>
              <a:rPr lang="en-US" dirty="0" smtClean="0"/>
              <a:t>depleted in stabilize exchange rate volatility =&gt; BoP Crisis.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During Asian Crisis 1997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6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GDP growth rate (1998)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792068"/>
              </p:ext>
            </p:extLst>
          </p:nvPr>
        </p:nvGraphicFramePr>
        <p:xfrm>
          <a:off x="838200" y="914400"/>
          <a:ext cx="10515600" cy="5262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Left Arrow Callout 6"/>
          <p:cNvSpPr/>
          <p:nvPr/>
        </p:nvSpPr>
        <p:spPr>
          <a:xfrm>
            <a:off x="6719789" y="1493896"/>
            <a:ext cx="4275791" cy="245175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410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Full / very liberal capital account convertibility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1040616" y="4277581"/>
            <a:ext cx="4744562" cy="1383043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Partial capital account convertibility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51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FAVOR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India, China </a:t>
            </a:r>
            <a:r>
              <a:rPr lang="en-US" dirty="0"/>
              <a:t>did not face crisis because they </a:t>
            </a:r>
            <a:r>
              <a:rPr lang="en-US" dirty="0" smtClean="0"/>
              <a:t>didn’t </a:t>
            </a:r>
            <a:r>
              <a:rPr lang="en-US" dirty="0"/>
              <a:t>have </a:t>
            </a:r>
            <a:r>
              <a:rPr lang="en-US" dirty="0" smtClean="0"/>
              <a:t>full capital account convertibility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Don’t need large FII, FDI, ECB, just make people invest in bank/securities instead of gold/real-estate.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AGAINST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Capital Account </a:t>
            </a:r>
            <a:r>
              <a:rPr lang="en-US" dirty="0" smtClean="0"/>
              <a:t>Liberalization (CAL)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2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full </a:t>
            </a:r>
            <a:r>
              <a:rPr lang="en-US" dirty="0"/>
              <a:t>capital account convertibility of Indian </a:t>
            </a:r>
            <a:r>
              <a:rPr lang="en-US" dirty="0" smtClean="0"/>
              <a:t>rupee  </a:t>
            </a:r>
            <a:r>
              <a:rPr lang="en-US" dirty="0"/>
              <a:t>is being advocated because: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200" dirty="0" smtClean="0"/>
              <a:t>It’ll stabilize rupee’s exchange </a:t>
            </a:r>
            <a:r>
              <a:rPr lang="en-US" sz="4200" dirty="0"/>
              <a:t>value against major currencies of the world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200" dirty="0" smtClean="0"/>
              <a:t>it </a:t>
            </a:r>
            <a:r>
              <a:rPr lang="en-US" sz="4200" dirty="0"/>
              <a:t>will help to promote exports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200" dirty="0"/>
              <a:t>it will help India secure loans from the world financial markets at attractive </a:t>
            </a:r>
            <a:r>
              <a:rPr lang="en-US" sz="4200" dirty="0" smtClean="0"/>
              <a:t>terms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200" dirty="0"/>
              <a:t>it will attract more foreign capital inflow in India</a:t>
            </a:r>
            <a:r>
              <a:rPr lang="en-US" sz="4200" dirty="0" smtClean="0"/>
              <a:t>.</a:t>
            </a:r>
            <a:endParaRPr lang="en-US" sz="42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Mock MCQ (</a:t>
            </a:r>
            <a:r>
              <a:rPr lang="en-US" dirty="0" smtClean="0"/>
              <a:t>1996)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2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full capital account convertibility of Indian rupee  is being advocated because: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It’ll stabilize </a:t>
            </a:r>
            <a:r>
              <a:rPr lang="en-US" dirty="0" smtClean="0"/>
              <a:t>rupee</a:t>
            </a:r>
            <a:r>
              <a:rPr lang="en-US" dirty="0" smtClean="0"/>
              <a:t> </a:t>
            </a:r>
            <a:r>
              <a:rPr lang="en-US" dirty="0"/>
              <a:t>exchange value against major currencies of the </a:t>
            </a:r>
            <a:r>
              <a:rPr lang="en-US" dirty="0" smtClean="0"/>
              <a:t>world (</a:t>
            </a:r>
            <a:r>
              <a:rPr lang="en-US" dirty="0" smtClean="0">
                <a:solidFill>
                  <a:srgbClr val="FF0000"/>
                </a:solidFill>
              </a:rPr>
              <a:t>NOT Necessary. E.g. War, QE, FT</a:t>
            </a:r>
            <a:r>
              <a:rPr lang="en-US" dirty="0" smtClean="0"/>
              <a:t>)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it </a:t>
            </a:r>
            <a:r>
              <a:rPr lang="en-US" dirty="0"/>
              <a:t>will help to promote </a:t>
            </a:r>
            <a:r>
              <a:rPr lang="en-US" dirty="0" smtClean="0"/>
              <a:t>exports (</a:t>
            </a:r>
            <a:r>
              <a:rPr lang="en-US" dirty="0" smtClean="0">
                <a:solidFill>
                  <a:srgbClr val="FF0000"/>
                </a:solidFill>
              </a:rPr>
              <a:t>CURRENT</a:t>
            </a:r>
            <a:r>
              <a:rPr lang="en-US" dirty="0" smtClean="0"/>
              <a:t>)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it will help India secure loans from the world financial markets at attractive </a:t>
            </a:r>
            <a:r>
              <a:rPr lang="en-US" dirty="0" smtClean="0"/>
              <a:t>terms. (</a:t>
            </a:r>
            <a:r>
              <a:rPr lang="en-US" dirty="0" smtClean="0">
                <a:solidFill>
                  <a:srgbClr val="FF0000"/>
                </a:solidFill>
              </a:rPr>
              <a:t>NOT Necessary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u="sng" dirty="0">
                <a:solidFill>
                  <a:srgbClr val="92D050"/>
                </a:solidFill>
              </a:rPr>
              <a:t>it will attract more foreign capital inflow in India</a:t>
            </a:r>
            <a:r>
              <a:rPr lang="en-US" b="1" u="sng" dirty="0" smtClean="0">
                <a:solidFill>
                  <a:srgbClr val="92D050"/>
                </a:solidFill>
              </a:rPr>
              <a:t>.</a:t>
            </a:r>
            <a:endParaRPr lang="en-US" b="1" u="sng" dirty="0">
              <a:solidFill>
                <a:srgbClr val="92D050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Mock MCQ (</a:t>
            </a:r>
            <a:r>
              <a:rPr lang="en-US" dirty="0" smtClean="0"/>
              <a:t>1996)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83552"/>
            <a:ext cx="10515600" cy="5124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Capital Account Convertibility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4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856" y="2203185"/>
            <a:ext cx="2783686" cy="2601149"/>
          </a:xfr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Dy. </a:t>
            </a:r>
            <a:r>
              <a:rPr lang="en-US" dirty="0" err="1"/>
              <a:t>Gov</a:t>
            </a:r>
            <a:r>
              <a:rPr lang="en-US" dirty="0"/>
              <a:t> </a:t>
            </a:r>
            <a:r>
              <a:rPr lang="en-US" dirty="0" smtClean="0"/>
              <a:t>RBI</a:t>
            </a:r>
          </a:p>
          <a:p>
            <a:r>
              <a:rPr lang="en-US" dirty="0"/>
              <a:t>In Three phases [98, 99, 00]</a:t>
            </a:r>
          </a:p>
          <a:p>
            <a:r>
              <a:rPr lang="en-US" b="1" u="sng" dirty="0"/>
              <a:t>Preconditions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Fiscal deficit: 3.5% of GDP (2000)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Inflation </a:t>
            </a:r>
            <a:r>
              <a:rPr lang="en-US" dirty="0" err="1"/>
              <a:t>avg</a:t>
            </a:r>
            <a:r>
              <a:rPr lang="en-US" dirty="0"/>
              <a:t> 3-5% (three years)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Interest rates decontrol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Enough forex to sustain 6 months’ import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NPA 5% of their assets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CRR: 3%</a:t>
            </a:r>
          </a:p>
          <a:p>
            <a:r>
              <a:rPr lang="en-US" b="1" u="sng" dirty="0"/>
              <a:t>Finally: Full capital account Convertibility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S.S. </a:t>
            </a:r>
            <a:r>
              <a:rPr lang="en-US" dirty="0" err="1" smtClean="0"/>
              <a:t>Tarapore</a:t>
            </a:r>
            <a:r>
              <a:rPr lang="en-US" dirty="0" smtClean="0"/>
              <a:t> (1997)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C.Convert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8650"/>
            <a:ext cx="1487424" cy="13898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624" y="290703"/>
            <a:ext cx="8835712" cy="1045781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Tarapore</a:t>
            </a:r>
            <a:r>
              <a:rPr lang="en-US" dirty="0" smtClean="0">
                <a:solidFill>
                  <a:schemeClr val="tx1"/>
                </a:solidFill>
              </a:rPr>
              <a:t>: 97: full. But time not ripe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543476"/>
              </p:ext>
            </p:extLst>
          </p:nvPr>
        </p:nvGraphicFramePr>
        <p:xfrm>
          <a:off x="838200" y="1604513"/>
          <a:ext cx="9595104" cy="4707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360"/>
                <a:gridCol w="2523744"/>
              </a:tblGrid>
              <a:tr h="732141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3200" b="1" dirty="0" smtClean="0">
                          <a:latin typeface="Franklin Gothic Demi Cond" panose="020B0706030402020204" pitchFamily="34" charset="0"/>
                        </a:rPr>
                        <a:t>Precondition</a:t>
                      </a:r>
                      <a:r>
                        <a:rPr lang="en-US" sz="3200" b="1" baseline="0" dirty="0" smtClean="0">
                          <a:latin typeface="Franklin Gothic Demi Cond" panose="020B0706030402020204" pitchFamily="34" charset="0"/>
                        </a:rPr>
                        <a:t>s</a:t>
                      </a:r>
                      <a:endParaRPr lang="en-US" sz="3200" b="1" dirty="0">
                        <a:latin typeface="Franklin Gothic Demi Cond" panose="020B07060304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dirty="0" smtClean="0">
                          <a:latin typeface="Franklin Gothic Demi Cond" panose="020B0706030402020204" pitchFamily="34" charset="0"/>
                        </a:rPr>
                        <a:t>2013-14</a:t>
                      </a:r>
                      <a:endParaRPr lang="en-US" sz="3200" dirty="0">
                        <a:latin typeface="Franklin Gothic Demi Cond" panose="020B07060304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</a:tr>
              <a:tr h="732141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Fiscal deficit: 3.5% of GDP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dirty="0" smtClean="0">
                          <a:latin typeface="Franklin Gothic Demi Cond" panose="020B0706030402020204" pitchFamily="34" charset="0"/>
                        </a:rPr>
                        <a:t>&gt;4 %</a:t>
                      </a:r>
                      <a:endParaRPr lang="en-US" sz="3200" dirty="0">
                        <a:latin typeface="Franklin Gothic Demi Cond" panose="020B07060304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732141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Inflation </a:t>
                      </a:r>
                      <a:r>
                        <a:rPr lang="en-US" sz="3200" dirty="0" err="1">
                          <a:latin typeface="Franklin Gothic Demi Cond" panose="020B0706030402020204" pitchFamily="34" charset="0"/>
                        </a:rPr>
                        <a:t>avg</a:t>
                      </a:r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 3-5% (three years)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double digit</a:t>
                      </a:r>
                    </a:p>
                  </a:txBody>
                  <a:tcPr marL="7620" marR="7620" marT="7620" marB="0" anchor="ctr"/>
                </a:tc>
              </a:tr>
              <a:tr h="551162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Interest rates decontrol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smtClean="0">
                          <a:latin typeface="Franklin Gothic Demi Cond" panose="020B0706030402020204" pitchFamily="34" charset="0"/>
                        </a:rPr>
                        <a:t>Not for agro.</a:t>
                      </a:r>
                      <a:endParaRPr lang="en-US" sz="3200" dirty="0">
                        <a:latin typeface="Franklin Gothic Demi Cond" panose="020B07060304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13119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Enough forex to sustain 6 months’ import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dirty="0" smtClean="0">
                          <a:latin typeface="Franklin Gothic Demi Cond" panose="020B0706030402020204" pitchFamily="34" charset="0"/>
                        </a:rPr>
                        <a:t>Yes</a:t>
                      </a:r>
                      <a:endParaRPr lang="en-US" sz="3200" dirty="0">
                        <a:latin typeface="Franklin Gothic Demi Cond" panose="020B07060304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551162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NPA 5% of their assets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dirty="0" smtClean="0">
                          <a:latin typeface="Franklin Gothic Demi Cond" panose="020B0706030402020204" pitchFamily="34" charset="0"/>
                        </a:rPr>
                        <a:t>~6</a:t>
                      </a:r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%</a:t>
                      </a:r>
                    </a:p>
                  </a:txBody>
                  <a:tcPr marL="7620" marR="7620" marT="7620" marB="0" anchor="ctr"/>
                </a:tc>
              </a:tr>
              <a:tr h="197431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3200" dirty="0">
                          <a:latin typeface="Franklin Gothic Demi Cond" panose="020B0706030402020204" pitchFamily="34" charset="0"/>
                        </a:rPr>
                        <a:t>CRR: 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dirty="0" smtClean="0">
                          <a:latin typeface="Franklin Gothic Demi Cond" panose="020B0706030402020204" pitchFamily="34" charset="0"/>
                        </a:rPr>
                        <a:t>4%</a:t>
                      </a:r>
                      <a:endParaRPr lang="en-US" sz="3200" dirty="0">
                        <a:latin typeface="Franklin Gothic Demi Cond" panose="020B07060304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4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Devaluation: </a:t>
            </a:r>
            <a:r>
              <a:rPr lang="en-US" sz="2800" dirty="0" smtClean="0"/>
              <a:t>Fixed Exchange Rate Regime (</a:t>
            </a:r>
            <a:r>
              <a:rPr lang="en-US" sz="2800" dirty="0" err="1"/>
              <a:t>Upto</a:t>
            </a:r>
            <a:r>
              <a:rPr lang="en-US" sz="2800" dirty="0"/>
              <a:t> March </a:t>
            </a:r>
            <a:r>
              <a:rPr lang="en-US" sz="2800" dirty="0" smtClean="0"/>
              <a:t>1992)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7" y="3744315"/>
            <a:ext cx="1731720" cy="1731720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3417661">
            <a:off x="2921391" y="226973"/>
            <a:ext cx="2995620" cy="472651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 smtClean="0">
                <a:latin typeface="Franklin Gothic Heavy" panose="020B0903020102020204" pitchFamily="34" charset="0"/>
              </a:rPr>
              <a:t>1$=Rs.11</a:t>
            </a:r>
          </a:p>
          <a:p>
            <a:pPr algn="ctr"/>
            <a:r>
              <a:rPr lang="en-US" sz="3200" dirty="0" smtClean="0">
                <a:latin typeface="Franklin Gothic Heavy" panose="020B0903020102020204" pitchFamily="34" charset="0"/>
              </a:rPr>
              <a:t>(10% Devaluation )</a:t>
            </a:r>
            <a:endParaRPr lang="en-US" sz="3200" dirty="0">
              <a:latin typeface="Franklin Gothic Heavy" panose="020B0903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16" y="3517222"/>
            <a:ext cx="2438740" cy="24387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18" y="3744315"/>
            <a:ext cx="3000311" cy="20835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15200" y="5955962"/>
            <a:ext cx="373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Authorized dealers under FEMA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42821"/>
            <a:ext cx="2035217" cy="26451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24" y="3823598"/>
            <a:ext cx="1731720" cy="17317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1" y="4945778"/>
            <a:ext cx="1731720" cy="17317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88" y="5040046"/>
            <a:ext cx="1731720" cy="1731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25" y="5134314"/>
            <a:ext cx="1731720" cy="17317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515" y="3918460"/>
            <a:ext cx="1731720" cy="173172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456432" y="2563264"/>
            <a:ext cx="2767352" cy="1825856"/>
          </a:xfrm>
          <a:prstGeom prst="straightConnector1">
            <a:avLst/>
          </a:prstGeom>
          <a:ln w="190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5877" y="618377"/>
            <a:ext cx="4101321" cy="307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8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32498" y="1225296"/>
            <a:ext cx="3169828" cy="175432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Devaluation </a:t>
            </a:r>
            <a:r>
              <a:rPr lang="en-US" sz="3600" u="sng" dirty="0" smtClean="0"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increases </a:t>
            </a:r>
          </a:p>
          <a:p>
            <a:r>
              <a:rPr lang="en-US" sz="3600" dirty="0" smtClean="0"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EXPORTS</a:t>
            </a:r>
            <a:endParaRPr lang="en-US" sz="3600" dirty="0">
              <a:latin typeface="Franklin Gothic Demi Cond" panose="020B07060304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Devaluation: </a:t>
            </a:r>
            <a:r>
              <a:rPr lang="en-US" sz="2400" dirty="0" smtClean="0"/>
              <a:t>Fixed Exchange Rate Regime (</a:t>
            </a:r>
            <a:r>
              <a:rPr lang="en-US" sz="2400" dirty="0" err="1"/>
              <a:t>Upto</a:t>
            </a:r>
            <a:r>
              <a:rPr lang="en-US" sz="2400" dirty="0"/>
              <a:t> March </a:t>
            </a:r>
            <a:r>
              <a:rPr lang="en-US" sz="2400" dirty="0" smtClean="0"/>
              <a:t>1992)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7" y="3744315"/>
            <a:ext cx="1731720" cy="1731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057" y="941692"/>
            <a:ext cx="2363392" cy="1772544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3417661">
            <a:off x="3424555" y="758062"/>
            <a:ext cx="1917943" cy="390801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1$=Rs.11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(10% Devaluation )</a:t>
            </a:r>
            <a:endParaRPr lang="en-US" sz="28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16" y="3517222"/>
            <a:ext cx="2438740" cy="24387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18" y="3744315"/>
            <a:ext cx="3000311" cy="20835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15200" y="5955962"/>
            <a:ext cx="373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anklin Gothic Demi Cond" panose="020B0706030402020204" pitchFamily="34" charset="0"/>
              </a:rPr>
              <a:t>Authorized dealers under FEMA</a:t>
            </a:r>
            <a:endParaRPr lang="en-US" dirty="0">
              <a:latin typeface="Franklin Gothic Demi Cond" panose="020B07060304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24" y="3823598"/>
            <a:ext cx="1731720" cy="17317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1" y="4945778"/>
            <a:ext cx="1731720" cy="17317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88" y="5040046"/>
            <a:ext cx="1731720" cy="1731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25" y="5134314"/>
            <a:ext cx="1731720" cy="17317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515" y="3918460"/>
            <a:ext cx="1731720" cy="173172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870394" y="5134314"/>
            <a:ext cx="3353110" cy="0"/>
          </a:xfrm>
          <a:prstGeom prst="straightConnector1">
            <a:avLst/>
          </a:prstGeom>
          <a:ln w="190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814" y="941692"/>
            <a:ext cx="1524000" cy="18288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9552273" y="2712068"/>
            <a:ext cx="195231" cy="1206392"/>
          </a:xfrm>
          <a:prstGeom prst="straightConnector1">
            <a:avLst/>
          </a:prstGeom>
          <a:ln w="190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5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C000"/>
                </a:solidFill>
              </a:rPr>
              <a:t>A: </a:t>
            </a:r>
            <a:r>
              <a:rPr lang="en-US" sz="4800" dirty="0" smtClean="0"/>
              <a:t>Devaluation </a:t>
            </a:r>
            <a:r>
              <a:rPr lang="en-US" sz="4800" dirty="0"/>
              <a:t>of the currency may promote exports</a:t>
            </a:r>
          </a:p>
          <a:p>
            <a:r>
              <a:rPr lang="en-US" sz="4800" dirty="0" smtClean="0">
                <a:solidFill>
                  <a:srgbClr val="FFC000"/>
                </a:solidFill>
              </a:rPr>
              <a:t>R:</a:t>
            </a:r>
            <a:r>
              <a:rPr lang="en-US" sz="4800" dirty="0" smtClean="0"/>
              <a:t> Price </a:t>
            </a:r>
            <a:r>
              <a:rPr lang="en-US" sz="4800" dirty="0"/>
              <a:t>of the country's product in international market </a:t>
            </a:r>
            <a:r>
              <a:rPr lang="en-US" sz="4800" dirty="0" smtClean="0"/>
              <a:t>falls </a:t>
            </a:r>
            <a:r>
              <a:rPr lang="en-US" sz="4800" dirty="0"/>
              <a:t>due to </a:t>
            </a:r>
            <a:r>
              <a:rPr lang="en-US" sz="4800" dirty="0" smtClean="0"/>
              <a:t>devaluation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Mock MCQ 1999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DARK_20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DARK_2015" id="{925BC29D-68E2-4594-BE32-D7B1577102C8}" vid="{3D37D47D-3D9B-420D-A986-6B3812734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PPT_DARK_2015</Template>
  <TotalTime>240</TotalTime>
  <Words>1977</Words>
  <Application>Microsoft Office PowerPoint</Application>
  <PresentationFormat>Widescreen</PresentationFormat>
  <Paragraphs>393</Paragraphs>
  <Slides>67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81" baseType="lpstr">
      <vt:lpstr>Arial</vt:lpstr>
      <vt:lpstr>Arial Black</vt:lpstr>
      <vt:lpstr>Calibri</vt:lpstr>
      <vt:lpstr>Calibri Light</vt:lpstr>
      <vt:lpstr>Franklin Gothic Demi</vt:lpstr>
      <vt:lpstr>Franklin Gothic Demi Cond</vt:lpstr>
      <vt:lpstr>Franklin Gothic Heavy</vt:lpstr>
      <vt:lpstr>Franklin Gothic Medium</vt:lpstr>
      <vt:lpstr>Franklin Gothic Medium Cond</vt:lpstr>
      <vt:lpstr>Segoe UI Black</vt:lpstr>
      <vt:lpstr>Segoe UI Semibold</vt:lpstr>
      <vt:lpstr>Shruti</vt:lpstr>
      <vt:lpstr>Wingdings</vt:lpstr>
      <vt:lpstr>PPT_DARK_2015</vt:lpstr>
      <vt:lpstr>Exchange Rates regimes</vt:lpstr>
      <vt:lpstr>Fixed Exchange Rate Regime (Upto March 1992)</vt:lpstr>
      <vt:lpstr>Fixed Exchange Rate Regime (Upto March 1992)</vt:lpstr>
      <vt:lpstr>External shock factors</vt:lpstr>
      <vt:lpstr>Fixed Exchange Rate Regime (Upto March 1992)</vt:lpstr>
      <vt:lpstr>Fixed Exchange Rate Regime (Upto March 1992)</vt:lpstr>
      <vt:lpstr>Devaluation: Fixed Exchange Rate Regime (Upto March 1992)</vt:lpstr>
      <vt:lpstr>Devaluation: Fixed Exchange Rate Regime (Upto March 1992)</vt:lpstr>
      <vt:lpstr>Mock MCQ 1999</vt:lpstr>
      <vt:lpstr>PowerPoint Presentation</vt:lpstr>
      <vt:lpstr>Mock MCQ 1999</vt:lpstr>
      <vt:lpstr>Fall of rupee || Rise of Dollar</vt:lpstr>
      <vt:lpstr>Devaluation vs Depreciation</vt:lpstr>
      <vt:lpstr>Devaluation vs Depreciation</vt:lpstr>
      <vt:lpstr>Rupee: Devaluation || Depreciation</vt:lpstr>
      <vt:lpstr>Rupee: Devaluation || Depreciation</vt:lpstr>
      <vt:lpstr>Floating Exchange rate</vt:lpstr>
      <vt:lpstr>“Managed” Floating exchange rate</vt:lpstr>
      <vt:lpstr>“Managed” Floating exchange rate</vt:lpstr>
      <vt:lpstr>“managed” Floating exchange rate</vt:lpstr>
      <vt:lpstr>Find correct statement</vt:lpstr>
      <vt:lpstr>Floating Exchange Rate (Problem of volatility)</vt:lpstr>
      <vt:lpstr>Floating Exchange Rate (Problem of volatility)</vt:lpstr>
      <vt:lpstr>Find correct statement</vt:lpstr>
      <vt:lpstr>Find incorrect statement</vt:lpstr>
      <vt:lpstr>“managed” floating exchange rate regime</vt:lpstr>
      <vt:lpstr>NEER and REER</vt:lpstr>
      <vt:lpstr>Nominal vs Real (inflation)</vt:lpstr>
      <vt:lpstr>Rs: $ Real exchange rate</vt:lpstr>
      <vt:lpstr>CPI: base 2004, CSO  RBI calculates REER, NEER Earlier used WPI</vt:lpstr>
      <vt:lpstr>Rupee March 2014 (NEER-6)</vt:lpstr>
      <vt:lpstr>“managed” Floating Exchange Rate</vt:lpstr>
      <vt:lpstr>Assertion reasoning</vt:lpstr>
      <vt:lpstr>Assertion reasoning (Ch6, page 111)</vt:lpstr>
      <vt:lpstr>PowerPoint Presentation</vt:lpstr>
      <vt:lpstr>Convertibility</vt:lpstr>
      <vt:lpstr>“Managed” Floating Exchange Rate</vt:lpstr>
      <vt:lpstr>Why restrictions on convertibility? </vt:lpstr>
      <vt:lpstr>Current account convertibility</vt:lpstr>
      <vt:lpstr>Current account convertibility ($1 = Rs.50)</vt:lpstr>
      <vt:lpstr>“FULL” Current account convertibility ($1 = Rs.50)</vt:lpstr>
      <vt:lpstr>Full Current Account Convertibility: Definition</vt:lpstr>
      <vt:lpstr>Some Restrictions under FEMA</vt:lpstr>
      <vt:lpstr>Floating Exchange Regime</vt:lpstr>
      <vt:lpstr>Capital Account Convertibility</vt:lpstr>
      <vt:lpstr>Capital Account convertibility ($1 = Rs.50)</vt:lpstr>
      <vt:lpstr>Capital account convertibility ($1 = Rs.50)</vt:lpstr>
      <vt:lpstr>Capital Account convertibility ($1 = Rs.50)</vt:lpstr>
      <vt:lpstr>Capital Account Convertibility (FEMA)</vt:lpstr>
      <vt:lpstr>Liberalized remittance scheme (2004)</vt:lpstr>
      <vt:lpstr>Liberalized remittance scheme (2004)</vt:lpstr>
      <vt:lpstr>PowerPoint Presentation</vt:lpstr>
      <vt:lpstr>Definition: Convertibility</vt:lpstr>
      <vt:lpstr>Rupee: Capital Account Convertability</vt:lpstr>
      <vt:lpstr>PowerPoint Presentation</vt:lpstr>
      <vt:lpstr>PowerPoint Presentation</vt:lpstr>
      <vt:lpstr>IF FULL Capital Account convertibility</vt:lpstr>
      <vt:lpstr>PowerPoint Presentation</vt:lpstr>
      <vt:lpstr>Before Asian Crisis 1997</vt:lpstr>
      <vt:lpstr>During Asian Crisis 1997</vt:lpstr>
      <vt:lpstr>GDP growth rate (1998)</vt:lpstr>
      <vt:lpstr>Capital Account Liberalization (CAL)</vt:lpstr>
      <vt:lpstr>Mock MCQ (1996)</vt:lpstr>
      <vt:lpstr>Mock MCQ (1996)</vt:lpstr>
      <vt:lpstr>Capital Account Convertibility</vt:lpstr>
      <vt:lpstr>S.S. Tarapore (1997)</vt:lpstr>
      <vt:lpstr>Tarapore: 97: full. But time not ripe</vt:lpstr>
    </vt:vector>
  </TitlesOfParts>
  <Company>Mrunal.org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Mrunal Patel</dc:creator>
  <cp:lastModifiedBy>Mrunal Patel</cp:lastModifiedBy>
  <cp:revision>250</cp:revision>
  <dcterms:created xsi:type="dcterms:W3CDTF">2014-09-10T17:01:53Z</dcterms:created>
  <dcterms:modified xsi:type="dcterms:W3CDTF">2015-02-19T18:20:55Z</dcterms:modified>
</cp:coreProperties>
</file>