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58" r:id="rId7"/>
    <p:sldId id="268" r:id="rId8"/>
    <p:sldId id="261" r:id="rId9"/>
    <p:sldId id="269" r:id="rId10"/>
    <p:sldId id="275" r:id="rId11"/>
    <p:sldId id="274" r:id="rId12"/>
    <p:sldId id="263" r:id="rId13"/>
    <p:sldId id="271" r:id="rId14"/>
    <p:sldId id="272" r:id="rId15"/>
    <p:sldId id="264" r:id="rId16"/>
    <p:sldId id="266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log\Economy\SPIPA\Economy_Lecture6\calculations%20BO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log\Economy\SPIPA\Economy_Lecture6\calculations%20BO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Billion Euros</a:t>
            </a:r>
            <a:endParaRPr lang="en-US" dirty="0"/>
          </a:p>
        </c:rich>
      </c:tx>
      <c:layout>
        <c:manualLayout>
          <c:xMode val="edge"/>
          <c:yMode val="edge"/>
          <c:x val="0.43467481855533829"/>
          <c:y val="0.1781062485518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'Fed Tapering'!$B$1</c:f>
              <c:strCache>
                <c:ptCount val="1"/>
                <c:pt idx="0">
                  <c:v>Billion USD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accent1"/>
              </a:solidFill>
            </a:ln>
            <a:effectLst>
              <a:innerShdw dist="38100" dir="16200000">
                <a:schemeClr val="lt1"/>
              </a:innerShdw>
            </a:effectLst>
          </c:spPr>
          <c:dLbls>
            <c:dLbl>
              <c:idx val="0"/>
              <c:layout>
                <c:manualLayout>
                  <c:x val="6.6782809158394629E-2"/>
                  <c:y val="-4.0478706925237418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50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2330621881168315E-2"/>
                  <c:y val="-8.0957413850474835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'Fed Tapering'!$A$2:$A$5</c:f>
              <c:strCache>
                <c:ptCount val="4"/>
                <c:pt idx="0">
                  <c:v>Dec ‘13</c:v>
                </c:pt>
                <c:pt idx="1">
                  <c:v>Jan ‘14</c:v>
                </c:pt>
                <c:pt idx="2">
                  <c:v>Feb ‘14</c:v>
                </c:pt>
                <c:pt idx="3">
                  <c:v>March ’14</c:v>
                </c:pt>
              </c:strCache>
            </c:strRef>
          </c:cat>
          <c:val>
            <c:numRef>
              <c:f>'Fed Tapering'!$B$2:$B$5</c:f>
              <c:numCache>
                <c:formatCode>General</c:formatCode>
                <c:ptCount val="4"/>
                <c:pt idx="0">
                  <c:v>85</c:v>
                </c:pt>
                <c:pt idx="1">
                  <c:v>75</c:v>
                </c:pt>
                <c:pt idx="2">
                  <c:v>65</c:v>
                </c:pt>
                <c:pt idx="3">
                  <c:v>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5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axId val="490705184"/>
        <c:axId val="490705728"/>
      </c:areaChart>
      <c:catAx>
        <c:axId val="490705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0705728"/>
        <c:crosses val="autoZero"/>
        <c:auto val="1"/>
        <c:lblAlgn val="ctr"/>
        <c:lblOffset val="100"/>
        <c:noMultiLvlLbl val="0"/>
      </c:catAx>
      <c:valAx>
        <c:axId val="490705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90705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accent2">
        <a:lumMod val="60000"/>
        <a:lumOff val="40000"/>
      </a:schemeClr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Billion Euros</a:t>
            </a:r>
            <a:endParaRPr lang="en-US" dirty="0"/>
          </a:p>
        </c:rich>
      </c:tx>
      <c:layout>
        <c:manualLayout>
          <c:xMode val="edge"/>
          <c:yMode val="edge"/>
          <c:x val="0.43467481855533829"/>
          <c:y val="0.1781062485518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'Fed Tapering'!$B$1</c:f>
              <c:strCache>
                <c:ptCount val="1"/>
                <c:pt idx="0">
                  <c:v>Billion USD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accent1"/>
              </a:solidFill>
            </a:ln>
            <a:effectLst>
              <a:innerShdw dist="38100" dir="16200000">
                <a:schemeClr val="lt1"/>
              </a:innerShdw>
            </a:effectLst>
          </c:spPr>
          <c:dLbls>
            <c:dLbl>
              <c:idx val="0"/>
              <c:layout>
                <c:manualLayout>
                  <c:x val="6.6782809158394629E-2"/>
                  <c:y val="-4.0478706925237418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50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2330621881168315E-2"/>
                  <c:y val="-8.0957413850474835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'Fed Tapering'!$A$2:$A$5</c:f>
              <c:strCache>
                <c:ptCount val="4"/>
                <c:pt idx="0">
                  <c:v>Dec ‘13</c:v>
                </c:pt>
                <c:pt idx="1">
                  <c:v>Jan ‘14</c:v>
                </c:pt>
                <c:pt idx="2">
                  <c:v>Feb ‘14</c:v>
                </c:pt>
                <c:pt idx="3">
                  <c:v>March ’14</c:v>
                </c:pt>
              </c:strCache>
            </c:strRef>
          </c:cat>
          <c:val>
            <c:numRef>
              <c:f>'Fed Tapering'!$B$2:$B$5</c:f>
              <c:numCache>
                <c:formatCode>General</c:formatCode>
                <c:ptCount val="4"/>
                <c:pt idx="0">
                  <c:v>85</c:v>
                </c:pt>
                <c:pt idx="1">
                  <c:v>75</c:v>
                </c:pt>
                <c:pt idx="2">
                  <c:v>65</c:v>
                </c:pt>
                <c:pt idx="3">
                  <c:v>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5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axId val="587818896"/>
        <c:axId val="587822704"/>
      </c:areaChart>
      <c:catAx>
        <c:axId val="587818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7822704"/>
        <c:crosses val="autoZero"/>
        <c:auto val="1"/>
        <c:lblAlgn val="ctr"/>
        <c:lblOffset val="100"/>
        <c:noMultiLvlLbl val="0"/>
      </c:catAx>
      <c:valAx>
        <c:axId val="587822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8781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accent2">
        <a:lumMod val="60000"/>
        <a:lumOff val="40000"/>
      </a:schemeClr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5">
  <cs:axisTitle>
    <cs:lnRef idx="0"/>
    <cs:fillRef idx="0"/>
    <cs:effectRef idx="0"/>
    <cs:fontRef idx="minor">
      <a:schemeClr val="lt1"/>
    </cs:fontRef>
    <cs:defRPr sz="900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9525" cap="flat" cmpd="sng" algn="ctr">
        <a:solidFill>
          <a:schemeClr val="phClr">
            <a:lumMod val="40000"/>
            <a:lumOff val="60000"/>
            <a:alpha val="25000"/>
          </a:schemeClr>
        </a:solidFill>
        <a:round/>
      </a:ln>
    </cs:spPr>
    <cs:defRPr sz="900" kern="1200"/>
  </cs:categoryAxis>
  <cs:chartArea>
    <cs:lnRef idx="0">
      <cs:styleClr val="0"/>
    </cs:lnRef>
    <cs:fillRef idx="0">
      <cs:styleClr val="0"/>
    </cs:fillRef>
    <cs:effectRef idx="0"/>
    <cs:fontRef idx="minor">
      <a:schemeClr val="lt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tx1"/>
    </cs:fontRef>
    <cs:spPr>
      <a:gradFill>
        <a:gsLst>
          <a:gs pos="0">
            <a:schemeClr val="lt1">
              <a:alpha val="50000"/>
            </a:schemeClr>
          </a:gs>
          <a:gs pos="100000">
            <a:schemeClr val="lt1">
              <a:alpha val="0"/>
            </a:schemeClr>
          </a:gs>
        </a:gsLst>
        <a:lin ang="5400000" scaled="0"/>
      </a:gradFill>
      <a:ln>
        <a:solidFill>
          <a:schemeClr val="phClr"/>
        </a:solidFill>
      </a:ln>
      <a:effectLst>
        <a:innerShdw dist="38100" dir="16200000">
          <a:schemeClr val="lt1"/>
        </a:innerShdw>
      </a:effectLst>
    </cs:spPr>
  </cs:dataPoint>
  <cs:dataPoint3D>
    <cs:lnRef idx="0">
      <cs:styleClr val="auto"/>
    </cs:lnRef>
    <cs:fillRef idx="0"/>
    <cs:effectRef idx="0"/>
    <cs:fontRef idx="minor">
      <a:schemeClr val="lt1"/>
    </cs:fontRef>
    <cs:spPr>
      <a:gradFill>
        <a:gsLst>
          <a:gs pos="0">
            <a:schemeClr val="lt1">
              <a:alpha val="50000"/>
            </a:schemeClr>
          </a:gs>
          <a:gs pos="100000">
            <a:schemeClr val="lt1">
              <a:alpha val="0"/>
            </a:schemeClr>
          </a:gs>
        </a:gsLst>
        <a:lin ang="5400000" scaled="0"/>
      </a:gradFill>
      <a:ln>
        <a:solidFill>
          <a:schemeClr val="phClr"/>
        </a:solidFill>
      </a:ln>
      <a:effectLst>
        <a:innerShdw dist="38100" dir="16200000">
          <a:schemeClr val="lt1"/>
        </a:innerShdw>
      </a:effectLst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lt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40000"/>
            <a:lumOff val="60000"/>
            <a:alpha val="25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lt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 cap="flat" cmpd="sng" algn="ctr">
        <a:gradFill>
          <a:gsLst>
            <a:gs pos="0">
              <a:schemeClr val="lt1"/>
            </a:gs>
            <a:gs pos="5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lt1"/>
    </cs:fontRef>
  </cs:floor>
  <cs:gridlineMajor>
    <cs:lnRef idx="0">
      <cs:styleClr val="0"/>
    </cs:lnRef>
    <cs:fillRef idx="0"/>
    <cs:effectRef idx="0"/>
    <cs:fontRef idx="minor">
      <a:schemeClr val="lt1"/>
    </cs:fontRef>
    <cs:spPr>
      <a:ln>
        <a:solidFill>
          <a:schemeClr val="phClr">
            <a:lumMod val="40000"/>
            <a:lumOff val="60000"/>
            <a:alpha val="25000"/>
          </a:schemeClr>
        </a:solidFill>
      </a:ln>
    </cs:spPr>
  </cs:gridlineMajor>
  <cs:gridlineMinor>
    <cs:lnRef idx="0">
      <cs:styleClr val="0"/>
    </cs:lnRef>
    <cs:fillRef idx="0"/>
    <cs:effectRef idx="0"/>
    <cs:fontRef idx="minor">
      <a:schemeClr val="lt1"/>
    </cs:fontRef>
    <cs:spPr>
      <a:ln>
        <a:solidFill>
          <a:schemeClr val="phClr">
            <a:lumMod val="40000"/>
            <a:lumOff val="60000"/>
            <a:alpha val="25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</cs:hiLoLine>
  <cs:leader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9525" cap="flat" cmpd="sng" algn="ctr">
        <a:solidFill>
          <a:schemeClr val="phClr">
            <a:lumMod val="40000"/>
            <a:lumOff val="60000"/>
            <a:alpha val="25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lt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lt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  <cs:bodyPr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5">
  <cs:axisTitle>
    <cs:lnRef idx="0"/>
    <cs:fillRef idx="0"/>
    <cs:effectRef idx="0"/>
    <cs:fontRef idx="minor">
      <a:schemeClr val="lt1"/>
    </cs:fontRef>
    <cs:defRPr sz="900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9525" cap="flat" cmpd="sng" algn="ctr">
        <a:solidFill>
          <a:schemeClr val="phClr">
            <a:lumMod val="40000"/>
            <a:lumOff val="60000"/>
            <a:alpha val="25000"/>
          </a:schemeClr>
        </a:solidFill>
        <a:round/>
      </a:ln>
    </cs:spPr>
    <cs:defRPr sz="900" kern="1200"/>
  </cs:categoryAxis>
  <cs:chartArea>
    <cs:lnRef idx="0">
      <cs:styleClr val="0"/>
    </cs:lnRef>
    <cs:fillRef idx="0">
      <cs:styleClr val="0"/>
    </cs:fillRef>
    <cs:effectRef idx="0"/>
    <cs:fontRef idx="minor">
      <a:schemeClr val="lt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tx1"/>
    </cs:fontRef>
    <cs:spPr>
      <a:gradFill>
        <a:gsLst>
          <a:gs pos="0">
            <a:schemeClr val="lt1">
              <a:alpha val="50000"/>
            </a:schemeClr>
          </a:gs>
          <a:gs pos="100000">
            <a:schemeClr val="lt1">
              <a:alpha val="0"/>
            </a:schemeClr>
          </a:gs>
        </a:gsLst>
        <a:lin ang="5400000" scaled="0"/>
      </a:gradFill>
      <a:ln>
        <a:solidFill>
          <a:schemeClr val="phClr"/>
        </a:solidFill>
      </a:ln>
      <a:effectLst>
        <a:innerShdw dist="38100" dir="16200000">
          <a:schemeClr val="lt1"/>
        </a:innerShdw>
      </a:effectLst>
    </cs:spPr>
  </cs:dataPoint>
  <cs:dataPoint3D>
    <cs:lnRef idx="0">
      <cs:styleClr val="auto"/>
    </cs:lnRef>
    <cs:fillRef idx="0"/>
    <cs:effectRef idx="0"/>
    <cs:fontRef idx="minor">
      <a:schemeClr val="lt1"/>
    </cs:fontRef>
    <cs:spPr>
      <a:gradFill>
        <a:gsLst>
          <a:gs pos="0">
            <a:schemeClr val="lt1">
              <a:alpha val="50000"/>
            </a:schemeClr>
          </a:gs>
          <a:gs pos="100000">
            <a:schemeClr val="lt1">
              <a:alpha val="0"/>
            </a:schemeClr>
          </a:gs>
        </a:gsLst>
        <a:lin ang="5400000" scaled="0"/>
      </a:gradFill>
      <a:ln>
        <a:solidFill>
          <a:schemeClr val="phClr"/>
        </a:solidFill>
      </a:ln>
      <a:effectLst>
        <a:innerShdw dist="38100" dir="16200000">
          <a:schemeClr val="lt1"/>
        </a:innerShdw>
      </a:effectLst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lt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40000"/>
            <a:lumOff val="60000"/>
            <a:alpha val="25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lt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 cap="flat" cmpd="sng" algn="ctr">
        <a:gradFill>
          <a:gsLst>
            <a:gs pos="0">
              <a:schemeClr val="lt1"/>
            </a:gs>
            <a:gs pos="5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lt1"/>
    </cs:fontRef>
  </cs:floor>
  <cs:gridlineMajor>
    <cs:lnRef idx="0">
      <cs:styleClr val="0"/>
    </cs:lnRef>
    <cs:fillRef idx="0"/>
    <cs:effectRef idx="0"/>
    <cs:fontRef idx="minor">
      <a:schemeClr val="lt1"/>
    </cs:fontRef>
    <cs:spPr>
      <a:ln>
        <a:solidFill>
          <a:schemeClr val="phClr">
            <a:lumMod val="40000"/>
            <a:lumOff val="60000"/>
            <a:alpha val="25000"/>
          </a:schemeClr>
        </a:solidFill>
      </a:ln>
    </cs:spPr>
  </cs:gridlineMajor>
  <cs:gridlineMinor>
    <cs:lnRef idx="0">
      <cs:styleClr val="0"/>
    </cs:lnRef>
    <cs:fillRef idx="0"/>
    <cs:effectRef idx="0"/>
    <cs:fontRef idx="minor">
      <a:schemeClr val="lt1"/>
    </cs:fontRef>
    <cs:spPr>
      <a:ln>
        <a:solidFill>
          <a:schemeClr val="phClr">
            <a:lumMod val="40000"/>
            <a:lumOff val="60000"/>
            <a:alpha val="25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</cs:hiLoLine>
  <cs:leader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9525" cap="flat" cmpd="sng" algn="ctr">
        <a:solidFill>
          <a:schemeClr val="phClr">
            <a:lumMod val="40000"/>
            <a:lumOff val="60000"/>
            <a:alpha val="25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lt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lt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  <cs:bodyPr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E4A4C-0126-46E3-B4FD-DDE90E594440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CD8DF-6C06-43B3-93D5-A9365AE5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March, the ECB and national central banks of euro zone member states will start buying 60 billion euros of chiefly government debt each month. That figure includes </a:t>
            </a:r>
            <a:r>
              <a:rPr lang="en-US" dirty="0" err="1" smtClean="0"/>
              <a:t>rebundled</a:t>
            </a:r>
            <a:r>
              <a:rPr lang="en-US" dirty="0" smtClean="0"/>
              <a:t> private debt, asset-backed securities and covered bonds, typically worth about 10 billion euros,</a:t>
            </a:r>
            <a:br>
              <a:rPr lang="en-US" dirty="0" smtClean="0"/>
            </a:br>
            <a:r>
              <a:rPr lang="en-US" dirty="0" smtClean="0"/>
              <a:t>on top of the roughly 50 billion euros in state bonds.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plan is to buy until September 2016 or until there has been a "sustained" improvement in consumer price inflation, which recently turned negative. The </a:t>
            </a:r>
            <a:r>
              <a:rPr lang="en-US" dirty="0" err="1" smtClean="0"/>
              <a:t>programme</a:t>
            </a:r>
            <a:r>
              <a:rPr lang="en-US" dirty="0" smtClean="0"/>
              <a:t> could end earlier if successful, or be extended if its impact is small.</a:t>
            </a:r>
          </a:p>
          <a:p>
            <a:endParaRPr lang="en-US" dirty="0" smtClean="0"/>
          </a:p>
          <a:p>
            <a:r>
              <a:rPr lang="en-US" dirty="0" smtClean="0"/>
              <a:t>http://www.smh.com.au/business/markets/qe-explained-how-the-ecbs-quantitative-easing-plan-will-work-20150123-12wdji.html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CD8DF-6C06-43B3-93D5-A9365AE56A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http://www.bbc.com/news/business-30933515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CD8DF-6C06-43B3-93D5-A9365AE56A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http://www.economist.com/blogs/buttonwood/2015/01/ecb-and-qe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CD8DF-6C06-43B3-93D5-A9365AE56A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hour </a:t>
            </a:r>
            <a:r>
              <a:rPr lang="en-US" dirty="0" err="1" smtClean="0"/>
              <a:t>convinenced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CD8DF-6C06-43B3-93D5-A9365AE56A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9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3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3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8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5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9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2597" y="2330389"/>
            <a:ext cx="6068272" cy="876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23031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44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rgbClr val="FFFFEB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rgbClr val="F4F9F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38972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8496"/>
            <a:ext cx="5157787" cy="67892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34104"/>
            <a:ext cx="5157787" cy="4255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1088496"/>
            <a:ext cx="5157787" cy="678921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10" idx="2"/>
          </p:cNvCxnSpPr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58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187"/>
            <a:ext cx="5181600" cy="49307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4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8496"/>
            <a:ext cx="5157787" cy="678921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34104"/>
            <a:ext cx="5157787" cy="4255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1088496"/>
            <a:ext cx="5157787" cy="678921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7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5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5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71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0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0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4AAC-8851-4727-AD6A-1F4071E4C9D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DED6-72E6-4EB5-96D1-D6B5E246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ECB QE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4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mechanical </a:t>
            </a:r>
            <a:r>
              <a:rPr lang="en-IN" sz="3200" dirty="0" smtClean="0"/>
              <a:t>term= Continuous </a:t>
            </a:r>
            <a:r>
              <a:rPr lang="en-IN" sz="3200" dirty="0"/>
              <a:t>reduction of width. </a:t>
            </a:r>
            <a:endParaRPr lang="en-IN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ECB Tapering starts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580407"/>
              </p:ext>
            </p:extLst>
          </p:nvPr>
        </p:nvGraphicFramePr>
        <p:xfrm>
          <a:off x="1465426" y="1691996"/>
          <a:ext cx="8034130" cy="438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79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BAD4India?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Taper – hint that EU recovering</a:t>
            </a:r>
          </a:p>
          <a:p>
            <a:r>
              <a:rPr lang="en-US" dirty="0" smtClean="0"/>
              <a:t>FIIs pull out money from Indian market =“HOT Money”.</a:t>
            </a:r>
          </a:p>
          <a:p>
            <a:r>
              <a:rPr lang="en-US" dirty="0" smtClean="0"/>
              <a:t>Rupee gets weaker compared to major currencies</a:t>
            </a:r>
          </a:p>
          <a:p>
            <a:r>
              <a:rPr lang="en-US" dirty="0" smtClean="0"/>
              <a:t>While good for exports but bad for imports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Rajan: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world’s </a:t>
            </a:r>
            <a:r>
              <a:rPr lang="en-US" dirty="0"/>
              <a:t>low-interest rate policies </a:t>
            </a:r>
            <a:r>
              <a:rPr lang="en-US" dirty="0" smtClean="0"/>
              <a:t>are unleashing financial turmoil on emerging-market economies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ECB Taper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9907196"/>
              </p:ext>
            </p:extLst>
          </p:nvPr>
        </p:nvGraphicFramePr>
        <p:xfrm>
          <a:off x="8886825" y="1719263"/>
          <a:ext cx="305435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13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Greece Anti-Austerity Measures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7" y="0"/>
            <a:ext cx="92903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5977" y="4149419"/>
            <a:ext cx="2146956" cy="1940957"/>
          </a:xfrm>
          <a:prstGeom prst="wedgeRoundRectCallout">
            <a:avLst>
              <a:gd name="adj1" fmla="val -177923"/>
              <a:gd name="adj2" fmla="val 78100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54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Greece</a:t>
            </a:r>
          </a:p>
          <a:p>
            <a:pPr marL="0" lvl="1"/>
            <a:r>
              <a:rPr lang="en-US" sz="54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Athens</a:t>
            </a:r>
          </a:p>
        </p:txBody>
      </p:sp>
    </p:spTree>
    <p:extLst>
      <p:ext uri="{BB962C8B-B14F-4D97-AF65-F5344CB8AC3E}">
        <p14:creationId xmlns:p14="http://schemas.microsoft.com/office/powerpoint/2010/main" val="18337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their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Excessive public welfare</a:t>
            </a:r>
          </a:p>
          <a:p>
            <a:r>
              <a:rPr lang="en-US" dirty="0" smtClean="0"/>
              <a:t>Loss making PSUs not shut down to please the </a:t>
            </a:r>
            <a:r>
              <a:rPr lang="en-US" dirty="0" err="1" smtClean="0"/>
              <a:t>labour</a:t>
            </a:r>
            <a:r>
              <a:rPr lang="en-US" dirty="0" smtClean="0"/>
              <a:t> unions</a:t>
            </a:r>
          </a:p>
          <a:p>
            <a:r>
              <a:rPr lang="en-US" dirty="0"/>
              <a:t>Government borrowed from European banks</a:t>
            </a:r>
          </a:p>
          <a:p>
            <a:r>
              <a:rPr lang="en-US" dirty="0" smtClean="0"/>
              <a:t>Mass tax evasion</a:t>
            </a:r>
          </a:p>
          <a:p>
            <a:r>
              <a:rPr lang="en-US" dirty="0" smtClean="0"/>
              <a:t>Subprime crisis=&gt; exports down, revenue down</a:t>
            </a:r>
          </a:p>
          <a:p>
            <a:r>
              <a:rPr lang="en-US" dirty="0" smtClean="0"/>
              <a:t>Unable to repay loans=&gt; “Sovereign debt crisis”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Greece</a:t>
            </a:r>
            <a:endParaRPr lang="en-US" dirty="0"/>
          </a:p>
        </p:txBody>
      </p:sp>
      <p:pic>
        <p:nvPicPr>
          <p:cNvPr id="5122" name="Picture 2" descr="http://img.freeflagicons.com/thumb/flag_pin/greece/greece_640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10" y="2920999"/>
            <a:ext cx="5407025" cy="405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ECB will not buy Greece-bonds for 1</a:t>
            </a:r>
            <a:r>
              <a:rPr lang="en-US" baseline="30000" dirty="0" smtClean="0"/>
              <a:t>st</a:t>
            </a:r>
            <a:r>
              <a:rPr lang="en-US" dirty="0" smtClean="0"/>
              <a:t> 6 months of 2015</a:t>
            </a:r>
          </a:p>
          <a:p>
            <a:r>
              <a:rPr lang="en-US" dirty="0" smtClean="0"/>
              <a:t>(BBB-) rating….nope, yours are junk bonds</a:t>
            </a:r>
          </a:p>
          <a:p>
            <a:r>
              <a:rPr lang="en-US" dirty="0" smtClean="0"/>
              <a:t>Promises not filled for even bailout money </a:t>
            </a:r>
          </a:p>
          <a:p>
            <a:r>
              <a:rPr lang="en-US" dirty="0" smtClean="0"/>
              <a:t>Need Greece to follow </a:t>
            </a:r>
            <a:r>
              <a:rPr lang="en-US" dirty="0" smtClean="0"/>
              <a:t>“Austerity</a:t>
            </a:r>
            <a:r>
              <a:rPr lang="en-US" dirty="0" smtClean="0"/>
              <a:t>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ECB not helping?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Greece</a:t>
            </a:r>
            <a:endParaRPr lang="en-US" dirty="0"/>
          </a:p>
        </p:txBody>
      </p:sp>
      <p:pic>
        <p:nvPicPr>
          <p:cNvPr id="8" name="Picture 2" descr="Mario Draghi World Economic Forum 2013 crop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2455863"/>
            <a:ext cx="2794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fiscal deficit </a:t>
            </a:r>
            <a:r>
              <a:rPr lang="en-US" dirty="0">
                <a:solidFill>
                  <a:srgbClr val="00B050"/>
                </a:solidFill>
              </a:rPr>
              <a:t>▼</a:t>
            </a:r>
            <a:endParaRPr lang="en-US" dirty="0"/>
          </a:p>
          <a:p>
            <a:r>
              <a:rPr lang="en-US" dirty="0"/>
              <a:t>Welfare </a:t>
            </a:r>
            <a:r>
              <a:rPr lang="en-US" dirty="0" smtClean="0"/>
              <a:t>schemes </a:t>
            </a:r>
            <a:r>
              <a:rPr lang="en-US" dirty="0">
                <a:solidFill>
                  <a:srgbClr val="00B050"/>
                </a:solidFill>
              </a:rPr>
              <a:t>▼</a:t>
            </a:r>
            <a:endParaRPr lang="en-US" dirty="0"/>
          </a:p>
          <a:p>
            <a:r>
              <a:rPr lang="en-US" dirty="0"/>
              <a:t>Shut down / privatize PSUs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Tax rates </a:t>
            </a:r>
            <a:r>
              <a:rPr lang="en-US" dirty="0">
                <a:solidFill>
                  <a:srgbClr val="FF0000"/>
                </a:solidFill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▲</a:t>
            </a:r>
            <a:endParaRPr lang="en-US" dirty="0"/>
          </a:p>
          <a:p>
            <a:r>
              <a:rPr lang="en-US" dirty="0"/>
              <a:t>Give progress on previous bailout </a:t>
            </a:r>
            <a:r>
              <a:rPr lang="en-US" dirty="0" smtClean="0"/>
              <a:t>money (earlier also “pledged” reforms.)</a:t>
            </a:r>
            <a:endParaRPr lang="en-US" dirty="0"/>
          </a:p>
          <a:p>
            <a:r>
              <a:rPr lang="en-US" dirty="0" smtClean="0"/>
              <a:t>Greek Leftist </a:t>
            </a:r>
            <a:r>
              <a:rPr lang="en-US" dirty="0"/>
              <a:t>party “</a:t>
            </a:r>
            <a:r>
              <a:rPr lang="en-US" dirty="0" err="1"/>
              <a:t>Syriza</a:t>
            </a:r>
            <a:r>
              <a:rPr lang="en-US" dirty="0"/>
              <a:t>”, leader Alexis </a:t>
            </a:r>
            <a:r>
              <a:rPr lang="en-US" dirty="0" err="1" smtClean="0"/>
              <a:t>Tsipras</a:t>
            </a:r>
            <a:r>
              <a:rPr lang="en-US" dirty="0" smtClean="0"/>
              <a:t>: </a:t>
            </a:r>
            <a:r>
              <a:rPr lang="en-US" dirty="0" smtClean="0"/>
              <a:t>“Anti-austerity”</a:t>
            </a:r>
            <a:endParaRPr lang="en-US" dirty="0"/>
          </a:p>
          <a:p>
            <a:r>
              <a:rPr lang="en-US" dirty="0" smtClean="0"/>
              <a:t>Greece May </a:t>
            </a:r>
            <a:r>
              <a:rPr lang="en-US" dirty="0"/>
              <a:t>walk out of </a:t>
            </a:r>
            <a:r>
              <a:rPr lang="en-US" dirty="0" smtClean="0"/>
              <a:t>Eurozone (Drachma currency)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Austerity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Greece</a:t>
            </a:r>
            <a:endParaRPr lang="en-US" dirty="0"/>
          </a:p>
        </p:txBody>
      </p:sp>
      <p:pic>
        <p:nvPicPr>
          <p:cNvPr id="6" name="Picture 2" descr="http://img.freeflagicons.com/thumb/flag_pin/greece/greece_640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2802732"/>
            <a:ext cx="3054350" cy="22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Euro =&gt; Drachma</a:t>
            </a:r>
          </a:p>
          <a:p>
            <a:r>
              <a:rPr lang="en-US" dirty="0" smtClean="0"/>
              <a:t>It’ll be greatly weak than other foreign currency</a:t>
            </a:r>
          </a:p>
          <a:p>
            <a:r>
              <a:rPr lang="en-US" dirty="0" smtClean="0"/>
              <a:t>Exports….</a:t>
            </a:r>
            <a:r>
              <a:rPr lang="en-US" dirty="0">
                <a:solidFill>
                  <a:srgbClr val="FF0000"/>
                </a:solidFill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 ▲</a:t>
            </a:r>
            <a:endParaRPr lang="en-US" dirty="0" smtClean="0"/>
          </a:p>
          <a:p>
            <a:r>
              <a:rPr lang="en-US" dirty="0" smtClean="0"/>
              <a:t>Import expensive, heavy inflation</a:t>
            </a:r>
          </a:p>
          <a:p>
            <a:r>
              <a:rPr lang="en-US" dirty="0" smtClean="0"/>
              <a:t>but boost domestic production for “</a:t>
            </a:r>
            <a:r>
              <a:rPr lang="en-US" smtClean="0"/>
              <a:t>Self-reliance” [May be?!]</a:t>
            </a:r>
            <a:endParaRPr lang="en-US" dirty="0" smtClean="0"/>
          </a:p>
          <a:p>
            <a:r>
              <a:rPr lang="en-US" dirty="0" smtClean="0"/>
              <a:t>How will EU powers recover loan money?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they leave Eurozone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Greece</a:t>
            </a:r>
            <a:endParaRPr lang="en-US" dirty="0"/>
          </a:p>
        </p:txBody>
      </p:sp>
      <p:pic>
        <p:nvPicPr>
          <p:cNvPr id="6" name="Picture 2" descr="http://img.freeflagicons.com/thumb/flag_pin/greece/greece_640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2802732"/>
            <a:ext cx="3054350" cy="22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our bonds in QE program</a:t>
            </a:r>
          </a:p>
          <a:p>
            <a:r>
              <a:rPr lang="en-US" dirty="0" smtClean="0"/>
              <a:t>Write off our previous debt. (no more interest </a:t>
            </a:r>
            <a:r>
              <a:rPr lang="en-US" dirty="0" smtClean="0"/>
              <a:t>/</a:t>
            </a:r>
            <a:r>
              <a:rPr lang="en-US" dirty="0" err="1" smtClean="0"/>
              <a:t>prinpal</a:t>
            </a:r>
            <a:r>
              <a:rPr lang="en-US" dirty="0" smtClean="0"/>
              <a:t> re-payment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 additional “Bailout” money=&gt; public spending =&gt; create jobs =&gt; demand boost =&gt; GDP improves.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Greece wants?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img.freeflagicons.com/thumb/flag_pin/greece/greece_640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163" y="3036412"/>
            <a:ext cx="5095452" cy="38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of Inflation</a:t>
            </a:r>
          </a:p>
          <a:p>
            <a:r>
              <a:rPr lang="en-US" dirty="0" smtClean="0"/>
              <a:t>Cheap Crude oil =&gt; further decline in inflation</a:t>
            </a:r>
          </a:p>
          <a:p>
            <a:r>
              <a:rPr lang="en-US" dirty="0" smtClean="0"/>
              <a:t>-0.2% inflation (EU, Dec-2014)</a:t>
            </a:r>
          </a:p>
          <a:p>
            <a:r>
              <a:rPr lang="en-US" dirty="0" smtClean="0"/>
              <a:t>result: purchased delayed, less demand, less biz. expansion=&gt; recession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6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Quant. Tool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Inflation</a:t>
                      </a:r>
                      <a:r>
                        <a:rPr lang="en-US" sz="4400" baseline="0" dirty="0" smtClean="0">
                          <a:latin typeface="Franklin Gothic Demi Cond" panose="020B0706030402020204" pitchFamily="34" charset="0"/>
                        </a:rPr>
                        <a:t> fight</a:t>
                      </a:r>
                    </a:p>
                    <a:p>
                      <a:pPr algn="ctr"/>
                      <a:r>
                        <a:rPr lang="en-US" sz="4400" baseline="0" dirty="0" smtClean="0">
                          <a:latin typeface="Franklin Gothic Demi Cond" panose="020B0706030402020204" pitchFamily="34" charset="0"/>
                        </a:rPr>
                        <a:t>Tight/Dear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Deflation fight</a:t>
                      </a:r>
                    </a:p>
                    <a:p>
                      <a:pPr algn="ctr"/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Easy/Cheap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CRR,</a:t>
                      </a:r>
                      <a:r>
                        <a:rPr lang="en-US" sz="6000" baseline="0" dirty="0" smtClean="0">
                          <a:latin typeface="Franklin Gothic Demi Cond" panose="020B0706030402020204" pitchFamily="34" charset="0"/>
                        </a:rPr>
                        <a:t> SLR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Increase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Decrease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OMO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Sell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Buy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Policy</a:t>
                      </a:r>
                    </a:p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RATE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Increase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Franklin Gothic Demi Cond" panose="020B0706030402020204" pitchFamily="34" charset="0"/>
                        </a:rPr>
                        <a:t>Decrease</a:t>
                      </a:r>
                      <a:endParaRPr lang="en-US" sz="60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Monetary Policy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2582" y="5635227"/>
            <a:ext cx="4739611" cy="1021556"/>
          </a:xfrm>
          <a:prstGeom prst="wedgeRoundRectCallout">
            <a:avLst>
              <a:gd name="adj1" fmla="val 17040"/>
              <a:gd name="adj2" fmla="val -93371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54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But already ~0%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2582" y="444685"/>
            <a:ext cx="4739611" cy="1021556"/>
          </a:xfrm>
          <a:prstGeom prst="wedgeRoundRectCallout">
            <a:avLst>
              <a:gd name="adj1" fmla="val -7225"/>
              <a:gd name="adj2" fmla="val 151168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54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Need for backup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2049" y="3320176"/>
            <a:ext cx="2580338" cy="1021556"/>
          </a:xfrm>
          <a:prstGeom prst="wedgeRoundRectCallout">
            <a:avLst>
              <a:gd name="adj1" fmla="val 61592"/>
              <a:gd name="adj2" fmla="val 3522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54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7707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io Draghi World Economic Forum 2013 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71" y="22275"/>
            <a:ext cx="2095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7"/>
          <p:cNvSpPr txBox="1"/>
          <p:nvPr/>
        </p:nvSpPr>
        <p:spPr>
          <a:xfrm>
            <a:off x="332801" y="2330662"/>
            <a:ext cx="4443397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FFFF00"/>
                </a:solidFill>
                <a:latin typeface="Franklin Gothic Medium Cond" panose="020B0606030402020204" pitchFamily="34" charset="0"/>
              </a:rPr>
              <a:t>ECB Chairman</a:t>
            </a:r>
          </a:p>
          <a:p>
            <a:pPr algn="ctr"/>
            <a:r>
              <a:rPr lang="en-US" sz="3200" dirty="0" smtClean="0">
                <a:solidFill>
                  <a:srgbClr val="FFFF00"/>
                </a:solidFill>
                <a:latin typeface="Franklin Gothic Medium Cond" panose="020B0606030402020204" pitchFamily="34" charset="0"/>
              </a:rPr>
              <a:t>Mario </a:t>
            </a:r>
            <a:r>
              <a:rPr lang="en-US" sz="3200" dirty="0" err="1" smtClean="0">
                <a:solidFill>
                  <a:srgbClr val="FFFF00"/>
                </a:solidFill>
                <a:latin typeface="Franklin Gothic Medium Cond" panose="020B0606030402020204" pitchFamily="34" charset="0"/>
              </a:rPr>
              <a:t>Draghi</a:t>
            </a:r>
            <a:endParaRPr lang="en-US" sz="3200" dirty="0" smtClean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20" y="192136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0" y="3309594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91" y="1665267"/>
            <a:ext cx="24384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00" y="340788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50" y="35497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19" y="2353494"/>
            <a:ext cx="2438400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041721"/>
            <a:ext cx="2438400" cy="2438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8" y="41957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28" y="42940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78" y="4435820"/>
            <a:ext cx="1219200" cy="1219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9497" y="4633722"/>
            <a:ext cx="3974294" cy="2145268"/>
          </a:xfrm>
          <a:prstGeom prst="wedgeRoundRectCallout">
            <a:avLst>
              <a:gd name="adj1" fmla="val -275"/>
              <a:gd name="adj2" fmla="val -68763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£10: private bonds</a:t>
            </a:r>
          </a:p>
          <a:p>
            <a:pPr marL="0" lvl="1"/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£50: State bonds</a:t>
            </a:r>
          </a:p>
          <a:p>
            <a:pPr marL="0" lvl="1"/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(BBB- or above)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3481" y="3623610"/>
            <a:ext cx="6527266" cy="783193"/>
          </a:xfrm>
          <a:prstGeom prst="wedgeRoundRectCallout">
            <a:avLst>
              <a:gd name="adj1" fmla="val 17040"/>
              <a:gd name="adj2" fmla="val -93371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£60 billion/ month (from March)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2775" y="4768900"/>
            <a:ext cx="5207972" cy="783193"/>
          </a:xfrm>
          <a:prstGeom prst="wedgeRoundRectCallout">
            <a:avLst>
              <a:gd name="adj1" fmla="val 17040"/>
              <a:gd name="adj2" fmla="val -93371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Till Sep 2016 (or CPI </a:t>
            </a:r>
            <a:r>
              <a:rPr lang="en-US" sz="4000" dirty="0" smtClean="0">
                <a:solidFill>
                  <a:srgbClr val="FF0000"/>
                </a:solidFill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▲</a:t>
            </a:r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2775" y="5973549"/>
            <a:ext cx="5207972" cy="783193"/>
          </a:xfrm>
          <a:prstGeom prst="wedgeRoundRectCallout">
            <a:avLst>
              <a:gd name="adj1" fmla="val 17040"/>
              <a:gd name="adj2" fmla="val -93371"/>
              <a:gd name="adj3" fmla="val 16667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£ 1.1 trillion injected</a:t>
            </a:r>
          </a:p>
        </p:txBody>
      </p:sp>
    </p:spTree>
    <p:extLst>
      <p:ext uri="{BB962C8B-B14F-4D97-AF65-F5344CB8AC3E}">
        <p14:creationId xmlns:p14="http://schemas.microsoft.com/office/powerpoint/2010/main" val="14123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BBC </a:t>
            </a:r>
            <a:br>
              <a:rPr lang="en-US" dirty="0" smtClean="0"/>
            </a:b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QE</a:t>
            </a:r>
            <a:endParaRPr lang="en-US" dirty="0"/>
          </a:p>
        </p:txBody>
      </p:sp>
      <p:pic>
        <p:nvPicPr>
          <p:cNvPr id="2050" name="Picture 2" descr="QE graphi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" y="127082"/>
            <a:ext cx="6688193" cy="6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ario Draghi World Economic Forum 2013 crop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9700" y="2455863"/>
            <a:ext cx="2794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Japan, USA, England now QE / Eurozone Bond purchase (2015, March)</a:t>
            </a:r>
          </a:p>
          <a:p>
            <a:r>
              <a:rPr lang="en-US" dirty="0" smtClean="0"/>
              <a:t>Increased money supply</a:t>
            </a:r>
          </a:p>
          <a:p>
            <a:r>
              <a:rPr lang="en-US" dirty="0" smtClean="0"/>
              <a:t>Cheaper loan products: more cars and homes sold</a:t>
            </a:r>
          </a:p>
          <a:p>
            <a:r>
              <a:rPr lang="en-US" dirty="0" smtClean="0"/>
              <a:t>Euro gets weaker than $: European Export </a:t>
            </a:r>
            <a:r>
              <a:rPr lang="en-US" dirty="0">
                <a:solidFill>
                  <a:srgbClr val="FF0000"/>
                </a:solidFill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▲</a:t>
            </a:r>
            <a:endParaRPr lang="en-US" dirty="0" smtClean="0"/>
          </a:p>
          <a:p>
            <a:r>
              <a:rPr lang="en-US" dirty="0" smtClean="0"/>
              <a:t>Demand </a:t>
            </a:r>
            <a:r>
              <a:rPr lang="en-US" dirty="0" smtClean="0">
                <a:solidFill>
                  <a:srgbClr val="FF0000"/>
                </a:solidFill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▲: </a:t>
            </a:r>
            <a:r>
              <a:rPr lang="en-US" dirty="0" smtClean="0"/>
              <a:t>Deflation…..x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ECB-QE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ario Draghi World Economic Forum 2013 crop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9700" y="2455863"/>
            <a:ext cx="2794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Bond purchase </a:t>
            </a:r>
            <a:r>
              <a:rPr lang="en-US" dirty="0">
                <a:solidFill>
                  <a:srgbClr val="FF0000"/>
                </a:solidFill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▲</a:t>
            </a:r>
            <a:endParaRPr lang="en-US" dirty="0"/>
          </a:p>
          <a:p>
            <a:r>
              <a:rPr lang="en-US" dirty="0"/>
              <a:t>Bond price </a:t>
            </a:r>
            <a:r>
              <a:rPr lang="en-US" dirty="0">
                <a:solidFill>
                  <a:srgbClr val="FF0000"/>
                </a:solidFill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▲: </a:t>
            </a:r>
            <a:r>
              <a:rPr lang="en-US" dirty="0"/>
              <a:t>Bond yield </a:t>
            </a:r>
            <a:r>
              <a:rPr lang="en-US" dirty="0">
                <a:solidFill>
                  <a:srgbClr val="00B050"/>
                </a:solidFill>
              </a:rPr>
              <a:t>▼</a:t>
            </a:r>
          </a:p>
          <a:p>
            <a:r>
              <a:rPr lang="en-US" dirty="0"/>
              <a:t>8/80=10</a:t>
            </a:r>
            <a:r>
              <a:rPr lang="en-US" dirty="0" smtClean="0"/>
              <a:t>% =&gt; 8/100=8</a:t>
            </a:r>
            <a:r>
              <a:rPr lang="en-US" dirty="0"/>
              <a:t>%</a:t>
            </a:r>
          </a:p>
          <a:p>
            <a:r>
              <a:rPr lang="en-US" dirty="0"/>
              <a:t>To earn same return, you’ve to purchase more quantity of </a:t>
            </a:r>
            <a:r>
              <a:rPr lang="en-US" dirty="0" smtClean="0"/>
              <a:t>debt.</a:t>
            </a:r>
            <a:endParaRPr lang="en-US" dirty="0"/>
          </a:p>
          <a:p>
            <a:r>
              <a:rPr lang="en-US" dirty="0"/>
              <a:t>Pension / insurance </a:t>
            </a:r>
            <a:r>
              <a:rPr lang="en-US" dirty="0" smtClean="0"/>
              <a:t>cos. </a:t>
            </a:r>
            <a:r>
              <a:rPr lang="en-US" dirty="0"/>
              <a:t>sell-off </a:t>
            </a:r>
            <a:r>
              <a:rPr lang="en-US" dirty="0" smtClean="0"/>
              <a:t>G-Sec, </a:t>
            </a:r>
            <a:r>
              <a:rPr lang="en-US" dirty="0"/>
              <a:t>focus on private bonds=&gt; companies get new capital / finance</a:t>
            </a:r>
          </a:p>
          <a:p>
            <a:r>
              <a:rPr lang="en-US" dirty="0"/>
              <a:t>Business expansion, jobs, GDP </a:t>
            </a:r>
            <a:r>
              <a:rPr lang="en-US" dirty="0" smtClean="0"/>
              <a:t>Better (says The-Economist)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ECB-QE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Germans don’t like it: printing more money =&gt; hyperinflation as in Pre-WW2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ECB-QE</a:t>
            </a:r>
            <a:endParaRPr lang="en-US" dirty="0"/>
          </a:p>
        </p:txBody>
      </p:sp>
      <p:pic>
        <p:nvPicPr>
          <p:cNvPr id="6" name="Picture 2" descr="Mario Draghi World Economic Forum 2013 crop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2455863"/>
            <a:ext cx="2794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for India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More foreign capital incoming</a:t>
            </a:r>
          </a:p>
          <a:p>
            <a:r>
              <a:rPr lang="en-US" dirty="0" smtClean="0"/>
              <a:t>Weaker euro </a:t>
            </a:r>
            <a:r>
              <a:rPr lang="en-US" dirty="0" smtClean="0"/>
              <a:t>=&gt; cheaper European imports</a:t>
            </a:r>
          </a:p>
          <a:p>
            <a:r>
              <a:rPr lang="en-US" dirty="0" smtClean="0"/>
              <a:t>More demand in EU=&gt; export boost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Stronger Rupee=&gt; Agriculture, textile, </a:t>
            </a:r>
            <a:r>
              <a:rPr lang="en-US" dirty="0" err="1" smtClean="0"/>
              <a:t>pharma</a:t>
            </a:r>
            <a:r>
              <a:rPr lang="en-US" dirty="0" smtClean="0"/>
              <a:t> exports will decline</a:t>
            </a:r>
          </a:p>
          <a:p>
            <a:r>
              <a:rPr lang="en-US" dirty="0"/>
              <a:t>More money: Inflation</a:t>
            </a:r>
          </a:p>
          <a:p>
            <a:r>
              <a:rPr lang="en-US" dirty="0" smtClean="0"/>
              <a:t>“tapering” =&gt; sudden weakening of Rupee (2013: 50=&gt;68)</a:t>
            </a:r>
          </a:p>
          <a:p>
            <a:r>
              <a:rPr lang="en-US" smtClean="0"/>
              <a:t>Hot </a:t>
            </a:r>
            <a:r>
              <a:rPr lang="en-US" dirty="0" smtClean="0"/>
              <a:t>money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Bad for India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ECB: Quantitative Easing / Bond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ARK_20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925BC29D-68E2-4594-BE32-D7B1577102C8}" vid="{3D37D47D-3D9B-420D-A986-6B3812734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PPT_DARK_2015</Template>
  <TotalTime>157</TotalTime>
  <Words>628</Words>
  <Application>Microsoft Office PowerPoint</Application>
  <PresentationFormat>Widescreen</PresentationFormat>
  <Paragraphs>130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Kozuka Gothic Pro B</vt:lpstr>
      <vt:lpstr>Arial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Segoe UI Black</vt:lpstr>
      <vt:lpstr>Segoe UI Semibold</vt:lpstr>
      <vt:lpstr>Wingdings</vt:lpstr>
      <vt:lpstr>PPT_DARK_2015</vt:lpstr>
      <vt:lpstr>ECB QE</vt:lpstr>
      <vt:lpstr>Why?</vt:lpstr>
      <vt:lpstr>Monetary Policy</vt:lpstr>
      <vt:lpstr>PowerPoint Presentation</vt:lpstr>
      <vt:lpstr>BBC  chart</vt:lpstr>
      <vt:lpstr>Good</vt:lpstr>
      <vt:lpstr>Good</vt:lpstr>
      <vt:lpstr>BAD</vt:lpstr>
      <vt:lpstr>ECB: Quantitative Easing / Bond Purchase</vt:lpstr>
      <vt:lpstr>When ECB Tapering starts</vt:lpstr>
      <vt:lpstr>BAD4India?</vt:lpstr>
      <vt:lpstr>Greece Anti-Austerity Measures</vt:lpstr>
      <vt:lpstr>PowerPoint Presentation</vt:lpstr>
      <vt:lpstr>What’s their problem?</vt:lpstr>
      <vt:lpstr>Why ECB not helping?</vt:lpstr>
      <vt:lpstr>Austerity?</vt:lpstr>
      <vt:lpstr>If they leave Eurozone</vt:lpstr>
      <vt:lpstr>What Greece wants?</vt:lpstr>
    </vt:vector>
  </TitlesOfParts>
  <Company>Mrunal.org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ECB QE</dc:title>
  <dc:creator>Mrunal Patel</dc:creator>
  <cp:lastModifiedBy>Mrunal Patel</cp:lastModifiedBy>
  <cp:revision>163</cp:revision>
  <dcterms:created xsi:type="dcterms:W3CDTF">2015-02-19T13:59:54Z</dcterms:created>
  <dcterms:modified xsi:type="dcterms:W3CDTF">2015-02-19T18:50:44Z</dcterms:modified>
</cp:coreProperties>
</file>