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258" r:id="rId4"/>
    <p:sldId id="264" r:id="rId5"/>
    <p:sldId id="260" r:id="rId6"/>
    <p:sldId id="266" r:id="rId7"/>
    <p:sldId id="262" r:id="rId8"/>
    <p:sldId id="263" r:id="rId9"/>
    <p:sldId id="267" r:id="rId10"/>
    <p:sldId id="268" r:id="rId11"/>
    <p:sldId id="269" r:id="rId12"/>
    <p:sldId id="271" r:id="rId13"/>
    <p:sldId id="270"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8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Dessin%20Industriel%203.pdf" TargetMode="External"/><Relationship Id="rId2" Type="http://schemas.openxmlformats.org/officeDocument/2006/relationships/hyperlink" Target="Dessin%20Industriel%202.pdf" TargetMode="External"/><Relationship Id="rId1" Type="http://schemas.openxmlformats.org/officeDocument/2006/relationships/hyperlink" Target="Dessin%20Industriel%201.pdf" TargetMode="External"/><Relationship Id="rId6" Type="http://schemas.openxmlformats.org/officeDocument/2006/relationships/hyperlink" Target="Dessin%20Industriel%206.pdf" TargetMode="External"/><Relationship Id="rId5" Type="http://schemas.openxmlformats.org/officeDocument/2006/relationships/hyperlink" Target="Dessin%20Industriel%205.pdf" TargetMode="External"/><Relationship Id="rId4" Type="http://schemas.openxmlformats.org/officeDocument/2006/relationships/hyperlink" Target="Dessin%20Industriel%204.pdf"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0C20ED-5F2E-4153-BEBC-B3E64557EC8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4B7AA59-06C6-42A5-9852-8842B160595B}">
      <dgm:prSet phldrT="[Text]"/>
      <dgm:spPr>
        <a:ln w="38100">
          <a:solidFill>
            <a:srgbClr val="FF0000"/>
          </a:solidFill>
        </a:ln>
      </dgm:spPr>
      <dgm:t>
        <a:bodyPr/>
        <a:lstStyle/>
        <a:p>
          <a:r>
            <a:rPr lang="fr-FR" dirty="0" smtClean="0"/>
            <a:t>Dessin Industriel : Introduction</a:t>
          </a:r>
        </a:p>
        <a:p>
          <a:r>
            <a:rPr lang="fr-FR" dirty="0" smtClean="0">
              <a:hlinkClick xmlns:r="http://schemas.openxmlformats.org/officeDocument/2006/relationships" r:id="rId1" action="ppaction://hlinkfile"/>
            </a:rPr>
            <a:t>Présentation 1</a:t>
          </a:r>
          <a:endParaRPr lang="en-US" dirty="0"/>
        </a:p>
      </dgm:t>
    </dgm:pt>
    <dgm:pt modelId="{421BD086-BFBA-4C5B-A7AD-064949E6F0F4}" type="parTrans" cxnId="{94B5E593-19C8-4521-B2B4-F3597F6ACA3D}">
      <dgm:prSet/>
      <dgm:spPr/>
      <dgm:t>
        <a:bodyPr/>
        <a:lstStyle/>
        <a:p>
          <a:endParaRPr lang="en-US"/>
        </a:p>
      </dgm:t>
    </dgm:pt>
    <dgm:pt modelId="{2BBF4812-F238-484F-A462-BC75F657593E}" type="sibTrans" cxnId="{94B5E593-19C8-4521-B2B4-F3597F6ACA3D}">
      <dgm:prSet/>
      <dgm:spPr/>
      <dgm:t>
        <a:bodyPr/>
        <a:lstStyle/>
        <a:p>
          <a:endParaRPr lang="en-US"/>
        </a:p>
      </dgm:t>
    </dgm:pt>
    <dgm:pt modelId="{2F769142-B393-4F43-B14A-C75F3DD42C00}">
      <dgm:prSet phldrT="[Text]"/>
      <dgm:spPr/>
      <dgm:t>
        <a:bodyPr/>
        <a:lstStyle/>
        <a:p>
          <a:r>
            <a:rPr lang="fr-FR" dirty="0" smtClean="0"/>
            <a:t>Les vues </a:t>
          </a:r>
          <a:r>
            <a:rPr lang="fr-FR" smtClean="0"/>
            <a:t>et les </a:t>
          </a:r>
          <a:r>
            <a:rPr lang="fr-FR" dirty="0" smtClean="0"/>
            <a:t>trois lignes </a:t>
          </a:r>
        </a:p>
        <a:p>
          <a:r>
            <a:rPr lang="fr-FR" dirty="0" smtClean="0">
              <a:hlinkClick xmlns:r="http://schemas.openxmlformats.org/officeDocument/2006/relationships" r:id="rId2" action="ppaction://hlinkfile"/>
            </a:rPr>
            <a:t>Présentation 2</a:t>
          </a:r>
          <a:endParaRPr lang="en-US" dirty="0"/>
        </a:p>
      </dgm:t>
    </dgm:pt>
    <dgm:pt modelId="{49C32832-F86C-4FF8-AE95-B43F86DDE2DC}" type="parTrans" cxnId="{2D9846BD-0767-4CBC-9F1F-BB0F41B23502}">
      <dgm:prSet/>
      <dgm:spPr/>
      <dgm:t>
        <a:bodyPr/>
        <a:lstStyle/>
        <a:p>
          <a:endParaRPr lang="en-US"/>
        </a:p>
      </dgm:t>
    </dgm:pt>
    <dgm:pt modelId="{F23F6EDA-AB37-4DD0-B668-E132C12D43ED}" type="sibTrans" cxnId="{2D9846BD-0767-4CBC-9F1F-BB0F41B23502}">
      <dgm:prSet/>
      <dgm:spPr/>
      <dgm:t>
        <a:bodyPr/>
        <a:lstStyle/>
        <a:p>
          <a:endParaRPr lang="en-US"/>
        </a:p>
      </dgm:t>
    </dgm:pt>
    <dgm:pt modelId="{220FA86C-3ED3-4A08-AB1E-64E7D08D0F2B}">
      <dgm:prSet phldrT="[Text]"/>
      <dgm:spPr/>
      <dgm:t>
        <a:bodyPr/>
        <a:lstStyle/>
        <a:p>
          <a:r>
            <a:rPr lang="fr-FR" dirty="0" smtClean="0"/>
            <a:t>Créer une vue : Les trois tâches</a:t>
          </a:r>
        </a:p>
        <a:p>
          <a:r>
            <a:rPr lang="fr-FR" dirty="0" smtClean="0">
              <a:hlinkClick xmlns:r="http://schemas.openxmlformats.org/officeDocument/2006/relationships" r:id="rId3" action="ppaction://hlinkfile"/>
            </a:rPr>
            <a:t>Présentation 3</a:t>
          </a:r>
          <a:endParaRPr lang="en-US" dirty="0"/>
        </a:p>
      </dgm:t>
    </dgm:pt>
    <dgm:pt modelId="{0CB2E76A-9157-4F5D-8A43-8E9EFF89A53C}" type="parTrans" cxnId="{6E8AA1A2-AE70-472A-9F75-4A8B71D810F4}">
      <dgm:prSet/>
      <dgm:spPr/>
      <dgm:t>
        <a:bodyPr/>
        <a:lstStyle/>
        <a:p>
          <a:endParaRPr lang="en-US"/>
        </a:p>
      </dgm:t>
    </dgm:pt>
    <dgm:pt modelId="{C2F42A5A-D962-4851-97AA-1D946BC81A66}" type="sibTrans" cxnId="{6E8AA1A2-AE70-472A-9F75-4A8B71D810F4}">
      <dgm:prSet/>
      <dgm:spPr/>
      <dgm:t>
        <a:bodyPr/>
        <a:lstStyle/>
        <a:p>
          <a:endParaRPr lang="en-US"/>
        </a:p>
      </dgm:t>
    </dgm:pt>
    <dgm:pt modelId="{DBA9D745-923B-4149-B5F9-067F8F5E262E}">
      <dgm:prSet phldrT="[Text]"/>
      <dgm:spPr/>
      <dgm:t>
        <a:bodyPr/>
        <a:lstStyle/>
        <a:p>
          <a:r>
            <a:rPr lang="fr-FR" dirty="0" smtClean="0"/>
            <a:t>Intersection de volumes cylindriques</a:t>
          </a:r>
        </a:p>
        <a:p>
          <a:r>
            <a:rPr lang="fr-FR" dirty="0" smtClean="0">
              <a:hlinkClick xmlns:r="http://schemas.openxmlformats.org/officeDocument/2006/relationships" r:id="rId4" action="ppaction://hlinkfile"/>
            </a:rPr>
            <a:t>Présentation 4</a:t>
          </a:r>
          <a:endParaRPr lang="en-US" dirty="0"/>
        </a:p>
      </dgm:t>
    </dgm:pt>
    <dgm:pt modelId="{EE95992C-1563-4328-9335-49B53913170F}" type="parTrans" cxnId="{D4904046-1814-4C70-AFF9-EFCB137EB933}">
      <dgm:prSet/>
      <dgm:spPr/>
      <dgm:t>
        <a:bodyPr/>
        <a:lstStyle/>
        <a:p>
          <a:endParaRPr lang="en-US"/>
        </a:p>
      </dgm:t>
    </dgm:pt>
    <dgm:pt modelId="{D53B3EAF-00A1-43FD-8B7C-D20484EE50C8}" type="sibTrans" cxnId="{D4904046-1814-4C70-AFF9-EFCB137EB933}">
      <dgm:prSet/>
      <dgm:spPr/>
      <dgm:t>
        <a:bodyPr/>
        <a:lstStyle/>
        <a:p>
          <a:endParaRPr lang="en-US"/>
        </a:p>
      </dgm:t>
    </dgm:pt>
    <dgm:pt modelId="{D43616B2-4037-44F0-9234-DC3CF985BDF4}">
      <dgm:prSet phldrT="[Text]"/>
      <dgm:spPr/>
      <dgm:t>
        <a:bodyPr/>
        <a:lstStyle/>
        <a:p>
          <a:r>
            <a:rPr lang="fr-FR" dirty="0" smtClean="0"/>
            <a:t>Coupes</a:t>
          </a:r>
        </a:p>
        <a:p>
          <a:r>
            <a:rPr lang="fr-FR" dirty="0" smtClean="0"/>
            <a:t>Filetage / Taraudage</a:t>
          </a:r>
        </a:p>
        <a:p>
          <a:r>
            <a:rPr lang="fr-FR" dirty="0" smtClean="0">
              <a:hlinkClick xmlns:r="http://schemas.openxmlformats.org/officeDocument/2006/relationships" r:id="rId5" action="ppaction://hlinkfile"/>
            </a:rPr>
            <a:t>Présentation 5</a:t>
          </a:r>
          <a:endParaRPr lang="en-US" dirty="0"/>
        </a:p>
      </dgm:t>
    </dgm:pt>
    <dgm:pt modelId="{8C457242-6DC9-4575-8B2B-B2791BEDADFC}" type="parTrans" cxnId="{A14D395E-B54B-49F3-BBC8-CCBF8509A891}">
      <dgm:prSet/>
      <dgm:spPr/>
      <dgm:t>
        <a:bodyPr/>
        <a:lstStyle/>
        <a:p>
          <a:endParaRPr lang="en-US"/>
        </a:p>
      </dgm:t>
    </dgm:pt>
    <dgm:pt modelId="{52342256-0CDC-4BD7-9DB7-F6562368F346}" type="sibTrans" cxnId="{A14D395E-B54B-49F3-BBC8-CCBF8509A891}">
      <dgm:prSet/>
      <dgm:spPr/>
      <dgm:t>
        <a:bodyPr/>
        <a:lstStyle/>
        <a:p>
          <a:endParaRPr lang="en-US"/>
        </a:p>
      </dgm:t>
    </dgm:pt>
    <dgm:pt modelId="{A6DFD88B-33FD-48FE-BDD6-AC56A1FCB2F0}">
      <dgm:prSet phldrT="[Text]"/>
      <dgm:spPr/>
      <dgm:t>
        <a:bodyPr/>
        <a:lstStyle/>
        <a:p>
          <a:r>
            <a:rPr lang="fr-FR" dirty="0" smtClean="0"/>
            <a:t>Ensemble de pièces</a:t>
          </a:r>
        </a:p>
        <a:p>
          <a:r>
            <a:rPr lang="fr-FR" dirty="0" smtClean="0">
              <a:hlinkClick xmlns:r="http://schemas.openxmlformats.org/officeDocument/2006/relationships" r:id="rId6" action="ppaction://hlinkfile"/>
            </a:rPr>
            <a:t>Présentation 6</a:t>
          </a:r>
          <a:endParaRPr lang="en-US" dirty="0"/>
        </a:p>
      </dgm:t>
    </dgm:pt>
    <dgm:pt modelId="{1746F3E2-FE20-4FEB-8CAD-988BAF60191A}" type="parTrans" cxnId="{F40EDE09-9AA8-4705-89AD-EC063C47746B}">
      <dgm:prSet/>
      <dgm:spPr/>
      <dgm:t>
        <a:bodyPr/>
        <a:lstStyle/>
        <a:p>
          <a:endParaRPr lang="en-US"/>
        </a:p>
      </dgm:t>
    </dgm:pt>
    <dgm:pt modelId="{D00F5035-1EDE-4A5E-82E1-6B81D1B6A80E}" type="sibTrans" cxnId="{F40EDE09-9AA8-4705-89AD-EC063C47746B}">
      <dgm:prSet/>
      <dgm:spPr/>
      <dgm:t>
        <a:bodyPr/>
        <a:lstStyle/>
        <a:p>
          <a:endParaRPr lang="en-US"/>
        </a:p>
      </dgm:t>
    </dgm:pt>
    <dgm:pt modelId="{411762AF-0C4E-4073-816E-861747660602}" type="pres">
      <dgm:prSet presAssocID="{510C20ED-5F2E-4153-BEBC-B3E64557EC8A}" presName="Name0" presStyleCnt="0">
        <dgm:presLayoutVars>
          <dgm:dir/>
          <dgm:resizeHandles val="exact"/>
        </dgm:presLayoutVars>
      </dgm:prSet>
      <dgm:spPr/>
      <dgm:t>
        <a:bodyPr/>
        <a:lstStyle/>
        <a:p>
          <a:endParaRPr lang="en-US"/>
        </a:p>
      </dgm:t>
    </dgm:pt>
    <dgm:pt modelId="{514174A8-761E-47F6-BDCC-C70537F26235}" type="pres">
      <dgm:prSet presAssocID="{510C20ED-5F2E-4153-BEBC-B3E64557EC8A}" presName="cycle" presStyleCnt="0"/>
      <dgm:spPr/>
    </dgm:pt>
    <dgm:pt modelId="{7897D933-324E-430F-A06C-11BB77D454E9}" type="pres">
      <dgm:prSet presAssocID="{14B7AA59-06C6-42A5-9852-8842B160595B}" presName="nodeFirstNode" presStyleLbl="node1" presStyleIdx="0" presStyleCnt="6" custRadScaleRad="99307" custRadScaleInc="-8424">
        <dgm:presLayoutVars>
          <dgm:bulletEnabled val="1"/>
        </dgm:presLayoutVars>
      </dgm:prSet>
      <dgm:spPr/>
      <dgm:t>
        <a:bodyPr/>
        <a:lstStyle/>
        <a:p>
          <a:endParaRPr lang="en-US"/>
        </a:p>
      </dgm:t>
    </dgm:pt>
    <dgm:pt modelId="{8D497C3F-EB77-4E04-B8A9-55013DF28E12}" type="pres">
      <dgm:prSet presAssocID="{2BBF4812-F238-484F-A462-BC75F657593E}" presName="sibTransFirstNode" presStyleLbl="bgShp" presStyleIdx="0" presStyleCnt="1" custAng="18743954" custLinFactNeighborX="921" custLinFactNeighborY="1511"/>
      <dgm:spPr/>
      <dgm:t>
        <a:bodyPr/>
        <a:lstStyle/>
        <a:p>
          <a:endParaRPr lang="en-US"/>
        </a:p>
      </dgm:t>
    </dgm:pt>
    <dgm:pt modelId="{F8176FAF-266F-43CD-91DD-89A4041249CE}" type="pres">
      <dgm:prSet presAssocID="{2F769142-B393-4F43-B14A-C75F3DD42C00}" presName="nodeFollowingNodes" presStyleLbl="node1" presStyleIdx="1" presStyleCnt="6">
        <dgm:presLayoutVars>
          <dgm:bulletEnabled val="1"/>
        </dgm:presLayoutVars>
      </dgm:prSet>
      <dgm:spPr/>
      <dgm:t>
        <a:bodyPr/>
        <a:lstStyle/>
        <a:p>
          <a:endParaRPr lang="en-US"/>
        </a:p>
      </dgm:t>
    </dgm:pt>
    <dgm:pt modelId="{F3F42C64-F9CA-4D15-B910-7E06AE27FA7B}" type="pres">
      <dgm:prSet presAssocID="{220FA86C-3ED3-4A08-AB1E-64E7D08D0F2B}" presName="nodeFollowingNodes" presStyleLbl="node1" presStyleIdx="2" presStyleCnt="6" custRadScaleRad="98664" custRadScaleInc="-6871">
        <dgm:presLayoutVars>
          <dgm:bulletEnabled val="1"/>
        </dgm:presLayoutVars>
      </dgm:prSet>
      <dgm:spPr/>
      <dgm:t>
        <a:bodyPr/>
        <a:lstStyle/>
        <a:p>
          <a:endParaRPr lang="en-US"/>
        </a:p>
      </dgm:t>
    </dgm:pt>
    <dgm:pt modelId="{C453AA7D-5D96-4E2A-8A98-5BDB746A672B}" type="pres">
      <dgm:prSet presAssocID="{DBA9D745-923B-4149-B5F9-067F8F5E262E}" presName="nodeFollowingNodes" presStyleLbl="node1" presStyleIdx="3" presStyleCnt="6" custRadScaleRad="95326" custRadScaleInc="-4029">
        <dgm:presLayoutVars>
          <dgm:bulletEnabled val="1"/>
        </dgm:presLayoutVars>
      </dgm:prSet>
      <dgm:spPr/>
      <dgm:t>
        <a:bodyPr/>
        <a:lstStyle/>
        <a:p>
          <a:endParaRPr lang="en-US"/>
        </a:p>
      </dgm:t>
    </dgm:pt>
    <dgm:pt modelId="{ECB57673-2589-4A10-B35B-322255EB4A16}" type="pres">
      <dgm:prSet presAssocID="{D43616B2-4037-44F0-9234-DC3CF985BDF4}" presName="nodeFollowingNodes" presStyleLbl="node1" presStyleIdx="4" presStyleCnt="6" custRadScaleRad="96264" custRadScaleInc="1525">
        <dgm:presLayoutVars>
          <dgm:bulletEnabled val="1"/>
        </dgm:presLayoutVars>
      </dgm:prSet>
      <dgm:spPr/>
      <dgm:t>
        <a:bodyPr/>
        <a:lstStyle/>
        <a:p>
          <a:endParaRPr lang="en-US"/>
        </a:p>
      </dgm:t>
    </dgm:pt>
    <dgm:pt modelId="{E99BE6A8-AE6B-46E6-A265-453ED6A90C82}" type="pres">
      <dgm:prSet presAssocID="{A6DFD88B-33FD-48FE-BDD6-AC56A1FCB2F0}" presName="nodeFollowingNodes" presStyleLbl="node1" presStyleIdx="5" presStyleCnt="6" custRadScaleRad="100073" custRadScaleInc="-2796">
        <dgm:presLayoutVars>
          <dgm:bulletEnabled val="1"/>
        </dgm:presLayoutVars>
      </dgm:prSet>
      <dgm:spPr/>
      <dgm:t>
        <a:bodyPr/>
        <a:lstStyle/>
        <a:p>
          <a:endParaRPr lang="en-US"/>
        </a:p>
      </dgm:t>
    </dgm:pt>
  </dgm:ptLst>
  <dgm:cxnLst>
    <dgm:cxn modelId="{96995FDE-A88D-48CB-A914-2CA8CB6E1722}" type="presOf" srcId="{DBA9D745-923B-4149-B5F9-067F8F5E262E}" destId="{C453AA7D-5D96-4E2A-8A98-5BDB746A672B}" srcOrd="0" destOrd="0" presId="urn:microsoft.com/office/officeart/2005/8/layout/cycle3"/>
    <dgm:cxn modelId="{94B5E593-19C8-4521-B2B4-F3597F6ACA3D}" srcId="{510C20ED-5F2E-4153-BEBC-B3E64557EC8A}" destId="{14B7AA59-06C6-42A5-9852-8842B160595B}" srcOrd="0" destOrd="0" parTransId="{421BD086-BFBA-4C5B-A7AD-064949E6F0F4}" sibTransId="{2BBF4812-F238-484F-A462-BC75F657593E}"/>
    <dgm:cxn modelId="{8A9B2382-9DB2-4B9E-9ED7-5C05C64A52F0}" type="presOf" srcId="{2BBF4812-F238-484F-A462-BC75F657593E}" destId="{8D497C3F-EB77-4E04-B8A9-55013DF28E12}" srcOrd="0" destOrd="0" presId="urn:microsoft.com/office/officeart/2005/8/layout/cycle3"/>
    <dgm:cxn modelId="{F2A365FA-77C2-4B57-BF79-B9EB45388013}" type="presOf" srcId="{2F769142-B393-4F43-B14A-C75F3DD42C00}" destId="{F8176FAF-266F-43CD-91DD-89A4041249CE}" srcOrd="0" destOrd="0" presId="urn:microsoft.com/office/officeart/2005/8/layout/cycle3"/>
    <dgm:cxn modelId="{7F8A0798-ABE0-4418-8B40-07020FA743C6}" type="presOf" srcId="{510C20ED-5F2E-4153-BEBC-B3E64557EC8A}" destId="{411762AF-0C4E-4073-816E-861747660602}" srcOrd="0" destOrd="0" presId="urn:microsoft.com/office/officeart/2005/8/layout/cycle3"/>
    <dgm:cxn modelId="{D4904046-1814-4C70-AFF9-EFCB137EB933}" srcId="{510C20ED-5F2E-4153-BEBC-B3E64557EC8A}" destId="{DBA9D745-923B-4149-B5F9-067F8F5E262E}" srcOrd="3" destOrd="0" parTransId="{EE95992C-1563-4328-9335-49B53913170F}" sibTransId="{D53B3EAF-00A1-43FD-8B7C-D20484EE50C8}"/>
    <dgm:cxn modelId="{6E8AA1A2-AE70-472A-9F75-4A8B71D810F4}" srcId="{510C20ED-5F2E-4153-BEBC-B3E64557EC8A}" destId="{220FA86C-3ED3-4A08-AB1E-64E7D08D0F2B}" srcOrd="2" destOrd="0" parTransId="{0CB2E76A-9157-4F5D-8A43-8E9EFF89A53C}" sibTransId="{C2F42A5A-D962-4851-97AA-1D946BC81A66}"/>
    <dgm:cxn modelId="{E6FA8696-B811-45A9-8D30-2D8C51632974}" type="presOf" srcId="{D43616B2-4037-44F0-9234-DC3CF985BDF4}" destId="{ECB57673-2589-4A10-B35B-322255EB4A16}" srcOrd="0" destOrd="0" presId="urn:microsoft.com/office/officeart/2005/8/layout/cycle3"/>
    <dgm:cxn modelId="{FD7CBF5D-121B-4A41-9F05-16ED980561C8}" type="presOf" srcId="{A6DFD88B-33FD-48FE-BDD6-AC56A1FCB2F0}" destId="{E99BE6A8-AE6B-46E6-A265-453ED6A90C82}" srcOrd="0" destOrd="0" presId="urn:microsoft.com/office/officeart/2005/8/layout/cycle3"/>
    <dgm:cxn modelId="{A14D395E-B54B-49F3-BBC8-CCBF8509A891}" srcId="{510C20ED-5F2E-4153-BEBC-B3E64557EC8A}" destId="{D43616B2-4037-44F0-9234-DC3CF985BDF4}" srcOrd="4" destOrd="0" parTransId="{8C457242-6DC9-4575-8B2B-B2791BEDADFC}" sibTransId="{52342256-0CDC-4BD7-9DB7-F6562368F346}"/>
    <dgm:cxn modelId="{21B18010-8A74-41AC-8A6F-32D44A2A34BA}" type="presOf" srcId="{220FA86C-3ED3-4A08-AB1E-64E7D08D0F2B}" destId="{F3F42C64-F9CA-4D15-B910-7E06AE27FA7B}" srcOrd="0" destOrd="0" presId="urn:microsoft.com/office/officeart/2005/8/layout/cycle3"/>
    <dgm:cxn modelId="{F40EDE09-9AA8-4705-89AD-EC063C47746B}" srcId="{510C20ED-5F2E-4153-BEBC-B3E64557EC8A}" destId="{A6DFD88B-33FD-48FE-BDD6-AC56A1FCB2F0}" srcOrd="5" destOrd="0" parTransId="{1746F3E2-FE20-4FEB-8CAD-988BAF60191A}" sibTransId="{D00F5035-1EDE-4A5E-82E1-6B81D1B6A80E}"/>
    <dgm:cxn modelId="{E52C3F37-B7AE-4810-9F7B-10F1734BC6F7}" type="presOf" srcId="{14B7AA59-06C6-42A5-9852-8842B160595B}" destId="{7897D933-324E-430F-A06C-11BB77D454E9}" srcOrd="0" destOrd="0" presId="urn:microsoft.com/office/officeart/2005/8/layout/cycle3"/>
    <dgm:cxn modelId="{2D9846BD-0767-4CBC-9F1F-BB0F41B23502}" srcId="{510C20ED-5F2E-4153-BEBC-B3E64557EC8A}" destId="{2F769142-B393-4F43-B14A-C75F3DD42C00}" srcOrd="1" destOrd="0" parTransId="{49C32832-F86C-4FF8-AE95-B43F86DDE2DC}" sibTransId="{F23F6EDA-AB37-4DD0-B668-E132C12D43ED}"/>
    <dgm:cxn modelId="{0B45E0DB-F119-45CE-9A1D-07E735EFFF1B}" type="presParOf" srcId="{411762AF-0C4E-4073-816E-861747660602}" destId="{514174A8-761E-47F6-BDCC-C70537F26235}" srcOrd="0" destOrd="0" presId="urn:microsoft.com/office/officeart/2005/8/layout/cycle3"/>
    <dgm:cxn modelId="{E04EB8E0-BA63-4BD3-B1CD-1F7C9CF08105}" type="presParOf" srcId="{514174A8-761E-47F6-BDCC-C70537F26235}" destId="{7897D933-324E-430F-A06C-11BB77D454E9}" srcOrd="0" destOrd="0" presId="urn:microsoft.com/office/officeart/2005/8/layout/cycle3"/>
    <dgm:cxn modelId="{2110C05E-64C4-42F0-9AE4-7C3802F2E841}" type="presParOf" srcId="{514174A8-761E-47F6-BDCC-C70537F26235}" destId="{8D497C3F-EB77-4E04-B8A9-55013DF28E12}" srcOrd="1" destOrd="0" presId="urn:microsoft.com/office/officeart/2005/8/layout/cycle3"/>
    <dgm:cxn modelId="{896A1D3E-1546-4EE2-9985-C375F311F805}" type="presParOf" srcId="{514174A8-761E-47F6-BDCC-C70537F26235}" destId="{F8176FAF-266F-43CD-91DD-89A4041249CE}" srcOrd="2" destOrd="0" presId="urn:microsoft.com/office/officeart/2005/8/layout/cycle3"/>
    <dgm:cxn modelId="{15959AC2-C594-4F71-AD46-7DCD68F1305A}" type="presParOf" srcId="{514174A8-761E-47F6-BDCC-C70537F26235}" destId="{F3F42C64-F9CA-4D15-B910-7E06AE27FA7B}" srcOrd="3" destOrd="0" presId="urn:microsoft.com/office/officeart/2005/8/layout/cycle3"/>
    <dgm:cxn modelId="{AAED87C6-A32D-407F-8903-4A200669FA72}" type="presParOf" srcId="{514174A8-761E-47F6-BDCC-C70537F26235}" destId="{C453AA7D-5D96-4E2A-8A98-5BDB746A672B}" srcOrd="4" destOrd="0" presId="urn:microsoft.com/office/officeart/2005/8/layout/cycle3"/>
    <dgm:cxn modelId="{89393D17-25DA-460F-AE4E-298AFD8FEE10}" type="presParOf" srcId="{514174A8-761E-47F6-BDCC-C70537F26235}" destId="{ECB57673-2589-4A10-B35B-322255EB4A16}" srcOrd="5" destOrd="0" presId="urn:microsoft.com/office/officeart/2005/8/layout/cycle3"/>
    <dgm:cxn modelId="{D869F609-3EB8-435A-A8C1-72ECA97CC1D2}" type="presParOf" srcId="{514174A8-761E-47F6-BDCC-C70537F26235}" destId="{E99BE6A8-AE6B-46E6-A265-453ED6A90C8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97C3F-EB77-4E04-B8A9-55013DF28E12}">
      <dsp:nvSpPr>
        <dsp:cNvPr id="0" name=""/>
        <dsp:cNvSpPr/>
      </dsp:nvSpPr>
      <dsp:spPr>
        <a:xfrm rot="18743954">
          <a:off x="678932" y="78694"/>
          <a:ext cx="4360904" cy="4360904"/>
        </a:xfrm>
        <a:prstGeom prst="circularArrow">
          <a:avLst>
            <a:gd name="adj1" fmla="val 5274"/>
            <a:gd name="adj2" fmla="val 312630"/>
            <a:gd name="adj3" fmla="val 14268362"/>
            <a:gd name="adj4" fmla="val 1710351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7D933-324E-430F-A06C-11BB77D454E9}">
      <dsp:nvSpPr>
        <dsp:cNvPr id="0" name=""/>
        <dsp:cNvSpPr/>
      </dsp:nvSpPr>
      <dsp:spPr>
        <a:xfrm>
          <a:off x="2009167" y="18792"/>
          <a:ext cx="1620106" cy="810053"/>
        </a:xfrm>
        <a:prstGeom prst="roundRect">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Dessin Industriel : Introduction</a:t>
          </a:r>
        </a:p>
        <a:p>
          <a:pPr lvl="0" algn="ctr" defTabSz="533400">
            <a:lnSpc>
              <a:spcPct val="90000"/>
            </a:lnSpc>
            <a:spcBef>
              <a:spcPct val="0"/>
            </a:spcBef>
            <a:spcAft>
              <a:spcPct val="35000"/>
            </a:spcAft>
          </a:pPr>
          <a:r>
            <a:rPr lang="fr-FR" sz="1200" kern="1200" dirty="0" smtClean="0">
              <a:hlinkClick xmlns:r="http://schemas.openxmlformats.org/officeDocument/2006/relationships" r:id="rId1" action="ppaction://hlinkfile"/>
            </a:rPr>
            <a:t>Présentation 1</a:t>
          </a:r>
          <a:endParaRPr lang="en-US" sz="1200" kern="1200" dirty="0"/>
        </a:p>
      </dsp:txBody>
      <dsp:txXfrm>
        <a:off x="2048711" y="58336"/>
        <a:ext cx="1541018" cy="730965"/>
      </dsp:txXfrm>
    </dsp:sp>
    <dsp:sp modelId="{F8176FAF-266F-43CD-91DD-89A4041249CE}">
      <dsp:nvSpPr>
        <dsp:cNvPr id="0" name=""/>
        <dsp:cNvSpPr/>
      </dsp:nvSpPr>
      <dsp:spPr>
        <a:xfrm>
          <a:off x="3673995" y="886077"/>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Les vues </a:t>
          </a:r>
          <a:r>
            <a:rPr lang="fr-FR" sz="1200" kern="1200" smtClean="0"/>
            <a:t>et les </a:t>
          </a:r>
          <a:r>
            <a:rPr lang="fr-FR" sz="1200" kern="1200" dirty="0" smtClean="0"/>
            <a:t>trois lignes </a:t>
          </a:r>
        </a:p>
        <a:p>
          <a:pPr lvl="0" algn="ctr" defTabSz="533400">
            <a:lnSpc>
              <a:spcPct val="90000"/>
            </a:lnSpc>
            <a:spcBef>
              <a:spcPct val="0"/>
            </a:spcBef>
            <a:spcAft>
              <a:spcPct val="35000"/>
            </a:spcAft>
          </a:pPr>
          <a:r>
            <a:rPr lang="fr-FR" sz="1200" kern="1200" dirty="0" smtClean="0">
              <a:hlinkClick xmlns:r="http://schemas.openxmlformats.org/officeDocument/2006/relationships" r:id="rId2" action="ppaction://hlinkfile"/>
            </a:rPr>
            <a:t>Présentation 2</a:t>
          </a:r>
          <a:endParaRPr lang="en-US" sz="1200" kern="1200" dirty="0"/>
        </a:p>
      </dsp:txBody>
      <dsp:txXfrm>
        <a:off x="3713539" y="925621"/>
        <a:ext cx="1541018" cy="730965"/>
      </dsp:txXfrm>
    </dsp:sp>
    <dsp:sp modelId="{F3F42C64-F9CA-4D15-B910-7E06AE27FA7B}">
      <dsp:nvSpPr>
        <dsp:cNvPr id="0" name=""/>
        <dsp:cNvSpPr/>
      </dsp:nvSpPr>
      <dsp:spPr>
        <a:xfrm>
          <a:off x="3704444" y="254856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Créer une vue : Les trois tâches</a:t>
          </a:r>
        </a:p>
        <a:p>
          <a:pPr lvl="0" algn="ctr" defTabSz="533400">
            <a:lnSpc>
              <a:spcPct val="90000"/>
            </a:lnSpc>
            <a:spcBef>
              <a:spcPct val="0"/>
            </a:spcBef>
            <a:spcAft>
              <a:spcPct val="35000"/>
            </a:spcAft>
          </a:pPr>
          <a:r>
            <a:rPr lang="fr-FR" sz="1200" kern="1200" dirty="0" smtClean="0">
              <a:hlinkClick xmlns:r="http://schemas.openxmlformats.org/officeDocument/2006/relationships" r:id="rId3" action="ppaction://hlinkfile"/>
            </a:rPr>
            <a:t>Présentation 3</a:t>
          </a:r>
          <a:endParaRPr lang="en-US" sz="1200" kern="1200" dirty="0"/>
        </a:p>
      </dsp:txBody>
      <dsp:txXfrm>
        <a:off x="3743988" y="2588104"/>
        <a:ext cx="1541018" cy="730965"/>
      </dsp:txXfrm>
    </dsp:sp>
    <dsp:sp modelId="{C453AA7D-5D96-4E2A-8A98-5BDB746A672B}">
      <dsp:nvSpPr>
        <dsp:cNvPr id="0" name=""/>
        <dsp:cNvSpPr/>
      </dsp:nvSpPr>
      <dsp:spPr>
        <a:xfrm>
          <a:off x="2202860" y="3455980"/>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Intersection de volumes cylindriques</a:t>
          </a:r>
        </a:p>
        <a:p>
          <a:pPr lvl="0" algn="ctr" defTabSz="533400">
            <a:lnSpc>
              <a:spcPct val="90000"/>
            </a:lnSpc>
            <a:spcBef>
              <a:spcPct val="0"/>
            </a:spcBef>
            <a:spcAft>
              <a:spcPct val="35000"/>
            </a:spcAft>
          </a:pPr>
          <a:r>
            <a:rPr lang="fr-FR" sz="1200" kern="1200" dirty="0" smtClean="0">
              <a:hlinkClick xmlns:r="http://schemas.openxmlformats.org/officeDocument/2006/relationships" r:id="rId4" action="ppaction://hlinkfile"/>
            </a:rPr>
            <a:t>Présentation 4</a:t>
          </a:r>
          <a:endParaRPr lang="en-US" sz="1200" kern="1200" dirty="0"/>
        </a:p>
      </dsp:txBody>
      <dsp:txXfrm>
        <a:off x="2242404" y="3495524"/>
        <a:ext cx="1541018" cy="730965"/>
      </dsp:txXfrm>
    </dsp:sp>
    <dsp:sp modelId="{ECB57673-2589-4A10-B35B-322255EB4A16}">
      <dsp:nvSpPr>
        <dsp:cNvPr id="0" name=""/>
        <dsp:cNvSpPr/>
      </dsp:nvSpPr>
      <dsp:spPr>
        <a:xfrm>
          <a:off x="655495" y="2601892"/>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Coupes</a:t>
          </a:r>
        </a:p>
        <a:p>
          <a:pPr lvl="0" algn="ctr" defTabSz="533400">
            <a:lnSpc>
              <a:spcPct val="90000"/>
            </a:lnSpc>
            <a:spcBef>
              <a:spcPct val="0"/>
            </a:spcBef>
            <a:spcAft>
              <a:spcPct val="35000"/>
            </a:spcAft>
          </a:pPr>
          <a:r>
            <a:rPr lang="fr-FR" sz="1200" kern="1200" dirty="0" smtClean="0"/>
            <a:t>Filetage / Taraudage</a:t>
          </a:r>
        </a:p>
        <a:p>
          <a:pPr lvl="0" algn="ctr" defTabSz="533400">
            <a:lnSpc>
              <a:spcPct val="90000"/>
            </a:lnSpc>
            <a:spcBef>
              <a:spcPct val="0"/>
            </a:spcBef>
            <a:spcAft>
              <a:spcPct val="35000"/>
            </a:spcAft>
          </a:pPr>
          <a:r>
            <a:rPr lang="fr-FR" sz="1200" kern="1200" dirty="0" smtClean="0">
              <a:hlinkClick xmlns:r="http://schemas.openxmlformats.org/officeDocument/2006/relationships" r:id="rId5" action="ppaction://hlinkfile"/>
            </a:rPr>
            <a:t>Présentation 5</a:t>
          </a:r>
          <a:endParaRPr lang="en-US" sz="1200" kern="1200" dirty="0"/>
        </a:p>
      </dsp:txBody>
      <dsp:txXfrm>
        <a:off x="695039" y="2641436"/>
        <a:ext cx="1541018" cy="730965"/>
      </dsp:txXfrm>
    </dsp:sp>
    <dsp:sp modelId="{E99BE6A8-AE6B-46E6-A265-453ED6A90C82}">
      <dsp:nvSpPr>
        <dsp:cNvPr id="0" name=""/>
        <dsp:cNvSpPr/>
      </dsp:nvSpPr>
      <dsp:spPr>
        <a:xfrm>
          <a:off x="586924" y="924185"/>
          <a:ext cx="1620106" cy="8100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Ensemble de pièces</a:t>
          </a:r>
        </a:p>
        <a:p>
          <a:pPr lvl="0" algn="ctr" defTabSz="533400">
            <a:lnSpc>
              <a:spcPct val="90000"/>
            </a:lnSpc>
            <a:spcBef>
              <a:spcPct val="0"/>
            </a:spcBef>
            <a:spcAft>
              <a:spcPct val="35000"/>
            </a:spcAft>
          </a:pPr>
          <a:r>
            <a:rPr lang="fr-FR" sz="1200" kern="1200" dirty="0" smtClean="0">
              <a:hlinkClick xmlns:r="http://schemas.openxmlformats.org/officeDocument/2006/relationships" r:id="rId6" action="ppaction://hlinkfile"/>
            </a:rPr>
            <a:t>Présentation 6</a:t>
          </a:r>
          <a:endParaRPr lang="en-US" sz="1200" kern="1200" dirty="0"/>
        </a:p>
      </dsp:txBody>
      <dsp:txXfrm>
        <a:off x="626468" y="963729"/>
        <a:ext cx="1541018" cy="73096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4935E-5CD6-4D9F-B3DF-CB008BAA7F46}"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1F3DF-986C-48BC-AA53-4ED622225B21}" type="slidenum">
              <a:rPr lang="en-US" smtClean="0"/>
              <a:t>‹N°›</a:t>
            </a:fld>
            <a:endParaRPr lang="en-US"/>
          </a:p>
        </p:txBody>
      </p:sp>
    </p:spTree>
    <p:extLst>
      <p:ext uri="{BB962C8B-B14F-4D97-AF65-F5344CB8AC3E}">
        <p14:creationId xmlns:p14="http://schemas.microsoft.com/office/powerpoint/2010/main" val="115469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1F3DF-986C-48BC-AA53-4ED622225B21}" type="slidenum">
              <a:rPr lang="en-US" smtClean="0"/>
              <a:t>1</a:t>
            </a:fld>
            <a:endParaRPr lang="en-US"/>
          </a:p>
        </p:txBody>
      </p:sp>
    </p:spTree>
    <p:extLst>
      <p:ext uri="{BB962C8B-B14F-4D97-AF65-F5344CB8AC3E}">
        <p14:creationId xmlns:p14="http://schemas.microsoft.com/office/powerpoint/2010/main" val="286026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9A9A7-E722-4922-A3ED-AD21B3501347}"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DI1</a:t>
            </a:r>
            <a:endParaRPr lang="en-US"/>
          </a:p>
        </p:txBody>
      </p:sp>
      <p:sp>
        <p:nvSpPr>
          <p:cNvPr id="6" name="Slide Number Placeholder 5"/>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113209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897D3-7FAC-449B-9147-550CC46AEE68}"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DI1</a:t>
            </a:r>
            <a:endParaRPr lang="en-US"/>
          </a:p>
        </p:txBody>
      </p:sp>
      <p:sp>
        <p:nvSpPr>
          <p:cNvPr id="6" name="Slide Number Placeholder 5"/>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251603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94E984-57AD-41AC-AD09-37D3DA7AB282}"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DI1</a:t>
            </a:r>
            <a:endParaRPr lang="en-US"/>
          </a:p>
        </p:txBody>
      </p:sp>
      <p:sp>
        <p:nvSpPr>
          <p:cNvPr id="6" name="Slide Number Placeholder 5"/>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239020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75846-3E2F-416E-BA8F-08EF385F3A84}"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DI1</a:t>
            </a:r>
            <a:endParaRPr lang="en-US"/>
          </a:p>
        </p:txBody>
      </p:sp>
      <p:sp>
        <p:nvSpPr>
          <p:cNvPr id="6" name="Slide Number Placeholder 5"/>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119960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E0A3B-FA94-49DB-9291-C67E03DBBDEA}" type="datetime7">
              <a:rPr lang="en-US" smtClean="0"/>
              <a:t>Nov-18</a:t>
            </a:fld>
            <a:endParaRPr lang="en-US"/>
          </a:p>
        </p:txBody>
      </p:sp>
      <p:sp>
        <p:nvSpPr>
          <p:cNvPr id="5" name="Footer Placeholder 4"/>
          <p:cNvSpPr>
            <a:spLocks noGrp="1"/>
          </p:cNvSpPr>
          <p:nvPr>
            <p:ph type="ftr" sz="quarter" idx="11"/>
          </p:nvPr>
        </p:nvSpPr>
        <p:spPr/>
        <p:txBody>
          <a:bodyPr/>
          <a:lstStyle/>
          <a:p>
            <a:r>
              <a:rPr lang="en-US" smtClean="0"/>
              <a:t>DI1</a:t>
            </a:r>
            <a:endParaRPr lang="en-US"/>
          </a:p>
        </p:txBody>
      </p:sp>
      <p:sp>
        <p:nvSpPr>
          <p:cNvPr id="6" name="Slide Number Placeholder 5"/>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170849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114423-EB4F-41BA-8AFE-FF52BCF69965}"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
        <p:nvSpPr>
          <p:cNvPr id="7" name="Slide Number Placeholder 6"/>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362820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EB326-061C-46D9-9503-BD152E5556BD}"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DI1</a:t>
            </a:r>
            <a:endParaRPr lang="en-US"/>
          </a:p>
        </p:txBody>
      </p:sp>
      <p:sp>
        <p:nvSpPr>
          <p:cNvPr id="9" name="Slide Number Placeholder 8"/>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1225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90B613-B9DF-411F-865F-C4584F9C9EC0}"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
        <p:nvSpPr>
          <p:cNvPr id="5" name="Slide Number Placeholder 4"/>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38993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D4FCC-24D3-47E9-9173-77E953EFA663}" type="datetime7">
              <a:rPr lang="en-US" smtClean="0"/>
              <a:t>Nov-18</a:t>
            </a:fld>
            <a:endParaRPr lang="en-US"/>
          </a:p>
        </p:txBody>
      </p:sp>
      <p:sp>
        <p:nvSpPr>
          <p:cNvPr id="3" name="Footer Placeholder 2"/>
          <p:cNvSpPr>
            <a:spLocks noGrp="1"/>
          </p:cNvSpPr>
          <p:nvPr>
            <p:ph type="ftr" sz="quarter" idx="11"/>
          </p:nvPr>
        </p:nvSpPr>
        <p:spPr/>
        <p:txBody>
          <a:bodyPr/>
          <a:lstStyle/>
          <a:p>
            <a:r>
              <a:rPr lang="en-US" smtClean="0"/>
              <a:t>DI1</a:t>
            </a:r>
            <a:endParaRPr lang="en-US"/>
          </a:p>
        </p:txBody>
      </p:sp>
      <p:sp>
        <p:nvSpPr>
          <p:cNvPr id="4" name="Slide Number Placeholder 3"/>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170404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CBF0BC-95A1-4843-ACD8-1282ED866C79}"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
        <p:nvSpPr>
          <p:cNvPr id="7" name="Slide Number Placeholder 6"/>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188214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3E5E6-58B5-47FC-BCA5-DDE92196A805}"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
        <p:nvSpPr>
          <p:cNvPr id="7" name="Slide Number Placeholder 6"/>
          <p:cNvSpPr>
            <a:spLocks noGrp="1"/>
          </p:cNvSpPr>
          <p:nvPr>
            <p:ph type="sldNum" sz="quarter" idx="12"/>
          </p:nvPr>
        </p:nvSpPr>
        <p:spPr/>
        <p:txBody>
          <a:bodyPr/>
          <a:lstStyle/>
          <a:p>
            <a:fld id="{0B3E07E0-055B-4305-A5F9-93FAB2F5D96F}" type="slidenum">
              <a:rPr lang="en-US" smtClean="0"/>
              <a:t>‹N°›</a:t>
            </a:fld>
            <a:endParaRPr lang="en-US"/>
          </a:p>
        </p:txBody>
      </p:sp>
    </p:spTree>
    <p:extLst>
      <p:ext uri="{BB962C8B-B14F-4D97-AF65-F5344CB8AC3E}">
        <p14:creationId xmlns:p14="http://schemas.microsoft.com/office/powerpoint/2010/main" val="419595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2BC92-90BD-49C6-A27C-A68F950EC6F1}" type="datetime7">
              <a:rPr lang="en-US" smtClean="0"/>
              <a:t>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DI1</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E07E0-055B-4305-A5F9-93FAB2F5D96F}" type="slidenum">
              <a:rPr lang="en-US" smtClean="0"/>
              <a:t>‹N°›</a:t>
            </a:fld>
            <a:endParaRPr lang="en-US"/>
          </a:p>
        </p:txBody>
      </p:sp>
    </p:spTree>
    <p:extLst>
      <p:ext uri="{BB962C8B-B14F-4D97-AF65-F5344CB8AC3E}">
        <p14:creationId xmlns:p14="http://schemas.microsoft.com/office/powerpoint/2010/main" val="3082712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Dessin%20Industriel%202.pdf"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Contenu.pdf"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876" y="1789628"/>
            <a:ext cx="10422924" cy="2387600"/>
          </a:xfrm>
        </p:spPr>
        <p:txBody>
          <a:bodyPr>
            <a:normAutofit fontScale="90000"/>
          </a:bodyPr>
          <a:lstStyle/>
          <a:p>
            <a:r>
              <a:rPr lang="en-US" sz="4900" dirty="0" smtClean="0"/>
              <a:t>D</a:t>
            </a:r>
            <a:r>
              <a:rPr lang="fr-FR" sz="4900" dirty="0" err="1" smtClean="0"/>
              <a:t>essin</a:t>
            </a:r>
            <a:r>
              <a:rPr lang="fr-FR" sz="4900" dirty="0" smtClean="0"/>
              <a:t> Industriel 1</a:t>
            </a:r>
            <a:br>
              <a:rPr lang="fr-FR" sz="4900" dirty="0" smtClean="0"/>
            </a:br>
            <a:r>
              <a:rPr lang="fr-FR" dirty="0" smtClean="0"/>
              <a:t/>
            </a:r>
            <a:br>
              <a:rPr lang="fr-FR" dirty="0" smtClean="0"/>
            </a:br>
            <a:r>
              <a:rPr lang="fr-FR" sz="5300" dirty="0" smtClean="0"/>
              <a:t>Projection Orthogonale + Conventions =</a:t>
            </a:r>
            <a:br>
              <a:rPr lang="fr-FR" sz="5300" dirty="0" smtClean="0"/>
            </a:br>
            <a:r>
              <a:rPr lang="fr-FR" sz="2000" dirty="0" smtClean="0"/>
              <a:t> </a:t>
            </a:r>
            <a:r>
              <a:rPr lang="fr-FR" sz="5300" dirty="0" smtClean="0"/>
              <a:t/>
            </a:r>
            <a:br>
              <a:rPr lang="fr-FR" sz="5300" dirty="0" smtClean="0"/>
            </a:br>
            <a:r>
              <a:rPr lang="fr-FR" sz="5300" dirty="0" smtClean="0"/>
              <a:t>Dessin Industriel</a:t>
            </a:r>
            <a:endParaRPr lang="en-US" sz="5300" dirty="0"/>
          </a:p>
        </p:txBody>
      </p:sp>
      <p:sp>
        <p:nvSpPr>
          <p:cNvPr id="3" name="Subtitle 2"/>
          <p:cNvSpPr>
            <a:spLocks noGrp="1"/>
          </p:cNvSpPr>
          <p:nvPr>
            <p:ph type="subTitle" idx="1"/>
          </p:nvPr>
        </p:nvSpPr>
        <p:spPr>
          <a:xfrm>
            <a:off x="1524000" y="4640006"/>
            <a:ext cx="9144000" cy="1655762"/>
          </a:xfrm>
        </p:spPr>
        <p:txBody>
          <a:bodyPr>
            <a:normAutofit/>
          </a:bodyPr>
          <a:lstStyle/>
          <a:p>
            <a:r>
              <a:rPr lang="en-US" dirty="0" smtClean="0"/>
              <a:t>SMT 1 </a:t>
            </a:r>
            <a:br>
              <a:rPr lang="en-US" dirty="0" smtClean="0"/>
            </a:br>
            <a:r>
              <a:rPr lang="fr-FR" dirty="0" smtClean="0"/>
              <a:t>Etude</a:t>
            </a:r>
            <a:r>
              <a:rPr lang="en-US" dirty="0" smtClean="0"/>
              <a:t> de </a:t>
            </a:r>
            <a:r>
              <a:rPr lang="fr-FR" dirty="0" smtClean="0"/>
              <a:t>mécanismes</a:t>
            </a:r>
          </a:p>
          <a:p>
            <a:r>
              <a:rPr lang="fr-FR" dirty="0" smtClean="0"/>
              <a:t>Kostas </a:t>
            </a:r>
            <a:r>
              <a:rPr lang="fr-FR" dirty="0"/>
              <a:t>Politis </a:t>
            </a:r>
            <a:r>
              <a:rPr lang="fr-FR" dirty="0" err="1"/>
              <a:t>Kostas</a:t>
            </a:r>
            <a:r>
              <a:rPr lang="fr-FR"/>
              <a:t> </a:t>
            </a:r>
            <a:r>
              <a:rPr lang="fr-FR" smtClean="0"/>
              <a:t>Politis</a:t>
            </a:r>
            <a:endParaRPr lang="fr-FR" dirty="0" smtClean="0"/>
          </a:p>
          <a:p>
            <a:endParaRPr lang="en-US" dirty="0"/>
          </a:p>
        </p:txBody>
      </p:sp>
      <p:sp>
        <p:nvSpPr>
          <p:cNvPr id="4" name="Slide Number Placeholder 3"/>
          <p:cNvSpPr>
            <a:spLocks noGrp="1"/>
          </p:cNvSpPr>
          <p:nvPr>
            <p:ph type="sldNum" sz="quarter" idx="12"/>
          </p:nvPr>
        </p:nvSpPr>
        <p:spPr>
          <a:xfrm>
            <a:off x="700216" y="6356350"/>
            <a:ext cx="10653584" cy="365125"/>
          </a:xfrm>
        </p:spPr>
        <p:txBody>
          <a:bodyPr/>
          <a:lstStyle/>
          <a:p>
            <a:fld id="{0B3E07E0-055B-4305-A5F9-93FAB2F5D96F}" type="slidenum">
              <a:rPr lang="en-US" smtClean="0"/>
              <a:t>1</a:t>
            </a:fld>
            <a:endParaRPr lang="en-US" dirty="0"/>
          </a:p>
        </p:txBody>
      </p:sp>
      <p:sp>
        <p:nvSpPr>
          <p:cNvPr id="5" name="Date Placeholder 4"/>
          <p:cNvSpPr>
            <a:spLocks noGrp="1"/>
          </p:cNvSpPr>
          <p:nvPr>
            <p:ph type="dt" sz="half" idx="10"/>
          </p:nvPr>
        </p:nvSpPr>
        <p:spPr/>
        <p:txBody>
          <a:bodyPr/>
          <a:lstStyle/>
          <a:p>
            <a:fld id="{3878DBF9-9FA2-49B4-A303-1839CAA0072B}"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3964157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a:t>Nous choisissons un vecteur qui représente la position de l’observateur par rapport à l’objet.</a:t>
            </a:r>
          </a:p>
          <a:p>
            <a:r>
              <a:rPr lang="fr-FR" dirty="0" smtClean="0"/>
              <a:t>Ce vecteur est perpendiculaire à un plan qui est positionné par </a:t>
            </a:r>
            <a:r>
              <a:rPr lang="fr-FR" b="1" dirty="0" smtClean="0"/>
              <a:t>convention derrière l’objet en suivant le sens du vecteur.</a:t>
            </a:r>
            <a:endParaRPr lang="fr-FR" b="1" dirty="0"/>
          </a:p>
        </p:txBody>
      </p:sp>
      <p:sp>
        <p:nvSpPr>
          <p:cNvPr id="8" name="Content Placeholder 7"/>
          <p:cNvSpPr>
            <a:spLocks noGrp="1"/>
          </p:cNvSpPr>
          <p:nvPr>
            <p:ph idx="1"/>
          </p:nvPr>
        </p:nvSpPr>
        <p:spPr>
          <a:ln>
            <a:noFill/>
          </a:ln>
        </p:spPr>
        <p:txBody>
          <a:bodyPr/>
          <a:lstStyle/>
          <a:p>
            <a:endParaRPr lang="en-US"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634034" y="2314007"/>
            <a:ext cx="4071173" cy="1913399"/>
            <a:chOff x="6634034" y="2314007"/>
            <a:chExt cx="4071173" cy="1913399"/>
          </a:xfrm>
        </p:grpSpPr>
        <p:cxnSp>
          <p:nvCxnSpPr>
            <p:cNvPr id="48" name="Straight Connector 47"/>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Slide Number Placeholder 52"/>
          <p:cNvSpPr>
            <a:spLocks noGrp="1"/>
          </p:cNvSpPr>
          <p:nvPr>
            <p:ph type="sldNum" sz="quarter" idx="12"/>
          </p:nvPr>
        </p:nvSpPr>
        <p:spPr/>
        <p:txBody>
          <a:bodyPr/>
          <a:lstStyle/>
          <a:p>
            <a:fld id="{0B3E07E0-055B-4305-A5F9-93FAB2F5D96F}" type="slidenum">
              <a:rPr lang="en-US" smtClean="0"/>
              <a:t>10</a:t>
            </a:fld>
            <a:endParaRPr lang="en-US"/>
          </a:p>
        </p:txBody>
      </p:sp>
      <p:sp>
        <p:nvSpPr>
          <p:cNvPr id="3" name="Date Placeholder 2"/>
          <p:cNvSpPr>
            <a:spLocks noGrp="1"/>
          </p:cNvSpPr>
          <p:nvPr>
            <p:ph type="dt" sz="half" idx="10"/>
          </p:nvPr>
        </p:nvSpPr>
        <p:spPr/>
        <p:txBody>
          <a:bodyPr/>
          <a:lstStyle/>
          <a:p>
            <a:fld id="{F14C2504-0D89-44B2-B088-80AFE4D52FFF}"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3397978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a:t>Nous choisissons un vecteur qui représente la position de l’observateur par rapport à l’objet.</a:t>
            </a:r>
          </a:p>
          <a:p>
            <a:r>
              <a:rPr lang="fr-FR" dirty="0"/>
              <a:t>Ce vecteur est perpendiculaire à un plan qui est positionné par </a:t>
            </a:r>
            <a:r>
              <a:rPr lang="fr-FR" b="1" dirty="0"/>
              <a:t>convention derrière l’objet en suivant le sens du vecteur.</a:t>
            </a:r>
          </a:p>
          <a:p>
            <a:endParaRPr lang="fr-FR" dirty="0"/>
          </a:p>
          <a:p>
            <a:r>
              <a:rPr lang="fr-FR" dirty="0" smtClean="0"/>
              <a:t>On projette chaque point de l’objet sur le plan, </a:t>
            </a:r>
            <a:endParaRPr lang="fr-FR" dirty="0"/>
          </a:p>
        </p:txBody>
      </p:sp>
      <p:sp>
        <p:nvSpPr>
          <p:cNvPr id="8" name="Content Placeholder 7"/>
          <p:cNvSpPr>
            <a:spLocks noGrp="1"/>
          </p:cNvSpPr>
          <p:nvPr>
            <p:ph idx="1"/>
          </p:nvPr>
        </p:nvSpPr>
        <p:spPr>
          <a:ln>
            <a:noFill/>
          </a:ln>
        </p:spPr>
        <p:txBody>
          <a:bodyPr/>
          <a:lstStyle/>
          <a:p>
            <a:endParaRPr lang="en-US"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6634034" y="2314007"/>
            <a:ext cx="4071173" cy="1913399"/>
            <a:chOff x="6634034" y="2314007"/>
            <a:chExt cx="4071173" cy="1913399"/>
          </a:xfrm>
        </p:grpSpPr>
        <p:cxnSp>
          <p:nvCxnSpPr>
            <p:cNvPr id="43" name="Straight Connector 42"/>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0B3E07E0-055B-4305-A5F9-93FAB2F5D96F}" type="slidenum">
              <a:rPr lang="en-US" smtClean="0"/>
              <a:t>11</a:t>
            </a:fld>
            <a:endParaRPr lang="en-US"/>
          </a:p>
        </p:txBody>
      </p:sp>
      <p:sp>
        <p:nvSpPr>
          <p:cNvPr id="6" name="Date Placeholder 5"/>
          <p:cNvSpPr>
            <a:spLocks noGrp="1"/>
          </p:cNvSpPr>
          <p:nvPr>
            <p:ph type="dt" sz="half" idx="10"/>
          </p:nvPr>
        </p:nvSpPr>
        <p:spPr/>
        <p:txBody>
          <a:bodyPr/>
          <a:lstStyle/>
          <a:p>
            <a:fld id="{20CA69DE-578F-481F-89F7-6EDC9CB8848D}" type="datetime7">
              <a:rPr lang="en-US" smtClean="0"/>
              <a:t>Nov-18</a:t>
            </a:fld>
            <a:endParaRPr lang="en-US"/>
          </a:p>
        </p:txBody>
      </p:sp>
      <p:sp>
        <p:nvSpPr>
          <p:cNvPr id="10" name="Footer Placeholder 9"/>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16377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a:t>Nous choisissons un vecteur qui représente la position de l’observateur par rapport à l’objet.</a:t>
            </a:r>
          </a:p>
          <a:p>
            <a:r>
              <a:rPr lang="fr-FR" dirty="0"/>
              <a:t>Ce vecteur est perpendiculaire à un plan qui est positionné par </a:t>
            </a:r>
            <a:r>
              <a:rPr lang="fr-FR" b="1" dirty="0"/>
              <a:t>convention derrière l’objet en suivant le sens du vecteur.</a:t>
            </a:r>
          </a:p>
          <a:p>
            <a:endParaRPr lang="fr-FR" dirty="0"/>
          </a:p>
          <a:p>
            <a:r>
              <a:rPr lang="fr-FR" dirty="0" smtClean="0"/>
              <a:t>On projette chaque point de l’objet sur le plan, c.à.d. que pour </a:t>
            </a:r>
            <a:r>
              <a:rPr lang="fr-FR" b="1" dirty="0" smtClean="0"/>
              <a:t>chaque</a:t>
            </a:r>
            <a:r>
              <a:rPr lang="fr-FR" dirty="0" smtClean="0"/>
              <a:t> point de l’objet,</a:t>
            </a:r>
            <a:endParaRPr lang="fr-FR" dirty="0"/>
          </a:p>
        </p:txBody>
      </p:sp>
      <p:sp>
        <p:nvSpPr>
          <p:cNvPr id="8" name="Content Placeholder 7"/>
          <p:cNvSpPr>
            <a:spLocks noGrp="1"/>
          </p:cNvSpPr>
          <p:nvPr>
            <p:ph idx="1"/>
          </p:nvPr>
        </p:nvSpPr>
        <p:spPr>
          <a:ln>
            <a:noFill/>
          </a:ln>
        </p:spPr>
        <p:txBody>
          <a:bodyPr/>
          <a:lstStyle/>
          <a:p>
            <a:endParaRPr lang="en-US"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754437" y="3905210"/>
            <a:ext cx="2405449" cy="4761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957161" y="2231322"/>
            <a:ext cx="5338342" cy="1673888"/>
          </a:xfrm>
          <a:custGeom>
            <a:avLst/>
            <a:gdLst>
              <a:gd name="connsiteX0" fmla="*/ 0 w 4868562"/>
              <a:gd name="connsiteY0" fmla="*/ 1309945 h 1309945"/>
              <a:gd name="connsiteX1" fmla="*/ 2669060 w 4868562"/>
              <a:gd name="connsiteY1" fmla="*/ 24842 h 1309945"/>
              <a:gd name="connsiteX2" fmla="*/ 4868562 w 4868562"/>
              <a:gd name="connsiteY2" fmla="*/ 461448 h 1309945"/>
              <a:gd name="connsiteX0" fmla="*/ 0 w 4876052"/>
              <a:gd name="connsiteY0" fmla="*/ 1329462 h 1329462"/>
              <a:gd name="connsiteX1" fmla="*/ 2669060 w 4876052"/>
              <a:gd name="connsiteY1" fmla="*/ 44359 h 1329462"/>
              <a:gd name="connsiteX2" fmla="*/ 4876052 w 4876052"/>
              <a:gd name="connsiteY2" fmla="*/ 313009 h 1329462"/>
            </a:gdLst>
            <a:ahLst/>
            <a:cxnLst>
              <a:cxn ang="0">
                <a:pos x="connsiteX0" y="connsiteY0"/>
              </a:cxn>
              <a:cxn ang="0">
                <a:pos x="connsiteX1" y="connsiteY1"/>
              </a:cxn>
              <a:cxn ang="0">
                <a:pos x="connsiteX2" y="connsiteY2"/>
              </a:cxn>
            </a:cxnLst>
            <a:rect l="l" t="t" r="r" b="b"/>
            <a:pathLst>
              <a:path w="4876052" h="1329462">
                <a:moveTo>
                  <a:pt x="0" y="1329462"/>
                </a:moveTo>
                <a:cubicBezTo>
                  <a:pt x="928816" y="757618"/>
                  <a:pt x="1856385" y="213768"/>
                  <a:pt x="2669060" y="44359"/>
                </a:cubicBezTo>
                <a:cubicBezTo>
                  <a:pt x="3481735" y="-125050"/>
                  <a:pt x="4513587" y="240241"/>
                  <a:pt x="4876052" y="31300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311977" y="2637093"/>
            <a:ext cx="57665" cy="65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634034" y="2314007"/>
            <a:ext cx="4071173" cy="1913399"/>
            <a:chOff x="6634034" y="2314007"/>
            <a:chExt cx="4071173" cy="1913399"/>
          </a:xfrm>
        </p:grpSpPr>
        <p:cxnSp>
          <p:nvCxnSpPr>
            <p:cNvPr id="45" name="Straight Connector 44"/>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0B3E07E0-055B-4305-A5F9-93FAB2F5D96F}" type="slidenum">
              <a:rPr lang="en-US" smtClean="0"/>
              <a:t>12</a:t>
            </a:fld>
            <a:endParaRPr lang="en-US"/>
          </a:p>
        </p:txBody>
      </p:sp>
      <p:sp>
        <p:nvSpPr>
          <p:cNvPr id="6" name="Date Placeholder 5"/>
          <p:cNvSpPr>
            <a:spLocks noGrp="1"/>
          </p:cNvSpPr>
          <p:nvPr>
            <p:ph type="dt" sz="half" idx="10"/>
          </p:nvPr>
        </p:nvSpPr>
        <p:spPr/>
        <p:txBody>
          <a:bodyPr/>
          <a:lstStyle/>
          <a:p>
            <a:fld id="{AABD66BC-BEC1-4C00-9151-F1D5A1B96FAE}" type="datetime7">
              <a:rPr lang="en-US" smtClean="0"/>
              <a:t>Nov-18</a:t>
            </a:fld>
            <a:endParaRPr lang="en-US"/>
          </a:p>
        </p:txBody>
      </p:sp>
      <p:sp>
        <p:nvSpPr>
          <p:cNvPr id="11" name="Footer Placeholder 10"/>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565681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a:t>Nous choisissons un vecteur qui représente la position de l’observateur par rapport à l’objet.</a:t>
            </a:r>
          </a:p>
          <a:p>
            <a:r>
              <a:rPr lang="fr-FR" dirty="0"/>
              <a:t>Ce vecteur est perpendiculaire à un plan qui est positionné par </a:t>
            </a:r>
            <a:r>
              <a:rPr lang="fr-FR" b="1" dirty="0"/>
              <a:t>convention derrière l’objet en suivant le sens du vecteur.</a:t>
            </a:r>
          </a:p>
          <a:p>
            <a:endParaRPr lang="fr-FR" dirty="0"/>
          </a:p>
          <a:p>
            <a:r>
              <a:rPr lang="fr-FR" dirty="0" smtClean="0"/>
              <a:t>On projette chaque point de l’objet sur le plan, c.à.d. que pour chaque point de l’objet, </a:t>
            </a:r>
            <a:r>
              <a:rPr lang="fr-FR" dirty="0"/>
              <a:t>on trouve l’intersection entre le plan et une </a:t>
            </a:r>
            <a:r>
              <a:rPr lang="fr-FR" dirty="0" smtClean="0"/>
              <a:t>ligne </a:t>
            </a:r>
            <a:r>
              <a:rPr lang="fr-FR" dirty="0"/>
              <a:t>fictive qui commence par ce point et suit la direction du vecteur définissant le plan. </a:t>
            </a:r>
          </a:p>
          <a:p>
            <a:endParaRPr lang="fr-FR" dirty="0"/>
          </a:p>
        </p:txBody>
      </p:sp>
      <p:sp>
        <p:nvSpPr>
          <p:cNvPr id="8" name="Content Placeholder 7"/>
          <p:cNvSpPr>
            <a:spLocks noGrp="1"/>
          </p:cNvSpPr>
          <p:nvPr>
            <p:ph idx="1"/>
          </p:nvPr>
        </p:nvSpPr>
        <p:spPr>
          <a:ln>
            <a:noFill/>
          </a:ln>
        </p:spPr>
        <p:txBody>
          <a:bodyPr/>
          <a:lstStyle/>
          <a:p>
            <a:endParaRPr lang="en-US"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311977" y="2637093"/>
            <a:ext cx="57665" cy="65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369642" y="1959065"/>
            <a:ext cx="1412045" cy="695918"/>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776491" y="19194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6634034" y="2314007"/>
            <a:ext cx="4071173" cy="1913399"/>
            <a:chOff x="6634034" y="2314007"/>
            <a:chExt cx="4071173" cy="1913399"/>
          </a:xfrm>
        </p:grpSpPr>
        <p:cxnSp>
          <p:nvCxnSpPr>
            <p:cNvPr id="47" name="Straight Connector 46"/>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Slide Number Placeholder 51"/>
          <p:cNvSpPr>
            <a:spLocks noGrp="1"/>
          </p:cNvSpPr>
          <p:nvPr>
            <p:ph type="sldNum" sz="quarter" idx="12"/>
          </p:nvPr>
        </p:nvSpPr>
        <p:spPr/>
        <p:txBody>
          <a:bodyPr/>
          <a:lstStyle/>
          <a:p>
            <a:fld id="{0B3E07E0-055B-4305-A5F9-93FAB2F5D96F}" type="slidenum">
              <a:rPr lang="en-US" smtClean="0"/>
              <a:t>13</a:t>
            </a:fld>
            <a:endParaRPr lang="en-US"/>
          </a:p>
        </p:txBody>
      </p:sp>
      <p:sp>
        <p:nvSpPr>
          <p:cNvPr id="3" name="Date Placeholder 2"/>
          <p:cNvSpPr>
            <a:spLocks noGrp="1"/>
          </p:cNvSpPr>
          <p:nvPr>
            <p:ph type="dt" sz="half" idx="10"/>
          </p:nvPr>
        </p:nvSpPr>
        <p:spPr/>
        <p:txBody>
          <a:bodyPr/>
          <a:lstStyle/>
          <a:p>
            <a:fld id="{5C64A39C-ED50-4A60-AB8D-476E4D8643A7}"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981234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a:t>Nous choisissons un vecteur qui représente la position de l’observateur par rapport à l’objet.</a:t>
            </a:r>
          </a:p>
          <a:p>
            <a:r>
              <a:rPr lang="fr-FR" dirty="0"/>
              <a:t>Ce vecteur est perpendiculaire à un plan qui est positionné par </a:t>
            </a:r>
            <a:r>
              <a:rPr lang="fr-FR" b="1" dirty="0"/>
              <a:t>convention derrière l’objet en suivant le sens du vecteur.</a:t>
            </a:r>
          </a:p>
          <a:p>
            <a:endParaRPr lang="fr-FR" dirty="0"/>
          </a:p>
          <a:p>
            <a:r>
              <a:rPr lang="fr-FR" dirty="0" smtClean="0"/>
              <a:t>On projette chaque point de l’objet sur le plan, c.à.d. que pour chaque point de l’objet, on trouve </a:t>
            </a:r>
            <a:r>
              <a:rPr lang="fr-FR" dirty="0" smtClean="0">
                <a:solidFill>
                  <a:srgbClr val="FF0000"/>
                </a:solidFill>
              </a:rPr>
              <a:t>l’intersection entre le plan et une ligne fictive qui commence par ce point et suit la direction du vecteur définissant le plan. </a:t>
            </a:r>
          </a:p>
          <a:p>
            <a:endParaRPr lang="fr-FR"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311977" y="2637093"/>
            <a:ext cx="57665" cy="65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8369642" y="1959065"/>
            <a:ext cx="1412045" cy="695918"/>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9776491" y="191941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6634034" y="2314007"/>
            <a:ext cx="4071173" cy="1913399"/>
            <a:chOff x="6634034" y="2314007"/>
            <a:chExt cx="4071173" cy="1913399"/>
          </a:xfrm>
        </p:grpSpPr>
        <p:cxnSp>
          <p:nvCxnSpPr>
            <p:cNvPr id="49" name="Straight Connector 48"/>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0B3E07E0-055B-4305-A5F9-93FAB2F5D96F}" type="slidenum">
              <a:rPr lang="en-US" smtClean="0"/>
              <a:t>14</a:t>
            </a:fld>
            <a:endParaRPr lang="en-US"/>
          </a:p>
        </p:txBody>
      </p:sp>
      <p:sp>
        <p:nvSpPr>
          <p:cNvPr id="6" name="Date Placeholder 5"/>
          <p:cNvSpPr>
            <a:spLocks noGrp="1"/>
          </p:cNvSpPr>
          <p:nvPr>
            <p:ph type="dt" sz="half" idx="10"/>
          </p:nvPr>
        </p:nvSpPr>
        <p:spPr/>
        <p:txBody>
          <a:bodyPr/>
          <a:lstStyle/>
          <a:p>
            <a:fld id="{06736A7E-050C-4541-AC98-069C9E75BC23}"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258932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a:t>Nous choisissons un vecteur qui représente la position de l’observateur par rapport à l’objet.</a:t>
            </a:r>
          </a:p>
          <a:p>
            <a:r>
              <a:rPr lang="fr-FR" dirty="0"/>
              <a:t>Ce vecteur est perpendiculaire à un plan qui est positionné par </a:t>
            </a:r>
            <a:r>
              <a:rPr lang="fr-FR" b="1" dirty="0"/>
              <a:t>convention derrière l’objet en suivant le sens du vecteur.</a:t>
            </a:r>
          </a:p>
          <a:p>
            <a:endParaRPr lang="fr-FR" dirty="0"/>
          </a:p>
          <a:p>
            <a:r>
              <a:rPr lang="fr-FR" dirty="0" smtClean="0"/>
              <a:t>On projette chaque point de l’objet sur le plan, c.à.d. que pour chaque point de l’objet, on trouve l’intersection entre le plan et une ligne fictive qui commence par ce point et suit la direction du vecteur définissant le plan. </a:t>
            </a:r>
          </a:p>
          <a:p>
            <a:endParaRPr lang="fr-FR" dirty="0"/>
          </a:p>
          <a:p>
            <a:r>
              <a:rPr lang="fr-FR" dirty="0" smtClean="0"/>
              <a:t>Cette construction géométrique est appelée  </a:t>
            </a:r>
            <a:r>
              <a:rPr lang="fr-FR" b="1" i="1" dirty="0" smtClean="0"/>
              <a:t>projection orthogonale.</a:t>
            </a:r>
          </a:p>
          <a:p>
            <a:endParaRPr lang="fr-FR"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311977" y="2637093"/>
            <a:ext cx="57665" cy="65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9776491" y="19194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flipH="1">
            <a:off x="8369642" y="1959065"/>
            <a:ext cx="1412045" cy="695918"/>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634034" y="2314007"/>
            <a:ext cx="4071173" cy="1913399"/>
            <a:chOff x="6634034" y="2314007"/>
            <a:chExt cx="4071173" cy="1913399"/>
          </a:xfrm>
        </p:grpSpPr>
        <p:cxnSp>
          <p:nvCxnSpPr>
            <p:cNvPr id="52" name="Straight Connector 51"/>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0B3E07E0-055B-4305-A5F9-93FAB2F5D96F}" type="slidenum">
              <a:rPr lang="en-US" smtClean="0"/>
              <a:t>15</a:t>
            </a:fld>
            <a:endParaRPr lang="en-US"/>
          </a:p>
        </p:txBody>
      </p:sp>
      <p:sp>
        <p:nvSpPr>
          <p:cNvPr id="3" name="Date Placeholder 2"/>
          <p:cNvSpPr>
            <a:spLocks noGrp="1"/>
          </p:cNvSpPr>
          <p:nvPr>
            <p:ph type="dt" sz="half" idx="10"/>
          </p:nvPr>
        </p:nvSpPr>
        <p:spPr/>
        <p:txBody>
          <a:bodyPr/>
          <a:lstStyle/>
          <a:p>
            <a:fld id="{D56A1EF1-A66C-4B26-B1D1-AAF954748342}"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2612823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399"/>
            <a:ext cx="4325336" cy="4104504"/>
          </a:xfrm>
        </p:spPr>
        <p:txBody>
          <a:bodyPr>
            <a:normAutofit lnSpcReduction="10000"/>
          </a:bodyPr>
          <a:lstStyle/>
          <a:p>
            <a:r>
              <a:rPr lang="fr-FR" dirty="0"/>
              <a:t>Nous choisissons un vecteur qui représente la position de l’observateur par rapport à l’objet. </a:t>
            </a:r>
            <a:endParaRPr lang="fr-FR" dirty="0" smtClean="0"/>
          </a:p>
          <a:p>
            <a:r>
              <a:rPr lang="fr-FR" dirty="0"/>
              <a:t>Ce vecteur est perpendiculaire à un plan qui est positionné par </a:t>
            </a:r>
            <a:r>
              <a:rPr lang="fr-FR" b="1" dirty="0"/>
              <a:t>convention derrière l’objet en suivant le sens du vecteur.</a:t>
            </a:r>
          </a:p>
          <a:p>
            <a:r>
              <a:rPr lang="fr-FR" dirty="0" smtClean="0"/>
              <a:t>On projette chaque point de l’objet sur le plan, c.à.d. que pour chaque point de l’objet, on trouve l’intersection entre le plan et une ligne fictive qui commence par ce point et suit la direction du vecteur définissant le plan. </a:t>
            </a:r>
            <a:endParaRPr lang="fr-FR" dirty="0"/>
          </a:p>
          <a:p>
            <a:r>
              <a:rPr lang="fr-FR" dirty="0" smtClean="0"/>
              <a:t>Cette construction géométrique est appelée  </a:t>
            </a:r>
            <a:r>
              <a:rPr lang="fr-FR" b="1" i="1" dirty="0" smtClean="0"/>
              <a:t>projection orthogonale.</a:t>
            </a:r>
          </a:p>
          <a:p>
            <a:endParaRPr lang="fr-FR" dirty="0" smtClean="0"/>
          </a:p>
          <a:p>
            <a:r>
              <a:rPr lang="fr-FR" dirty="0" smtClean="0"/>
              <a:t>Le résultat final </a:t>
            </a:r>
            <a:r>
              <a:rPr lang="fr-FR" b="1" dirty="0" smtClean="0"/>
              <a:t>pour ce cas </a:t>
            </a:r>
            <a:r>
              <a:rPr lang="fr-FR" dirty="0" smtClean="0"/>
              <a:t>où </a:t>
            </a:r>
            <a:r>
              <a:rPr lang="fr-FR" u="sng" dirty="0" smtClean="0"/>
              <a:t>on a choisi le vecteur perpendiculaire à la face ABCDEFG indiquée sur la figure</a:t>
            </a:r>
            <a:r>
              <a:rPr lang="fr-FR" dirty="0" smtClean="0"/>
              <a:t> donne le résultat suivant.</a:t>
            </a:r>
          </a:p>
          <a:p>
            <a:endParaRPr lang="fr-FR"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311977" y="2637093"/>
            <a:ext cx="57665" cy="65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a:off x="6634034" y="2314007"/>
            <a:ext cx="3759112" cy="1913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11382" y="3604409"/>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8040352" y="3601948"/>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53334" y="3525837"/>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256420" y="2397176"/>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0385390" y="2394715"/>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98372" y="2318604"/>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9776491" y="19194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flipH="1">
            <a:off x="8369642" y="1959065"/>
            <a:ext cx="1412045" cy="695918"/>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501080" y="3748216"/>
            <a:ext cx="4646141" cy="2084173"/>
          </a:xfrm>
          <a:custGeom>
            <a:avLst/>
            <a:gdLst>
              <a:gd name="connsiteX0" fmla="*/ 0 w 5494638"/>
              <a:gd name="connsiteY0" fmla="*/ 1762898 h 1919055"/>
              <a:gd name="connsiteX1" fmla="*/ 2734962 w 5494638"/>
              <a:gd name="connsiteY1" fmla="*/ 1911179 h 1919055"/>
              <a:gd name="connsiteX2" fmla="*/ 4291913 w 5494638"/>
              <a:gd name="connsiteY2" fmla="*/ 1548714 h 1919055"/>
              <a:gd name="connsiteX3" fmla="*/ 5494638 w 5494638"/>
              <a:gd name="connsiteY3" fmla="*/ 0 h 1919055"/>
            </a:gdLst>
            <a:ahLst/>
            <a:cxnLst>
              <a:cxn ang="0">
                <a:pos x="connsiteX0" y="connsiteY0"/>
              </a:cxn>
              <a:cxn ang="0">
                <a:pos x="connsiteX1" y="connsiteY1"/>
              </a:cxn>
              <a:cxn ang="0">
                <a:pos x="connsiteX2" y="connsiteY2"/>
              </a:cxn>
              <a:cxn ang="0">
                <a:pos x="connsiteX3" y="connsiteY3"/>
              </a:cxn>
            </a:cxnLst>
            <a:rect l="l" t="t" r="r" b="b"/>
            <a:pathLst>
              <a:path w="5494638" h="1919055">
                <a:moveTo>
                  <a:pt x="0" y="1762898"/>
                </a:moveTo>
                <a:cubicBezTo>
                  <a:pt x="1009821" y="1854887"/>
                  <a:pt x="2019643" y="1946876"/>
                  <a:pt x="2734962" y="1911179"/>
                </a:cubicBezTo>
                <a:cubicBezTo>
                  <a:pt x="3450281" y="1875482"/>
                  <a:pt x="3831967" y="1867244"/>
                  <a:pt x="4291913" y="1548714"/>
                </a:cubicBezTo>
                <a:cubicBezTo>
                  <a:pt x="4751859" y="1230184"/>
                  <a:pt x="5494638" y="0"/>
                  <a:pt x="5494638"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0B3E07E0-055B-4305-A5F9-93FAB2F5D96F}" type="slidenum">
              <a:rPr lang="en-US" smtClean="0"/>
              <a:t>16</a:t>
            </a:fld>
            <a:endParaRPr lang="en-US"/>
          </a:p>
        </p:txBody>
      </p:sp>
      <p:sp>
        <p:nvSpPr>
          <p:cNvPr id="3" name="TextBox 2"/>
          <p:cNvSpPr txBox="1"/>
          <p:nvPr/>
        </p:nvSpPr>
        <p:spPr>
          <a:xfrm>
            <a:off x="7587049" y="3810623"/>
            <a:ext cx="230659" cy="369332"/>
          </a:xfrm>
          <a:prstGeom prst="rect">
            <a:avLst/>
          </a:prstGeom>
          <a:noFill/>
        </p:spPr>
        <p:txBody>
          <a:bodyPr wrap="square" rtlCol="0">
            <a:spAutoFit/>
          </a:bodyPr>
          <a:lstStyle/>
          <a:p>
            <a:r>
              <a:rPr lang="fr-FR" dirty="0" smtClean="0"/>
              <a:t>A</a:t>
            </a:r>
            <a:endParaRPr lang="en-US" dirty="0"/>
          </a:p>
        </p:txBody>
      </p:sp>
      <p:sp>
        <p:nvSpPr>
          <p:cNvPr id="50" name="TextBox 49"/>
          <p:cNvSpPr txBox="1"/>
          <p:nvPr/>
        </p:nvSpPr>
        <p:spPr>
          <a:xfrm>
            <a:off x="8587517" y="4332073"/>
            <a:ext cx="230659" cy="369332"/>
          </a:xfrm>
          <a:prstGeom prst="rect">
            <a:avLst/>
          </a:prstGeom>
          <a:noFill/>
        </p:spPr>
        <p:txBody>
          <a:bodyPr wrap="square" rtlCol="0">
            <a:spAutoFit/>
          </a:bodyPr>
          <a:lstStyle/>
          <a:p>
            <a:r>
              <a:rPr lang="fr-FR" dirty="0" smtClean="0"/>
              <a:t>B</a:t>
            </a:r>
            <a:endParaRPr lang="en-US" dirty="0"/>
          </a:p>
        </p:txBody>
      </p:sp>
      <p:sp>
        <p:nvSpPr>
          <p:cNvPr id="51" name="TextBox 50"/>
          <p:cNvSpPr txBox="1"/>
          <p:nvPr/>
        </p:nvSpPr>
        <p:spPr>
          <a:xfrm>
            <a:off x="8666396" y="3650284"/>
            <a:ext cx="230659" cy="369332"/>
          </a:xfrm>
          <a:prstGeom prst="rect">
            <a:avLst/>
          </a:prstGeom>
          <a:noFill/>
        </p:spPr>
        <p:txBody>
          <a:bodyPr wrap="square" rtlCol="0">
            <a:spAutoFit/>
          </a:bodyPr>
          <a:lstStyle/>
          <a:p>
            <a:r>
              <a:rPr lang="fr-FR" dirty="0" smtClean="0"/>
              <a:t>C</a:t>
            </a:r>
            <a:endParaRPr lang="en-US" dirty="0"/>
          </a:p>
        </p:txBody>
      </p:sp>
      <p:sp>
        <p:nvSpPr>
          <p:cNvPr id="52" name="TextBox 51"/>
          <p:cNvSpPr txBox="1"/>
          <p:nvPr/>
        </p:nvSpPr>
        <p:spPr>
          <a:xfrm>
            <a:off x="8442690" y="3292281"/>
            <a:ext cx="230659" cy="369332"/>
          </a:xfrm>
          <a:prstGeom prst="rect">
            <a:avLst/>
          </a:prstGeom>
          <a:noFill/>
        </p:spPr>
        <p:txBody>
          <a:bodyPr wrap="square" rtlCol="0">
            <a:spAutoFit/>
          </a:bodyPr>
          <a:lstStyle/>
          <a:p>
            <a:r>
              <a:rPr lang="fr-FR" dirty="0" smtClean="0"/>
              <a:t>D</a:t>
            </a:r>
            <a:endParaRPr lang="en-US" dirty="0"/>
          </a:p>
        </p:txBody>
      </p:sp>
      <p:sp>
        <p:nvSpPr>
          <p:cNvPr id="53" name="TextBox 52"/>
          <p:cNvSpPr txBox="1"/>
          <p:nvPr/>
        </p:nvSpPr>
        <p:spPr>
          <a:xfrm>
            <a:off x="7893467" y="3023257"/>
            <a:ext cx="230659" cy="369332"/>
          </a:xfrm>
          <a:prstGeom prst="rect">
            <a:avLst/>
          </a:prstGeom>
          <a:noFill/>
        </p:spPr>
        <p:txBody>
          <a:bodyPr wrap="square" rtlCol="0">
            <a:spAutoFit/>
          </a:bodyPr>
          <a:lstStyle/>
          <a:p>
            <a:r>
              <a:rPr lang="fr-FR" dirty="0" smtClean="0"/>
              <a:t>E</a:t>
            </a:r>
            <a:endParaRPr lang="en-US" dirty="0"/>
          </a:p>
        </p:txBody>
      </p:sp>
      <p:sp>
        <p:nvSpPr>
          <p:cNvPr id="59" name="TextBox 58"/>
          <p:cNvSpPr txBox="1"/>
          <p:nvPr/>
        </p:nvSpPr>
        <p:spPr>
          <a:xfrm>
            <a:off x="7976092" y="2556938"/>
            <a:ext cx="230659" cy="369332"/>
          </a:xfrm>
          <a:prstGeom prst="rect">
            <a:avLst/>
          </a:prstGeom>
          <a:noFill/>
        </p:spPr>
        <p:txBody>
          <a:bodyPr wrap="square" rtlCol="0">
            <a:spAutoFit/>
          </a:bodyPr>
          <a:lstStyle/>
          <a:p>
            <a:r>
              <a:rPr lang="fr-FR" dirty="0" smtClean="0"/>
              <a:t>F</a:t>
            </a:r>
            <a:endParaRPr lang="en-US" dirty="0"/>
          </a:p>
        </p:txBody>
      </p:sp>
      <p:sp>
        <p:nvSpPr>
          <p:cNvPr id="60" name="TextBox 59"/>
          <p:cNvSpPr txBox="1"/>
          <p:nvPr/>
        </p:nvSpPr>
        <p:spPr>
          <a:xfrm>
            <a:off x="7506981" y="2348810"/>
            <a:ext cx="230659" cy="369332"/>
          </a:xfrm>
          <a:prstGeom prst="rect">
            <a:avLst/>
          </a:prstGeom>
          <a:noFill/>
        </p:spPr>
        <p:txBody>
          <a:bodyPr wrap="square" rtlCol="0">
            <a:spAutoFit/>
          </a:bodyPr>
          <a:lstStyle/>
          <a:p>
            <a:r>
              <a:rPr lang="fr-FR" dirty="0" smtClean="0"/>
              <a:t>G</a:t>
            </a:r>
            <a:endParaRPr lang="en-US" dirty="0"/>
          </a:p>
        </p:txBody>
      </p:sp>
      <p:sp>
        <p:nvSpPr>
          <p:cNvPr id="6" name="Date Placeholder 5"/>
          <p:cNvSpPr>
            <a:spLocks noGrp="1"/>
          </p:cNvSpPr>
          <p:nvPr>
            <p:ph type="dt" sz="half" idx="10"/>
          </p:nvPr>
        </p:nvSpPr>
        <p:spPr/>
        <p:txBody>
          <a:bodyPr/>
          <a:lstStyle/>
          <a:p>
            <a:fld id="{F4EF727E-95F7-40B1-B3D3-CF65F6F17FD5}"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3125957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4055076"/>
          </a:xfrm>
        </p:spPr>
        <p:txBody>
          <a:bodyPr>
            <a:normAutofit lnSpcReduction="10000"/>
          </a:bodyPr>
          <a:lstStyle/>
          <a:p>
            <a:r>
              <a:rPr lang="fr-FR" dirty="0"/>
              <a:t>Nous choisissons un vecteur qui représente la position de l’observateur par rapport à l’objet. </a:t>
            </a:r>
            <a:endParaRPr lang="fr-FR" dirty="0" smtClean="0"/>
          </a:p>
          <a:p>
            <a:r>
              <a:rPr lang="fr-FR" dirty="0"/>
              <a:t>Ce vecteur est perpendiculaire à un plan qui est positionné par </a:t>
            </a:r>
            <a:r>
              <a:rPr lang="fr-FR" b="1" dirty="0"/>
              <a:t>convention derrière l’objet en suivant le sens du vecteur.</a:t>
            </a:r>
          </a:p>
          <a:p>
            <a:r>
              <a:rPr lang="fr-FR" dirty="0" smtClean="0"/>
              <a:t>On projette chaque point de l’objet sur le plan, c.à.d. que pour chaque point de l’objet, on trouve l’intersection entre le plan et une ligne fictive qui commence par ce point et suit la direction du vecteur définissant le plan. </a:t>
            </a:r>
            <a:endParaRPr lang="fr-FR" dirty="0"/>
          </a:p>
          <a:p>
            <a:r>
              <a:rPr lang="fr-FR" dirty="0" smtClean="0"/>
              <a:t>Cette construction géométrique est appelée  </a:t>
            </a:r>
            <a:r>
              <a:rPr lang="fr-FR" b="1" i="1" dirty="0" smtClean="0"/>
              <a:t>projection orthogonale.</a:t>
            </a:r>
          </a:p>
          <a:p>
            <a:endParaRPr lang="fr-FR" dirty="0"/>
          </a:p>
          <a:p>
            <a:r>
              <a:rPr lang="fr-FR" b="1" dirty="0" smtClean="0"/>
              <a:t>Ici on voit l’ensemble des points générés par la projection orthogonale en choisissant ce vecteur de vue</a:t>
            </a:r>
            <a:endParaRPr lang="fr-FR" b="1"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10" name="Freeform 9"/>
          <p:cNvSpPr/>
          <p:nvPr/>
        </p:nvSpPr>
        <p:spPr>
          <a:xfrm>
            <a:off x="9972523" y="1521619"/>
            <a:ext cx="1079157" cy="1713470"/>
          </a:xfrm>
          <a:custGeom>
            <a:avLst/>
            <a:gdLst>
              <a:gd name="connsiteX0" fmla="*/ 0 w 1070919"/>
              <a:gd name="connsiteY0" fmla="*/ 0 h 1688757"/>
              <a:gd name="connsiteX1" fmla="*/ 0 w 1070919"/>
              <a:gd name="connsiteY1" fmla="*/ 1153297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0919"/>
              <a:gd name="connsiteY0" fmla="*/ 0 h 1688757"/>
              <a:gd name="connsiteX1" fmla="*/ 0 w 1070919"/>
              <a:gd name="connsiteY1" fmla="*/ 1136821 h 1688757"/>
              <a:gd name="connsiteX2" fmla="*/ 1070919 w 1070919"/>
              <a:gd name="connsiteY2" fmla="*/ 1688757 h 1688757"/>
              <a:gd name="connsiteX3" fmla="*/ 1070919 w 1070919"/>
              <a:gd name="connsiteY3" fmla="*/ 1318054 h 1688757"/>
              <a:gd name="connsiteX4" fmla="*/ 774357 w 1070919"/>
              <a:gd name="connsiteY4" fmla="*/ 782594 h 1688757"/>
              <a:gd name="connsiteX5" fmla="*/ 453081 w 1070919"/>
              <a:gd name="connsiteY5" fmla="*/ 626075 h 1688757"/>
              <a:gd name="connsiteX6" fmla="*/ 461319 w 1070919"/>
              <a:gd name="connsiteY6" fmla="*/ 222421 h 1688757"/>
              <a:gd name="connsiteX7" fmla="*/ 0 w 1070919"/>
              <a:gd name="connsiteY7" fmla="*/ 0 h 1688757"/>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18054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 name="connsiteX0" fmla="*/ 0 w 1079157"/>
              <a:gd name="connsiteY0" fmla="*/ 0 h 1713470"/>
              <a:gd name="connsiteX1" fmla="*/ 0 w 1079157"/>
              <a:gd name="connsiteY1" fmla="*/ 1136821 h 1713470"/>
              <a:gd name="connsiteX2" fmla="*/ 1079157 w 1079157"/>
              <a:gd name="connsiteY2" fmla="*/ 1713470 h 1713470"/>
              <a:gd name="connsiteX3" fmla="*/ 1070919 w 1079157"/>
              <a:gd name="connsiteY3" fmla="*/ 1334530 h 1713470"/>
              <a:gd name="connsiteX4" fmla="*/ 774357 w 1079157"/>
              <a:gd name="connsiteY4" fmla="*/ 782594 h 1713470"/>
              <a:gd name="connsiteX5" fmla="*/ 453081 w 1079157"/>
              <a:gd name="connsiteY5" fmla="*/ 626075 h 1713470"/>
              <a:gd name="connsiteX6" fmla="*/ 461319 w 1079157"/>
              <a:gd name="connsiteY6" fmla="*/ 222421 h 1713470"/>
              <a:gd name="connsiteX7" fmla="*/ 0 w 1079157"/>
              <a:gd name="connsiteY7" fmla="*/ 0 h 171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157" h="1713470">
                <a:moveTo>
                  <a:pt x="0" y="0"/>
                </a:moveTo>
                <a:lnTo>
                  <a:pt x="0" y="1136821"/>
                </a:lnTo>
                <a:lnTo>
                  <a:pt x="1079157" y="1713470"/>
                </a:lnTo>
                <a:lnTo>
                  <a:pt x="1070919" y="1334530"/>
                </a:lnTo>
                <a:lnTo>
                  <a:pt x="774357" y="782594"/>
                </a:lnTo>
                <a:lnTo>
                  <a:pt x="453081" y="626075"/>
                </a:lnTo>
                <a:lnTo>
                  <a:pt x="461319" y="22242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endCxn id="10" idx="0"/>
          </p:cNvCxnSpPr>
          <p:nvPr/>
        </p:nvCxnSpPr>
        <p:spPr>
          <a:xfrm flipV="1">
            <a:off x="8121647" y="1521619"/>
            <a:ext cx="1850876" cy="92501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0" idx="6"/>
          </p:cNvCxnSpPr>
          <p:nvPr/>
        </p:nvCxnSpPr>
        <p:spPr>
          <a:xfrm flipV="1">
            <a:off x="8753645" y="1744040"/>
            <a:ext cx="1680197" cy="859117"/>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0" idx="5"/>
          </p:cNvCxnSpPr>
          <p:nvPr/>
        </p:nvCxnSpPr>
        <p:spPr>
          <a:xfrm flipV="1">
            <a:off x="8500151" y="2147694"/>
            <a:ext cx="1925453" cy="95553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0" idx="4"/>
          </p:cNvCxnSpPr>
          <p:nvPr/>
        </p:nvCxnSpPr>
        <p:spPr>
          <a:xfrm flipV="1">
            <a:off x="8819493" y="2304213"/>
            <a:ext cx="1927387" cy="966048"/>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0" idx="3"/>
          </p:cNvCxnSpPr>
          <p:nvPr/>
        </p:nvCxnSpPr>
        <p:spPr>
          <a:xfrm flipV="1">
            <a:off x="9117210" y="2856149"/>
            <a:ext cx="1926232" cy="954770"/>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0" idx="2"/>
          </p:cNvCxnSpPr>
          <p:nvPr/>
        </p:nvCxnSpPr>
        <p:spPr>
          <a:xfrm flipV="1">
            <a:off x="9130132" y="3235089"/>
            <a:ext cx="1921548" cy="959402"/>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933017" y="45599"/>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4729" y="45599"/>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126245" y="2311005"/>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944727" y="1654368"/>
            <a:ext cx="4181517" cy="22654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697096" y="2670533"/>
            <a:ext cx="2283477" cy="11247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6066439" y="3742661"/>
            <a:ext cx="593532" cy="638839"/>
            <a:chOff x="6066439" y="3742661"/>
            <a:chExt cx="593532" cy="638839"/>
          </a:xfrm>
        </p:grpSpPr>
        <p:cxnSp>
          <p:nvCxnSpPr>
            <p:cNvPr id="64" name="Straight Connector 6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32080" y="4044369"/>
              <a:ext cx="107092" cy="312418"/>
              <a:chOff x="6305122" y="3748836"/>
              <a:chExt cx="107092" cy="312418"/>
            </a:xfrm>
          </p:grpSpPr>
          <p:sp>
            <p:nvSpPr>
              <p:cNvPr id="77" name="Arc 76"/>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7" name="Straight Connector 66"/>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6452530" y="4114391"/>
              <a:ext cx="45719" cy="172374"/>
              <a:chOff x="6661880" y="4094205"/>
              <a:chExt cx="107092" cy="312418"/>
            </a:xfrm>
          </p:grpSpPr>
          <p:sp>
            <p:nvSpPr>
              <p:cNvPr id="75" name="Arc 7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1" name="Group 70"/>
            <p:cNvGrpSpPr/>
            <p:nvPr/>
          </p:nvGrpSpPr>
          <p:grpSpPr>
            <a:xfrm flipH="1">
              <a:off x="6448411" y="4118508"/>
              <a:ext cx="45719" cy="172374"/>
              <a:chOff x="6661880" y="4094205"/>
              <a:chExt cx="107092" cy="312418"/>
            </a:xfrm>
          </p:grpSpPr>
          <p:sp>
            <p:nvSpPr>
              <p:cNvPr id="73" name="Arc 7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Oval 71"/>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9" name="Straight Arrow Connector 78"/>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700568" y="4151854"/>
            <a:ext cx="68488" cy="60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6870357" y="4114391"/>
            <a:ext cx="131805" cy="63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868685" y="4178334"/>
            <a:ext cx="133477" cy="63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0" idx="5"/>
          </p:cNvCxnSpPr>
          <p:nvPr/>
        </p:nvCxnSpPr>
        <p:spPr>
          <a:xfrm>
            <a:off x="6759026" y="4203083"/>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Slide Number Placeholder 83"/>
          <p:cNvSpPr>
            <a:spLocks noGrp="1"/>
          </p:cNvSpPr>
          <p:nvPr>
            <p:ph type="sldNum" sz="quarter" idx="12"/>
          </p:nvPr>
        </p:nvSpPr>
        <p:spPr/>
        <p:txBody>
          <a:bodyPr/>
          <a:lstStyle/>
          <a:p>
            <a:fld id="{0B3E07E0-055B-4305-A5F9-93FAB2F5D96F}" type="slidenum">
              <a:rPr lang="en-US" smtClean="0"/>
              <a:t>17</a:t>
            </a:fld>
            <a:endParaRPr lang="en-US"/>
          </a:p>
        </p:txBody>
      </p:sp>
      <p:sp>
        <p:nvSpPr>
          <p:cNvPr id="3" name="Date Placeholder 2"/>
          <p:cNvSpPr>
            <a:spLocks noGrp="1"/>
          </p:cNvSpPr>
          <p:nvPr>
            <p:ph type="dt" sz="half" idx="10"/>
          </p:nvPr>
        </p:nvSpPr>
        <p:spPr/>
        <p:txBody>
          <a:bodyPr/>
          <a:lstStyle/>
          <a:p>
            <a:fld id="{1C7EF721-ACCB-430E-9E54-1800E1526DB9}"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2087185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38" name="Freeform 37"/>
          <p:cNvSpPr/>
          <p:nvPr/>
        </p:nvSpPr>
        <p:spPr>
          <a:xfrm>
            <a:off x="7084541" y="939114"/>
            <a:ext cx="1746421" cy="1507524"/>
          </a:xfrm>
          <a:custGeom>
            <a:avLst/>
            <a:gdLst>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1708 w 1729945"/>
              <a:gd name="connsiteY4" fmla="*/ 444843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1708 w 1729945"/>
              <a:gd name="connsiteY4" fmla="*/ 601362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9945 w 1729945"/>
              <a:gd name="connsiteY4" fmla="*/ 568410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729945"/>
              <a:gd name="connsiteY0" fmla="*/ 321275 h 1507524"/>
              <a:gd name="connsiteX1" fmla="*/ 1359243 w 1729945"/>
              <a:gd name="connsiteY1" fmla="*/ 0 h 1507524"/>
              <a:gd name="connsiteX2" fmla="*/ 1359243 w 1729945"/>
              <a:gd name="connsiteY2" fmla="*/ 420129 h 1507524"/>
              <a:gd name="connsiteX3" fmla="*/ 1598140 w 1729945"/>
              <a:gd name="connsiteY3" fmla="*/ 354227 h 1507524"/>
              <a:gd name="connsiteX4" fmla="*/ 1729945 w 1729945"/>
              <a:gd name="connsiteY4" fmla="*/ 650789 h 1507524"/>
              <a:gd name="connsiteX5" fmla="*/ 1729945 w 1729945"/>
              <a:gd name="connsiteY5" fmla="*/ 1046205 h 1507524"/>
              <a:gd name="connsiteX6" fmla="*/ 8237 w 1729945"/>
              <a:gd name="connsiteY6" fmla="*/ 1507524 h 1507524"/>
              <a:gd name="connsiteX7" fmla="*/ 0 w 1729945"/>
              <a:gd name="connsiteY7" fmla="*/ 321275 h 1507524"/>
              <a:gd name="connsiteX0" fmla="*/ 0 w 1804085"/>
              <a:gd name="connsiteY0" fmla="*/ 321275 h 1507524"/>
              <a:gd name="connsiteX1" fmla="*/ 1359243 w 1804085"/>
              <a:gd name="connsiteY1" fmla="*/ 0 h 1507524"/>
              <a:gd name="connsiteX2" fmla="*/ 1359243 w 1804085"/>
              <a:gd name="connsiteY2" fmla="*/ 420129 h 1507524"/>
              <a:gd name="connsiteX3" fmla="*/ 1598140 w 1804085"/>
              <a:gd name="connsiteY3" fmla="*/ 354227 h 1507524"/>
              <a:gd name="connsiteX4" fmla="*/ 1804085 w 1804085"/>
              <a:gd name="connsiteY4" fmla="*/ 634313 h 1507524"/>
              <a:gd name="connsiteX5" fmla="*/ 1729945 w 1804085"/>
              <a:gd name="connsiteY5" fmla="*/ 1046205 h 1507524"/>
              <a:gd name="connsiteX6" fmla="*/ 8237 w 1804085"/>
              <a:gd name="connsiteY6" fmla="*/ 1507524 h 1507524"/>
              <a:gd name="connsiteX7" fmla="*/ 0 w 1804085"/>
              <a:gd name="connsiteY7" fmla="*/ 321275 h 1507524"/>
              <a:gd name="connsiteX0" fmla="*/ 0 w 1812324"/>
              <a:gd name="connsiteY0" fmla="*/ 321275 h 1507524"/>
              <a:gd name="connsiteX1" fmla="*/ 1359243 w 1812324"/>
              <a:gd name="connsiteY1" fmla="*/ 0 h 1507524"/>
              <a:gd name="connsiteX2" fmla="*/ 1359243 w 1812324"/>
              <a:gd name="connsiteY2" fmla="*/ 420129 h 1507524"/>
              <a:gd name="connsiteX3" fmla="*/ 1598140 w 1812324"/>
              <a:gd name="connsiteY3" fmla="*/ 354227 h 1507524"/>
              <a:gd name="connsiteX4" fmla="*/ 1804085 w 1812324"/>
              <a:gd name="connsiteY4" fmla="*/ 634313 h 1507524"/>
              <a:gd name="connsiteX5" fmla="*/ 1812324 w 1812324"/>
              <a:gd name="connsiteY5" fmla="*/ 1005016 h 1507524"/>
              <a:gd name="connsiteX6" fmla="*/ 8237 w 1812324"/>
              <a:gd name="connsiteY6" fmla="*/ 1507524 h 1507524"/>
              <a:gd name="connsiteX7" fmla="*/ 0 w 1812324"/>
              <a:gd name="connsiteY7" fmla="*/ 321275 h 1507524"/>
              <a:gd name="connsiteX0" fmla="*/ 0 w 1837036"/>
              <a:gd name="connsiteY0" fmla="*/ 321275 h 1507524"/>
              <a:gd name="connsiteX1" fmla="*/ 1359243 w 1837036"/>
              <a:gd name="connsiteY1" fmla="*/ 0 h 1507524"/>
              <a:gd name="connsiteX2" fmla="*/ 1359243 w 1837036"/>
              <a:gd name="connsiteY2" fmla="*/ 420129 h 1507524"/>
              <a:gd name="connsiteX3" fmla="*/ 1598140 w 1837036"/>
              <a:gd name="connsiteY3" fmla="*/ 354227 h 1507524"/>
              <a:gd name="connsiteX4" fmla="*/ 1837036 w 1837036"/>
              <a:gd name="connsiteY4" fmla="*/ 634313 h 1507524"/>
              <a:gd name="connsiteX5" fmla="*/ 1812324 w 1837036"/>
              <a:gd name="connsiteY5" fmla="*/ 1005016 h 1507524"/>
              <a:gd name="connsiteX6" fmla="*/ 8237 w 1837036"/>
              <a:gd name="connsiteY6" fmla="*/ 1507524 h 1507524"/>
              <a:gd name="connsiteX7" fmla="*/ 0 w 1837036"/>
              <a:gd name="connsiteY7" fmla="*/ 321275 h 1507524"/>
              <a:gd name="connsiteX0" fmla="*/ 0 w 1837037"/>
              <a:gd name="connsiteY0" fmla="*/ 321275 h 1507524"/>
              <a:gd name="connsiteX1" fmla="*/ 1359243 w 1837037"/>
              <a:gd name="connsiteY1" fmla="*/ 0 h 1507524"/>
              <a:gd name="connsiteX2" fmla="*/ 1359243 w 1837037"/>
              <a:gd name="connsiteY2" fmla="*/ 420129 h 1507524"/>
              <a:gd name="connsiteX3" fmla="*/ 1598140 w 1837037"/>
              <a:gd name="connsiteY3" fmla="*/ 354227 h 1507524"/>
              <a:gd name="connsiteX4" fmla="*/ 1837036 w 1837037"/>
              <a:gd name="connsiteY4" fmla="*/ 634313 h 1507524"/>
              <a:gd name="connsiteX5" fmla="*/ 1837037 w 1837037"/>
              <a:gd name="connsiteY5" fmla="*/ 1005016 h 1507524"/>
              <a:gd name="connsiteX6" fmla="*/ 8237 w 1837037"/>
              <a:gd name="connsiteY6" fmla="*/ 1507524 h 1507524"/>
              <a:gd name="connsiteX7" fmla="*/ 0 w 1837037"/>
              <a:gd name="connsiteY7" fmla="*/ 321275 h 1507524"/>
              <a:gd name="connsiteX0" fmla="*/ 0 w 1837036"/>
              <a:gd name="connsiteY0" fmla="*/ 321275 h 1507524"/>
              <a:gd name="connsiteX1" fmla="*/ 1359243 w 1837036"/>
              <a:gd name="connsiteY1" fmla="*/ 0 h 1507524"/>
              <a:gd name="connsiteX2" fmla="*/ 1359243 w 1837036"/>
              <a:gd name="connsiteY2" fmla="*/ 420129 h 1507524"/>
              <a:gd name="connsiteX3" fmla="*/ 1598140 w 1837036"/>
              <a:gd name="connsiteY3" fmla="*/ 354227 h 1507524"/>
              <a:gd name="connsiteX4" fmla="*/ 1837036 w 1837036"/>
              <a:gd name="connsiteY4" fmla="*/ 634313 h 1507524"/>
              <a:gd name="connsiteX5" fmla="*/ 1746421 w 1837036"/>
              <a:gd name="connsiteY5" fmla="*/ 1037967 h 1507524"/>
              <a:gd name="connsiteX6" fmla="*/ 8237 w 1837036"/>
              <a:gd name="connsiteY6" fmla="*/ 1507524 h 1507524"/>
              <a:gd name="connsiteX7" fmla="*/ 0 w 1837036"/>
              <a:gd name="connsiteY7" fmla="*/ 321275 h 1507524"/>
              <a:gd name="connsiteX0" fmla="*/ 0 w 1746421"/>
              <a:gd name="connsiteY0" fmla="*/ 321275 h 1507524"/>
              <a:gd name="connsiteX1" fmla="*/ 1359243 w 1746421"/>
              <a:gd name="connsiteY1" fmla="*/ 0 h 1507524"/>
              <a:gd name="connsiteX2" fmla="*/ 1359243 w 1746421"/>
              <a:gd name="connsiteY2" fmla="*/ 420129 h 1507524"/>
              <a:gd name="connsiteX3" fmla="*/ 1598140 w 1746421"/>
              <a:gd name="connsiteY3" fmla="*/ 354227 h 1507524"/>
              <a:gd name="connsiteX4" fmla="*/ 1664042 w 1746421"/>
              <a:gd name="connsiteY4" fmla="*/ 601361 h 1507524"/>
              <a:gd name="connsiteX5" fmla="*/ 1746421 w 1746421"/>
              <a:gd name="connsiteY5" fmla="*/ 1037967 h 1507524"/>
              <a:gd name="connsiteX6" fmla="*/ 8237 w 1746421"/>
              <a:gd name="connsiteY6" fmla="*/ 1507524 h 1507524"/>
              <a:gd name="connsiteX7" fmla="*/ 0 w 1746421"/>
              <a:gd name="connsiteY7" fmla="*/ 321275 h 1507524"/>
              <a:gd name="connsiteX0" fmla="*/ 0 w 1746421"/>
              <a:gd name="connsiteY0" fmla="*/ 321275 h 1507524"/>
              <a:gd name="connsiteX1" fmla="*/ 1359243 w 1746421"/>
              <a:gd name="connsiteY1" fmla="*/ 0 h 1507524"/>
              <a:gd name="connsiteX2" fmla="*/ 1359243 w 1746421"/>
              <a:gd name="connsiteY2" fmla="*/ 420129 h 1507524"/>
              <a:gd name="connsiteX3" fmla="*/ 1598140 w 1746421"/>
              <a:gd name="connsiteY3" fmla="*/ 354227 h 1507524"/>
              <a:gd name="connsiteX4" fmla="*/ 1729944 w 1746421"/>
              <a:gd name="connsiteY4" fmla="*/ 469555 h 1507524"/>
              <a:gd name="connsiteX5" fmla="*/ 1746421 w 1746421"/>
              <a:gd name="connsiteY5" fmla="*/ 1037967 h 1507524"/>
              <a:gd name="connsiteX6" fmla="*/ 8237 w 1746421"/>
              <a:gd name="connsiteY6" fmla="*/ 1507524 h 1507524"/>
              <a:gd name="connsiteX7" fmla="*/ 0 w 1746421"/>
              <a:gd name="connsiteY7" fmla="*/ 321275 h 1507524"/>
              <a:gd name="connsiteX0" fmla="*/ 0 w 1746421"/>
              <a:gd name="connsiteY0" fmla="*/ 321275 h 1507524"/>
              <a:gd name="connsiteX1" fmla="*/ 1359243 w 1746421"/>
              <a:gd name="connsiteY1" fmla="*/ 0 h 1507524"/>
              <a:gd name="connsiteX2" fmla="*/ 1359243 w 1746421"/>
              <a:gd name="connsiteY2" fmla="*/ 420129 h 1507524"/>
              <a:gd name="connsiteX3" fmla="*/ 1598140 w 1746421"/>
              <a:gd name="connsiteY3" fmla="*/ 354227 h 1507524"/>
              <a:gd name="connsiteX4" fmla="*/ 1721706 w 1746421"/>
              <a:gd name="connsiteY4" fmla="*/ 535458 h 1507524"/>
              <a:gd name="connsiteX5" fmla="*/ 1746421 w 1746421"/>
              <a:gd name="connsiteY5" fmla="*/ 1037967 h 1507524"/>
              <a:gd name="connsiteX6" fmla="*/ 8237 w 1746421"/>
              <a:gd name="connsiteY6" fmla="*/ 1507524 h 1507524"/>
              <a:gd name="connsiteX7" fmla="*/ 0 w 1746421"/>
              <a:gd name="connsiteY7" fmla="*/ 321275 h 150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421" h="1507524">
                <a:moveTo>
                  <a:pt x="0" y="321275"/>
                </a:moveTo>
                <a:lnTo>
                  <a:pt x="1359243" y="0"/>
                </a:lnTo>
                <a:lnTo>
                  <a:pt x="1359243" y="420129"/>
                </a:lnTo>
                <a:lnTo>
                  <a:pt x="1598140" y="354227"/>
                </a:lnTo>
                <a:lnTo>
                  <a:pt x="1721706" y="535458"/>
                </a:lnTo>
                <a:cubicBezTo>
                  <a:pt x="1721706" y="659026"/>
                  <a:pt x="1746421" y="914399"/>
                  <a:pt x="1746421" y="1037967"/>
                </a:cubicBezTo>
                <a:lnTo>
                  <a:pt x="8237" y="1507524"/>
                </a:lnTo>
                <a:cubicBezTo>
                  <a:pt x="5491" y="1123092"/>
                  <a:pt x="2746" y="738659"/>
                  <a:pt x="0" y="321275"/>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4091" y="241646"/>
            <a:ext cx="4334687" cy="1600200"/>
          </a:xfrm>
        </p:spPr>
        <p:txBody>
          <a:bodyPr>
            <a:normAutofit/>
          </a:bodyPr>
          <a:lstStyle/>
          <a:p>
            <a:r>
              <a:rPr lang="fr-FR" dirty="0"/>
              <a:t>P</a:t>
            </a:r>
            <a:r>
              <a:rPr lang="fr-FR" dirty="0" smtClean="0"/>
              <a:t>rojection orthogonale + Conventions =</a:t>
            </a:r>
            <a:br>
              <a:rPr lang="fr-FR" dirty="0" smtClean="0"/>
            </a:br>
            <a:r>
              <a:rPr lang="fr-FR" dirty="0" smtClean="0"/>
              <a:t>DESSIN INDUSTRIEL</a:t>
            </a:r>
            <a:endParaRPr lang="en-US" dirty="0"/>
          </a:p>
        </p:txBody>
      </p:sp>
      <p:sp>
        <p:nvSpPr>
          <p:cNvPr id="5" name="Text Placeholder 4"/>
          <p:cNvSpPr>
            <a:spLocks noGrp="1"/>
          </p:cNvSpPr>
          <p:nvPr>
            <p:ph type="body" sz="half" idx="2"/>
          </p:nvPr>
        </p:nvSpPr>
        <p:spPr>
          <a:xfrm>
            <a:off x="745437" y="2070900"/>
            <a:ext cx="4592024" cy="4787100"/>
          </a:xfrm>
        </p:spPr>
        <p:txBody>
          <a:bodyPr>
            <a:normAutofit fontScale="70000" lnSpcReduction="20000"/>
          </a:bodyPr>
          <a:lstStyle/>
          <a:p>
            <a:pPr>
              <a:lnSpc>
                <a:spcPct val="120000"/>
              </a:lnSpc>
            </a:pPr>
            <a:r>
              <a:rPr lang="fr-FR" sz="2100" dirty="0" smtClean="0"/>
              <a:t>En choisissant un autre vecteur de vue nous allons trouver un autre projection orthogonale de notre objet.</a:t>
            </a:r>
          </a:p>
          <a:p>
            <a:pPr>
              <a:lnSpc>
                <a:spcPct val="120000"/>
              </a:lnSpc>
            </a:pPr>
            <a:endParaRPr lang="fr-FR" sz="600" dirty="0"/>
          </a:p>
          <a:p>
            <a:pPr>
              <a:lnSpc>
                <a:spcPct val="120000"/>
              </a:lnSpc>
            </a:pPr>
            <a:r>
              <a:rPr lang="fr-FR" sz="2100" b="1" dirty="0" smtClean="0"/>
              <a:t>La projection orthogonale est le </a:t>
            </a:r>
            <a:r>
              <a:rPr lang="fr-FR" sz="2100" b="1" i="1" dirty="0" smtClean="0"/>
              <a:t>principe de base </a:t>
            </a:r>
            <a:r>
              <a:rPr lang="fr-FR" sz="2100" b="1" dirty="0" smtClean="0"/>
              <a:t>du dessin industriel. </a:t>
            </a:r>
            <a:endParaRPr lang="fr-FR" sz="2100" b="1" dirty="0"/>
          </a:p>
          <a:p>
            <a:pPr>
              <a:lnSpc>
                <a:spcPct val="120000"/>
              </a:lnSpc>
            </a:pPr>
            <a:endParaRPr lang="fr-FR" sz="300" dirty="0" smtClean="0"/>
          </a:p>
          <a:p>
            <a:pPr>
              <a:lnSpc>
                <a:spcPct val="120000"/>
              </a:lnSpc>
            </a:pPr>
            <a:r>
              <a:rPr lang="fr-FR" sz="2100" dirty="0" smtClean="0"/>
              <a:t>Le but du dessin industriel est la représentation précise d’une pièce ou d’un ensemble de pièces afin que les ingénieurs, techniciens</a:t>
            </a:r>
            <a:r>
              <a:rPr lang="fr-FR" sz="2100" dirty="0"/>
              <a:t> </a:t>
            </a:r>
            <a:r>
              <a:rPr lang="fr-FR" sz="2100" dirty="0" smtClean="0"/>
              <a:t>et aussi utilisateurs puissent apprécier les modalités d’un appareil, les méthodes de sa construction ou fabrication et son fonctionnement.</a:t>
            </a:r>
          </a:p>
          <a:p>
            <a:pPr>
              <a:lnSpc>
                <a:spcPct val="120000"/>
              </a:lnSpc>
            </a:pPr>
            <a:endParaRPr lang="fr-FR" sz="500" dirty="0"/>
          </a:p>
          <a:p>
            <a:pPr>
              <a:lnSpc>
                <a:spcPct val="120000"/>
              </a:lnSpc>
            </a:pPr>
            <a:r>
              <a:rPr lang="fr-FR" sz="2100" dirty="0" smtClean="0"/>
              <a:t>La projection orthogonale </a:t>
            </a:r>
            <a:r>
              <a:rPr lang="fr-FR" sz="2100" i="1" dirty="0" smtClean="0"/>
              <a:t>ne donne pas tous les détails nécessaires pour représenter la pièce</a:t>
            </a:r>
            <a:r>
              <a:rPr lang="fr-FR" sz="2100" dirty="0"/>
              <a:t>.</a:t>
            </a:r>
            <a:r>
              <a:rPr lang="fr-FR" sz="2100" dirty="0" smtClean="0"/>
              <a:t> Dans le </a:t>
            </a:r>
            <a:r>
              <a:rPr lang="fr-FR" sz="2100" b="1" i="1" dirty="0" smtClean="0"/>
              <a:t>dessin industriel, nous allons introduire les </a:t>
            </a:r>
            <a:r>
              <a:rPr lang="fr-FR" sz="2300" b="1" i="1" u="sng" dirty="0" smtClean="0"/>
              <a:t>conventions nécessaires</a:t>
            </a:r>
            <a:r>
              <a:rPr lang="fr-FR" sz="2100" b="1" i="1" dirty="0" smtClean="0"/>
              <a:t> permettant de définir ces détails sur papier.</a:t>
            </a:r>
            <a:endParaRPr lang="fr-FR" sz="2100" b="1" i="1" dirty="0"/>
          </a:p>
          <a:p>
            <a:endParaRPr lang="fr-FR" dirty="0"/>
          </a:p>
        </p:txBody>
      </p:sp>
      <p:cxnSp>
        <p:nvCxnSpPr>
          <p:cNvPr id="41" name="Straight Connector 40"/>
          <p:cNvCxnSpPr/>
          <p:nvPr/>
        </p:nvCxnSpPr>
        <p:spPr>
          <a:xfrm flipH="1" flipV="1">
            <a:off x="7086862" y="1246904"/>
            <a:ext cx="626554" cy="1394303"/>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380588" y="1369213"/>
            <a:ext cx="11712" cy="16087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96682" y="161111"/>
            <a:ext cx="4286662" cy="1201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675058" y="167973"/>
            <a:ext cx="1" cy="160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rot="2434878" flipH="1">
            <a:off x="9599291" y="5217626"/>
            <a:ext cx="593532" cy="638839"/>
            <a:chOff x="6066439" y="3742661"/>
            <a:chExt cx="593532" cy="638839"/>
          </a:xfrm>
        </p:grpSpPr>
        <p:cxnSp>
          <p:nvCxnSpPr>
            <p:cNvPr id="64" name="Straight Connector 6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432080" y="4044369"/>
              <a:ext cx="107092" cy="312418"/>
              <a:chOff x="6305122" y="3748836"/>
              <a:chExt cx="107092" cy="312418"/>
            </a:xfrm>
          </p:grpSpPr>
          <p:sp>
            <p:nvSpPr>
              <p:cNvPr id="77" name="Arc 76"/>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7" name="Straight Connector 66"/>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6452530" y="4114391"/>
              <a:ext cx="45719" cy="172374"/>
              <a:chOff x="6661880" y="4094205"/>
              <a:chExt cx="107092" cy="312418"/>
            </a:xfrm>
          </p:grpSpPr>
          <p:sp>
            <p:nvSpPr>
              <p:cNvPr id="75" name="Arc 74"/>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1" name="Group 70"/>
            <p:cNvGrpSpPr/>
            <p:nvPr/>
          </p:nvGrpSpPr>
          <p:grpSpPr>
            <a:xfrm flipH="1">
              <a:off x="6448411" y="4118508"/>
              <a:ext cx="45719" cy="172374"/>
              <a:chOff x="6661880" y="4094205"/>
              <a:chExt cx="107092" cy="312418"/>
            </a:xfrm>
          </p:grpSpPr>
          <p:sp>
            <p:nvSpPr>
              <p:cNvPr id="73" name="Arc 72"/>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Oval 71"/>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9" name="Straight Arrow Connector 78"/>
          <p:cNvCxnSpPr/>
          <p:nvPr/>
        </p:nvCxnSpPr>
        <p:spPr>
          <a:xfrm flipH="1" flipV="1">
            <a:off x="9320340" y="4746393"/>
            <a:ext cx="201720" cy="47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86861" y="1246903"/>
            <a:ext cx="1965" cy="118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7087843" y="933096"/>
            <a:ext cx="1349189" cy="324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437032" y="931311"/>
            <a:ext cx="10197" cy="437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8444841" y="1278736"/>
            <a:ext cx="252813" cy="78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7103627" y="1974105"/>
            <a:ext cx="1691473" cy="462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380587" y="1771293"/>
            <a:ext cx="4286662" cy="1201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8437033" y="950961"/>
            <a:ext cx="675903" cy="1485829"/>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7088912" y="2453692"/>
            <a:ext cx="615773" cy="1347241"/>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38" idx="2"/>
          </p:cNvCxnSpPr>
          <p:nvPr/>
        </p:nvCxnSpPr>
        <p:spPr>
          <a:xfrm flipH="1" flipV="1">
            <a:off x="8443784" y="1359243"/>
            <a:ext cx="674300" cy="145380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38" idx="5"/>
          </p:cNvCxnSpPr>
          <p:nvPr/>
        </p:nvCxnSpPr>
        <p:spPr>
          <a:xfrm flipH="1" flipV="1">
            <a:off x="8830962" y="1977081"/>
            <a:ext cx="891919" cy="1906946"/>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38" idx="4"/>
          </p:cNvCxnSpPr>
          <p:nvPr/>
        </p:nvCxnSpPr>
        <p:spPr>
          <a:xfrm flipH="1" flipV="1">
            <a:off x="8806247" y="1474572"/>
            <a:ext cx="930431" cy="2020475"/>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38" idx="3"/>
          </p:cNvCxnSpPr>
          <p:nvPr/>
        </p:nvCxnSpPr>
        <p:spPr>
          <a:xfrm flipH="1" flipV="1">
            <a:off x="8682681" y="1293341"/>
            <a:ext cx="739172" cy="1671857"/>
          </a:xfrm>
          <a:prstGeom prst="line">
            <a:avLst/>
          </a:prstGeom>
          <a:ln w="12700">
            <a:solidFill>
              <a:srgbClr val="7030A0">
                <a:alpha val="78039"/>
              </a:srgbClr>
            </a:solidFill>
          </a:ln>
        </p:spPr>
        <p:style>
          <a:lnRef idx="1">
            <a:schemeClr val="accent1"/>
          </a:lnRef>
          <a:fillRef idx="0">
            <a:schemeClr val="accent1"/>
          </a:fillRef>
          <a:effectRef idx="0">
            <a:schemeClr val="accent1"/>
          </a:effectRef>
          <a:fontRef idx="minor">
            <a:schemeClr val="tx1"/>
          </a:fontRef>
        </p:style>
      </p:cxnSp>
      <p:sp>
        <p:nvSpPr>
          <p:cNvPr id="106" name="Slide Number Placeholder 105"/>
          <p:cNvSpPr>
            <a:spLocks noGrp="1"/>
          </p:cNvSpPr>
          <p:nvPr>
            <p:ph type="sldNum" sz="quarter" idx="12"/>
          </p:nvPr>
        </p:nvSpPr>
        <p:spPr/>
        <p:txBody>
          <a:bodyPr/>
          <a:lstStyle/>
          <a:p>
            <a:fld id="{0B3E07E0-055B-4305-A5F9-93FAB2F5D96F}" type="slidenum">
              <a:rPr lang="en-US" smtClean="0"/>
              <a:t>18</a:t>
            </a:fld>
            <a:endParaRPr lang="en-US"/>
          </a:p>
        </p:txBody>
      </p:sp>
      <p:cxnSp>
        <p:nvCxnSpPr>
          <p:cNvPr id="42" name="Straight Arrow Connector 41"/>
          <p:cNvCxnSpPr/>
          <p:nvPr/>
        </p:nvCxnSpPr>
        <p:spPr>
          <a:xfrm flipV="1">
            <a:off x="9522060" y="5028505"/>
            <a:ext cx="397395" cy="192968"/>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194634" y="5064101"/>
            <a:ext cx="306835" cy="150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C57821E0-AB9D-443B-8E6D-C56F38911064}"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
        <p:nvSpPr>
          <p:cNvPr id="6" name="TextBox 5"/>
          <p:cNvSpPr txBox="1"/>
          <p:nvPr/>
        </p:nvSpPr>
        <p:spPr>
          <a:xfrm>
            <a:off x="6156260" y="6385023"/>
            <a:ext cx="2481075" cy="307777"/>
          </a:xfrm>
          <a:prstGeom prst="rect">
            <a:avLst/>
          </a:prstGeom>
          <a:noFill/>
        </p:spPr>
        <p:txBody>
          <a:bodyPr wrap="square" rtlCol="0">
            <a:spAutoFit/>
          </a:bodyPr>
          <a:lstStyle/>
          <a:p>
            <a:r>
              <a:rPr lang="fr-FR" sz="1400" smtClean="0">
                <a:sym typeface="Wingdings" panose="05000000000000000000" pitchFamily="2" charset="2"/>
                <a:hlinkClick r:id="rId3" action="ppaction://hlinkfile"/>
              </a:rPr>
              <a:t></a:t>
            </a:r>
            <a:r>
              <a:rPr lang="fr-FR" sz="1400" smtClean="0">
                <a:hlinkClick r:id="rId3" action="ppaction://hlinkfile"/>
              </a:rPr>
              <a:t>Aller </a:t>
            </a:r>
            <a:r>
              <a:rPr lang="fr-FR" sz="1400" dirty="0" smtClean="0">
                <a:hlinkClick r:id="rId3" action="ppaction://hlinkfile"/>
              </a:rPr>
              <a:t>à la </a:t>
            </a:r>
            <a:r>
              <a:rPr lang="fr-FR" sz="1400" smtClean="0">
                <a:hlinkClick r:id="rId3" action="ppaction://hlinkfile"/>
              </a:rPr>
              <a:t>présentation 2 </a:t>
            </a:r>
            <a:endParaRPr lang="en-US" sz="1400" dirty="0"/>
          </a:p>
        </p:txBody>
      </p:sp>
    </p:spTree>
    <p:extLst>
      <p:ext uri="{BB962C8B-B14F-4D97-AF65-F5344CB8AC3E}">
        <p14:creationId xmlns:p14="http://schemas.microsoft.com/office/powerpoint/2010/main" val="3729520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D75846-3E2F-416E-BA8F-08EF385F3A84}" type="datetime7">
              <a:rPr lang="en-US" smtClean="0"/>
              <a:t>Nov-18</a:t>
            </a:fld>
            <a:endParaRPr lang="en-US"/>
          </a:p>
        </p:txBody>
      </p:sp>
      <p:sp>
        <p:nvSpPr>
          <p:cNvPr id="10" name="Freeform 9"/>
          <p:cNvSpPr/>
          <p:nvPr/>
        </p:nvSpPr>
        <p:spPr>
          <a:xfrm>
            <a:off x="4835611" y="1309740"/>
            <a:ext cx="3448971" cy="3443492"/>
          </a:xfrm>
          <a:custGeom>
            <a:avLst/>
            <a:gdLst>
              <a:gd name="connsiteX0" fmla="*/ 0 w 3448971"/>
              <a:gd name="connsiteY0" fmla="*/ 321352 h 3443492"/>
              <a:gd name="connsiteX1" fmla="*/ 1194486 w 3448971"/>
              <a:gd name="connsiteY1" fmla="*/ 76 h 3443492"/>
              <a:gd name="connsiteX2" fmla="*/ 2471351 w 3448971"/>
              <a:gd name="connsiteY2" fmla="*/ 346065 h 3443492"/>
              <a:gd name="connsiteX3" fmla="*/ 3278659 w 3448971"/>
              <a:gd name="connsiteY3" fmla="*/ 1235752 h 3443492"/>
              <a:gd name="connsiteX4" fmla="*/ 3435178 w 3448971"/>
              <a:gd name="connsiteY4" fmla="*/ 2627946 h 3443492"/>
              <a:gd name="connsiteX5" fmla="*/ 3056238 w 3448971"/>
              <a:gd name="connsiteY5" fmla="*/ 3443492 h 344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8971" h="3443492">
                <a:moveTo>
                  <a:pt x="0" y="321352"/>
                </a:moveTo>
                <a:cubicBezTo>
                  <a:pt x="391297" y="158654"/>
                  <a:pt x="782594" y="-4043"/>
                  <a:pt x="1194486" y="76"/>
                </a:cubicBezTo>
                <a:cubicBezTo>
                  <a:pt x="1606378" y="4195"/>
                  <a:pt x="2123989" y="140119"/>
                  <a:pt x="2471351" y="346065"/>
                </a:cubicBezTo>
                <a:cubicBezTo>
                  <a:pt x="2818713" y="552011"/>
                  <a:pt x="3118021" y="855439"/>
                  <a:pt x="3278659" y="1235752"/>
                </a:cubicBezTo>
                <a:cubicBezTo>
                  <a:pt x="3439297" y="1616065"/>
                  <a:pt x="3472248" y="2259989"/>
                  <a:pt x="3435178" y="2627946"/>
                </a:cubicBezTo>
                <a:cubicBezTo>
                  <a:pt x="3398108" y="2995903"/>
                  <a:pt x="3227173" y="3219697"/>
                  <a:pt x="3056238" y="344349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DI1</a:t>
            </a:r>
            <a:endParaRPr lang="en-US"/>
          </a:p>
        </p:txBody>
      </p:sp>
      <p:sp>
        <p:nvSpPr>
          <p:cNvPr id="6" name="Slide Number Placeholder 5"/>
          <p:cNvSpPr>
            <a:spLocks noGrp="1"/>
          </p:cNvSpPr>
          <p:nvPr>
            <p:ph type="sldNum" sz="quarter" idx="12"/>
          </p:nvPr>
        </p:nvSpPr>
        <p:spPr/>
        <p:txBody>
          <a:bodyPr/>
          <a:lstStyle/>
          <a:p>
            <a:fld id="{0B3E07E0-055B-4305-A5F9-93FAB2F5D96F}" type="slidenum">
              <a:rPr lang="en-US" smtClean="0"/>
              <a:t>2</a:t>
            </a:fld>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2881418945"/>
              </p:ext>
            </p:extLst>
          </p:nvPr>
        </p:nvGraphicFramePr>
        <p:xfrm>
          <a:off x="3144062" y="1218923"/>
          <a:ext cx="590387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p:nvPr/>
        </p:nvSpPr>
        <p:spPr>
          <a:xfrm>
            <a:off x="4996248" y="2871489"/>
            <a:ext cx="2199503" cy="104620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Bases du Dessin Industriel</a:t>
            </a:r>
            <a:endParaRPr lang="en-US" sz="1600" b="1" dirty="0"/>
          </a:p>
        </p:txBody>
      </p:sp>
      <p:sp>
        <p:nvSpPr>
          <p:cNvPr id="12" name="TextBox 9"/>
          <p:cNvSpPr txBox="1"/>
          <p:nvPr/>
        </p:nvSpPr>
        <p:spPr>
          <a:xfrm>
            <a:off x="10378535" y="5715685"/>
            <a:ext cx="11226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hlinkClick r:id="rId7" action="ppaction://hlinkfile"/>
              </a:rPr>
              <a:t>Contenu</a:t>
            </a:r>
            <a:endParaRPr lang="en-US" dirty="0"/>
          </a:p>
        </p:txBody>
      </p:sp>
    </p:spTree>
    <p:extLst>
      <p:ext uri="{BB962C8B-B14F-4D97-AF65-F5344CB8AC3E}">
        <p14:creationId xmlns:p14="http://schemas.microsoft.com/office/powerpoint/2010/main" val="15096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a:t>
            </a:r>
            <a:r>
              <a:rPr lang="fr-FR" dirty="0" smtClean="0"/>
              <a:t>éfinitions des vues</a:t>
            </a:r>
            <a:endParaRPr lang="en-US" dirty="0"/>
          </a:p>
        </p:txBody>
      </p:sp>
      <p:sp>
        <p:nvSpPr>
          <p:cNvPr id="5" name="Text Placeholder 4"/>
          <p:cNvSpPr>
            <a:spLocks noGrp="1"/>
          </p:cNvSpPr>
          <p:nvPr>
            <p:ph type="body" sz="half" idx="2"/>
          </p:nvPr>
        </p:nvSpPr>
        <p:spPr>
          <a:xfrm>
            <a:off x="839788" y="2057400"/>
            <a:ext cx="4325336" cy="3811588"/>
          </a:xfrm>
        </p:spPr>
        <p:txBody>
          <a:bodyPr>
            <a:normAutofit lnSpcReduction="10000"/>
          </a:bodyPr>
          <a:lstStyle/>
          <a:p>
            <a:r>
              <a:rPr lang="fr-FR" sz="1800" dirty="0" smtClean="0"/>
              <a:t>Considérons une pièce assez simple pour commencer notre discussion mais assez compliquée pour nous permettre de décrire les vues représentées dans un dessin technique</a:t>
            </a:r>
            <a:r>
              <a:rPr lang="en-US" sz="1800" dirty="0" smtClean="0"/>
              <a:t> :</a:t>
            </a:r>
          </a:p>
          <a:p>
            <a:endParaRPr lang="en-US" sz="1800" dirty="0" smtClean="0"/>
          </a:p>
          <a:p>
            <a:r>
              <a:rPr lang="fr-FR" sz="1800" dirty="0" smtClean="0"/>
              <a:t>VUE DE FACE</a:t>
            </a:r>
          </a:p>
          <a:p>
            <a:r>
              <a:rPr lang="fr-FR" sz="1800" dirty="0" smtClean="0"/>
              <a:t>VUE DE GAUCHE</a:t>
            </a:r>
            <a:endParaRPr lang="fr-FR" sz="1800" dirty="0"/>
          </a:p>
          <a:p>
            <a:r>
              <a:rPr lang="fr-FR" sz="1800" dirty="0"/>
              <a:t>VUE DE DESSUS</a:t>
            </a:r>
          </a:p>
          <a:p>
            <a:r>
              <a:rPr lang="fr-FR" sz="1800" dirty="0" smtClean="0"/>
              <a:t>VUE DE DROITE</a:t>
            </a:r>
          </a:p>
          <a:p>
            <a:r>
              <a:rPr lang="fr-FR" sz="1800" dirty="0" smtClean="0"/>
              <a:t>VUE DE DESSOUS</a:t>
            </a:r>
          </a:p>
          <a:p>
            <a:r>
              <a:rPr lang="fr-FR" sz="1800" dirty="0" smtClean="0"/>
              <a:t>VUE ARRIERE</a:t>
            </a:r>
          </a:p>
          <a:p>
            <a:endParaRPr lang="fr-FR" dirty="0" smtClean="0"/>
          </a:p>
        </p:txBody>
      </p:sp>
      <p:pic>
        <p:nvPicPr>
          <p:cNvPr id="8"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9" name="Slide Number Placeholder 8"/>
          <p:cNvSpPr>
            <a:spLocks noGrp="1"/>
          </p:cNvSpPr>
          <p:nvPr>
            <p:ph type="sldNum" sz="quarter" idx="12"/>
          </p:nvPr>
        </p:nvSpPr>
        <p:spPr/>
        <p:txBody>
          <a:bodyPr/>
          <a:lstStyle/>
          <a:p>
            <a:fld id="{0B3E07E0-055B-4305-A5F9-93FAB2F5D96F}" type="slidenum">
              <a:rPr lang="en-US" smtClean="0"/>
              <a:t>3</a:t>
            </a:fld>
            <a:endParaRPr lang="en-US" dirty="0"/>
          </a:p>
        </p:txBody>
      </p:sp>
      <p:sp>
        <p:nvSpPr>
          <p:cNvPr id="3" name="Date Placeholder 2"/>
          <p:cNvSpPr>
            <a:spLocks noGrp="1"/>
          </p:cNvSpPr>
          <p:nvPr>
            <p:ph type="dt" sz="half" idx="10"/>
          </p:nvPr>
        </p:nvSpPr>
        <p:spPr/>
        <p:txBody>
          <a:bodyPr/>
          <a:lstStyle/>
          <a:p>
            <a:fld id="{EE9287F9-62EF-4159-9CE4-4A11B250FFC6}"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4032189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fr-FR" dirty="0" err="1" smtClean="0"/>
              <a:t>éfinitions</a:t>
            </a:r>
            <a:r>
              <a:rPr lang="fr-FR" dirty="0" smtClean="0"/>
              <a:t> des vues</a:t>
            </a:r>
            <a:endParaRPr lang="en-US" dirty="0"/>
          </a:p>
        </p:txBody>
      </p:sp>
      <p:sp>
        <p:nvSpPr>
          <p:cNvPr id="5" name="Text Placeholder 4"/>
          <p:cNvSpPr>
            <a:spLocks noGrp="1"/>
          </p:cNvSpPr>
          <p:nvPr>
            <p:ph type="body" sz="half" idx="2"/>
          </p:nvPr>
        </p:nvSpPr>
        <p:spPr>
          <a:xfrm>
            <a:off x="839788" y="2057400"/>
            <a:ext cx="4325336" cy="3811588"/>
          </a:xfrm>
        </p:spPr>
        <p:txBody>
          <a:bodyPr>
            <a:normAutofit lnSpcReduction="10000"/>
          </a:bodyPr>
          <a:lstStyle/>
          <a:p>
            <a:r>
              <a:rPr lang="fr-FR" sz="1800" dirty="0"/>
              <a:t>Considérons une pièce assez simple pour commencer notre discussion mais assez compliquée pour nous permettre de décrire les vues représentées dans un dessin technique</a:t>
            </a:r>
            <a:r>
              <a:rPr lang="en-US" sz="1800" dirty="0"/>
              <a:t> :</a:t>
            </a:r>
          </a:p>
          <a:p>
            <a:endParaRPr lang="en-US" sz="1800" dirty="0" smtClean="0"/>
          </a:p>
          <a:p>
            <a:r>
              <a:rPr lang="fr-FR" sz="1800" dirty="0" smtClean="0"/>
              <a:t>VUE DE FACE</a:t>
            </a:r>
          </a:p>
          <a:p>
            <a:r>
              <a:rPr lang="fr-FR" sz="1800" dirty="0" smtClean="0"/>
              <a:t>VUE DE GAUCHE</a:t>
            </a:r>
            <a:endParaRPr lang="fr-FR" sz="1800" dirty="0"/>
          </a:p>
          <a:p>
            <a:r>
              <a:rPr lang="fr-FR" sz="1800" dirty="0"/>
              <a:t>VUE DE DESSUS</a:t>
            </a:r>
          </a:p>
          <a:p>
            <a:r>
              <a:rPr lang="fr-FR" sz="1800" dirty="0" smtClean="0"/>
              <a:t>VUE DE DROITE</a:t>
            </a:r>
          </a:p>
          <a:p>
            <a:r>
              <a:rPr lang="fr-FR" sz="1800" dirty="0" smtClean="0"/>
              <a:t>VUE DE DESSOUS</a:t>
            </a:r>
          </a:p>
          <a:p>
            <a:r>
              <a:rPr lang="fr-FR" sz="1800" dirty="0" smtClean="0"/>
              <a:t>VUE ARRIERE</a:t>
            </a:r>
          </a:p>
          <a:p>
            <a:endParaRPr lang="fr-FR" dirty="0" smtClean="0"/>
          </a:p>
        </p:txBody>
      </p:sp>
      <p:sp>
        <p:nvSpPr>
          <p:cNvPr id="6" name="TextBox 5"/>
          <p:cNvSpPr txBox="1"/>
          <p:nvPr/>
        </p:nvSpPr>
        <p:spPr>
          <a:xfrm>
            <a:off x="6153664" y="4860324"/>
            <a:ext cx="5478163" cy="584775"/>
          </a:xfrm>
          <a:prstGeom prst="rect">
            <a:avLst/>
          </a:prstGeom>
          <a:noFill/>
        </p:spPr>
        <p:txBody>
          <a:bodyPr wrap="square" rtlCol="0">
            <a:spAutoFit/>
          </a:bodyPr>
          <a:lstStyle/>
          <a:p>
            <a:r>
              <a:rPr lang="fr-FR" sz="1600" dirty="0" smtClean="0"/>
              <a:t>La représentation de notre pièce est faite </a:t>
            </a:r>
            <a:r>
              <a:rPr lang="fr-FR" sz="1600" b="1" dirty="0" smtClean="0">
                <a:solidFill>
                  <a:srgbClr val="FF0000"/>
                </a:solidFill>
              </a:rPr>
              <a:t>ici</a:t>
            </a:r>
            <a:r>
              <a:rPr lang="fr-FR" sz="1600" dirty="0" smtClean="0"/>
              <a:t> sur une perspective </a:t>
            </a:r>
            <a:r>
              <a:rPr lang="fr-FR" sz="1600" b="1" dirty="0" smtClean="0">
                <a:solidFill>
                  <a:srgbClr val="FF0000"/>
                </a:solidFill>
              </a:rPr>
              <a:t>isométrique</a:t>
            </a:r>
            <a:r>
              <a:rPr lang="fr-FR" sz="1600" dirty="0" smtClean="0"/>
              <a:t>. </a:t>
            </a:r>
            <a:endParaRPr lang="en-US" sz="1600" b="1" dirty="0">
              <a:solidFill>
                <a:srgbClr val="FF0000"/>
              </a:solidFill>
            </a:endParaRPr>
          </a:p>
        </p:txBody>
      </p:sp>
      <p:pic>
        <p:nvPicPr>
          <p:cNvPr id="7"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8" name="Slide Number Placeholder 7"/>
          <p:cNvSpPr>
            <a:spLocks noGrp="1"/>
          </p:cNvSpPr>
          <p:nvPr>
            <p:ph type="sldNum" sz="quarter" idx="12"/>
          </p:nvPr>
        </p:nvSpPr>
        <p:spPr/>
        <p:txBody>
          <a:bodyPr/>
          <a:lstStyle/>
          <a:p>
            <a:fld id="{0B3E07E0-055B-4305-A5F9-93FAB2F5D96F}" type="slidenum">
              <a:rPr lang="en-US" smtClean="0"/>
              <a:t>4</a:t>
            </a:fld>
            <a:endParaRPr lang="en-US"/>
          </a:p>
        </p:txBody>
      </p:sp>
      <p:sp>
        <p:nvSpPr>
          <p:cNvPr id="3" name="Date Placeholder 2"/>
          <p:cNvSpPr>
            <a:spLocks noGrp="1"/>
          </p:cNvSpPr>
          <p:nvPr>
            <p:ph type="dt" sz="half" idx="10"/>
          </p:nvPr>
        </p:nvSpPr>
        <p:spPr/>
        <p:txBody>
          <a:bodyPr/>
          <a:lstStyle/>
          <a:p>
            <a:fld id="{6B9C6A4A-1BED-499B-9204-7A546700A382}"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410398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fr-FR" dirty="0" err="1" smtClean="0"/>
              <a:t>éfinitions</a:t>
            </a:r>
            <a:r>
              <a:rPr lang="fr-FR" dirty="0" smtClean="0"/>
              <a:t> des vues</a:t>
            </a:r>
            <a:endParaRPr lang="en-US" dirty="0"/>
          </a:p>
        </p:txBody>
      </p:sp>
      <p:sp>
        <p:nvSpPr>
          <p:cNvPr id="5" name="Text Placeholder 4"/>
          <p:cNvSpPr>
            <a:spLocks noGrp="1"/>
          </p:cNvSpPr>
          <p:nvPr>
            <p:ph type="body" sz="half" idx="2"/>
          </p:nvPr>
        </p:nvSpPr>
        <p:spPr>
          <a:xfrm>
            <a:off x="839788" y="2057400"/>
            <a:ext cx="4325336" cy="3811588"/>
          </a:xfrm>
        </p:spPr>
        <p:txBody>
          <a:bodyPr>
            <a:normAutofit lnSpcReduction="10000"/>
          </a:bodyPr>
          <a:lstStyle/>
          <a:p>
            <a:r>
              <a:rPr lang="fr-FR" sz="1800" dirty="0"/>
              <a:t>Considérons une pièce assez simple pour commencer notre discussion mais assez compliquée pour nous permettre de décrire les vues représentées dans un dessin technique</a:t>
            </a:r>
            <a:r>
              <a:rPr lang="en-US" sz="1800" dirty="0"/>
              <a:t> :</a:t>
            </a:r>
          </a:p>
          <a:p>
            <a:endParaRPr lang="en-US" sz="1800" dirty="0" smtClean="0"/>
          </a:p>
          <a:p>
            <a:r>
              <a:rPr lang="fr-FR" sz="1800" dirty="0" smtClean="0"/>
              <a:t>VUE DE FACE</a:t>
            </a:r>
          </a:p>
          <a:p>
            <a:r>
              <a:rPr lang="fr-FR" sz="1800" dirty="0" smtClean="0"/>
              <a:t>VUE DE GAUCHE</a:t>
            </a:r>
            <a:endParaRPr lang="fr-FR" sz="1800" dirty="0"/>
          </a:p>
          <a:p>
            <a:r>
              <a:rPr lang="fr-FR" sz="1800" dirty="0"/>
              <a:t>VUE DE DESSUS</a:t>
            </a:r>
          </a:p>
          <a:p>
            <a:r>
              <a:rPr lang="fr-FR" sz="1800" dirty="0" smtClean="0"/>
              <a:t>VUE DE DROITE</a:t>
            </a:r>
          </a:p>
          <a:p>
            <a:r>
              <a:rPr lang="fr-FR" sz="1800" dirty="0" smtClean="0"/>
              <a:t>VUE DE DESSOUS</a:t>
            </a:r>
          </a:p>
          <a:p>
            <a:r>
              <a:rPr lang="fr-FR" sz="1800" dirty="0" smtClean="0"/>
              <a:t>VUE ARRIERE</a:t>
            </a:r>
          </a:p>
          <a:p>
            <a:endParaRPr lang="fr-FR" dirty="0" smtClean="0"/>
          </a:p>
        </p:txBody>
      </p:sp>
      <p:sp>
        <p:nvSpPr>
          <p:cNvPr id="6" name="TextBox 5"/>
          <p:cNvSpPr txBox="1"/>
          <p:nvPr/>
        </p:nvSpPr>
        <p:spPr>
          <a:xfrm>
            <a:off x="6153664" y="4860324"/>
            <a:ext cx="5478163" cy="830997"/>
          </a:xfrm>
          <a:prstGeom prst="rect">
            <a:avLst/>
          </a:prstGeom>
          <a:noFill/>
        </p:spPr>
        <p:txBody>
          <a:bodyPr wrap="square" rtlCol="0">
            <a:spAutoFit/>
          </a:bodyPr>
          <a:lstStyle/>
          <a:p>
            <a:r>
              <a:rPr lang="fr-FR" sz="1600" dirty="0" smtClean="0"/>
              <a:t>La représentation de notre pièce est faite </a:t>
            </a:r>
            <a:r>
              <a:rPr lang="fr-FR" sz="1600" b="1" dirty="0" smtClean="0">
                <a:solidFill>
                  <a:srgbClr val="FF0000"/>
                </a:solidFill>
              </a:rPr>
              <a:t>ici</a:t>
            </a:r>
            <a:r>
              <a:rPr lang="fr-FR" sz="1600" dirty="0" smtClean="0"/>
              <a:t> sur une perspective </a:t>
            </a:r>
            <a:r>
              <a:rPr lang="fr-FR" sz="1600" b="1" dirty="0" smtClean="0">
                <a:solidFill>
                  <a:srgbClr val="FF0000"/>
                </a:solidFill>
              </a:rPr>
              <a:t>isométrique</a:t>
            </a:r>
            <a:r>
              <a:rPr lang="fr-FR" sz="1600" dirty="0" smtClean="0"/>
              <a:t>. Cette </a:t>
            </a:r>
            <a:r>
              <a:rPr lang="fr-FR" sz="1600" b="1" dirty="0" smtClean="0">
                <a:solidFill>
                  <a:srgbClr val="FF0000"/>
                </a:solidFill>
              </a:rPr>
              <a:t>représentation 3D </a:t>
            </a:r>
            <a:r>
              <a:rPr lang="fr-FR" sz="1600" dirty="0" smtClean="0"/>
              <a:t>est </a:t>
            </a:r>
            <a:r>
              <a:rPr lang="fr-FR" sz="1600" b="1" dirty="0" smtClean="0">
                <a:solidFill>
                  <a:srgbClr val="FF0000"/>
                </a:solidFill>
              </a:rPr>
              <a:t>rarement utilisée </a:t>
            </a:r>
            <a:r>
              <a:rPr lang="fr-FR" sz="1600" dirty="0" smtClean="0"/>
              <a:t>au dessin technique, </a:t>
            </a:r>
            <a:endParaRPr lang="en-US" sz="1600" b="1" dirty="0">
              <a:solidFill>
                <a:srgbClr val="FF0000"/>
              </a:solidFill>
            </a:endParaRPr>
          </a:p>
        </p:txBody>
      </p:sp>
      <p:pic>
        <p:nvPicPr>
          <p:cNvPr id="7"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8" name="Slide Number Placeholder 7"/>
          <p:cNvSpPr>
            <a:spLocks noGrp="1"/>
          </p:cNvSpPr>
          <p:nvPr>
            <p:ph type="sldNum" sz="quarter" idx="12"/>
          </p:nvPr>
        </p:nvSpPr>
        <p:spPr/>
        <p:txBody>
          <a:bodyPr/>
          <a:lstStyle/>
          <a:p>
            <a:fld id="{0B3E07E0-055B-4305-A5F9-93FAB2F5D96F}" type="slidenum">
              <a:rPr lang="en-US" smtClean="0"/>
              <a:t>5</a:t>
            </a:fld>
            <a:endParaRPr lang="en-US"/>
          </a:p>
        </p:txBody>
      </p:sp>
      <p:sp>
        <p:nvSpPr>
          <p:cNvPr id="3" name="Date Placeholder 2"/>
          <p:cNvSpPr>
            <a:spLocks noGrp="1"/>
          </p:cNvSpPr>
          <p:nvPr>
            <p:ph type="dt" sz="half" idx="10"/>
          </p:nvPr>
        </p:nvSpPr>
        <p:spPr/>
        <p:txBody>
          <a:bodyPr/>
          <a:lstStyle/>
          <a:p>
            <a:fld id="{6FBA906A-3949-49B7-BB57-4C8FDE65BBBF}"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3523321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fr-FR" dirty="0" err="1" smtClean="0"/>
              <a:t>éfinitions</a:t>
            </a:r>
            <a:r>
              <a:rPr lang="fr-FR" dirty="0" smtClean="0"/>
              <a:t> des vues</a:t>
            </a:r>
            <a:endParaRPr lang="en-US" dirty="0"/>
          </a:p>
        </p:txBody>
      </p:sp>
      <p:sp>
        <p:nvSpPr>
          <p:cNvPr id="5" name="Text Placeholder 4"/>
          <p:cNvSpPr>
            <a:spLocks noGrp="1"/>
          </p:cNvSpPr>
          <p:nvPr>
            <p:ph type="body" sz="half" idx="2"/>
          </p:nvPr>
        </p:nvSpPr>
        <p:spPr>
          <a:xfrm>
            <a:off x="839788" y="2057400"/>
            <a:ext cx="4325336" cy="3811588"/>
          </a:xfrm>
        </p:spPr>
        <p:txBody>
          <a:bodyPr>
            <a:normAutofit lnSpcReduction="10000"/>
          </a:bodyPr>
          <a:lstStyle/>
          <a:p>
            <a:r>
              <a:rPr lang="fr-FR" sz="1800" dirty="0"/>
              <a:t>Considérons une pièce assez simple pour commencer notre discussion mais assez compliquée pour nous permettre de décrire les vues représentées dans un dessin technique</a:t>
            </a:r>
            <a:r>
              <a:rPr lang="en-US" sz="1800" dirty="0"/>
              <a:t> :</a:t>
            </a:r>
          </a:p>
          <a:p>
            <a:endParaRPr lang="en-US" sz="1800" dirty="0" smtClean="0"/>
          </a:p>
          <a:p>
            <a:r>
              <a:rPr lang="fr-FR" sz="1800" dirty="0" smtClean="0"/>
              <a:t>VUE DE FACE</a:t>
            </a:r>
          </a:p>
          <a:p>
            <a:r>
              <a:rPr lang="fr-FR" sz="1800" dirty="0" smtClean="0"/>
              <a:t>VUE DE GAUCHE</a:t>
            </a:r>
            <a:endParaRPr lang="fr-FR" sz="1800" dirty="0"/>
          </a:p>
          <a:p>
            <a:r>
              <a:rPr lang="fr-FR" sz="1800" dirty="0"/>
              <a:t>VUE DE DESSUS</a:t>
            </a:r>
          </a:p>
          <a:p>
            <a:r>
              <a:rPr lang="fr-FR" sz="1800" dirty="0" smtClean="0"/>
              <a:t>VUE DE DROITE</a:t>
            </a:r>
          </a:p>
          <a:p>
            <a:r>
              <a:rPr lang="fr-FR" sz="1800" dirty="0" smtClean="0"/>
              <a:t>VUE DE DESSOUS</a:t>
            </a:r>
          </a:p>
          <a:p>
            <a:r>
              <a:rPr lang="fr-FR" sz="1800" dirty="0" smtClean="0"/>
              <a:t>VUE ARRIERE</a:t>
            </a:r>
          </a:p>
          <a:p>
            <a:endParaRPr lang="fr-FR" dirty="0" smtClean="0"/>
          </a:p>
        </p:txBody>
      </p:sp>
      <p:sp>
        <p:nvSpPr>
          <p:cNvPr id="6" name="TextBox 5"/>
          <p:cNvSpPr txBox="1"/>
          <p:nvPr/>
        </p:nvSpPr>
        <p:spPr>
          <a:xfrm>
            <a:off x="6153664" y="4860324"/>
            <a:ext cx="5478163" cy="1323439"/>
          </a:xfrm>
          <a:prstGeom prst="rect">
            <a:avLst/>
          </a:prstGeom>
          <a:noFill/>
        </p:spPr>
        <p:txBody>
          <a:bodyPr wrap="square" rtlCol="0">
            <a:spAutoFit/>
          </a:bodyPr>
          <a:lstStyle/>
          <a:p>
            <a:r>
              <a:rPr lang="fr-FR" sz="1600" dirty="0"/>
              <a:t>La représentation de notre pièce est faite </a:t>
            </a:r>
            <a:r>
              <a:rPr lang="fr-FR" sz="1600" b="1" dirty="0">
                <a:solidFill>
                  <a:srgbClr val="FF0000"/>
                </a:solidFill>
              </a:rPr>
              <a:t>ici</a:t>
            </a:r>
            <a:r>
              <a:rPr lang="fr-FR" sz="1600" dirty="0"/>
              <a:t> sur une perspective </a:t>
            </a:r>
            <a:r>
              <a:rPr lang="fr-FR" sz="1600" b="1" dirty="0">
                <a:solidFill>
                  <a:srgbClr val="FF0000"/>
                </a:solidFill>
              </a:rPr>
              <a:t>isométrique</a:t>
            </a:r>
            <a:r>
              <a:rPr lang="fr-FR" sz="1600" dirty="0"/>
              <a:t>. Cette </a:t>
            </a:r>
            <a:r>
              <a:rPr lang="fr-FR" sz="1600" b="1" dirty="0">
                <a:solidFill>
                  <a:srgbClr val="FF0000"/>
                </a:solidFill>
              </a:rPr>
              <a:t>représentation 3D </a:t>
            </a:r>
            <a:r>
              <a:rPr lang="fr-FR" sz="1600" dirty="0"/>
              <a:t>est </a:t>
            </a:r>
            <a:r>
              <a:rPr lang="fr-FR" sz="1600" b="1" dirty="0">
                <a:solidFill>
                  <a:srgbClr val="FF0000"/>
                </a:solidFill>
              </a:rPr>
              <a:t>rarement utilisée </a:t>
            </a:r>
            <a:r>
              <a:rPr lang="fr-FR" sz="1600" dirty="0"/>
              <a:t>au dessin technique, car elle ne facilite pas la description systématique de détails de la pièce, la définition de dimensions etc. </a:t>
            </a:r>
            <a:endParaRPr lang="en-US" sz="1600" b="1" dirty="0">
              <a:solidFill>
                <a:srgbClr val="FF0000"/>
              </a:solidFill>
            </a:endParaRPr>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4" name="Slide Number Placeholder 3"/>
          <p:cNvSpPr>
            <a:spLocks noGrp="1"/>
          </p:cNvSpPr>
          <p:nvPr>
            <p:ph type="sldNum" sz="quarter" idx="12"/>
          </p:nvPr>
        </p:nvSpPr>
        <p:spPr/>
        <p:txBody>
          <a:bodyPr/>
          <a:lstStyle/>
          <a:p>
            <a:fld id="{0B3E07E0-055B-4305-A5F9-93FAB2F5D96F}" type="slidenum">
              <a:rPr lang="en-US" smtClean="0"/>
              <a:t>6</a:t>
            </a:fld>
            <a:endParaRPr lang="en-US"/>
          </a:p>
        </p:txBody>
      </p:sp>
      <p:sp>
        <p:nvSpPr>
          <p:cNvPr id="3" name="Date Placeholder 2"/>
          <p:cNvSpPr>
            <a:spLocks noGrp="1"/>
          </p:cNvSpPr>
          <p:nvPr>
            <p:ph type="dt" sz="half" idx="10"/>
          </p:nvPr>
        </p:nvSpPr>
        <p:spPr/>
        <p:txBody>
          <a:bodyPr/>
          <a:lstStyle/>
          <a:p>
            <a:fld id="{A113E4AA-C53C-48A8-98CE-9A2D08718AD3}" type="datetime7">
              <a:rPr lang="en-US" smtClean="0"/>
              <a:t>Nov-18</a:t>
            </a:fld>
            <a:endParaRPr lang="en-US"/>
          </a:p>
        </p:txBody>
      </p:sp>
      <p:sp>
        <p:nvSpPr>
          <p:cNvPr id="7" name="Footer Placeholder 6"/>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535926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fr-FR" dirty="0" err="1" smtClean="0"/>
              <a:t>éfinitions</a:t>
            </a:r>
            <a:r>
              <a:rPr lang="fr-FR" dirty="0" smtClean="0"/>
              <a:t> des vues</a:t>
            </a:r>
            <a:endParaRPr lang="en-US" dirty="0"/>
          </a:p>
        </p:txBody>
      </p:sp>
      <p:sp>
        <p:nvSpPr>
          <p:cNvPr id="5" name="Text Placeholder 4"/>
          <p:cNvSpPr>
            <a:spLocks noGrp="1"/>
          </p:cNvSpPr>
          <p:nvPr>
            <p:ph type="body" sz="half" idx="2"/>
          </p:nvPr>
        </p:nvSpPr>
        <p:spPr>
          <a:xfrm>
            <a:off x="839788" y="2057400"/>
            <a:ext cx="4325336" cy="3811588"/>
          </a:xfrm>
        </p:spPr>
        <p:txBody>
          <a:bodyPr>
            <a:normAutofit lnSpcReduction="10000"/>
          </a:bodyPr>
          <a:lstStyle/>
          <a:p>
            <a:r>
              <a:rPr lang="fr-FR" sz="1800" dirty="0"/>
              <a:t>Considérons une pièce assez simple pour commencer notre discussion mais assez compliquée pour nous permettre de décrire les vues représentées dans un dessin technique</a:t>
            </a:r>
            <a:r>
              <a:rPr lang="en-US" sz="1800" dirty="0"/>
              <a:t> :</a:t>
            </a:r>
          </a:p>
          <a:p>
            <a:endParaRPr lang="en-US" sz="1800" dirty="0" smtClean="0"/>
          </a:p>
          <a:p>
            <a:r>
              <a:rPr lang="fr-FR" sz="1800" dirty="0" smtClean="0"/>
              <a:t>VUE DE FACE</a:t>
            </a:r>
          </a:p>
          <a:p>
            <a:r>
              <a:rPr lang="fr-FR" sz="1800" dirty="0" smtClean="0"/>
              <a:t>VUE DE GAUCHE</a:t>
            </a:r>
            <a:endParaRPr lang="fr-FR" sz="1800" dirty="0"/>
          </a:p>
          <a:p>
            <a:r>
              <a:rPr lang="fr-FR" sz="1800" dirty="0"/>
              <a:t>VUE DE DESSUS</a:t>
            </a:r>
          </a:p>
          <a:p>
            <a:r>
              <a:rPr lang="fr-FR" sz="1800" dirty="0" smtClean="0"/>
              <a:t>VUE DE DROITE</a:t>
            </a:r>
          </a:p>
          <a:p>
            <a:r>
              <a:rPr lang="fr-FR" sz="1800" dirty="0" smtClean="0"/>
              <a:t>VUE DE DESSOUS</a:t>
            </a:r>
          </a:p>
          <a:p>
            <a:r>
              <a:rPr lang="fr-FR" sz="1800" dirty="0" smtClean="0"/>
              <a:t>VUE ARRIERE</a:t>
            </a:r>
          </a:p>
          <a:p>
            <a:endParaRPr lang="fr-FR" dirty="0" smtClean="0"/>
          </a:p>
        </p:txBody>
      </p:sp>
      <p:sp>
        <p:nvSpPr>
          <p:cNvPr id="6" name="TextBox 5"/>
          <p:cNvSpPr txBox="1"/>
          <p:nvPr/>
        </p:nvSpPr>
        <p:spPr>
          <a:xfrm>
            <a:off x="6153664" y="4860324"/>
            <a:ext cx="5478163" cy="1815882"/>
          </a:xfrm>
          <a:prstGeom prst="rect">
            <a:avLst/>
          </a:prstGeom>
          <a:noFill/>
        </p:spPr>
        <p:txBody>
          <a:bodyPr wrap="square" rtlCol="0">
            <a:spAutoFit/>
          </a:bodyPr>
          <a:lstStyle/>
          <a:p>
            <a:r>
              <a:rPr lang="fr-FR" sz="1600" dirty="0"/>
              <a:t>La représentation de notre pièce est faite </a:t>
            </a:r>
            <a:r>
              <a:rPr lang="fr-FR" sz="1600" b="1" dirty="0">
                <a:solidFill>
                  <a:srgbClr val="FF0000"/>
                </a:solidFill>
              </a:rPr>
              <a:t>ici</a:t>
            </a:r>
            <a:r>
              <a:rPr lang="fr-FR" sz="1600" dirty="0"/>
              <a:t> sur une perspective </a:t>
            </a:r>
            <a:r>
              <a:rPr lang="fr-FR" sz="1600" b="1" dirty="0">
                <a:solidFill>
                  <a:srgbClr val="FF0000"/>
                </a:solidFill>
              </a:rPr>
              <a:t>isométrique</a:t>
            </a:r>
            <a:r>
              <a:rPr lang="fr-FR" sz="1600" dirty="0"/>
              <a:t>. Cette </a:t>
            </a:r>
            <a:r>
              <a:rPr lang="fr-FR" sz="1600" b="1" dirty="0">
                <a:solidFill>
                  <a:srgbClr val="FF0000"/>
                </a:solidFill>
              </a:rPr>
              <a:t>représentation 3D </a:t>
            </a:r>
            <a:r>
              <a:rPr lang="fr-FR" sz="1600" dirty="0"/>
              <a:t>est </a:t>
            </a:r>
            <a:r>
              <a:rPr lang="fr-FR" sz="1600" b="1" dirty="0">
                <a:solidFill>
                  <a:srgbClr val="FF0000"/>
                </a:solidFill>
              </a:rPr>
              <a:t>rarement utilisée </a:t>
            </a:r>
            <a:r>
              <a:rPr lang="fr-FR" sz="1600" dirty="0"/>
              <a:t>au dessin technique, car elle ne facilite pas la description systématique de détails de la pièce, la définition de dimensions etc. Par contre, cette représentation facilite la description </a:t>
            </a:r>
            <a:r>
              <a:rPr lang="fr-FR" sz="1600" dirty="0" smtClean="0"/>
              <a:t>des </a:t>
            </a:r>
            <a:r>
              <a:rPr lang="fr-FR" sz="1600" b="1" dirty="0">
                <a:solidFill>
                  <a:srgbClr val="FF0000"/>
                </a:solidFill>
              </a:rPr>
              <a:t>vues utilisées </a:t>
            </a:r>
            <a:r>
              <a:rPr lang="fr-FR" sz="1600" b="1" dirty="0" smtClean="0">
                <a:solidFill>
                  <a:srgbClr val="FF0000"/>
                </a:solidFill>
              </a:rPr>
              <a:t>en dessin </a:t>
            </a:r>
            <a:r>
              <a:rPr lang="fr-FR" sz="1600" b="1" dirty="0">
                <a:solidFill>
                  <a:srgbClr val="FF0000"/>
                </a:solidFill>
              </a:rPr>
              <a:t>technique </a:t>
            </a:r>
            <a:endParaRPr lang="fr-FR" sz="1600" b="1" dirty="0" smtClean="0">
              <a:solidFill>
                <a:srgbClr val="FF0000"/>
              </a:solidFill>
            </a:endParaRPr>
          </a:p>
          <a:p>
            <a:pPr algn="ctr"/>
            <a:r>
              <a:rPr lang="fr-FR" sz="1600" b="1" u="sng" dirty="0" smtClean="0">
                <a:solidFill>
                  <a:srgbClr val="FF0000"/>
                </a:solidFill>
              </a:rPr>
              <a:t>qui </a:t>
            </a:r>
            <a:r>
              <a:rPr lang="fr-FR" sz="1600" b="1" u="sng" dirty="0">
                <a:solidFill>
                  <a:srgbClr val="FF0000"/>
                </a:solidFill>
              </a:rPr>
              <a:t>sont </a:t>
            </a:r>
            <a:r>
              <a:rPr lang="fr-FR" sz="1600" b="1" u="sng" dirty="0" smtClean="0">
                <a:solidFill>
                  <a:srgbClr val="FF0000"/>
                </a:solidFill>
              </a:rPr>
              <a:t>représentées en 2D</a:t>
            </a:r>
            <a:endParaRPr lang="en-US" sz="1600" b="1" u="sng" dirty="0">
              <a:solidFill>
                <a:srgbClr val="FF0000"/>
              </a:solidFill>
            </a:endParaRPr>
          </a:p>
        </p:txBody>
      </p:sp>
      <p:sp>
        <p:nvSpPr>
          <p:cNvPr id="3" name="TextBox 2"/>
          <p:cNvSpPr txBox="1"/>
          <p:nvPr/>
        </p:nvSpPr>
        <p:spPr>
          <a:xfrm>
            <a:off x="3002456" y="4144499"/>
            <a:ext cx="1904293" cy="1200329"/>
          </a:xfrm>
          <a:prstGeom prst="rect">
            <a:avLst/>
          </a:prstGeom>
          <a:noFill/>
        </p:spPr>
        <p:txBody>
          <a:bodyPr wrap="square" rtlCol="0">
            <a:spAutoFit/>
          </a:bodyPr>
          <a:lstStyle/>
          <a:p>
            <a:pPr algn="ctr"/>
            <a:r>
              <a:rPr lang="fr-FR" b="1" dirty="0" smtClean="0">
                <a:solidFill>
                  <a:srgbClr val="FF0000"/>
                </a:solidFill>
              </a:rPr>
              <a:t>VUES 2D construites par  </a:t>
            </a:r>
          </a:p>
          <a:p>
            <a:pPr algn="ctr"/>
            <a:r>
              <a:rPr lang="fr-FR" b="1" dirty="0" smtClean="0">
                <a:solidFill>
                  <a:srgbClr val="FF0000"/>
                </a:solidFill>
              </a:rPr>
              <a:t>PROJECTIONS ORTHOGONALES</a:t>
            </a:r>
            <a:endParaRPr lang="en-US" b="1" dirty="0">
              <a:solidFill>
                <a:srgbClr val="FF0000"/>
              </a:solidFill>
            </a:endParaRPr>
          </a:p>
        </p:txBody>
      </p:sp>
      <p:sp>
        <p:nvSpPr>
          <p:cNvPr id="7" name="Right Brace 6"/>
          <p:cNvSpPr/>
          <p:nvPr/>
        </p:nvSpPr>
        <p:spPr>
          <a:xfrm>
            <a:off x="2639989" y="3657600"/>
            <a:ext cx="276203" cy="1987554"/>
          </a:xfrm>
          <a:prstGeom prst="rightBrace">
            <a:avLst>
              <a:gd name="adj1" fmla="val 128583"/>
              <a:gd name="adj2" fmla="val 4751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13" name="Slide Number Placeholder 12"/>
          <p:cNvSpPr>
            <a:spLocks noGrp="1"/>
          </p:cNvSpPr>
          <p:nvPr>
            <p:ph type="sldNum" sz="quarter" idx="12"/>
          </p:nvPr>
        </p:nvSpPr>
        <p:spPr/>
        <p:txBody>
          <a:bodyPr/>
          <a:lstStyle/>
          <a:p>
            <a:fld id="{0B3E07E0-055B-4305-A5F9-93FAB2F5D96F}" type="slidenum">
              <a:rPr lang="en-US" smtClean="0"/>
              <a:t>7</a:t>
            </a:fld>
            <a:endParaRPr lang="en-US" dirty="0"/>
          </a:p>
        </p:txBody>
      </p:sp>
      <p:sp>
        <p:nvSpPr>
          <p:cNvPr id="4" name="Date Placeholder 3"/>
          <p:cNvSpPr>
            <a:spLocks noGrp="1"/>
          </p:cNvSpPr>
          <p:nvPr>
            <p:ph type="dt" sz="half" idx="10"/>
          </p:nvPr>
        </p:nvSpPr>
        <p:spPr/>
        <p:txBody>
          <a:bodyPr/>
          <a:lstStyle/>
          <a:p>
            <a:fld id="{FD9879EE-D991-48DB-B50D-A8F2C38F2773}" type="datetime7">
              <a:rPr lang="en-US" smtClean="0"/>
              <a:t>Nov-18</a:t>
            </a:fld>
            <a:endParaRPr lang="en-US"/>
          </a:p>
        </p:txBody>
      </p:sp>
      <p:sp>
        <p:nvSpPr>
          <p:cNvPr id="8" name="Footer Placeholder 7"/>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234880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projection orthogonale</a:t>
            </a:r>
            <a:endParaRPr lang="en-US"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sp>
        <p:nvSpPr>
          <p:cNvPr id="13" name="Slide Number Placeholder 12"/>
          <p:cNvSpPr>
            <a:spLocks noGrp="1"/>
          </p:cNvSpPr>
          <p:nvPr>
            <p:ph type="sldNum" sz="quarter" idx="12"/>
          </p:nvPr>
        </p:nvSpPr>
        <p:spPr/>
        <p:txBody>
          <a:bodyPr/>
          <a:lstStyle/>
          <a:p>
            <a:fld id="{0B3E07E0-055B-4305-A5F9-93FAB2F5D96F}" type="slidenum">
              <a:rPr lang="en-US" smtClean="0"/>
              <a:t>8</a:t>
            </a:fld>
            <a:endParaRPr lang="en-US"/>
          </a:p>
        </p:txBody>
      </p:sp>
      <p:sp>
        <p:nvSpPr>
          <p:cNvPr id="3" name="Date Placeholder 2"/>
          <p:cNvSpPr>
            <a:spLocks noGrp="1"/>
          </p:cNvSpPr>
          <p:nvPr>
            <p:ph type="dt" sz="half" idx="10"/>
          </p:nvPr>
        </p:nvSpPr>
        <p:spPr/>
        <p:txBody>
          <a:bodyPr/>
          <a:lstStyle/>
          <a:p>
            <a:fld id="{FF18186F-946A-45E0-B81A-6DC7BEBCA25F}" type="datetime7">
              <a:rPr lang="en-US" smtClean="0"/>
              <a:t>Nov-18</a:t>
            </a:fld>
            <a:endParaRPr lang="en-US"/>
          </a:p>
        </p:txBody>
      </p:sp>
      <p:sp>
        <p:nvSpPr>
          <p:cNvPr id="4" name="Footer Placeholder 3"/>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361535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projection orthogonale</a:t>
            </a:r>
            <a:endParaRPr lang="en-US" dirty="0"/>
          </a:p>
        </p:txBody>
      </p:sp>
      <p:sp>
        <p:nvSpPr>
          <p:cNvPr id="5" name="Text Placeholder 4"/>
          <p:cNvSpPr>
            <a:spLocks noGrp="1"/>
          </p:cNvSpPr>
          <p:nvPr>
            <p:ph type="body" sz="half" idx="2"/>
          </p:nvPr>
        </p:nvSpPr>
        <p:spPr>
          <a:xfrm>
            <a:off x="839788" y="2057400"/>
            <a:ext cx="4325336" cy="3811588"/>
          </a:xfrm>
        </p:spPr>
        <p:txBody>
          <a:bodyPr>
            <a:normAutofit/>
          </a:bodyPr>
          <a:lstStyle/>
          <a:p>
            <a:r>
              <a:rPr lang="fr-FR" dirty="0" smtClean="0"/>
              <a:t>Nous choisissons un vecteur qui représente la position de l’observateur par rapport à l’objet.</a:t>
            </a:r>
          </a:p>
          <a:p>
            <a:endParaRPr lang="fr-FR" dirty="0" smtClean="0"/>
          </a:p>
        </p:txBody>
      </p:sp>
      <p:sp>
        <p:nvSpPr>
          <p:cNvPr id="8" name="Content Placeholder 7"/>
          <p:cNvSpPr>
            <a:spLocks noGrp="1"/>
          </p:cNvSpPr>
          <p:nvPr>
            <p:ph idx="1"/>
          </p:nvPr>
        </p:nvSpPr>
        <p:spPr/>
        <p:txBody>
          <a:bodyPr/>
          <a:lstStyle/>
          <a:p>
            <a:endParaRPr lang="en-US" dirty="0"/>
          </a:p>
        </p:txBody>
      </p:sp>
      <p:pic>
        <p:nvPicPr>
          <p:cNvPr id="9" name="Content Placeholder 3"/>
          <p:cNvPicPr>
            <a:picLocks noChangeAspect="1"/>
          </p:cNvPicPr>
          <p:nvPr/>
        </p:nvPicPr>
        <p:blipFill rotWithShape="1">
          <a:blip r:embed="rId2"/>
          <a:srcRect b="13111"/>
          <a:stretch/>
        </p:blipFill>
        <p:spPr>
          <a:xfrm>
            <a:off x="7430829" y="2010810"/>
            <a:ext cx="2533650" cy="2449727"/>
          </a:xfrm>
          <a:prstGeom prst="rect">
            <a:avLst/>
          </a:prstGeom>
        </p:spPr>
      </p:pic>
      <p:grpSp>
        <p:nvGrpSpPr>
          <p:cNvPr id="34" name="Group 33"/>
          <p:cNvGrpSpPr/>
          <p:nvPr/>
        </p:nvGrpSpPr>
        <p:grpSpPr>
          <a:xfrm>
            <a:off x="6066439" y="3742661"/>
            <a:ext cx="593532" cy="638839"/>
            <a:chOff x="6066439" y="3742661"/>
            <a:chExt cx="593532" cy="638839"/>
          </a:xfrm>
        </p:grpSpPr>
        <p:cxnSp>
          <p:nvCxnSpPr>
            <p:cNvPr id="4" name="Straight Connector 3"/>
            <p:cNvCxnSpPr/>
            <p:nvPr/>
          </p:nvCxnSpPr>
          <p:spPr>
            <a:xfrm flipV="1">
              <a:off x="6066439" y="4003591"/>
              <a:ext cx="436605" cy="32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74677" y="4348549"/>
              <a:ext cx="477794" cy="32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6432080" y="4044369"/>
              <a:ext cx="107092" cy="312418"/>
              <a:chOff x="6305122" y="3748836"/>
              <a:chExt cx="107092" cy="312418"/>
            </a:xfrm>
          </p:grpSpPr>
          <p:sp>
            <p:nvSpPr>
              <p:cNvPr id="13" name="Arc 12"/>
              <p:cNvSpPr/>
              <p:nvPr/>
            </p:nvSpPr>
            <p:spPr>
              <a:xfrm>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6305122" y="3748836"/>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6" name="Straight Connector 15"/>
            <p:cNvCxnSpPr/>
            <p:nvPr/>
          </p:nvCxnSpPr>
          <p:spPr>
            <a:xfrm>
              <a:off x="6311515" y="3758515"/>
              <a:ext cx="94736" cy="218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5389" y="3742661"/>
              <a:ext cx="0" cy="17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565235" y="3810623"/>
              <a:ext cx="94736" cy="218302"/>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452530" y="4114391"/>
              <a:ext cx="45719" cy="172374"/>
              <a:chOff x="6661880" y="4094205"/>
              <a:chExt cx="107092" cy="312418"/>
            </a:xfrm>
          </p:grpSpPr>
          <p:sp>
            <p:nvSpPr>
              <p:cNvPr id="22" name="Arc 21"/>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flipH="1">
              <a:off x="6448411" y="4118508"/>
              <a:ext cx="45719" cy="172374"/>
              <a:chOff x="6661880" y="4094205"/>
              <a:chExt cx="107092" cy="312418"/>
            </a:xfrm>
          </p:grpSpPr>
          <p:sp>
            <p:nvSpPr>
              <p:cNvPr id="27" name="Arc 26"/>
              <p:cNvSpPr/>
              <p:nvPr/>
            </p:nvSpPr>
            <p:spPr>
              <a:xfrm>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6661880" y="4094205"/>
                <a:ext cx="107092" cy="31241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Oval 28"/>
            <p:cNvSpPr/>
            <p:nvPr/>
          </p:nvSpPr>
          <p:spPr>
            <a:xfrm>
              <a:off x="6453613" y="4179420"/>
              <a:ext cx="45719" cy="620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p:cNvCxnSpPr/>
          <p:nvPr/>
        </p:nvCxnSpPr>
        <p:spPr>
          <a:xfrm flipV="1">
            <a:off x="6724690" y="3985366"/>
            <a:ext cx="397395" cy="192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Slide Number Placeholder 34"/>
          <p:cNvSpPr>
            <a:spLocks noGrp="1"/>
          </p:cNvSpPr>
          <p:nvPr>
            <p:ph type="sldNum" sz="quarter" idx="12"/>
          </p:nvPr>
        </p:nvSpPr>
        <p:spPr/>
        <p:txBody>
          <a:bodyPr/>
          <a:lstStyle/>
          <a:p>
            <a:fld id="{0B3E07E0-055B-4305-A5F9-93FAB2F5D96F}" type="slidenum">
              <a:rPr lang="en-US" smtClean="0"/>
              <a:t>9</a:t>
            </a:fld>
            <a:endParaRPr lang="en-US"/>
          </a:p>
        </p:txBody>
      </p:sp>
      <p:sp>
        <p:nvSpPr>
          <p:cNvPr id="3" name="Date Placeholder 2"/>
          <p:cNvSpPr>
            <a:spLocks noGrp="1"/>
          </p:cNvSpPr>
          <p:nvPr>
            <p:ph type="dt" sz="half" idx="10"/>
          </p:nvPr>
        </p:nvSpPr>
        <p:spPr/>
        <p:txBody>
          <a:bodyPr/>
          <a:lstStyle/>
          <a:p>
            <a:fld id="{929CCEB9-C21E-4D62-BEB6-BB370437AC37}" type="datetime7">
              <a:rPr lang="en-US" smtClean="0"/>
              <a:t>Nov-18</a:t>
            </a:fld>
            <a:endParaRPr lang="en-US"/>
          </a:p>
        </p:txBody>
      </p:sp>
      <p:sp>
        <p:nvSpPr>
          <p:cNvPr id="6" name="Footer Placeholder 5"/>
          <p:cNvSpPr>
            <a:spLocks noGrp="1"/>
          </p:cNvSpPr>
          <p:nvPr>
            <p:ph type="ftr" sz="quarter" idx="11"/>
          </p:nvPr>
        </p:nvSpPr>
        <p:spPr/>
        <p:txBody>
          <a:bodyPr/>
          <a:lstStyle/>
          <a:p>
            <a:r>
              <a:rPr lang="en-US" smtClean="0"/>
              <a:t>DI1</a:t>
            </a:r>
            <a:endParaRPr lang="en-US"/>
          </a:p>
        </p:txBody>
      </p:sp>
    </p:spTree>
    <p:extLst>
      <p:ext uri="{BB962C8B-B14F-4D97-AF65-F5344CB8AC3E}">
        <p14:creationId xmlns:p14="http://schemas.microsoft.com/office/powerpoint/2010/main" val="1425164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4059</TotalTime>
  <Words>1256</Words>
  <Application>Microsoft Office PowerPoint</Application>
  <PresentationFormat>Personnalisé</PresentationFormat>
  <Paragraphs>188</Paragraphs>
  <Slides>18</Slides>
  <Notes>1</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Office Theme</vt:lpstr>
      <vt:lpstr>Dessin Industriel 1  Projection Orthogonale + Conventions =   Dessin Industriel</vt:lpstr>
      <vt:lpstr>Présentation PowerPoint</vt:lpstr>
      <vt:lpstr>Définitions des vues</vt:lpstr>
      <vt:lpstr>Définitions des vues</vt:lpstr>
      <vt:lpstr>Définitions des vues</vt:lpstr>
      <vt:lpstr>Définitions des vues</vt:lpstr>
      <vt:lpstr>Définitions des vues</vt:lpstr>
      <vt:lpstr>La projection orthogonale</vt:lpstr>
      <vt:lpstr>La projection orthogonale</vt:lpstr>
      <vt:lpstr>La projection orthogonale</vt:lpstr>
      <vt:lpstr>La projection orthogonale</vt:lpstr>
      <vt:lpstr>La projection orthogonale</vt:lpstr>
      <vt:lpstr>La projection orthogonale</vt:lpstr>
      <vt:lpstr>La projection orthogonale</vt:lpstr>
      <vt:lpstr>La projection orthogonale</vt:lpstr>
      <vt:lpstr>La projection orthogonale</vt:lpstr>
      <vt:lpstr>La projection orthogonale</vt:lpstr>
      <vt:lpstr>Projection orthogonale + Conventions = DESSIN INDUSTRIEL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dessin industriel</dc:title>
  <dc:creator>Konstantinos Politis</dc:creator>
  <cp:lastModifiedBy>Konstantinos POLITIS</cp:lastModifiedBy>
  <cp:revision>137</cp:revision>
  <dcterms:created xsi:type="dcterms:W3CDTF">2018-09-14T05:54:13Z</dcterms:created>
  <dcterms:modified xsi:type="dcterms:W3CDTF">2018-11-09T12:20:51Z</dcterms:modified>
</cp:coreProperties>
</file>