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330" r:id="rId2"/>
    <p:sldId id="339" r:id="rId3"/>
    <p:sldId id="257" r:id="rId4"/>
    <p:sldId id="258" r:id="rId5"/>
    <p:sldId id="259" r:id="rId6"/>
    <p:sldId id="321" r:id="rId7"/>
    <p:sldId id="322" r:id="rId8"/>
    <p:sldId id="323" r:id="rId9"/>
    <p:sldId id="319" r:id="rId10"/>
    <p:sldId id="324"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325" r:id="rId30"/>
    <p:sldId id="278" r:id="rId31"/>
    <p:sldId id="326" r:id="rId32"/>
    <p:sldId id="279" r:id="rId33"/>
    <p:sldId id="280" r:id="rId34"/>
    <p:sldId id="281" r:id="rId35"/>
    <p:sldId id="283" r:id="rId36"/>
    <p:sldId id="284" r:id="rId37"/>
    <p:sldId id="285" r:id="rId38"/>
    <p:sldId id="286" r:id="rId39"/>
    <p:sldId id="287" r:id="rId40"/>
    <p:sldId id="288" r:id="rId41"/>
    <p:sldId id="289" r:id="rId42"/>
    <p:sldId id="331" r:id="rId43"/>
    <p:sldId id="333" r:id="rId44"/>
    <p:sldId id="334" r:id="rId45"/>
    <p:sldId id="335" r:id="rId46"/>
    <p:sldId id="327" r:id="rId47"/>
    <p:sldId id="290" r:id="rId48"/>
    <p:sldId id="291" r:id="rId49"/>
    <p:sldId id="292" r:id="rId50"/>
    <p:sldId id="293" r:id="rId51"/>
    <p:sldId id="294" r:id="rId52"/>
    <p:sldId id="295" r:id="rId53"/>
    <p:sldId id="336" r:id="rId54"/>
    <p:sldId id="338" r:id="rId55"/>
    <p:sldId id="329" r:id="rId56"/>
    <p:sldId id="328"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37" r:id="rId70"/>
    <p:sldId id="308" r:id="rId71"/>
    <p:sldId id="309" r:id="rId72"/>
    <p:sldId id="310" r:id="rId73"/>
    <p:sldId id="311" r:id="rId74"/>
    <p:sldId id="312" r:id="rId75"/>
    <p:sldId id="313" r:id="rId76"/>
    <p:sldId id="314" r:id="rId77"/>
    <p:sldId id="315" r:id="rId78"/>
    <p:sldId id="316"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8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_rels/data1.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a:ln w="38100">
          <a:solidFill>
            <a:schemeClr val="bg1"/>
          </a:solidFill>
        </a:ln>
      </dgm:spPr>
      <dgm:t>
        <a:bodyPr/>
        <a:lstStyle/>
        <a:p>
          <a:r>
            <a:rPr lang="fr-FR" dirty="0" smtClean="0"/>
            <a:t>Dessin Industriel : Introduction</a:t>
          </a:r>
        </a:p>
        <a:p>
          <a:r>
            <a:rPr lang="fr-FR" dirty="0" smtClean="0">
              <a:hlinkClick xmlns:r="http://schemas.openxmlformats.org/officeDocument/2006/relationships" r:id="rId1" action="ppaction://hlinkfile"/>
            </a:rPr>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a:ln w="38100">
          <a:solidFill>
            <a:srgbClr val="FF0000"/>
          </a:solidFill>
        </a:ln>
      </dgm:spPr>
      <dgm:t>
        <a:bodyPr/>
        <a:lstStyle/>
        <a:p>
          <a:r>
            <a:rPr lang="fr-FR" dirty="0" smtClean="0"/>
            <a:t>Les vues </a:t>
          </a:r>
          <a:r>
            <a:rPr lang="fr-FR" smtClean="0"/>
            <a:t>et les </a:t>
          </a:r>
          <a:r>
            <a:rPr lang="fr-FR" dirty="0" smtClean="0"/>
            <a:t>trois lignes </a:t>
          </a:r>
        </a:p>
        <a:p>
          <a:r>
            <a:rPr lang="fr-FR" dirty="0" smtClean="0">
              <a:hlinkClick xmlns:r="http://schemas.openxmlformats.org/officeDocument/2006/relationships" r:id="rId2" action="ppaction://hlinkfile"/>
            </a:rPr>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dgm:t>
        <a:bodyPr/>
        <a:lstStyle/>
        <a:p>
          <a:r>
            <a:rPr lang="fr-FR" dirty="0" smtClean="0"/>
            <a:t>Créer une vue : Les trois tâches</a:t>
          </a:r>
        </a:p>
        <a:p>
          <a:r>
            <a:rPr lang="fr-FR" dirty="0" smtClean="0">
              <a:hlinkClick xmlns:r="http://schemas.openxmlformats.org/officeDocument/2006/relationships" r:id="rId3" action="ppaction://hlinkfile"/>
            </a:rPr>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dgm:t>
        <a:bodyPr/>
        <a:lstStyle/>
        <a:p>
          <a:r>
            <a:rPr lang="fr-FR" dirty="0" smtClean="0"/>
            <a:t>Intersection de volumes cylindriques</a:t>
          </a:r>
        </a:p>
        <a:p>
          <a:r>
            <a:rPr lang="fr-FR" dirty="0" smtClean="0">
              <a:hlinkClick xmlns:r="http://schemas.openxmlformats.org/officeDocument/2006/relationships" r:id="rId4" action="ppaction://hlinkfile"/>
            </a:rPr>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dgm:t>
        <a:bodyPr/>
        <a:lstStyle/>
        <a:p>
          <a:r>
            <a:rPr lang="fr-FR" dirty="0" smtClean="0"/>
            <a:t>Coupes</a:t>
          </a:r>
        </a:p>
        <a:p>
          <a:r>
            <a:rPr lang="fr-FR" dirty="0" smtClean="0"/>
            <a:t>Filetage / Taraudage</a:t>
          </a:r>
        </a:p>
        <a:p>
          <a:r>
            <a:rPr lang="fr-FR" dirty="0" smtClean="0">
              <a:hlinkClick xmlns:r="http://schemas.openxmlformats.org/officeDocument/2006/relationships" r:id="rId5" action="ppaction://hlinkfile"/>
            </a:rPr>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dgm:t>
        <a:bodyPr/>
        <a:lstStyle/>
        <a:p>
          <a:r>
            <a:rPr lang="fr-FR" dirty="0" smtClean="0"/>
            <a:t>Ensemble de pièces</a:t>
          </a:r>
        </a:p>
        <a:p>
          <a:r>
            <a:rPr lang="fr-FR" dirty="0" smtClean="0">
              <a:hlinkClick xmlns:r="http://schemas.openxmlformats.org/officeDocument/2006/relationships" r:id="rId6" action="ppaction://hlinkfile"/>
            </a:rPr>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E5AB2E24-0443-40D1-96C6-3F3D3109E65F}" type="presOf" srcId="{510C20ED-5F2E-4153-BEBC-B3E64557EC8A}" destId="{411762AF-0C4E-4073-816E-861747660602}" srcOrd="0" destOrd="0" presId="urn:microsoft.com/office/officeart/2005/8/layout/cycle3"/>
    <dgm:cxn modelId="{94B5E593-19C8-4521-B2B4-F3597F6ACA3D}" srcId="{510C20ED-5F2E-4153-BEBC-B3E64557EC8A}" destId="{14B7AA59-06C6-42A5-9852-8842B160595B}" srcOrd="0" destOrd="0" parTransId="{421BD086-BFBA-4C5B-A7AD-064949E6F0F4}" sibTransId="{2BBF4812-F238-484F-A462-BC75F657593E}"/>
    <dgm:cxn modelId="{F20FF055-0C1F-46B5-8D64-9FD7117ACAD1}" type="presOf" srcId="{14B7AA59-06C6-42A5-9852-8842B160595B}" destId="{7897D933-324E-430F-A06C-11BB77D454E9}" srcOrd="0" destOrd="0" presId="urn:microsoft.com/office/officeart/2005/8/layout/cycle3"/>
    <dgm:cxn modelId="{8B2E9DE2-13CB-4AAE-B70F-7832F5204019}" type="presOf" srcId="{A6DFD88B-33FD-48FE-BDD6-AC56A1FCB2F0}" destId="{E99BE6A8-AE6B-46E6-A265-453ED6A90C82}" srcOrd="0" destOrd="0" presId="urn:microsoft.com/office/officeart/2005/8/layout/cycle3"/>
    <dgm:cxn modelId="{BA673E93-8B95-4428-AACA-30DC6E6FEC0E}" type="presOf" srcId="{D43616B2-4037-44F0-9234-DC3CF985BDF4}" destId="{ECB57673-2589-4A10-B35B-322255EB4A16}"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8A1E352A-15CD-4A3F-9B7F-BD41B0D0610D}" type="presOf" srcId="{220FA86C-3ED3-4A08-AB1E-64E7D08D0F2B}" destId="{F3F42C64-F9CA-4D15-B910-7E06AE27FA7B}" srcOrd="0" destOrd="0" presId="urn:microsoft.com/office/officeart/2005/8/layout/cycle3"/>
    <dgm:cxn modelId="{6E8AA1A2-AE70-472A-9F75-4A8B71D810F4}" srcId="{510C20ED-5F2E-4153-BEBC-B3E64557EC8A}" destId="{220FA86C-3ED3-4A08-AB1E-64E7D08D0F2B}" srcOrd="2" destOrd="0" parTransId="{0CB2E76A-9157-4F5D-8A43-8E9EFF89A53C}" sibTransId="{C2F42A5A-D962-4851-97AA-1D946BC81A66}"/>
    <dgm:cxn modelId="{5456EC8D-3368-4C1B-8106-D13D9E1F8792}" type="presOf" srcId="{2BBF4812-F238-484F-A462-BC75F657593E}" destId="{8D497C3F-EB77-4E04-B8A9-55013DF28E12}" srcOrd="0" destOrd="0" presId="urn:microsoft.com/office/officeart/2005/8/layout/cycle3"/>
    <dgm:cxn modelId="{A14D395E-B54B-49F3-BBC8-CCBF8509A891}" srcId="{510C20ED-5F2E-4153-BEBC-B3E64557EC8A}" destId="{D43616B2-4037-44F0-9234-DC3CF985BDF4}" srcOrd="4" destOrd="0" parTransId="{8C457242-6DC9-4575-8B2B-B2791BEDADFC}" sibTransId="{52342256-0CDC-4BD7-9DB7-F6562368F346}"/>
    <dgm:cxn modelId="{F40EDE09-9AA8-4705-89AD-EC063C47746B}" srcId="{510C20ED-5F2E-4153-BEBC-B3E64557EC8A}" destId="{A6DFD88B-33FD-48FE-BDD6-AC56A1FCB2F0}" srcOrd="5" destOrd="0" parTransId="{1746F3E2-FE20-4FEB-8CAD-988BAF60191A}" sibTransId="{D00F5035-1EDE-4A5E-82E1-6B81D1B6A80E}"/>
    <dgm:cxn modelId="{AE016FB8-6209-4781-9DDA-97C39786D878}" type="presOf" srcId="{2F769142-B393-4F43-B14A-C75F3DD42C00}" destId="{F8176FAF-266F-43CD-91DD-89A4041249CE}" srcOrd="0" destOrd="0" presId="urn:microsoft.com/office/officeart/2005/8/layout/cycle3"/>
    <dgm:cxn modelId="{2D9846BD-0767-4CBC-9F1F-BB0F41B23502}" srcId="{510C20ED-5F2E-4153-BEBC-B3E64557EC8A}" destId="{2F769142-B393-4F43-B14A-C75F3DD42C00}" srcOrd="1" destOrd="0" parTransId="{49C32832-F86C-4FF8-AE95-B43F86DDE2DC}" sibTransId="{F23F6EDA-AB37-4DD0-B668-E132C12D43ED}"/>
    <dgm:cxn modelId="{190A1295-F29C-4CD7-AA77-A723C5A590BB}" type="presOf" srcId="{DBA9D745-923B-4149-B5F9-067F8F5E262E}" destId="{C453AA7D-5D96-4E2A-8A98-5BDB746A672B}" srcOrd="0" destOrd="0" presId="urn:microsoft.com/office/officeart/2005/8/layout/cycle3"/>
    <dgm:cxn modelId="{5CE48993-ECC6-4DFC-A9CA-2238EE8D0C88}" type="presParOf" srcId="{411762AF-0C4E-4073-816E-861747660602}" destId="{514174A8-761E-47F6-BDCC-C70537F26235}" srcOrd="0" destOrd="0" presId="urn:microsoft.com/office/officeart/2005/8/layout/cycle3"/>
    <dgm:cxn modelId="{BEE925CA-87EA-4C84-8D52-A13BAFC4A892}" type="presParOf" srcId="{514174A8-761E-47F6-BDCC-C70537F26235}" destId="{7897D933-324E-430F-A06C-11BB77D454E9}" srcOrd="0" destOrd="0" presId="urn:microsoft.com/office/officeart/2005/8/layout/cycle3"/>
    <dgm:cxn modelId="{0FA0A865-5359-4EF9-A482-032A86228613}" type="presParOf" srcId="{514174A8-761E-47F6-BDCC-C70537F26235}" destId="{8D497C3F-EB77-4E04-B8A9-55013DF28E12}" srcOrd="1" destOrd="0" presId="urn:microsoft.com/office/officeart/2005/8/layout/cycle3"/>
    <dgm:cxn modelId="{A426E393-4E34-4BE7-86EA-FBA5D7927699}" type="presParOf" srcId="{514174A8-761E-47F6-BDCC-C70537F26235}" destId="{F8176FAF-266F-43CD-91DD-89A4041249CE}" srcOrd="2" destOrd="0" presId="urn:microsoft.com/office/officeart/2005/8/layout/cycle3"/>
    <dgm:cxn modelId="{53D71144-4FF3-4F99-B07B-9C80483CF3BA}" type="presParOf" srcId="{514174A8-761E-47F6-BDCC-C70537F26235}" destId="{F3F42C64-F9CA-4D15-B910-7E06AE27FA7B}" srcOrd="3" destOrd="0" presId="urn:microsoft.com/office/officeart/2005/8/layout/cycle3"/>
    <dgm:cxn modelId="{A0D97CE7-CEAE-4F81-B8A9-C7073EA06D39}" type="presParOf" srcId="{514174A8-761E-47F6-BDCC-C70537F26235}" destId="{C453AA7D-5D96-4E2A-8A98-5BDB746A672B}" srcOrd="4" destOrd="0" presId="urn:microsoft.com/office/officeart/2005/8/layout/cycle3"/>
    <dgm:cxn modelId="{ECE21F0D-7E04-4403-A490-452161ECB1C2}" type="presParOf" srcId="{514174A8-761E-47F6-BDCC-C70537F26235}" destId="{ECB57673-2589-4A10-B35B-322255EB4A16}" srcOrd="5" destOrd="0" presId="urn:microsoft.com/office/officeart/2005/8/layout/cycle3"/>
    <dgm:cxn modelId="{EC03FD31-1196-4A5A-9F2A-4213459C2897}"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381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hlinkClick xmlns:r="http://schemas.openxmlformats.org/officeDocument/2006/relationships" r:id="rId1" action="ppaction://hlinkfile"/>
            </a:rPr>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a:t>
          </a:r>
          <a:r>
            <a:rPr lang="fr-FR" sz="1200" kern="1200" smtClean="0"/>
            <a:t>et les </a:t>
          </a:r>
          <a:r>
            <a:rPr lang="fr-FR" sz="1200" kern="1200" dirty="0" smtClean="0"/>
            <a:t>trois lignes </a:t>
          </a:r>
        </a:p>
        <a:p>
          <a:pPr lvl="0" algn="ctr" defTabSz="533400">
            <a:lnSpc>
              <a:spcPct val="90000"/>
            </a:lnSpc>
            <a:spcBef>
              <a:spcPct val="0"/>
            </a:spcBef>
            <a:spcAft>
              <a:spcPct val="35000"/>
            </a:spcAft>
          </a:pPr>
          <a:r>
            <a:rPr lang="fr-FR" sz="1200" kern="1200" dirty="0" smtClean="0">
              <a:hlinkClick xmlns:r="http://schemas.openxmlformats.org/officeDocument/2006/relationships" r:id="rId2" action="ppaction://hlinkfile"/>
            </a:rPr>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hlinkClick xmlns:r="http://schemas.openxmlformats.org/officeDocument/2006/relationships" r:id="rId3" action="ppaction://hlinkfile"/>
            </a:rPr>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hlinkClick xmlns:r="http://schemas.openxmlformats.org/officeDocument/2006/relationships" r:id="rId4" action="ppaction://hlinkfile"/>
            </a:rPr>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hlinkClick xmlns:r="http://schemas.openxmlformats.org/officeDocument/2006/relationships" r:id="rId5" action="ppaction://hlinkfile"/>
            </a:rPr>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hlinkClick xmlns:r="http://schemas.openxmlformats.org/officeDocument/2006/relationships" r:id="rId6" action="ppaction://hlinkfile"/>
            </a:rPr>
            <a:t>Présentation 6</a:t>
          </a:r>
          <a:endParaRPr lang="en-US" sz="1200" kern="1200" dirty="0"/>
        </a:p>
      </dsp:txBody>
      <dsp:txXfrm>
        <a:off x="626468" y="963729"/>
        <a:ext cx="1541018" cy="73096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2459B-A2DD-40FF-A681-77354904300C}" type="datetimeFigureOut">
              <a:rPr lang="en-US" smtClean="0"/>
              <a:pPr/>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B42B1-29FA-42D4-9138-33C2D6F2AEAE}" type="slidenum">
              <a:rPr lang="en-US" smtClean="0"/>
              <a:pPr/>
              <a:t>‹N°›</a:t>
            </a:fld>
            <a:endParaRPr lang="en-US"/>
          </a:p>
        </p:txBody>
      </p:sp>
    </p:spTree>
    <p:extLst>
      <p:ext uri="{BB962C8B-B14F-4D97-AF65-F5344CB8AC3E}">
        <p14:creationId xmlns:p14="http://schemas.microsoft.com/office/powerpoint/2010/main" val="3987797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1F3DF-986C-48BC-AA53-4ED622225B21}" type="slidenum">
              <a:rPr lang="en-US" smtClean="0"/>
              <a:pPr/>
              <a:t>1</a:t>
            </a:fld>
            <a:endParaRPr lang="en-US"/>
          </a:p>
        </p:txBody>
      </p:sp>
    </p:spTree>
    <p:extLst>
      <p:ext uri="{BB962C8B-B14F-4D97-AF65-F5344CB8AC3E}">
        <p14:creationId xmlns:p14="http://schemas.microsoft.com/office/powerpoint/2010/main" val="243480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1F3DF-986C-48BC-AA53-4ED622225B21}" type="slidenum">
              <a:rPr lang="en-US" smtClean="0"/>
              <a:pPr/>
              <a:t>23</a:t>
            </a:fld>
            <a:endParaRPr lang="en-US"/>
          </a:p>
        </p:txBody>
      </p:sp>
    </p:spTree>
    <p:extLst>
      <p:ext uri="{BB962C8B-B14F-4D97-AF65-F5344CB8AC3E}">
        <p14:creationId xmlns:p14="http://schemas.microsoft.com/office/powerpoint/2010/main" val="2690053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FB42B1-29FA-42D4-9138-33C2D6F2AEAE}" type="slidenum">
              <a:rPr lang="en-US" smtClean="0"/>
              <a:pPr/>
              <a:t>43</a:t>
            </a:fld>
            <a:endParaRPr lang="en-US"/>
          </a:p>
        </p:txBody>
      </p:sp>
    </p:spTree>
    <p:extLst>
      <p:ext uri="{BB962C8B-B14F-4D97-AF65-F5344CB8AC3E}">
        <p14:creationId xmlns:p14="http://schemas.microsoft.com/office/powerpoint/2010/main" val="717249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6AB28E-6230-44CF-A891-F8152B9237F6}"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
        <p:nvSpPr>
          <p:cNvPr id="6" name="Slide Number Placeholder 5"/>
          <p:cNvSpPr>
            <a:spLocks noGrp="1"/>
          </p:cNvSpPr>
          <p:nvPr>
            <p:ph type="sldNum" sz="quarter" idx="12"/>
          </p:nvPr>
        </p:nvSpPr>
        <p:spPr/>
        <p:txBody>
          <a:bodyPr/>
          <a:lstStyle/>
          <a:p>
            <a:fld id="{E8AC2229-BB2A-45D1-93AE-19DF37467540}" type="slidenum">
              <a:rPr lang="en-US" smtClean="0"/>
              <a:pPr/>
              <a:t>‹N°›</a:t>
            </a:fld>
            <a:endParaRPr lang="en-US"/>
          </a:p>
        </p:txBody>
      </p:sp>
    </p:spTree>
    <p:extLst>
      <p:ext uri="{BB962C8B-B14F-4D97-AF65-F5344CB8AC3E}">
        <p14:creationId xmlns:p14="http://schemas.microsoft.com/office/powerpoint/2010/main" val="100186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79C74-038F-40A8-B68B-065A4538E9E8}"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
        <p:nvSpPr>
          <p:cNvPr id="6" name="Slide Number Placeholder 5"/>
          <p:cNvSpPr>
            <a:spLocks noGrp="1"/>
          </p:cNvSpPr>
          <p:nvPr>
            <p:ph type="sldNum" sz="quarter" idx="12"/>
          </p:nvPr>
        </p:nvSpPr>
        <p:spPr/>
        <p:txBody>
          <a:bodyPr/>
          <a:lstStyle/>
          <a:p>
            <a:fld id="{E8AC2229-BB2A-45D1-93AE-19DF37467540}" type="slidenum">
              <a:rPr lang="en-US" smtClean="0"/>
              <a:pPr/>
              <a:t>‹N°›</a:t>
            </a:fld>
            <a:endParaRPr lang="en-US"/>
          </a:p>
        </p:txBody>
      </p:sp>
    </p:spTree>
    <p:extLst>
      <p:ext uri="{BB962C8B-B14F-4D97-AF65-F5344CB8AC3E}">
        <p14:creationId xmlns:p14="http://schemas.microsoft.com/office/powerpoint/2010/main" val="1720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D193C-3324-4521-A7AC-E50271992020}"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
        <p:nvSpPr>
          <p:cNvPr id="6" name="Slide Number Placeholder 5"/>
          <p:cNvSpPr>
            <a:spLocks noGrp="1"/>
          </p:cNvSpPr>
          <p:nvPr>
            <p:ph type="sldNum" sz="quarter" idx="12"/>
          </p:nvPr>
        </p:nvSpPr>
        <p:spPr/>
        <p:txBody>
          <a:bodyPr/>
          <a:lstStyle/>
          <a:p>
            <a:fld id="{E8AC2229-BB2A-45D1-93AE-19DF37467540}" type="slidenum">
              <a:rPr lang="en-US" smtClean="0"/>
              <a:pPr/>
              <a:t>‹N°›</a:t>
            </a:fld>
            <a:endParaRPr lang="en-US"/>
          </a:p>
        </p:txBody>
      </p:sp>
    </p:spTree>
    <p:extLst>
      <p:ext uri="{BB962C8B-B14F-4D97-AF65-F5344CB8AC3E}">
        <p14:creationId xmlns:p14="http://schemas.microsoft.com/office/powerpoint/2010/main" val="256247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F01912-663B-46CE-92BC-C0195ABE1E72}"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
        <p:nvSpPr>
          <p:cNvPr id="6" name="Slide Number Placeholder 5"/>
          <p:cNvSpPr>
            <a:spLocks noGrp="1"/>
          </p:cNvSpPr>
          <p:nvPr>
            <p:ph type="sldNum" sz="quarter" idx="12"/>
          </p:nvPr>
        </p:nvSpPr>
        <p:spPr/>
        <p:txBody>
          <a:bodyPr/>
          <a:lstStyle/>
          <a:p>
            <a:fld id="{E8AC2229-BB2A-45D1-93AE-19DF37467540}" type="slidenum">
              <a:rPr lang="en-US" smtClean="0"/>
              <a:pPr/>
              <a:t>‹N°›</a:t>
            </a:fld>
            <a:endParaRPr lang="en-US"/>
          </a:p>
        </p:txBody>
      </p:sp>
    </p:spTree>
    <p:extLst>
      <p:ext uri="{BB962C8B-B14F-4D97-AF65-F5344CB8AC3E}">
        <p14:creationId xmlns:p14="http://schemas.microsoft.com/office/powerpoint/2010/main" val="286664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7BA52A-A343-41B6-AF56-DC1F41ACC648}"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
        <p:nvSpPr>
          <p:cNvPr id="6" name="Slide Number Placeholder 5"/>
          <p:cNvSpPr>
            <a:spLocks noGrp="1"/>
          </p:cNvSpPr>
          <p:nvPr>
            <p:ph type="sldNum" sz="quarter" idx="12"/>
          </p:nvPr>
        </p:nvSpPr>
        <p:spPr/>
        <p:txBody>
          <a:bodyPr/>
          <a:lstStyle/>
          <a:p>
            <a:fld id="{E8AC2229-BB2A-45D1-93AE-19DF37467540}" type="slidenum">
              <a:rPr lang="en-US" smtClean="0"/>
              <a:pPr/>
              <a:t>‹N°›</a:t>
            </a:fld>
            <a:endParaRPr lang="en-US"/>
          </a:p>
        </p:txBody>
      </p:sp>
    </p:spTree>
    <p:extLst>
      <p:ext uri="{BB962C8B-B14F-4D97-AF65-F5344CB8AC3E}">
        <p14:creationId xmlns:p14="http://schemas.microsoft.com/office/powerpoint/2010/main" val="71687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06D95A-2320-4087-ACB0-F546E0315324}"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
        <p:nvSpPr>
          <p:cNvPr id="7" name="Slide Number Placeholder 6"/>
          <p:cNvSpPr>
            <a:spLocks noGrp="1"/>
          </p:cNvSpPr>
          <p:nvPr>
            <p:ph type="sldNum" sz="quarter" idx="12"/>
          </p:nvPr>
        </p:nvSpPr>
        <p:spPr/>
        <p:txBody>
          <a:bodyPr/>
          <a:lstStyle/>
          <a:p>
            <a:fld id="{E8AC2229-BB2A-45D1-93AE-19DF37467540}" type="slidenum">
              <a:rPr lang="en-US" smtClean="0"/>
              <a:pPr/>
              <a:t>‹N°›</a:t>
            </a:fld>
            <a:endParaRPr lang="en-US"/>
          </a:p>
        </p:txBody>
      </p:sp>
    </p:spTree>
    <p:extLst>
      <p:ext uri="{BB962C8B-B14F-4D97-AF65-F5344CB8AC3E}">
        <p14:creationId xmlns:p14="http://schemas.microsoft.com/office/powerpoint/2010/main" val="128216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8F54E5-0B75-426E-981A-47DE18B08268}" type="datetime7">
              <a:rPr lang="en-US" smtClean="0"/>
              <a:pPr/>
              <a:t>Nov-18</a:t>
            </a:fld>
            <a:endParaRPr lang="en-US"/>
          </a:p>
        </p:txBody>
      </p:sp>
      <p:sp>
        <p:nvSpPr>
          <p:cNvPr id="8" name="Footer Placeholder 7"/>
          <p:cNvSpPr>
            <a:spLocks noGrp="1"/>
          </p:cNvSpPr>
          <p:nvPr>
            <p:ph type="ftr" sz="quarter" idx="11"/>
          </p:nvPr>
        </p:nvSpPr>
        <p:spPr/>
        <p:txBody>
          <a:bodyPr/>
          <a:lstStyle/>
          <a:p>
            <a:r>
              <a:rPr lang="en-US" smtClean="0"/>
              <a:t>DI2</a:t>
            </a:r>
            <a:endParaRPr lang="en-US"/>
          </a:p>
        </p:txBody>
      </p:sp>
      <p:sp>
        <p:nvSpPr>
          <p:cNvPr id="9" name="Slide Number Placeholder 8"/>
          <p:cNvSpPr>
            <a:spLocks noGrp="1"/>
          </p:cNvSpPr>
          <p:nvPr>
            <p:ph type="sldNum" sz="quarter" idx="12"/>
          </p:nvPr>
        </p:nvSpPr>
        <p:spPr/>
        <p:txBody>
          <a:bodyPr/>
          <a:lstStyle/>
          <a:p>
            <a:fld id="{E8AC2229-BB2A-45D1-93AE-19DF37467540}" type="slidenum">
              <a:rPr lang="en-US" smtClean="0"/>
              <a:pPr/>
              <a:t>‹N°›</a:t>
            </a:fld>
            <a:endParaRPr lang="en-US"/>
          </a:p>
        </p:txBody>
      </p:sp>
    </p:spTree>
    <p:extLst>
      <p:ext uri="{BB962C8B-B14F-4D97-AF65-F5344CB8AC3E}">
        <p14:creationId xmlns:p14="http://schemas.microsoft.com/office/powerpoint/2010/main" val="222913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244958-F702-439A-9CF1-23EBEA3ED01F}" type="datetime7">
              <a:rPr lang="en-US" smtClean="0"/>
              <a:pPr/>
              <a:t>Nov-18</a:t>
            </a:fld>
            <a:endParaRPr lang="en-US"/>
          </a:p>
        </p:txBody>
      </p:sp>
      <p:sp>
        <p:nvSpPr>
          <p:cNvPr id="4" name="Footer Placeholder 3"/>
          <p:cNvSpPr>
            <a:spLocks noGrp="1"/>
          </p:cNvSpPr>
          <p:nvPr>
            <p:ph type="ftr" sz="quarter" idx="11"/>
          </p:nvPr>
        </p:nvSpPr>
        <p:spPr/>
        <p:txBody>
          <a:bodyPr/>
          <a:lstStyle/>
          <a:p>
            <a:r>
              <a:rPr lang="en-US" smtClean="0"/>
              <a:t>DI2</a:t>
            </a:r>
            <a:endParaRPr lang="en-US"/>
          </a:p>
        </p:txBody>
      </p:sp>
      <p:sp>
        <p:nvSpPr>
          <p:cNvPr id="5" name="Slide Number Placeholder 4"/>
          <p:cNvSpPr>
            <a:spLocks noGrp="1"/>
          </p:cNvSpPr>
          <p:nvPr>
            <p:ph type="sldNum" sz="quarter" idx="12"/>
          </p:nvPr>
        </p:nvSpPr>
        <p:spPr/>
        <p:txBody>
          <a:bodyPr/>
          <a:lstStyle/>
          <a:p>
            <a:fld id="{E8AC2229-BB2A-45D1-93AE-19DF37467540}" type="slidenum">
              <a:rPr lang="en-US" smtClean="0"/>
              <a:pPr/>
              <a:t>‹N°›</a:t>
            </a:fld>
            <a:endParaRPr lang="en-US"/>
          </a:p>
        </p:txBody>
      </p:sp>
    </p:spTree>
    <p:extLst>
      <p:ext uri="{BB962C8B-B14F-4D97-AF65-F5344CB8AC3E}">
        <p14:creationId xmlns:p14="http://schemas.microsoft.com/office/powerpoint/2010/main" val="2890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B478B-A9B7-4299-8952-BCBE1C8652F8}" type="datetime7">
              <a:rPr lang="en-US" smtClean="0"/>
              <a:pPr/>
              <a:t>Nov-18</a:t>
            </a:fld>
            <a:endParaRPr lang="en-US"/>
          </a:p>
        </p:txBody>
      </p:sp>
      <p:sp>
        <p:nvSpPr>
          <p:cNvPr id="3" name="Footer Placeholder 2"/>
          <p:cNvSpPr>
            <a:spLocks noGrp="1"/>
          </p:cNvSpPr>
          <p:nvPr>
            <p:ph type="ftr" sz="quarter" idx="11"/>
          </p:nvPr>
        </p:nvSpPr>
        <p:spPr/>
        <p:txBody>
          <a:bodyPr/>
          <a:lstStyle/>
          <a:p>
            <a:r>
              <a:rPr lang="en-US" smtClean="0"/>
              <a:t>DI2</a:t>
            </a:r>
            <a:endParaRPr lang="en-US"/>
          </a:p>
        </p:txBody>
      </p:sp>
      <p:sp>
        <p:nvSpPr>
          <p:cNvPr id="4" name="Slide Number Placeholder 3"/>
          <p:cNvSpPr>
            <a:spLocks noGrp="1"/>
          </p:cNvSpPr>
          <p:nvPr>
            <p:ph type="sldNum" sz="quarter" idx="12"/>
          </p:nvPr>
        </p:nvSpPr>
        <p:spPr/>
        <p:txBody>
          <a:bodyPr/>
          <a:lstStyle/>
          <a:p>
            <a:fld id="{E8AC2229-BB2A-45D1-93AE-19DF37467540}" type="slidenum">
              <a:rPr lang="en-US" smtClean="0"/>
              <a:pPr/>
              <a:t>‹N°›</a:t>
            </a:fld>
            <a:endParaRPr lang="en-US"/>
          </a:p>
        </p:txBody>
      </p:sp>
    </p:spTree>
    <p:extLst>
      <p:ext uri="{BB962C8B-B14F-4D97-AF65-F5344CB8AC3E}">
        <p14:creationId xmlns:p14="http://schemas.microsoft.com/office/powerpoint/2010/main" val="113651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992A0-F76F-46E6-924D-0DB94A7C6E0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
        <p:nvSpPr>
          <p:cNvPr id="7" name="Slide Number Placeholder 6"/>
          <p:cNvSpPr>
            <a:spLocks noGrp="1"/>
          </p:cNvSpPr>
          <p:nvPr>
            <p:ph type="sldNum" sz="quarter" idx="12"/>
          </p:nvPr>
        </p:nvSpPr>
        <p:spPr/>
        <p:txBody>
          <a:bodyPr/>
          <a:lstStyle/>
          <a:p>
            <a:fld id="{E8AC2229-BB2A-45D1-93AE-19DF37467540}" type="slidenum">
              <a:rPr lang="en-US" smtClean="0"/>
              <a:pPr/>
              <a:t>‹N°›</a:t>
            </a:fld>
            <a:endParaRPr lang="en-US"/>
          </a:p>
        </p:txBody>
      </p:sp>
    </p:spTree>
    <p:extLst>
      <p:ext uri="{BB962C8B-B14F-4D97-AF65-F5344CB8AC3E}">
        <p14:creationId xmlns:p14="http://schemas.microsoft.com/office/powerpoint/2010/main" val="331378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CBA444-4998-432F-8A6C-45BAFB5F2A15}"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
        <p:nvSpPr>
          <p:cNvPr id="7" name="Slide Number Placeholder 6"/>
          <p:cNvSpPr>
            <a:spLocks noGrp="1"/>
          </p:cNvSpPr>
          <p:nvPr>
            <p:ph type="sldNum" sz="quarter" idx="12"/>
          </p:nvPr>
        </p:nvSpPr>
        <p:spPr/>
        <p:txBody>
          <a:bodyPr/>
          <a:lstStyle/>
          <a:p>
            <a:fld id="{E8AC2229-BB2A-45D1-93AE-19DF37467540}" type="slidenum">
              <a:rPr lang="en-US" smtClean="0"/>
              <a:pPr/>
              <a:t>‹N°›</a:t>
            </a:fld>
            <a:endParaRPr lang="en-US"/>
          </a:p>
        </p:txBody>
      </p:sp>
    </p:spTree>
    <p:extLst>
      <p:ext uri="{BB962C8B-B14F-4D97-AF65-F5344CB8AC3E}">
        <p14:creationId xmlns:p14="http://schemas.microsoft.com/office/powerpoint/2010/main" val="273128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D7C62-3A3E-4498-931C-596791FA6047}" type="datetime7">
              <a:rPr lang="en-US" smtClean="0"/>
              <a:pPr/>
              <a:t>Nov-18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DI2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C2229-BB2A-45D1-93AE-19DF37467540}" type="slidenum">
              <a:rPr lang="en-US" smtClean="0"/>
              <a:pPr/>
              <a:t>‹N°›</a:t>
            </a:fld>
            <a:endParaRPr lang="en-US"/>
          </a:p>
        </p:txBody>
      </p:sp>
    </p:spTree>
    <p:extLst>
      <p:ext uri="{BB962C8B-B14F-4D97-AF65-F5344CB8AC3E}">
        <p14:creationId xmlns:p14="http://schemas.microsoft.com/office/powerpoint/2010/main" val="3392077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r.wikipedia.org/wiki/ar&#234;tes_(g&#233;om&#233;trie)"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Contenu.pdf"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file:///C:\Users\kgpol\Documents\SMT1\Drawing1.CATDrawi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file:///C:\Users\kgpol\Documents\SMT1\Drawing1.CATDrawing"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6.jpe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file:///C:\Users\kgpol\Documents\SMT1\Drawing1.CATDrawing" TargetMode="Externa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6.jpeg"/><Relationship Id="rId5" Type="http://schemas.openxmlformats.org/officeDocument/2006/relationships/image" Target="../media/image5.wmf"/><Relationship Id="rId4" Type="http://schemas.openxmlformats.org/officeDocument/2006/relationships/oleObject" Target="file:///C:\Users\kgpol\Documents\SMT1\Drawing1.CATDraw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6.jpeg"/><Relationship Id="rId5" Type="http://schemas.openxmlformats.org/officeDocument/2006/relationships/image" Target="../media/image5.wmf"/><Relationship Id="rId4" Type="http://schemas.openxmlformats.org/officeDocument/2006/relationships/oleObject" Target="file:///C:\Users\kgpol\Documents\SMT1\Drawing1.CATDrawi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6.jpeg"/><Relationship Id="rId5" Type="http://schemas.openxmlformats.org/officeDocument/2006/relationships/image" Target="../media/image5.wmf"/><Relationship Id="rId4" Type="http://schemas.openxmlformats.org/officeDocument/2006/relationships/oleObject" Target="file:///C:\Users\kgpol\Documents\SMT1\Drawing1.CATDrawing"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89628"/>
            <a:ext cx="9144000" cy="2387600"/>
          </a:xfrm>
        </p:spPr>
        <p:txBody>
          <a:bodyPr>
            <a:normAutofit/>
          </a:bodyPr>
          <a:lstStyle/>
          <a:p>
            <a:r>
              <a:rPr lang="en-US" sz="4400" dirty="0" smtClean="0"/>
              <a:t>D</a:t>
            </a:r>
            <a:r>
              <a:rPr lang="fr-FR" sz="4400" dirty="0" err="1" smtClean="0"/>
              <a:t>essin</a:t>
            </a:r>
            <a:r>
              <a:rPr lang="fr-FR" sz="4400" dirty="0" smtClean="0"/>
              <a:t> Industriel 2</a:t>
            </a:r>
            <a:br>
              <a:rPr lang="fr-FR" sz="4400" dirty="0" smtClean="0"/>
            </a:br>
            <a:r>
              <a:rPr lang="fr-FR" dirty="0" smtClean="0"/>
              <a:t/>
            </a:r>
            <a:br>
              <a:rPr lang="fr-FR" dirty="0" smtClean="0"/>
            </a:br>
            <a:r>
              <a:rPr lang="fr-FR" sz="4900" dirty="0"/>
              <a:t>Les vues et les trois lignes</a:t>
            </a:r>
            <a:endParaRPr lang="en-US" sz="4900" dirty="0"/>
          </a:p>
        </p:txBody>
      </p:sp>
      <p:sp>
        <p:nvSpPr>
          <p:cNvPr id="3" name="Subtitle 2"/>
          <p:cNvSpPr>
            <a:spLocks noGrp="1"/>
          </p:cNvSpPr>
          <p:nvPr>
            <p:ph type="subTitle" idx="1"/>
          </p:nvPr>
        </p:nvSpPr>
        <p:spPr>
          <a:xfrm>
            <a:off x="1524000" y="4640006"/>
            <a:ext cx="9144000" cy="1655762"/>
          </a:xfrm>
        </p:spPr>
        <p:txBody>
          <a:bodyPr>
            <a:normAutofit/>
          </a:bodyPr>
          <a:lstStyle/>
          <a:p>
            <a:r>
              <a:rPr lang="en-US" dirty="0" smtClean="0"/>
              <a:t>SMT 1 </a:t>
            </a:r>
            <a:br>
              <a:rPr lang="en-US" dirty="0" smtClean="0"/>
            </a:br>
            <a:r>
              <a:rPr lang="fr-FR" dirty="0" smtClean="0"/>
              <a:t>Etude</a:t>
            </a:r>
            <a:r>
              <a:rPr lang="en-US" dirty="0" smtClean="0"/>
              <a:t> de </a:t>
            </a:r>
            <a:r>
              <a:rPr lang="fr-FR" dirty="0" smtClean="0"/>
              <a:t>mécanismes</a:t>
            </a:r>
          </a:p>
          <a:p>
            <a:r>
              <a:rPr lang="fr-FR" dirty="0" err="1" smtClean="0"/>
              <a:t>Kostas</a:t>
            </a:r>
            <a:r>
              <a:rPr lang="fr-FR" smtClean="0"/>
              <a:t> </a:t>
            </a:r>
            <a:r>
              <a:rPr lang="fr-FR" smtClean="0"/>
              <a:t>Politis</a:t>
            </a:r>
            <a:endParaRPr lang="fr-FR" dirty="0" smtClean="0"/>
          </a:p>
        </p:txBody>
      </p:sp>
      <p:sp>
        <p:nvSpPr>
          <p:cNvPr id="4" name="Slide Number Placeholder 3"/>
          <p:cNvSpPr>
            <a:spLocks noGrp="1"/>
          </p:cNvSpPr>
          <p:nvPr>
            <p:ph type="sldNum" sz="quarter" idx="12"/>
          </p:nvPr>
        </p:nvSpPr>
        <p:spPr>
          <a:xfrm>
            <a:off x="700216" y="6356350"/>
            <a:ext cx="10653584" cy="365125"/>
          </a:xfrm>
        </p:spPr>
        <p:txBody>
          <a:bodyPr/>
          <a:lstStyle/>
          <a:p>
            <a:fld id="{0B3E07E0-055B-4305-A5F9-93FAB2F5D96F}" type="slidenum">
              <a:rPr lang="en-US" smtClean="0"/>
              <a:pPr/>
              <a:t>1</a:t>
            </a:fld>
            <a:endParaRPr lang="en-US" dirty="0"/>
          </a:p>
        </p:txBody>
      </p:sp>
      <p:sp>
        <p:nvSpPr>
          <p:cNvPr id="5" name="Date Placeholder 4"/>
          <p:cNvSpPr>
            <a:spLocks noGrp="1"/>
          </p:cNvSpPr>
          <p:nvPr>
            <p:ph type="dt" sz="half" idx="10"/>
          </p:nvPr>
        </p:nvSpPr>
        <p:spPr/>
        <p:txBody>
          <a:bodyPr/>
          <a:lstStyle/>
          <a:p>
            <a:fld id="{9F45770D-A04D-4627-AEF9-CF8555CA52F1}" type="datetime7">
              <a:rPr lang="en-US" smtClean="0"/>
              <a:pPr/>
              <a:t>Nov-18</a:t>
            </a:fld>
            <a:endParaRPr lang="en-US" dirty="0"/>
          </a:p>
        </p:txBody>
      </p:sp>
      <p:sp>
        <p:nvSpPr>
          <p:cNvPr id="6" name="Footer Placeholder 5"/>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120749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vue de face</a:t>
            </a:r>
            <a:endParaRPr lang="en-US" dirty="0"/>
          </a:p>
        </p:txBody>
      </p:sp>
      <p:sp>
        <p:nvSpPr>
          <p:cNvPr id="4" name="Text Placeholder 3"/>
          <p:cNvSpPr>
            <a:spLocks noGrp="1"/>
          </p:cNvSpPr>
          <p:nvPr>
            <p:ph type="body" sz="half" idx="2"/>
          </p:nvPr>
        </p:nvSpPr>
        <p:spPr/>
        <p:txBody>
          <a:bodyPr/>
          <a:lstStyle/>
          <a:p>
            <a:r>
              <a:rPr lang="fr-FR" b="1" dirty="0" smtClean="0"/>
              <a:t>A partir de la projection orthogonale on ne garde que le contour et on le représente en 2D avec une ligne épaisse en trait continu. Le but est de décrire le contour </a:t>
            </a:r>
            <a:r>
              <a:rPr lang="fr-FR" b="1" dirty="0"/>
              <a:t>et </a:t>
            </a:r>
            <a:r>
              <a:rPr lang="fr-FR" b="1" dirty="0" smtClean="0"/>
              <a:t>les projections des arêtes visibles. </a:t>
            </a:r>
          </a:p>
          <a:p>
            <a:endParaRPr lang="fr-FR" dirty="0" smtClean="0"/>
          </a:p>
          <a:p>
            <a:r>
              <a:rPr lang="fr-FR" dirty="0" smtClean="0"/>
              <a:t>	 </a:t>
            </a:r>
            <a:endParaRPr lang="fr-FR" dirty="0"/>
          </a:p>
        </p:txBody>
      </p: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sp>
        <p:nvSpPr>
          <p:cNvPr id="87" name="TextBox 86"/>
          <p:cNvSpPr txBox="1"/>
          <p:nvPr/>
        </p:nvSpPr>
        <p:spPr>
          <a:xfrm>
            <a:off x="6574950" y="3930028"/>
            <a:ext cx="1678067" cy="646331"/>
          </a:xfrm>
          <a:prstGeom prst="rect">
            <a:avLst/>
          </a:prstGeom>
          <a:noFill/>
        </p:spPr>
        <p:txBody>
          <a:bodyPr wrap="square" rtlCol="0">
            <a:spAutoFit/>
          </a:bodyPr>
          <a:lstStyle/>
          <a:p>
            <a:r>
              <a:rPr lang="fr-FR" dirty="0" smtClean="0"/>
              <a:t>TRAIT FORT CONTINU</a:t>
            </a:r>
          </a:p>
        </p:txBody>
      </p:sp>
      <p:cxnSp>
        <p:nvCxnSpPr>
          <p:cNvPr id="89" name="Straight Arrow Connector 88"/>
          <p:cNvCxnSpPr/>
          <p:nvPr/>
        </p:nvCxnSpPr>
        <p:spPr>
          <a:xfrm>
            <a:off x="7690778" y="4483776"/>
            <a:ext cx="1354162" cy="2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7690778" y="4483776"/>
            <a:ext cx="834764" cy="35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25" idx="3"/>
          </p:cNvCxnSpPr>
          <p:nvPr/>
        </p:nvCxnSpPr>
        <p:spPr>
          <a:xfrm>
            <a:off x="7690778" y="4483776"/>
            <a:ext cx="2392866" cy="92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7690778" y="4483776"/>
            <a:ext cx="1257486" cy="1859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Slide Number Placeholder 102"/>
          <p:cNvSpPr>
            <a:spLocks noGrp="1"/>
          </p:cNvSpPr>
          <p:nvPr>
            <p:ph type="sldNum" sz="quarter" idx="12"/>
          </p:nvPr>
        </p:nvSpPr>
        <p:spPr/>
        <p:txBody>
          <a:bodyPr/>
          <a:lstStyle/>
          <a:p>
            <a:fld id="{0B3E07E0-055B-4305-A5F9-93FAB2F5D96F}" type="slidenum">
              <a:rPr lang="en-US" smtClean="0"/>
              <a:pPr/>
              <a:t>10</a:t>
            </a:fld>
            <a:endParaRPr lang="en-US"/>
          </a:p>
        </p:txBody>
      </p:sp>
      <p:cxnSp>
        <p:nvCxnSpPr>
          <p:cNvPr id="5" name="Straight Connector 4"/>
          <p:cNvCxnSpPr/>
          <p:nvPr/>
        </p:nvCxnSpPr>
        <p:spPr>
          <a:xfrm>
            <a:off x="1458098" y="3823069"/>
            <a:ext cx="24301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606474" y="4951812"/>
            <a:ext cx="5415228" cy="1477328"/>
          </a:xfrm>
          <a:prstGeom prst="rect">
            <a:avLst/>
          </a:prstGeom>
          <a:noFill/>
          <a:ln w="28575">
            <a:solidFill>
              <a:srgbClr val="FF0000"/>
            </a:solidFill>
          </a:ln>
        </p:spPr>
        <p:txBody>
          <a:bodyPr wrap="square" rtlCol="0">
            <a:spAutoFit/>
          </a:bodyPr>
          <a:lstStyle/>
          <a:p>
            <a:r>
              <a:rPr lang="fr-FR" b="1" dirty="0" smtClean="0">
                <a:solidFill>
                  <a:srgbClr val="FF0000"/>
                </a:solidFill>
              </a:rPr>
              <a:t>REAGIR :</a:t>
            </a:r>
          </a:p>
          <a:p>
            <a:pPr algn="ctr"/>
            <a:r>
              <a:rPr lang="fr-FR" b="1" dirty="0" smtClean="0">
                <a:solidFill>
                  <a:srgbClr val="FF0000"/>
                </a:solidFill>
              </a:rPr>
              <a:t>Quelle est la différence entre CONTOUR  et ARÊTES ?? (voir :</a:t>
            </a:r>
          </a:p>
          <a:p>
            <a:pPr algn="ctr"/>
            <a:r>
              <a:rPr lang="fr-FR" b="1" dirty="0">
                <a:solidFill>
                  <a:srgbClr val="FF0000"/>
                </a:solidFill>
                <a:hlinkClick r:id="rId2"/>
              </a:rPr>
              <a:t>https://</a:t>
            </a:r>
            <a:r>
              <a:rPr lang="fr-FR" b="1" dirty="0" smtClean="0">
                <a:solidFill>
                  <a:srgbClr val="FF0000"/>
                </a:solidFill>
                <a:hlinkClick r:id="rId2"/>
              </a:rPr>
              <a:t>fr.wikipedia.org/wiki/arêtes_(géométrie)</a:t>
            </a:r>
            <a:r>
              <a:rPr lang="fr-FR" b="1" dirty="0" smtClean="0">
                <a:solidFill>
                  <a:srgbClr val="FF0000"/>
                </a:solidFill>
              </a:rPr>
              <a:t> </a:t>
            </a:r>
            <a:endParaRPr lang="fr-FR" b="1" dirty="0">
              <a:solidFill>
                <a:srgbClr val="FF0000"/>
              </a:solidFill>
            </a:endParaRPr>
          </a:p>
          <a:p>
            <a:pPr algn="ctr"/>
            <a:r>
              <a:rPr lang="fr-FR" b="1" dirty="0" smtClean="0">
                <a:solidFill>
                  <a:srgbClr val="FF0000"/>
                </a:solidFill>
              </a:rPr>
              <a:t> maintenant !!!)</a:t>
            </a:r>
          </a:p>
        </p:txBody>
      </p:sp>
      <p:sp>
        <p:nvSpPr>
          <p:cNvPr id="6" name="Organigramme : Disque magnétique 5"/>
          <p:cNvSpPr/>
          <p:nvPr/>
        </p:nvSpPr>
        <p:spPr>
          <a:xfrm>
            <a:off x="7644182" y="1152322"/>
            <a:ext cx="1462521" cy="2041072"/>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Straight Connector 39"/>
          <p:cNvCxnSpPr/>
          <p:nvPr/>
        </p:nvCxnSpPr>
        <p:spPr>
          <a:xfrm flipV="1">
            <a:off x="7841560" y="329047"/>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p:nvCxnSpPr>
        <p:spPr>
          <a:xfrm flipV="1">
            <a:off x="8925767" y="79155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9692436" y="329047"/>
            <a:ext cx="1084207" cy="46250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Connecteur droit 72"/>
          <p:cNvCxnSpPr/>
          <p:nvPr/>
        </p:nvCxnSpPr>
        <p:spPr>
          <a:xfrm flipH="1">
            <a:off x="10766276" y="791556"/>
            <a:ext cx="10368" cy="137050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39"/>
          <p:cNvCxnSpPr/>
          <p:nvPr/>
        </p:nvCxnSpPr>
        <p:spPr>
          <a:xfrm flipV="1">
            <a:off x="8915400" y="2162065"/>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76" name="Connecteur droit 75"/>
          <p:cNvCxnSpPr/>
          <p:nvPr/>
        </p:nvCxnSpPr>
        <p:spPr>
          <a:xfrm flipH="1">
            <a:off x="9681039" y="329047"/>
            <a:ext cx="10368" cy="137050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9677864" y="1696381"/>
            <a:ext cx="1084207" cy="46250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Straight Connector 39"/>
          <p:cNvCxnSpPr>
            <a:stCxn id="16" idx="1"/>
          </p:cNvCxnSpPr>
          <p:nvPr/>
        </p:nvCxnSpPr>
        <p:spPr>
          <a:xfrm flipV="1">
            <a:off x="7858363" y="1987550"/>
            <a:ext cx="1248340" cy="596049"/>
          </a:xfrm>
          <a:prstGeom prst="line">
            <a:avLst/>
          </a:prstGeom>
          <a:ln w="12700">
            <a:solidFill>
              <a:srgbClr val="7030A0">
                <a:alpha val="78039"/>
              </a:srgbClr>
            </a:solidFill>
            <a:prstDash val="dash"/>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7644182" y="2478975"/>
            <a:ext cx="1462521" cy="714419"/>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0" name="Straight Connector 39"/>
          <p:cNvCxnSpPr/>
          <p:nvPr/>
        </p:nvCxnSpPr>
        <p:spPr>
          <a:xfrm flipV="1">
            <a:off x="9106703" y="1699669"/>
            <a:ext cx="585733" cy="287881"/>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sp>
        <p:nvSpPr>
          <p:cNvPr id="81" name="ZoneTexte 80"/>
          <p:cNvSpPr txBox="1"/>
          <p:nvPr/>
        </p:nvSpPr>
        <p:spPr>
          <a:xfrm>
            <a:off x="10648950" y="329047"/>
            <a:ext cx="1196340" cy="369332"/>
          </a:xfrm>
          <a:prstGeom prst="rect">
            <a:avLst/>
          </a:prstGeom>
          <a:noFill/>
          <a:ln w="19050">
            <a:solidFill>
              <a:schemeClr val="accent2"/>
            </a:solidFill>
          </a:ln>
        </p:spPr>
        <p:txBody>
          <a:bodyPr wrap="square" rtlCol="0">
            <a:spAutoFit/>
          </a:bodyPr>
          <a:lstStyle/>
          <a:p>
            <a:pPr algn="ctr"/>
            <a:r>
              <a:rPr lang="fr-FR" b="1" dirty="0" smtClean="0">
                <a:solidFill>
                  <a:schemeClr val="accent2"/>
                </a:solidFill>
              </a:rPr>
              <a:t>Contour</a:t>
            </a:r>
            <a:endParaRPr lang="fr-FR" b="1" dirty="0">
              <a:solidFill>
                <a:schemeClr val="accent2"/>
              </a:solidFill>
            </a:endParaRPr>
          </a:p>
        </p:txBody>
      </p:sp>
      <p:sp>
        <p:nvSpPr>
          <p:cNvPr id="24" name="Forme libre 23"/>
          <p:cNvSpPr/>
          <p:nvPr/>
        </p:nvSpPr>
        <p:spPr>
          <a:xfrm>
            <a:off x="7645430" y="1295400"/>
            <a:ext cx="1216630" cy="541174"/>
          </a:xfrm>
          <a:custGeom>
            <a:avLst/>
            <a:gdLst>
              <a:gd name="connsiteX0" fmla="*/ 119350 w 1216630"/>
              <a:gd name="connsiteY0" fmla="*/ 0 h 541174"/>
              <a:gd name="connsiteX1" fmla="*/ 5050 w 1216630"/>
              <a:gd name="connsiteY1" fmla="*/ 152400 h 541174"/>
              <a:gd name="connsiteX2" fmla="*/ 50770 w 1216630"/>
              <a:gd name="connsiteY2" fmla="*/ 335280 h 541174"/>
              <a:gd name="connsiteX3" fmla="*/ 317470 w 1216630"/>
              <a:gd name="connsiteY3" fmla="*/ 480060 h 541174"/>
              <a:gd name="connsiteX4" fmla="*/ 721330 w 1216630"/>
              <a:gd name="connsiteY4" fmla="*/ 541020 h 541174"/>
              <a:gd name="connsiteX5" fmla="*/ 1216630 w 1216630"/>
              <a:gd name="connsiteY5" fmla="*/ 464820 h 54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630" h="541174">
                <a:moveTo>
                  <a:pt x="119350" y="0"/>
                </a:moveTo>
                <a:cubicBezTo>
                  <a:pt x="67915" y="48260"/>
                  <a:pt x="16480" y="96520"/>
                  <a:pt x="5050" y="152400"/>
                </a:cubicBezTo>
                <a:cubicBezTo>
                  <a:pt x="-6380" y="208280"/>
                  <a:pt x="-1300" y="280670"/>
                  <a:pt x="50770" y="335280"/>
                </a:cubicBezTo>
                <a:cubicBezTo>
                  <a:pt x="102840" y="389890"/>
                  <a:pt x="205710" y="445770"/>
                  <a:pt x="317470" y="480060"/>
                </a:cubicBezTo>
                <a:cubicBezTo>
                  <a:pt x="429230" y="514350"/>
                  <a:pt x="571470" y="543560"/>
                  <a:pt x="721330" y="541020"/>
                </a:cubicBezTo>
                <a:cubicBezTo>
                  <a:pt x="871190" y="538480"/>
                  <a:pt x="1043910" y="501650"/>
                  <a:pt x="1216630" y="464820"/>
                </a:cubicBezTo>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Forme libre 82"/>
          <p:cNvSpPr/>
          <p:nvPr/>
        </p:nvSpPr>
        <p:spPr>
          <a:xfrm>
            <a:off x="7645430" y="2633124"/>
            <a:ext cx="1216630" cy="541174"/>
          </a:xfrm>
          <a:custGeom>
            <a:avLst/>
            <a:gdLst>
              <a:gd name="connsiteX0" fmla="*/ 119350 w 1216630"/>
              <a:gd name="connsiteY0" fmla="*/ 0 h 541174"/>
              <a:gd name="connsiteX1" fmla="*/ 5050 w 1216630"/>
              <a:gd name="connsiteY1" fmla="*/ 152400 h 541174"/>
              <a:gd name="connsiteX2" fmla="*/ 50770 w 1216630"/>
              <a:gd name="connsiteY2" fmla="*/ 335280 h 541174"/>
              <a:gd name="connsiteX3" fmla="*/ 317470 w 1216630"/>
              <a:gd name="connsiteY3" fmla="*/ 480060 h 541174"/>
              <a:gd name="connsiteX4" fmla="*/ 721330 w 1216630"/>
              <a:gd name="connsiteY4" fmla="*/ 541020 h 541174"/>
              <a:gd name="connsiteX5" fmla="*/ 1216630 w 1216630"/>
              <a:gd name="connsiteY5" fmla="*/ 464820 h 54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630" h="541174">
                <a:moveTo>
                  <a:pt x="119350" y="0"/>
                </a:moveTo>
                <a:cubicBezTo>
                  <a:pt x="67915" y="48260"/>
                  <a:pt x="16480" y="96520"/>
                  <a:pt x="5050" y="152400"/>
                </a:cubicBezTo>
                <a:cubicBezTo>
                  <a:pt x="-6380" y="208280"/>
                  <a:pt x="-1300" y="280670"/>
                  <a:pt x="50770" y="335280"/>
                </a:cubicBezTo>
                <a:cubicBezTo>
                  <a:pt x="102840" y="389890"/>
                  <a:pt x="205710" y="445770"/>
                  <a:pt x="317470" y="480060"/>
                </a:cubicBezTo>
                <a:cubicBezTo>
                  <a:pt x="429230" y="514350"/>
                  <a:pt x="571470" y="543560"/>
                  <a:pt x="721330" y="541020"/>
                </a:cubicBezTo>
                <a:cubicBezTo>
                  <a:pt x="871190" y="538480"/>
                  <a:pt x="1043910" y="501650"/>
                  <a:pt x="1216630" y="464820"/>
                </a:cubicBezTo>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ZoneTexte 84"/>
          <p:cNvSpPr txBox="1"/>
          <p:nvPr/>
        </p:nvSpPr>
        <p:spPr>
          <a:xfrm>
            <a:off x="6368395" y="895251"/>
            <a:ext cx="1196340" cy="646331"/>
          </a:xfrm>
          <a:prstGeom prst="rect">
            <a:avLst/>
          </a:prstGeom>
          <a:noFill/>
          <a:ln w="19050">
            <a:solidFill>
              <a:schemeClr val="accent6"/>
            </a:solidFill>
          </a:ln>
        </p:spPr>
        <p:txBody>
          <a:bodyPr wrap="square" rtlCol="0">
            <a:spAutoFit/>
          </a:bodyPr>
          <a:lstStyle/>
          <a:p>
            <a:pPr algn="ctr"/>
            <a:r>
              <a:rPr lang="fr-FR" b="1" dirty="0" smtClean="0">
                <a:solidFill>
                  <a:schemeClr val="accent6"/>
                </a:solidFill>
              </a:rPr>
              <a:t>Arêtes Visibles</a:t>
            </a:r>
            <a:endParaRPr lang="fr-FR" b="1" dirty="0">
              <a:solidFill>
                <a:schemeClr val="accent6"/>
              </a:solidFill>
            </a:endParaRPr>
          </a:p>
        </p:txBody>
      </p:sp>
      <p:sp>
        <p:nvSpPr>
          <p:cNvPr id="88" name="ZoneTexte 87"/>
          <p:cNvSpPr txBox="1"/>
          <p:nvPr/>
        </p:nvSpPr>
        <p:spPr>
          <a:xfrm>
            <a:off x="9391948" y="2939131"/>
            <a:ext cx="2699027" cy="1477328"/>
          </a:xfrm>
          <a:prstGeom prst="rect">
            <a:avLst/>
          </a:prstGeom>
          <a:noFill/>
          <a:ln w="28575">
            <a:solidFill>
              <a:schemeClr val="accent4"/>
            </a:solidFill>
          </a:ln>
        </p:spPr>
        <p:txBody>
          <a:bodyPr wrap="square" rtlCol="0">
            <a:spAutoFit/>
          </a:bodyPr>
          <a:lstStyle/>
          <a:p>
            <a:pPr algn="ctr"/>
            <a:r>
              <a:rPr lang="fr-FR" dirty="0" smtClean="0"/>
              <a:t>Ici le contour est l’union des projections de 2 arêtes visibles et 2 lignes générées par la projection du cylindre</a:t>
            </a:r>
            <a:endParaRPr lang="fr-FR" dirty="0"/>
          </a:p>
        </p:txBody>
      </p:sp>
      <p:sp>
        <p:nvSpPr>
          <p:cNvPr id="25" name="Rectangle 24"/>
          <p:cNvSpPr/>
          <p:nvPr/>
        </p:nvSpPr>
        <p:spPr>
          <a:xfrm>
            <a:off x="8525542" y="4483776"/>
            <a:ext cx="1558102" cy="185940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Date Placeholder 6"/>
          <p:cNvSpPr>
            <a:spLocks noGrp="1"/>
          </p:cNvSpPr>
          <p:nvPr>
            <p:ph type="dt" sz="half" idx="10"/>
          </p:nvPr>
        </p:nvSpPr>
        <p:spPr/>
        <p:txBody>
          <a:bodyPr/>
          <a:lstStyle/>
          <a:p>
            <a:fld id="{ECBF15FA-85D2-4D4B-907B-9FCFA791CD95}" type="datetime7">
              <a:rPr lang="en-US" smtClean="0"/>
              <a:pPr/>
              <a:t>Nov-18</a:t>
            </a:fld>
            <a:endParaRPr lang="en-US"/>
          </a:p>
        </p:txBody>
      </p:sp>
      <p:sp>
        <p:nvSpPr>
          <p:cNvPr id="9" name="Footer Placeholder 8"/>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3030080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vue de face</a:t>
            </a:r>
            <a:endParaRPr lang="en-US" dirty="0"/>
          </a:p>
        </p:txBody>
      </p:sp>
      <p:sp>
        <p:nvSpPr>
          <p:cNvPr id="4" name="Text Placeholder 3"/>
          <p:cNvSpPr>
            <a:spLocks noGrp="1"/>
          </p:cNvSpPr>
          <p:nvPr>
            <p:ph type="body" sz="half" idx="2"/>
          </p:nvPr>
        </p:nvSpPr>
        <p:spPr/>
        <p:txBody>
          <a:bodyPr/>
          <a:lstStyle/>
          <a:p>
            <a:r>
              <a:rPr lang="fr-FR" dirty="0"/>
              <a:t>A partir de la projection orthogonale on ne garde que le contour et on le représente en 2D avec une ligne épaisse en trait </a:t>
            </a:r>
            <a:r>
              <a:rPr lang="fr-FR" dirty="0" smtClean="0"/>
              <a:t>continu.</a:t>
            </a:r>
          </a:p>
          <a:p>
            <a:r>
              <a:rPr lang="fr-FR" dirty="0" smtClean="0"/>
              <a:t>Le but est de décrire le contour et les arêtes visibles. </a:t>
            </a:r>
          </a:p>
          <a:p>
            <a:endParaRPr lang="fr-FR" dirty="0"/>
          </a:p>
          <a:p>
            <a:r>
              <a:rPr lang="fr-FR" dirty="0" smtClean="0"/>
              <a:t>Le dessin est fait en commençant par la gauche de notre contour vers la droite</a:t>
            </a:r>
          </a:p>
          <a:p>
            <a:endParaRPr lang="fr-FR" dirty="0"/>
          </a:p>
          <a:p>
            <a:r>
              <a:rPr lang="fr-FR" dirty="0" smtClean="0"/>
              <a:t>A partir de la vue de face nous pouvons nous positionner pour toutes les autres vues. </a:t>
            </a:r>
          </a:p>
          <a:p>
            <a:r>
              <a:rPr lang="fr-FR" dirty="0" smtClean="0"/>
              <a:t>	 </a:t>
            </a:r>
            <a:endParaRPr lang="fr-FR" dirty="0"/>
          </a:p>
        </p:txBody>
      </p:sp>
      <p:pic>
        <p:nvPicPr>
          <p:cNvPr id="38" name="Content Placeholder 3"/>
          <p:cNvPicPr>
            <a:picLocks noChangeAspect="1"/>
          </p:cNvPicPr>
          <p:nvPr/>
        </p:nvPicPr>
        <p:blipFill rotWithShape="1">
          <a:blip r:embed="rId2"/>
          <a:srcRect b="13111"/>
          <a:stretch/>
        </p:blipFill>
        <p:spPr>
          <a:xfrm>
            <a:off x="7150742" y="605967"/>
            <a:ext cx="2533650" cy="2449727"/>
          </a:xfrm>
          <a:prstGeom prst="rect">
            <a:avLst/>
          </a:prstGeom>
        </p:spPr>
      </p:pic>
      <p:sp>
        <p:nvSpPr>
          <p:cNvPr id="39" name="Freeform 38"/>
          <p:cNvSpPr/>
          <p:nvPr/>
        </p:nvSpPr>
        <p:spPr>
          <a:xfrm>
            <a:off x="9692436" y="116776"/>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endCxn id="39" idx="0"/>
          </p:cNvCxnSpPr>
          <p:nvPr/>
        </p:nvCxnSpPr>
        <p:spPr>
          <a:xfrm flipV="1">
            <a:off x="7841560" y="11677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6"/>
          </p:cNvCxnSpPr>
          <p:nvPr/>
        </p:nvCxnSpPr>
        <p:spPr>
          <a:xfrm flipV="1">
            <a:off x="8473558" y="339197"/>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9" idx="5"/>
          </p:cNvCxnSpPr>
          <p:nvPr/>
        </p:nvCxnSpPr>
        <p:spPr>
          <a:xfrm flipV="1">
            <a:off x="8220064" y="742851"/>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4"/>
          </p:cNvCxnSpPr>
          <p:nvPr/>
        </p:nvCxnSpPr>
        <p:spPr>
          <a:xfrm flipV="1">
            <a:off x="8539406" y="899370"/>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9" idx="3"/>
          </p:cNvCxnSpPr>
          <p:nvPr/>
        </p:nvCxnSpPr>
        <p:spPr>
          <a:xfrm flipV="1">
            <a:off x="8837123" y="1451306"/>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9" idx="2"/>
          </p:cNvCxnSpPr>
          <p:nvPr/>
        </p:nvCxnSpPr>
        <p:spPr>
          <a:xfrm flipV="1">
            <a:off x="8850045" y="1830246"/>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417009" y="1265690"/>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pic>
        <p:nvPicPr>
          <p:cNvPr id="73" name="Picture 72"/>
          <p:cNvPicPr>
            <a:picLocks noChangeAspect="1"/>
          </p:cNvPicPr>
          <p:nvPr/>
        </p:nvPicPr>
        <p:blipFill>
          <a:blip r:embed="rId3"/>
          <a:stretch>
            <a:fillRect/>
          </a:stretch>
        </p:blipFill>
        <p:spPr>
          <a:xfrm>
            <a:off x="6597133" y="3787717"/>
            <a:ext cx="1876425" cy="1876425"/>
          </a:xfrm>
          <a:prstGeom prst="rect">
            <a:avLst/>
          </a:prstGeom>
        </p:spPr>
      </p:pic>
      <p:pic>
        <p:nvPicPr>
          <p:cNvPr id="74" name="Picture 73"/>
          <p:cNvPicPr>
            <a:picLocks noChangeAspect="1"/>
          </p:cNvPicPr>
          <p:nvPr/>
        </p:nvPicPr>
        <p:blipFill rotWithShape="1">
          <a:blip r:embed="rId3"/>
          <a:srcRect b="18692"/>
          <a:stretch/>
        </p:blipFill>
        <p:spPr>
          <a:xfrm flipH="1">
            <a:off x="9293801" y="3787718"/>
            <a:ext cx="1876425" cy="1525688"/>
          </a:xfrm>
          <a:prstGeom prst="rect">
            <a:avLst/>
          </a:prstGeom>
        </p:spPr>
      </p:pic>
      <p:sp>
        <p:nvSpPr>
          <p:cNvPr id="75" name="TextBox 74"/>
          <p:cNvSpPr txBox="1"/>
          <p:nvPr/>
        </p:nvSpPr>
        <p:spPr>
          <a:xfrm>
            <a:off x="6550736" y="5664142"/>
            <a:ext cx="1901986" cy="369332"/>
          </a:xfrm>
          <a:prstGeom prst="rect">
            <a:avLst/>
          </a:prstGeom>
          <a:noFill/>
        </p:spPr>
        <p:txBody>
          <a:bodyPr wrap="square" rtlCol="0">
            <a:spAutoFit/>
          </a:bodyPr>
          <a:lstStyle/>
          <a:p>
            <a:r>
              <a:rPr lang="fr-FR" dirty="0" smtClean="0"/>
              <a:t>Bonne vue de face</a:t>
            </a:r>
            <a:endParaRPr lang="en-US" dirty="0"/>
          </a:p>
        </p:txBody>
      </p:sp>
      <p:sp>
        <p:nvSpPr>
          <p:cNvPr id="76" name="TextBox 75"/>
          <p:cNvSpPr txBox="1"/>
          <p:nvPr/>
        </p:nvSpPr>
        <p:spPr>
          <a:xfrm>
            <a:off x="9313656" y="5665145"/>
            <a:ext cx="2276982" cy="646331"/>
          </a:xfrm>
          <a:prstGeom prst="rect">
            <a:avLst/>
          </a:prstGeom>
          <a:noFill/>
        </p:spPr>
        <p:txBody>
          <a:bodyPr wrap="square" rtlCol="0">
            <a:spAutoFit/>
          </a:bodyPr>
          <a:lstStyle/>
          <a:p>
            <a:r>
              <a:rPr lang="fr-FR" dirty="0" smtClean="0"/>
              <a:t>Vue de face inversée… Erreur</a:t>
            </a:r>
            <a:endParaRPr lang="en-US" dirty="0"/>
          </a:p>
        </p:txBody>
      </p:sp>
      <p:cxnSp>
        <p:nvCxnSpPr>
          <p:cNvPr id="78" name="Straight Connector 77"/>
          <p:cNvCxnSpPr/>
          <p:nvPr/>
        </p:nvCxnSpPr>
        <p:spPr>
          <a:xfrm>
            <a:off x="9313656" y="3787717"/>
            <a:ext cx="1856570" cy="171515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9334492" y="3787716"/>
            <a:ext cx="1855589" cy="171516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0B3E07E0-055B-4305-A5F9-93FAB2F5D96F}" type="slidenum">
              <a:rPr lang="en-US" smtClean="0"/>
              <a:pPr/>
              <a:t>11</a:t>
            </a:fld>
            <a:endParaRPr lang="en-US"/>
          </a:p>
        </p:txBody>
      </p:sp>
      <p:cxnSp>
        <p:nvCxnSpPr>
          <p:cNvPr id="46" name="Straight Connector 45"/>
          <p:cNvCxnSpPr/>
          <p:nvPr/>
        </p:nvCxnSpPr>
        <p:spPr>
          <a:xfrm>
            <a:off x="1441621" y="3562726"/>
            <a:ext cx="24301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EB792E1F-E8BB-4B84-8B79-69C2140E39AD}"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722474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vue de gauche</a:t>
            </a:r>
            <a:endParaRPr lang="en-US" dirty="0"/>
          </a:p>
        </p:txBody>
      </p:sp>
      <p:sp>
        <p:nvSpPr>
          <p:cNvPr id="4" name="Text Placeholder 3"/>
          <p:cNvSpPr>
            <a:spLocks noGrp="1"/>
          </p:cNvSpPr>
          <p:nvPr>
            <p:ph type="body" sz="half" idx="2"/>
          </p:nvPr>
        </p:nvSpPr>
        <p:spPr/>
        <p:txBody>
          <a:bodyPr/>
          <a:lstStyle/>
          <a:p>
            <a:r>
              <a:rPr lang="fr-FR" dirty="0" smtClean="0"/>
              <a:t>Pour définir la vue de gauche on se positionne à gauche de notre pièce.</a:t>
            </a:r>
          </a:p>
          <a:p>
            <a:endParaRPr lang="fr-FR" dirty="0"/>
          </a:p>
        </p:txBody>
      </p:sp>
      <p:pic>
        <p:nvPicPr>
          <p:cNvPr id="38" name="Content Placeholder 3"/>
          <p:cNvPicPr>
            <a:picLocks noChangeAspect="1"/>
          </p:cNvPicPr>
          <p:nvPr/>
        </p:nvPicPr>
        <p:blipFill rotWithShape="1">
          <a:blip r:embed="rId2"/>
          <a:srcRect b="13111"/>
          <a:stretch/>
        </p:blipFill>
        <p:spPr>
          <a:xfrm>
            <a:off x="7150742" y="605967"/>
            <a:ext cx="2533650" cy="2449727"/>
          </a:xfrm>
          <a:prstGeom prst="rect">
            <a:avLst/>
          </a:prstGeom>
        </p:spPr>
      </p:pic>
      <p:sp>
        <p:nvSpPr>
          <p:cNvPr id="39" name="Freeform 38"/>
          <p:cNvSpPr/>
          <p:nvPr/>
        </p:nvSpPr>
        <p:spPr>
          <a:xfrm>
            <a:off x="9692436" y="116776"/>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endCxn id="39" idx="0"/>
          </p:cNvCxnSpPr>
          <p:nvPr/>
        </p:nvCxnSpPr>
        <p:spPr>
          <a:xfrm flipV="1">
            <a:off x="7841560" y="11677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6"/>
          </p:cNvCxnSpPr>
          <p:nvPr/>
        </p:nvCxnSpPr>
        <p:spPr>
          <a:xfrm flipV="1">
            <a:off x="8473558" y="339197"/>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9" idx="5"/>
          </p:cNvCxnSpPr>
          <p:nvPr/>
        </p:nvCxnSpPr>
        <p:spPr>
          <a:xfrm flipV="1">
            <a:off x="8220064" y="742851"/>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4"/>
          </p:cNvCxnSpPr>
          <p:nvPr/>
        </p:nvCxnSpPr>
        <p:spPr>
          <a:xfrm flipV="1">
            <a:off x="8539406" y="899370"/>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9" idx="3"/>
          </p:cNvCxnSpPr>
          <p:nvPr/>
        </p:nvCxnSpPr>
        <p:spPr>
          <a:xfrm flipV="1">
            <a:off x="8837123" y="1451306"/>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9" idx="2"/>
          </p:cNvCxnSpPr>
          <p:nvPr/>
        </p:nvCxnSpPr>
        <p:spPr>
          <a:xfrm flipV="1">
            <a:off x="8850045" y="1830246"/>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417009" y="1265690"/>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3"/>
          <a:stretch>
            <a:fillRect/>
          </a:stretch>
        </p:blipFill>
        <p:spPr>
          <a:xfrm>
            <a:off x="7807967" y="3963194"/>
            <a:ext cx="1876425" cy="1876425"/>
          </a:xfrm>
          <a:prstGeom prst="rect">
            <a:avLst/>
          </a:prstGeom>
        </p:spPr>
      </p:pic>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grpSp>
        <p:nvGrpSpPr>
          <p:cNvPr id="89" name="Group 88"/>
          <p:cNvGrpSpPr/>
          <p:nvPr/>
        </p:nvGrpSpPr>
        <p:grpSpPr>
          <a:xfrm rot="2368922">
            <a:off x="6150062" y="-40154"/>
            <a:ext cx="593532" cy="638839"/>
            <a:chOff x="6066439" y="3742661"/>
            <a:chExt cx="593532" cy="638839"/>
          </a:xfrm>
        </p:grpSpPr>
        <p:cxnSp>
          <p:nvCxnSpPr>
            <p:cNvPr id="90" name="Straight Connector 8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6432080" y="4044369"/>
              <a:ext cx="107092" cy="312418"/>
              <a:chOff x="6305122" y="3748836"/>
              <a:chExt cx="107092" cy="312418"/>
            </a:xfrm>
          </p:grpSpPr>
          <p:sp>
            <p:nvSpPr>
              <p:cNvPr id="103" name="Arc 10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3" name="Straight Connector 9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6452530" y="4114391"/>
              <a:ext cx="45719" cy="172374"/>
              <a:chOff x="6661880" y="4094205"/>
              <a:chExt cx="107092" cy="312418"/>
            </a:xfrm>
          </p:grpSpPr>
          <p:sp>
            <p:nvSpPr>
              <p:cNvPr id="101" name="Arc 10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Arc 10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7" name="Group 96"/>
            <p:cNvGrpSpPr/>
            <p:nvPr/>
          </p:nvGrpSpPr>
          <p:grpSpPr>
            <a:xfrm flipH="1">
              <a:off x="6448411" y="4118508"/>
              <a:ext cx="45719" cy="172374"/>
              <a:chOff x="6661880" y="4094205"/>
              <a:chExt cx="107092" cy="312418"/>
            </a:xfrm>
          </p:grpSpPr>
          <p:sp>
            <p:nvSpPr>
              <p:cNvPr id="99" name="Arc 9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8" name="Oval 9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5" name="Straight Arrow Connector 104"/>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771201" y="898147"/>
            <a:ext cx="1569191" cy="369332"/>
          </a:xfrm>
          <a:prstGeom prst="rect">
            <a:avLst/>
          </a:prstGeom>
          <a:noFill/>
        </p:spPr>
        <p:txBody>
          <a:bodyPr wrap="square" rtlCol="0">
            <a:spAutoFit/>
          </a:bodyPr>
          <a:lstStyle/>
          <a:p>
            <a:r>
              <a:rPr lang="fr-FR" dirty="0" smtClean="0"/>
              <a:t>Vue de gauche</a:t>
            </a:r>
            <a:endParaRPr lang="en-US" dirty="0"/>
          </a:p>
        </p:txBody>
      </p:sp>
      <p:sp>
        <p:nvSpPr>
          <p:cNvPr id="8" name="Slide Number Placeholder 7"/>
          <p:cNvSpPr>
            <a:spLocks noGrp="1"/>
          </p:cNvSpPr>
          <p:nvPr>
            <p:ph type="sldNum" sz="quarter" idx="12"/>
          </p:nvPr>
        </p:nvSpPr>
        <p:spPr/>
        <p:txBody>
          <a:bodyPr/>
          <a:lstStyle/>
          <a:p>
            <a:fld id="{0B3E07E0-055B-4305-A5F9-93FAB2F5D96F}" type="slidenum">
              <a:rPr lang="en-US" smtClean="0"/>
              <a:pPr/>
              <a:t>12</a:t>
            </a:fld>
            <a:endParaRPr lang="en-US"/>
          </a:p>
        </p:txBody>
      </p:sp>
      <p:sp>
        <p:nvSpPr>
          <p:cNvPr id="3" name="Date Placeholder 2"/>
          <p:cNvSpPr>
            <a:spLocks noGrp="1"/>
          </p:cNvSpPr>
          <p:nvPr>
            <p:ph type="dt" sz="half" idx="10"/>
          </p:nvPr>
        </p:nvSpPr>
        <p:spPr/>
        <p:txBody>
          <a:bodyPr/>
          <a:lstStyle/>
          <a:p>
            <a:fld id="{7BACD124-29BE-4D10-908C-98368E9266A5}"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3642900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vue de gauche</a:t>
            </a:r>
            <a:endParaRPr lang="en-US" dirty="0"/>
          </a:p>
        </p:txBody>
      </p:sp>
      <p:sp>
        <p:nvSpPr>
          <p:cNvPr id="4" name="Text Placeholder 3"/>
          <p:cNvSpPr>
            <a:spLocks noGrp="1"/>
          </p:cNvSpPr>
          <p:nvPr>
            <p:ph type="body" sz="half" idx="2"/>
          </p:nvPr>
        </p:nvSpPr>
        <p:spPr/>
        <p:txBody>
          <a:bodyPr/>
          <a:lstStyle/>
          <a:p>
            <a:r>
              <a:rPr lang="fr-FR" dirty="0" smtClean="0"/>
              <a:t>Pour définir la vue de gauche on se positionne à gauche de notre pièce.</a:t>
            </a:r>
          </a:p>
          <a:p>
            <a:endParaRPr lang="fr-FR" dirty="0"/>
          </a:p>
          <a:p>
            <a:r>
              <a:rPr lang="fr-FR" dirty="0" smtClean="0"/>
              <a:t>On peut imaginer que l’on regarder notre pièce à gauche de la vue de face. Nous pouvons alors comprendre que la vue de face et la vue de gauche doivent avoirs les mêmes extrémités.  </a:t>
            </a:r>
          </a:p>
          <a:p>
            <a:endParaRPr lang="fr-FR" dirty="0"/>
          </a:p>
          <a:p>
            <a:r>
              <a:rPr lang="fr-FR" dirty="0" smtClean="0"/>
              <a:t>	 </a:t>
            </a:r>
            <a:endParaRPr lang="fr-FR" dirty="0"/>
          </a:p>
        </p:txBody>
      </p:sp>
      <p:pic>
        <p:nvPicPr>
          <p:cNvPr id="38" name="Content Placeholder 3"/>
          <p:cNvPicPr>
            <a:picLocks noChangeAspect="1"/>
          </p:cNvPicPr>
          <p:nvPr/>
        </p:nvPicPr>
        <p:blipFill rotWithShape="1">
          <a:blip r:embed="rId2"/>
          <a:srcRect b="13111"/>
          <a:stretch/>
        </p:blipFill>
        <p:spPr>
          <a:xfrm>
            <a:off x="7150742" y="605967"/>
            <a:ext cx="2533650" cy="2449727"/>
          </a:xfrm>
          <a:prstGeom prst="rect">
            <a:avLst/>
          </a:prstGeom>
        </p:spPr>
      </p:pic>
      <p:sp>
        <p:nvSpPr>
          <p:cNvPr id="39" name="Freeform 38"/>
          <p:cNvSpPr/>
          <p:nvPr/>
        </p:nvSpPr>
        <p:spPr>
          <a:xfrm>
            <a:off x="9692436" y="116776"/>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endCxn id="39" idx="0"/>
          </p:cNvCxnSpPr>
          <p:nvPr/>
        </p:nvCxnSpPr>
        <p:spPr>
          <a:xfrm flipV="1">
            <a:off x="7841560" y="11677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6"/>
          </p:cNvCxnSpPr>
          <p:nvPr/>
        </p:nvCxnSpPr>
        <p:spPr>
          <a:xfrm flipV="1">
            <a:off x="8473558" y="339197"/>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9" idx="5"/>
          </p:cNvCxnSpPr>
          <p:nvPr/>
        </p:nvCxnSpPr>
        <p:spPr>
          <a:xfrm flipV="1">
            <a:off x="8220064" y="742851"/>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4"/>
          </p:cNvCxnSpPr>
          <p:nvPr/>
        </p:nvCxnSpPr>
        <p:spPr>
          <a:xfrm flipV="1">
            <a:off x="8539406" y="899370"/>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9" idx="3"/>
          </p:cNvCxnSpPr>
          <p:nvPr/>
        </p:nvCxnSpPr>
        <p:spPr>
          <a:xfrm flipV="1">
            <a:off x="8837123" y="1451306"/>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9" idx="2"/>
          </p:cNvCxnSpPr>
          <p:nvPr/>
        </p:nvCxnSpPr>
        <p:spPr>
          <a:xfrm flipV="1">
            <a:off x="8850045" y="1830246"/>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417009" y="1265690"/>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3"/>
          <a:stretch>
            <a:fillRect/>
          </a:stretch>
        </p:blipFill>
        <p:spPr>
          <a:xfrm>
            <a:off x="7807967" y="3963194"/>
            <a:ext cx="1876425" cy="1876425"/>
          </a:xfrm>
          <a:prstGeom prst="rect">
            <a:avLst/>
          </a:prstGeom>
        </p:spPr>
      </p:pic>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cxnSp>
        <p:nvCxnSpPr>
          <p:cNvPr id="105" name="Straight Arrow Connector 104"/>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771201" y="898147"/>
            <a:ext cx="1569191" cy="369332"/>
          </a:xfrm>
          <a:prstGeom prst="rect">
            <a:avLst/>
          </a:prstGeom>
          <a:noFill/>
        </p:spPr>
        <p:txBody>
          <a:bodyPr wrap="square" rtlCol="0">
            <a:spAutoFit/>
          </a:bodyPr>
          <a:lstStyle/>
          <a:p>
            <a:r>
              <a:rPr lang="fr-FR" dirty="0" smtClean="0"/>
              <a:t>Vue de gauche</a:t>
            </a:r>
            <a:endParaRPr lang="en-US" dirty="0"/>
          </a:p>
        </p:txBody>
      </p:sp>
      <p:grpSp>
        <p:nvGrpSpPr>
          <p:cNvPr id="111" name="Group 110"/>
          <p:cNvGrpSpPr/>
          <p:nvPr/>
        </p:nvGrpSpPr>
        <p:grpSpPr>
          <a:xfrm rot="599336">
            <a:off x="6084394" y="4358831"/>
            <a:ext cx="593532" cy="638839"/>
            <a:chOff x="6066439" y="3742661"/>
            <a:chExt cx="593532" cy="638839"/>
          </a:xfrm>
        </p:grpSpPr>
        <p:cxnSp>
          <p:nvCxnSpPr>
            <p:cNvPr id="112" name="Straight Connector 11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6432080" y="4044369"/>
              <a:ext cx="107092" cy="312418"/>
              <a:chOff x="6305122" y="3748836"/>
              <a:chExt cx="107092" cy="312418"/>
            </a:xfrm>
          </p:grpSpPr>
          <p:sp>
            <p:nvSpPr>
              <p:cNvPr id="125" name="Arc 12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Arc 12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5" name="Straight Connector 11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6452530" y="4114391"/>
              <a:ext cx="45719" cy="172374"/>
              <a:chOff x="6661880" y="4094205"/>
              <a:chExt cx="107092" cy="312418"/>
            </a:xfrm>
          </p:grpSpPr>
          <p:sp>
            <p:nvSpPr>
              <p:cNvPr id="123" name="Arc 12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Arc 12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p:cNvGrpSpPr/>
            <p:nvPr/>
          </p:nvGrpSpPr>
          <p:grpSpPr>
            <a:xfrm flipH="1">
              <a:off x="6448411" y="4118508"/>
              <a:ext cx="45719" cy="172374"/>
              <a:chOff x="6661880" y="4094205"/>
              <a:chExt cx="107092" cy="312418"/>
            </a:xfrm>
          </p:grpSpPr>
          <p:sp>
            <p:nvSpPr>
              <p:cNvPr id="121" name="Arc 12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Arc 12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0" name="Oval 11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7" name="Straight Arrow Connector 126"/>
          <p:cNvCxnSpPr/>
          <p:nvPr/>
        </p:nvCxnSpPr>
        <p:spPr>
          <a:xfrm>
            <a:off x="6651462" y="4828975"/>
            <a:ext cx="392818" cy="5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rot="2368922">
            <a:off x="6150062" y="-40154"/>
            <a:ext cx="593532" cy="638839"/>
            <a:chOff x="6066439" y="3742661"/>
            <a:chExt cx="593532" cy="638839"/>
          </a:xfrm>
        </p:grpSpPr>
        <p:cxnSp>
          <p:nvCxnSpPr>
            <p:cNvPr id="76" name="Straight Connector 75"/>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6432080" y="4044369"/>
              <a:ext cx="107092" cy="312418"/>
              <a:chOff x="6305122" y="3748836"/>
              <a:chExt cx="107092" cy="312418"/>
            </a:xfrm>
          </p:grpSpPr>
          <p:sp>
            <p:nvSpPr>
              <p:cNvPr id="128" name="Arc 127"/>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9" name="Arc 128"/>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79" name="Straight Connector 78"/>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6452530" y="4114391"/>
              <a:ext cx="45719" cy="172374"/>
              <a:chOff x="6661880" y="4094205"/>
              <a:chExt cx="107092" cy="312418"/>
            </a:xfrm>
          </p:grpSpPr>
          <p:sp>
            <p:nvSpPr>
              <p:cNvPr id="87" name="Arc 8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3" name="Group 82"/>
            <p:cNvGrpSpPr/>
            <p:nvPr/>
          </p:nvGrpSpPr>
          <p:grpSpPr>
            <a:xfrm flipH="1">
              <a:off x="6448411" y="4118508"/>
              <a:ext cx="45719" cy="172374"/>
              <a:chOff x="6661880" y="4094205"/>
              <a:chExt cx="107092" cy="312418"/>
            </a:xfrm>
          </p:grpSpPr>
          <p:sp>
            <p:nvSpPr>
              <p:cNvPr id="85" name="Arc 84"/>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4" name="Oval 83"/>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0B3E07E0-055B-4305-A5F9-93FAB2F5D96F}" type="slidenum">
              <a:rPr lang="en-US" smtClean="0"/>
              <a:pPr/>
              <a:t>13</a:t>
            </a:fld>
            <a:endParaRPr lang="en-US"/>
          </a:p>
        </p:txBody>
      </p:sp>
      <p:sp>
        <p:nvSpPr>
          <p:cNvPr id="5" name="Date Placeholder 4"/>
          <p:cNvSpPr>
            <a:spLocks noGrp="1"/>
          </p:cNvSpPr>
          <p:nvPr>
            <p:ph type="dt" sz="half" idx="10"/>
          </p:nvPr>
        </p:nvSpPr>
        <p:spPr/>
        <p:txBody>
          <a:bodyPr/>
          <a:lstStyle/>
          <a:p>
            <a:fld id="{7501FA10-FF97-4274-9AF1-3CBF42F84ACA}"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143811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vue de gauche</a:t>
            </a:r>
            <a:endParaRPr lang="en-US" dirty="0"/>
          </a:p>
        </p:txBody>
      </p:sp>
      <p:sp>
        <p:nvSpPr>
          <p:cNvPr id="4" name="Text Placeholder 3"/>
          <p:cNvSpPr>
            <a:spLocks noGrp="1"/>
          </p:cNvSpPr>
          <p:nvPr>
            <p:ph type="body" sz="half" idx="2"/>
          </p:nvPr>
        </p:nvSpPr>
        <p:spPr/>
        <p:txBody>
          <a:bodyPr/>
          <a:lstStyle/>
          <a:p>
            <a:r>
              <a:rPr lang="fr-FR" dirty="0" smtClean="0"/>
              <a:t>Pour définir la vue de gauche on se positionne à gauche de notre pièce.</a:t>
            </a:r>
          </a:p>
          <a:p>
            <a:endParaRPr lang="fr-FR" dirty="0"/>
          </a:p>
          <a:p>
            <a:r>
              <a:rPr lang="fr-FR" dirty="0"/>
              <a:t>On peut imaginer que l’on regarder notre pièce à gauche de la vue de face. Nous pouvons alors comprendre que la vue de face et la vue de gauche doivent avoirs les mêmes extrémités.  </a:t>
            </a:r>
          </a:p>
          <a:p>
            <a:endParaRPr lang="fr-FR" dirty="0"/>
          </a:p>
          <a:p>
            <a:r>
              <a:rPr lang="fr-FR" dirty="0" smtClean="0"/>
              <a:t>Pour nous aider, nous utilisons des lignes droites et fines qui seront supprimées à la fin du dessin. Ces traits sont appelés : traits de construction.</a:t>
            </a:r>
          </a:p>
          <a:p>
            <a:r>
              <a:rPr lang="fr-FR" dirty="0" smtClean="0"/>
              <a:t>	 </a:t>
            </a:r>
            <a:endParaRPr lang="fr-FR" dirty="0"/>
          </a:p>
        </p:txBody>
      </p:sp>
      <p:pic>
        <p:nvPicPr>
          <p:cNvPr id="38" name="Content Placeholder 3"/>
          <p:cNvPicPr>
            <a:picLocks noChangeAspect="1"/>
          </p:cNvPicPr>
          <p:nvPr/>
        </p:nvPicPr>
        <p:blipFill rotWithShape="1">
          <a:blip r:embed="rId2"/>
          <a:srcRect b="13111"/>
          <a:stretch/>
        </p:blipFill>
        <p:spPr>
          <a:xfrm>
            <a:off x="7150742" y="605967"/>
            <a:ext cx="2533650" cy="2449727"/>
          </a:xfrm>
          <a:prstGeom prst="rect">
            <a:avLst/>
          </a:prstGeom>
        </p:spPr>
      </p:pic>
      <p:sp>
        <p:nvSpPr>
          <p:cNvPr id="39" name="Freeform 38"/>
          <p:cNvSpPr/>
          <p:nvPr/>
        </p:nvSpPr>
        <p:spPr>
          <a:xfrm>
            <a:off x="9692436" y="116776"/>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endCxn id="39" idx="0"/>
          </p:cNvCxnSpPr>
          <p:nvPr/>
        </p:nvCxnSpPr>
        <p:spPr>
          <a:xfrm flipV="1">
            <a:off x="7841560" y="11677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6"/>
          </p:cNvCxnSpPr>
          <p:nvPr/>
        </p:nvCxnSpPr>
        <p:spPr>
          <a:xfrm flipV="1">
            <a:off x="8473558" y="339197"/>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9" idx="5"/>
          </p:cNvCxnSpPr>
          <p:nvPr/>
        </p:nvCxnSpPr>
        <p:spPr>
          <a:xfrm flipV="1">
            <a:off x="8220064" y="742851"/>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4"/>
          </p:cNvCxnSpPr>
          <p:nvPr/>
        </p:nvCxnSpPr>
        <p:spPr>
          <a:xfrm flipV="1">
            <a:off x="8539406" y="899370"/>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9" idx="3"/>
          </p:cNvCxnSpPr>
          <p:nvPr/>
        </p:nvCxnSpPr>
        <p:spPr>
          <a:xfrm flipV="1">
            <a:off x="8837123" y="1451306"/>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9" idx="2"/>
          </p:cNvCxnSpPr>
          <p:nvPr/>
        </p:nvCxnSpPr>
        <p:spPr>
          <a:xfrm flipV="1">
            <a:off x="8850045" y="1830246"/>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417009" y="1265690"/>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3"/>
          <a:stretch>
            <a:fillRect/>
          </a:stretch>
        </p:blipFill>
        <p:spPr>
          <a:xfrm>
            <a:off x="7807967" y="3963194"/>
            <a:ext cx="1876425" cy="1876425"/>
          </a:xfrm>
          <a:prstGeom prst="rect">
            <a:avLst/>
          </a:prstGeom>
        </p:spPr>
      </p:pic>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cxnSp>
        <p:nvCxnSpPr>
          <p:cNvPr id="105" name="Straight Arrow Connector 104"/>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771201" y="898147"/>
            <a:ext cx="1569191" cy="369332"/>
          </a:xfrm>
          <a:prstGeom prst="rect">
            <a:avLst/>
          </a:prstGeom>
          <a:noFill/>
        </p:spPr>
        <p:txBody>
          <a:bodyPr wrap="square" rtlCol="0">
            <a:spAutoFit/>
          </a:bodyPr>
          <a:lstStyle/>
          <a:p>
            <a:r>
              <a:rPr lang="fr-FR" dirty="0" smtClean="0"/>
              <a:t>Vue de gauche</a:t>
            </a:r>
            <a:endParaRPr lang="en-US" dirty="0"/>
          </a:p>
        </p:txBody>
      </p:sp>
      <p:grpSp>
        <p:nvGrpSpPr>
          <p:cNvPr id="111" name="Group 110"/>
          <p:cNvGrpSpPr/>
          <p:nvPr/>
        </p:nvGrpSpPr>
        <p:grpSpPr>
          <a:xfrm rot="599336">
            <a:off x="6084394" y="4358831"/>
            <a:ext cx="593532" cy="638839"/>
            <a:chOff x="6066439" y="3742661"/>
            <a:chExt cx="593532" cy="638839"/>
          </a:xfrm>
        </p:grpSpPr>
        <p:cxnSp>
          <p:nvCxnSpPr>
            <p:cNvPr id="112" name="Straight Connector 11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6432080" y="4044369"/>
              <a:ext cx="107092" cy="312418"/>
              <a:chOff x="6305122" y="3748836"/>
              <a:chExt cx="107092" cy="312418"/>
            </a:xfrm>
          </p:grpSpPr>
          <p:sp>
            <p:nvSpPr>
              <p:cNvPr id="125" name="Arc 12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Arc 12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5" name="Straight Connector 11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6452530" y="4114391"/>
              <a:ext cx="45719" cy="172374"/>
              <a:chOff x="6661880" y="4094205"/>
              <a:chExt cx="107092" cy="312418"/>
            </a:xfrm>
          </p:grpSpPr>
          <p:sp>
            <p:nvSpPr>
              <p:cNvPr id="123" name="Arc 12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Arc 12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p:cNvGrpSpPr/>
            <p:nvPr/>
          </p:nvGrpSpPr>
          <p:grpSpPr>
            <a:xfrm flipH="1">
              <a:off x="6448411" y="4118508"/>
              <a:ext cx="45719" cy="172374"/>
              <a:chOff x="6661880" y="4094205"/>
              <a:chExt cx="107092" cy="312418"/>
            </a:xfrm>
          </p:grpSpPr>
          <p:sp>
            <p:nvSpPr>
              <p:cNvPr id="121" name="Arc 12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Arc 12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0" name="Oval 11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7" name="Straight Arrow Connector 126"/>
          <p:cNvCxnSpPr/>
          <p:nvPr/>
        </p:nvCxnSpPr>
        <p:spPr>
          <a:xfrm>
            <a:off x="6651462" y="4828975"/>
            <a:ext cx="392818" cy="5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749540" y="4213860"/>
            <a:ext cx="3322320" cy="152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773782" y="5420508"/>
            <a:ext cx="3322320" cy="152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9343766" y="4037206"/>
            <a:ext cx="221201" cy="176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9343766" y="4037206"/>
            <a:ext cx="478598" cy="1398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767688" y="3053469"/>
            <a:ext cx="2908550" cy="923330"/>
          </a:xfrm>
          <a:prstGeom prst="rect">
            <a:avLst/>
          </a:prstGeom>
          <a:noFill/>
        </p:spPr>
        <p:txBody>
          <a:bodyPr wrap="square" rtlCol="0">
            <a:spAutoFit/>
          </a:bodyPr>
          <a:lstStyle/>
          <a:p>
            <a:r>
              <a:rPr lang="fr-FR" dirty="0" smtClean="0"/>
              <a:t>TRAITS DE CONSTRUCTION : LINGES FINES CONTINUES A SUPPRIMER A LA FIN</a:t>
            </a:r>
          </a:p>
        </p:txBody>
      </p:sp>
      <p:grpSp>
        <p:nvGrpSpPr>
          <p:cNvPr id="129" name="Group 128"/>
          <p:cNvGrpSpPr/>
          <p:nvPr/>
        </p:nvGrpSpPr>
        <p:grpSpPr>
          <a:xfrm rot="2368922">
            <a:off x="6150062" y="-40154"/>
            <a:ext cx="593532" cy="638839"/>
            <a:chOff x="6066439" y="3742661"/>
            <a:chExt cx="593532" cy="638839"/>
          </a:xfrm>
        </p:grpSpPr>
        <p:cxnSp>
          <p:nvCxnSpPr>
            <p:cNvPr id="130" name="Straight Connector 12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32" name="Group 131"/>
            <p:cNvGrpSpPr/>
            <p:nvPr/>
          </p:nvGrpSpPr>
          <p:grpSpPr>
            <a:xfrm>
              <a:off x="6432080" y="4044369"/>
              <a:ext cx="107092" cy="312418"/>
              <a:chOff x="6305122" y="3748836"/>
              <a:chExt cx="107092" cy="312418"/>
            </a:xfrm>
          </p:grpSpPr>
          <p:sp>
            <p:nvSpPr>
              <p:cNvPr id="143" name="Arc 14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4" name="Arc 14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33" name="Straight Connector 13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452530" y="4114391"/>
              <a:ext cx="45719" cy="172374"/>
              <a:chOff x="6661880" y="4094205"/>
              <a:chExt cx="107092" cy="312418"/>
            </a:xfrm>
          </p:grpSpPr>
          <p:sp>
            <p:nvSpPr>
              <p:cNvPr id="141" name="Arc 14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Arc 14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7" name="Group 136"/>
            <p:cNvGrpSpPr/>
            <p:nvPr/>
          </p:nvGrpSpPr>
          <p:grpSpPr>
            <a:xfrm flipH="1">
              <a:off x="6448411" y="4118508"/>
              <a:ext cx="45719" cy="172374"/>
              <a:chOff x="6661880" y="4094205"/>
              <a:chExt cx="107092" cy="312418"/>
            </a:xfrm>
          </p:grpSpPr>
          <p:sp>
            <p:nvSpPr>
              <p:cNvPr id="139" name="Arc 13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0" name="Arc 13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8" name="Oval 13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Slide Number Placeholder 9"/>
          <p:cNvSpPr>
            <a:spLocks noGrp="1"/>
          </p:cNvSpPr>
          <p:nvPr>
            <p:ph type="sldNum" sz="quarter" idx="12"/>
          </p:nvPr>
        </p:nvSpPr>
        <p:spPr/>
        <p:txBody>
          <a:bodyPr/>
          <a:lstStyle/>
          <a:p>
            <a:fld id="{0B3E07E0-055B-4305-A5F9-93FAB2F5D96F}" type="slidenum">
              <a:rPr lang="en-US" smtClean="0"/>
              <a:pPr/>
              <a:t>14</a:t>
            </a:fld>
            <a:endParaRPr lang="en-US"/>
          </a:p>
        </p:txBody>
      </p:sp>
      <p:sp>
        <p:nvSpPr>
          <p:cNvPr id="3" name="Date Placeholder 2"/>
          <p:cNvSpPr>
            <a:spLocks noGrp="1"/>
          </p:cNvSpPr>
          <p:nvPr>
            <p:ph type="dt" sz="half" idx="10"/>
          </p:nvPr>
        </p:nvSpPr>
        <p:spPr/>
        <p:txBody>
          <a:bodyPr/>
          <a:lstStyle/>
          <a:p>
            <a:fld id="{D80FBC51-8493-4B0F-BDEA-2EB82A34D21D}"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360206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921022" y="3906043"/>
            <a:ext cx="1914525" cy="1990725"/>
          </a:xfrm>
          <a:prstGeom prst="rect">
            <a:avLst/>
          </a:prstGeom>
        </p:spPr>
      </p:pic>
      <p:sp>
        <p:nvSpPr>
          <p:cNvPr id="2" name="Title 1"/>
          <p:cNvSpPr>
            <a:spLocks noGrp="1"/>
          </p:cNvSpPr>
          <p:nvPr>
            <p:ph type="title"/>
          </p:nvPr>
        </p:nvSpPr>
        <p:spPr/>
        <p:txBody>
          <a:bodyPr/>
          <a:lstStyle/>
          <a:p>
            <a:r>
              <a:rPr lang="fr-FR" dirty="0" smtClean="0"/>
              <a:t>La vue de gauche</a:t>
            </a:r>
            <a:endParaRPr lang="en-US" dirty="0"/>
          </a:p>
        </p:txBody>
      </p:sp>
      <p:sp>
        <p:nvSpPr>
          <p:cNvPr id="4" name="Text Placeholder 3"/>
          <p:cNvSpPr>
            <a:spLocks noGrp="1"/>
          </p:cNvSpPr>
          <p:nvPr>
            <p:ph type="body" sz="half" idx="2"/>
          </p:nvPr>
        </p:nvSpPr>
        <p:spPr/>
        <p:txBody>
          <a:bodyPr>
            <a:normAutofit/>
          </a:bodyPr>
          <a:lstStyle/>
          <a:p>
            <a:r>
              <a:rPr lang="fr-FR" dirty="0" smtClean="0"/>
              <a:t>Pour définir la vue de gauche on se positionne à gauche de notre pièce.</a:t>
            </a:r>
          </a:p>
          <a:p>
            <a:endParaRPr lang="fr-FR" dirty="0"/>
          </a:p>
          <a:p>
            <a:r>
              <a:rPr lang="fr-FR" dirty="0"/>
              <a:t>On peut imaginer que l’on regarder notre pièce à gauche de la vue de face. Nous pouvons alors comprendre que la vue de face et la vue de gauche doivent avoirs les mêmes extrémités.  </a:t>
            </a:r>
          </a:p>
          <a:p>
            <a:endParaRPr lang="fr-FR" dirty="0"/>
          </a:p>
          <a:p>
            <a:r>
              <a:rPr lang="fr-FR" dirty="0"/>
              <a:t>Pour </a:t>
            </a:r>
            <a:r>
              <a:rPr lang="fr-FR" dirty="0" smtClean="0"/>
              <a:t>nous aider, </a:t>
            </a:r>
            <a:r>
              <a:rPr lang="fr-FR" dirty="0"/>
              <a:t>nous utilisons des lignes droites et fines qui seront supprimées à la fin du dessin. Ces traits sont </a:t>
            </a:r>
            <a:r>
              <a:rPr lang="fr-FR" dirty="0" smtClean="0"/>
              <a:t>appelés </a:t>
            </a:r>
            <a:r>
              <a:rPr lang="fr-FR" dirty="0"/>
              <a:t>: traits de construction</a:t>
            </a:r>
            <a:r>
              <a:rPr lang="fr-FR" dirty="0" smtClean="0"/>
              <a:t>.</a:t>
            </a:r>
            <a:endParaRPr lang="fr-FR" dirty="0"/>
          </a:p>
          <a:p>
            <a:r>
              <a:rPr lang="fr-FR" dirty="0" smtClean="0"/>
              <a:t>	 </a:t>
            </a:r>
            <a:endParaRPr lang="fr-FR" dirty="0"/>
          </a:p>
        </p:txBody>
      </p:sp>
      <p:pic>
        <p:nvPicPr>
          <p:cNvPr id="38" name="Content Placeholder 3"/>
          <p:cNvPicPr>
            <a:picLocks noChangeAspect="1"/>
          </p:cNvPicPr>
          <p:nvPr/>
        </p:nvPicPr>
        <p:blipFill rotWithShape="1">
          <a:blip r:embed="rId3"/>
          <a:srcRect b="13111"/>
          <a:stretch/>
        </p:blipFill>
        <p:spPr>
          <a:xfrm>
            <a:off x="7150742" y="605967"/>
            <a:ext cx="2533650" cy="2449727"/>
          </a:xfrm>
          <a:prstGeom prst="rect">
            <a:avLst/>
          </a:prstGeom>
        </p:spPr>
      </p:pic>
      <p:sp>
        <p:nvSpPr>
          <p:cNvPr id="39" name="Freeform 38"/>
          <p:cNvSpPr/>
          <p:nvPr/>
        </p:nvSpPr>
        <p:spPr>
          <a:xfrm>
            <a:off x="9692436" y="116776"/>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endCxn id="39" idx="0"/>
          </p:cNvCxnSpPr>
          <p:nvPr/>
        </p:nvCxnSpPr>
        <p:spPr>
          <a:xfrm flipV="1">
            <a:off x="7841560" y="11677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6"/>
          </p:cNvCxnSpPr>
          <p:nvPr/>
        </p:nvCxnSpPr>
        <p:spPr>
          <a:xfrm flipV="1">
            <a:off x="8473558" y="339197"/>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9" idx="5"/>
          </p:cNvCxnSpPr>
          <p:nvPr/>
        </p:nvCxnSpPr>
        <p:spPr>
          <a:xfrm flipV="1">
            <a:off x="8220064" y="742851"/>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4"/>
          </p:cNvCxnSpPr>
          <p:nvPr/>
        </p:nvCxnSpPr>
        <p:spPr>
          <a:xfrm flipV="1">
            <a:off x="8539406" y="899370"/>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9" idx="3"/>
          </p:cNvCxnSpPr>
          <p:nvPr/>
        </p:nvCxnSpPr>
        <p:spPr>
          <a:xfrm flipV="1">
            <a:off x="8837123" y="1451306"/>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9" idx="2"/>
          </p:cNvCxnSpPr>
          <p:nvPr/>
        </p:nvCxnSpPr>
        <p:spPr>
          <a:xfrm flipV="1">
            <a:off x="8850045" y="1830246"/>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417009" y="1265690"/>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4"/>
          <a:stretch>
            <a:fillRect/>
          </a:stretch>
        </p:blipFill>
        <p:spPr>
          <a:xfrm>
            <a:off x="7807967" y="3963194"/>
            <a:ext cx="1876425" cy="1876425"/>
          </a:xfrm>
          <a:prstGeom prst="rect">
            <a:avLst/>
          </a:prstGeom>
        </p:spPr>
      </p:pic>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cxnSp>
        <p:nvCxnSpPr>
          <p:cNvPr id="105" name="Straight Arrow Connector 104"/>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771201" y="898147"/>
            <a:ext cx="1569191" cy="369332"/>
          </a:xfrm>
          <a:prstGeom prst="rect">
            <a:avLst/>
          </a:prstGeom>
          <a:noFill/>
        </p:spPr>
        <p:txBody>
          <a:bodyPr wrap="square" rtlCol="0">
            <a:spAutoFit/>
          </a:bodyPr>
          <a:lstStyle/>
          <a:p>
            <a:r>
              <a:rPr lang="fr-FR" dirty="0" smtClean="0"/>
              <a:t>Vue de gauche</a:t>
            </a:r>
            <a:endParaRPr lang="en-US" dirty="0"/>
          </a:p>
        </p:txBody>
      </p:sp>
      <p:grpSp>
        <p:nvGrpSpPr>
          <p:cNvPr id="111" name="Group 110"/>
          <p:cNvGrpSpPr/>
          <p:nvPr/>
        </p:nvGrpSpPr>
        <p:grpSpPr>
          <a:xfrm rot="599336">
            <a:off x="6084394" y="4358831"/>
            <a:ext cx="593532" cy="638839"/>
            <a:chOff x="6066439" y="3742661"/>
            <a:chExt cx="593532" cy="638839"/>
          </a:xfrm>
        </p:grpSpPr>
        <p:cxnSp>
          <p:nvCxnSpPr>
            <p:cNvPr id="112" name="Straight Connector 11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6432080" y="4044369"/>
              <a:ext cx="107092" cy="312418"/>
              <a:chOff x="6305122" y="3748836"/>
              <a:chExt cx="107092" cy="312418"/>
            </a:xfrm>
          </p:grpSpPr>
          <p:sp>
            <p:nvSpPr>
              <p:cNvPr id="125" name="Arc 12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Arc 12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5" name="Straight Connector 11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6452530" y="4114391"/>
              <a:ext cx="45719" cy="172374"/>
              <a:chOff x="6661880" y="4094205"/>
              <a:chExt cx="107092" cy="312418"/>
            </a:xfrm>
          </p:grpSpPr>
          <p:sp>
            <p:nvSpPr>
              <p:cNvPr id="123" name="Arc 12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Arc 12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p:cNvGrpSpPr/>
            <p:nvPr/>
          </p:nvGrpSpPr>
          <p:grpSpPr>
            <a:xfrm flipH="1">
              <a:off x="6448411" y="4118508"/>
              <a:ext cx="45719" cy="172374"/>
              <a:chOff x="6661880" y="4094205"/>
              <a:chExt cx="107092" cy="312418"/>
            </a:xfrm>
          </p:grpSpPr>
          <p:sp>
            <p:nvSpPr>
              <p:cNvPr id="121" name="Arc 12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Arc 12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0" name="Oval 11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7" name="Straight Arrow Connector 126"/>
          <p:cNvCxnSpPr/>
          <p:nvPr/>
        </p:nvCxnSpPr>
        <p:spPr>
          <a:xfrm>
            <a:off x="6651462" y="4828975"/>
            <a:ext cx="392818" cy="5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749540" y="4213860"/>
            <a:ext cx="3322320" cy="152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773782" y="5420508"/>
            <a:ext cx="3322320" cy="152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 idx="0"/>
          </p:cNvCxnSpPr>
          <p:nvPr/>
        </p:nvCxnSpPr>
        <p:spPr>
          <a:xfrm flipH="1">
            <a:off x="10370820" y="3906043"/>
            <a:ext cx="507465" cy="29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 idx="0"/>
          </p:cNvCxnSpPr>
          <p:nvPr/>
        </p:nvCxnSpPr>
        <p:spPr>
          <a:xfrm flipH="1">
            <a:off x="10287000" y="3906043"/>
            <a:ext cx="591285" cy="839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 idx="0"/>
          </p:cNvCxnSpPr>
          <p:nvPr/>
        </p:nvCxnSpPr>
        <p:spPr>
          <a:xfrm flipH="1">
            <a:off x="10828020" y="3906043"/>
            <a:ext cx="50265" cy="1420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 idx="0"/>
          </p:cNvCxnSpPr>
          <p:nvPr/>
        </p:nvCxnSpPr>
        <p:spPr>
          <a:xfrm>
            <a:off x="10878285" y="3906043"/>
            <a:ext cx="430205" cy="959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rot="2368922">
            <a:off x="6150062" y="-40154"/>
            <a:ext cx="593532" cy="638839"/>
            <a:chOff x="6066439" y="3742661"/>
            <a:chExt cx="593532" cy="638839"/>
          </a:xfrm>
        </p:grpSpPr>
        <p:cxnSp>
          <p:nvCxnSpPr>
            <p:cNvPr id="130" name="Straight Connector 12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32" name="Group 131"/>
            <p:cNvGrpSpPr/>
            <p:nvPr/>
          </p:nvGrpSpPr>
          <p:grpSpPr>
            <a:xfrm>
              <a:off x="6432080" y="4044369"/>
              <a:ext cx="107092" cy="312418"/>
              <a:chOff x="6305122" y="3748836"/>
              <a:chExt cx="107092" cy="312418"/>
            </a:xfrm>
          </p:grpSpPr>
          <p:sp>
            <p:nvSpPr>
              <p:cNvPr id="143" name="Arc 14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4" name="Arc 14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33" name="Straight Connector 13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452530" y="4114391"/>
              <a:ext cx="45719" cy="172374"/>
              <a:chOff x="6661880" y="4094205"/>
              <a:chExt cx="107092" cy="312418"/>
            </a:xfrm>
          </p:grpSpPr>
          <p:sp>
            <p:nvSpPr>
              <p:cNvPr id="141" name="Arc 14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Arc 14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7" name="Group 136"/>
            <p:cNvGrpSpPr/>
            <p:nvPr/>
          </p:nvGrpSpPr>
          <p:grpSpPr>
            <a:xfrm flipH="1">
              <a:off x="6448411" y="4118508"/>
              <a:ext cx="45719" cy="172374"/>
              <a:chOff x="6661880" y="4094205"/>
              <a:chExt cx="107092" cy="312418"/>
            </a:xfrm>
          </p:grpSpPr>
          <p:sp>
            <p:nvSpPr>
              <p:cNvPr id="139" name="Arc 13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0" name="Arc 13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8" name="Oval 13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5" name="TextBox 144"/>
          <p:cNvSpPr txBox="1"/>
          <p:nvPr/>
        </p:nvSpPr>
        <p:spPr>
          <a:xfrm>
            <a:off x="10287000" y="3305346"/>
            <a:ext cx="1678067" cy="646331"/>
          </a:xfrm>
          <a:prstGeom prst="rect">
            <a:avLst/>
          </a:prstGeom>
          <a:noFill/>
        </p:spPr>
        <p:txBody>
          <a:bodyPr wrap="square" rtlCol="0">
            <a:spAutoFit/>
          </a:bodyPr>
          <a:lstStyle/>
          <a:p>
            <a:r>
              <a:rPr lang="fr-FR" dirty="0" smtClean="0"/>
              <a:t>TRAIT FORT CONTINU</a:t>
            </a:r>
          </a:p>
        </p:txBody>
      </p:sp>
      <p:sp>
        <p:nvSpPr>
          <p:cNvPr id="36" name="Slide Number Placeholder 35"/>
          <p:cNvSpPr>
            <a:spLocks noGrp="1"/>
          </p:cNvSpPr>
          <p:nvPr>
            <p:ph type="sldNum" sz="quarter" idx="12"/>
          </p:nvPr>
        </p:nvSpPr>
        <p:spPr/>
        <p:txBody>
          <a:bodyPr/>
          <a:lstStyle/>
          <a:p>
            <a:fld id="{0B3E07E0-055B-4305-A5F9-93FAB2F5D96F}" type="slidenum">
              <a:rPr lang="en-US" smtClean="0"/>
              <a:pPr/>
              <a:t>15</a:t>
            </a:fld>
            <a:endParaRPr lang="en-US"/>
          </a:p>
        </p:txBody>
      </p:sp>
      <p:sp>
        <p:nvSpPr>
          <p:cNvPr id="3" name="Date Placeholder 2"/>
          <p:cNvSpPr>
            <a:spLocks noGrp="1"/>
          </p:cNvSpPr>
          <p:nvPr>
            <p:ph type="dt" sz="half" idx="10"/>
          </p:nvPr>
        </p:nvSpPr>
        <p:spPr/>
        <p:txBody>
          <a:bodyPr/>
          <a:lstStyle/>
          <a:p>
            <a:fld id="{F8453D88-87DC-4901-BC85-72147826170E}" type="datetime7">
              <a:rPr lang="en-US" smtClean="0"/>
              <a:pPr/>
              <a:t>Nov-18</a:t>
            </a:fld>
            <a:endParaRPr lang="en-US"/>
          </a:p>
        </p:txBody>
      </p:sp>
      <p:sp>
        <p:nvSpPr>
          <p:cNvPr id="7" name="Footer Placeholder 6"/>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10497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921022" y="3906043"/>
            <a:ext cx="1914525" cy="1990725"/>
          </a:xfrm>
          <a:prstGeom prst="rect">
            <a:avLst/>
          </a:prstGeom>
        </p:spPr>
      </p:pic>
      <p:sp>
        <p:nvSpPr>
          <p:cNvPr id="2" name="Title 1"/>
          <p:cNvSpPr>
            <a:spLocks noGrp="1"/>
          </p:cNvSpPr>
          <p:nvPr>
            <p:ph type="title"/>
          </p:nvPr>
        </p:nvSpPr>
        <p:spPr/>
        <p:txBody>
          <a:bodyPr/>
          <a:lstStyle/>
          <a:p>
            <a:r>
              <a:rPr lang="fr-FR" dirty="0" smtClean="0"/>
              <a:t>La vue de gauche</a:t>
            </a:r>
            <a:endParaRPr lang="en-US" dirty="0"/>
          </a:p>
        </p:txBody>
      </p:sp>
      <p:sp>
        <p:nvSpPr>
          <p:cNvPr id="4" name="Text Placeholder 3"/>
          <p:cNvSpPr>
            <a:spLocks noGrp="1"/>
          </p:cNvSpPr>
          <p:nvPr>
            <p:ph type="body" sz="half" idx="2"/>
          </p:nvPr>
        </p:nvSpPr>
        <p:spPr/>
        <p:txBody>
          <a:bodyPr>
            <a:normAutofit/>
          </a:bodyPr>
          <a:lstStyle/>
          <a:p>
            <a:r>
              <a:rPr lang="fr-FR" dirty="0" smtClean="0"/>
              <a:t>Pour définir la vue de gauche on se positionne à gauche de notre pièce.</a:t>
            </a:r>
          </a:p>
          <a:p>
            <a:endParaRPr lang="fr-FR" dirty="0"/>
          </a:p>
          <a:p>
            <a:r>
              <a:rPr lang="fr-FR" dirty="0"/>
              <a:t>On peut imaginer que l’on regarder notre pièce à gauche de la vue de face. Nous pouvons alors comprendre que la vue de face et la vue de gauche doivent avoirs les mêmes extrémités.  </a:t>
            </a:r>
          </a:p>
          <a:p>
            <a:endParaRPr lang="fr-FR" dirty="0"/>
          </a:p>
          <a:p>
            <a:r>
              <a:rPr lang="fr-FR" dirty="0" smtClean="0"/>
              <a:t>Pour nous aider, </a:t>
            </a:r>
            <a:r>
              <a:rPr lang="fr-FR" dirty="0"/>
              <a:t>nous utilisons des lignes droites et fines qui seront supprimées à la fin du dessin. Ces traits sont </a:t>
            </a:r>
            <a:r>
              <a:rPr lang="fr-FR" dirty="0" smtClean="0"/>
              <a:t>appelés </a:t>
            </a:r>
            <a:r>
              <a:rPr lang="fr-FR" dirty="0"/>
              <a:t>: traits de construction</a:t>
            </a:r>
            <a:r>
              <a:rPr lang="fr-FR" dirty="0" smtClean="0"/>
              <a:t>.</a:t>
            </a:r>
            <a:endParaRPr lang="fr-FR" dirty="0"/>
          </a:p>
          <a:p>
            <a:r>
              <a:rPr lang="fr-FR" dirty="0" smtClean="0"/>
              <a:t>	 </a:t>
            </a:r>
            <a:endParaRPr lang="fr-FR" dirty="0"/>
          </a:p>
        </p:txBody>
      </p:sp>
      <p:pic>
        <p:nvPicPr>
          <p:cNvPr id="38" name="Content Placeholder 3"/>
          <p:cNvPicPr>
            <a:picLocks noChangeAspect="1"/>
          </p:cNvPicPr>
          <p:nvPr/>
        </p:nvPicPr>
        <p:blipFill rotWithShape="1">
          <a:blip r:embed="rId3"/>
          <a:srcRect b="13111"/>
          <a:stretch/>
        </p:blipFill>
        <p:spPr>
          <a:xfrm>
            <a:off x="7150742" y="605967"/>
            <a:ext cx="2533650" cy="2449727"/>
          </a:xfrm>
          <a:prstGeom prst="rect">
            <a:avLst/>
          </a:prstGeom>
        </p:spPr>
      </p:pic>
      <p:sp>
        <p:nvSpPr>
          <p:cNvPr id="39" name="Freeform 38"/>
          <p:cNvSpPr/>
          <p:nvPr/>
        </p:nvSpPr>
        <p:spPr>
          <a:xfrm>
            <a:off x="9692436" y="116776"/>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endCxn id="39" idx="0"/>
          </p:cNvCxnSpPr>
          <p:nvPr/>
        </p:nvCxnSpPr>
        <p:spPr>
          <a:xfrm flipV="1">
            <a:off x="7841560" y="11677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6"/>
          </p:cNvCxnSpPr>
          <p:nvPr/>
        </p:nvCxnSpPr>
        <p:spPr>
          <a:xfrm flipV="1">
            <a:off x="8473558" y="339197"/>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9" idx="5"/>
          </p:cNvCxnSpPr>
          <p:nvPr/>
        </p:nvCxnSpPr>
        <p:spPr>
          <a:xfrm flipV="1">
            <a:off x="8220064" y="742851"/>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4"/>
          </p:cNvCxnSpPr>
          <p:nvPr/>
        </p:nvCxnSpPr>
        <p:spPr>
          <a:xfrm flipV="1">
            <a:off x="8539406" y="899370"/>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9" idx="3"/>
          </p:cNvCxnSpPr>
          <p:nvPr/>
        </p:nvCxnSpPr>
        <p:spPr>
          <a:xfrm flipV="1">
            <a:off x="8837123" y="1451306"/>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9" idx="2"/>
          </p:cNvCxnSpPr>
          <p:nvPr/>
        </p:nvCxnSpPr>
        <p:spPr>
          <a:xfrm flipV="1">
            <a:off x="8850045" y="1830246"/>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417009" y="1265690"/>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4"/>
          <a:stretch>
            <a:fillRect/>
          </a:stretch>
        </p:blipFill>
        <p:spPr>
          <a:xfrm>
            <a:off x="7807967" y="3963194"/>
            <a:ext cx="1876425" cy="1876425"/>
          </a:xfrm>
          <a:prstGeom prst="rect">
            <a:avLst/>
          </a:prstGeom>
        </p:spPr>
      </p:pic>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cxnSp>
        <p:nvCxnSpPr>
          <p:cNvPr id="105" name="Straight Arrow Connector 104"/>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771201" y="898147"/>
            <a:ext cx="1569191" cy="369332"/>
          </a:xfrm>
          <a:prstGeom prst="rect">
            <a:avLst/>
          </a:prstGeom>
          <a:noFill/>
        </p:spPr>
        <p:txBody>
          <a:bodyPr wrap="square" rtlCol="0">
            <a:spAutoFit/>
          </a:bodyPr>
          <a:lstStyle/>
          <a:p>
            <a:r>
              <a:rPr lang="fr-FR" dirty="0" smtClean="0"/>
              <a:t>Vue de gauche</a:t>
            </a:r>
            <a:endParaRPr lang="en-US" dirty="0"/>
          </a:p>
        </p:txBody>
      </p:sp>
      <p:grpSp>
        <p:nvGrpSpPr>
          <p:cNvPr id="111" name="Group 110"/>
          <p:cNvGrpSpPr/>
          <p:nvPr/>
        </p:nvGrpSpPr>
        <p:grpSpPr>
          <a:xfrm rot="599336">
            <a:off x="6084394" y="4358831"/>
            <a:ext cx="593532" cy="638839"/>
            <a:chOff x="6066439" y="3742661"/>
            <a:chExt cx="593532" cy="638839"/>
          </a:xfrm>
        </p:grpSpPr>
        <p:cxnSp>
          <p:nvCxnSpPr>
            <p:cNvPr id="112" name="Straight Connector 11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6432080" y="4044369"/>
              <a:ext cx="107092" cy="312418"/>
              <a:chOff x="6305122" y="3748836"/>
              <a:chExt cx="107092" cy="312418"/>
            </a:xfrm>
          </p:grpSpPr>
          <p:sp>
            <p:nvSpPr>
              <p:cNvPr id="125" name="Arc 12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Arc 12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5" name="Straight Connector 11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6452530" y="4114391"/>
              <a:ext cx="45719" cy="172374"/>
              <a:chOff x="6661880" y="4094205"/>
              <a:chExt cx="107092" cy="312418"/>
            </a:xfrm>
          </p:grpSpPr>
          <p:sp>
            <p:nvSpPr>
              <p:cNvPr id="123" name="Arc 12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Arc 12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p:cNvGrpSpPr/>
            <p:nvPr/>
          </p:nvGrpSpPr>
          <p:grpSpPr>
            <a:xfrm flipH="1">
              <a:off x="6448411" y="4118508"/>
              <a:ext cx="45719" cy="172374"/>
              <a:chOff x="6661880" y="4094205"/>
              <a:chExt cx="107092" cy="312418"/>
            </a:xfrm>
          </p:grpSpPr>
          <p:sp>
            <p:nvSpPr>
              <p:cNvPr id="121" name="Arc 12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Arc 12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0" name="Oval 11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7" name="Straight Arrow Connector 126"/>
          <p:cNvCxnSpPr/>
          <p:nvPr/>
        </p:nvCxnSpPr>
        <p:spPr>
          <a:xfrm>
            <a:off x="6651462" y="4828975"/>
            <a:ext cx="392818" cy="5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749540" y="4213860"/>
            <a:ext cx="3322320" cy="152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773782" y="5420508"/>
            <a:ext cx="3322320" cy="152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rot="2368922">
            <a:off x="6150062" y="-40154"/>
            <a:ext cx="593532" cy="638839"/>
            <a:chOff x="6066439" y="3742661"/>
            <a:chExt cx="593532" cy="638839"/>
          </a:xfrm>
        </p:grpSpPr>
        <p:cxnSp>
          <p:nvCxnSpPr>
            <p:cNvPr id="130" name="Straight Connector 12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32" name="Group 131"/>
            <p:cNvGrpSpPr/>
            <p:nvPr/>
          </p:nvGrpSpPr>
          <p:grpSpPr>
            <a:xfrm>
              <a:off x="6432080" y="4044369"/>
              <a:ext cx="107092" cy="312418"/>
              <a:chOff x="6305122" y="3748836"/>
              <a:chExt cx="107092" cy="312418"/>
            </a:xfrm>
          </p:grpSpPr>
          <p:sp>
            <p:nvSpPr>
              <p:cNvPr id="143" name="Arc 14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4" name="Arc 14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33" name="Straight Connector 13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452530" y="4114391"/>
              <a:ext cx="45719" cy="172374"/>
              <a:chOff x="6661880" y="4094205"/>
              <a:chExt cx="107092" cy="312418"/>
            </a:xfrm>
          </p:grpSpPr>
          <p:sp>
            <p:nvSpPr>
              <p:cNvPr id="141" name="Arc 14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Arc 14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7" name="Group 136"/>
            <p:cNvGrpSpPr/>
            <p:nvPr/>
          </p:nvGrpSpPr>
          <p:grpSpPr>
            <a:xfrm flipH="1">
              <a:off x="6448411" y="4118508"/>
              <a:ext cx="45719" cy="172374"/>
              <a:chOff x="6661880" y="4094205"/>
              <a:chExt cx="107092" cy="312418"/>
            </a:xfrm>
          </p:grpSpPr>
          <p:sp>
            <p:nvSpPr>
              <p:cNvPr id="139" name="Arc 13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0" name="Arc 13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8" name="Oval 13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p:cNvSpPr txBox="1"/>
          <p:nvPr/>
        </p:nvSpPr>
        <p:spPr>
          <a:xfrm>
            <a:off x="9780509" y="3122599"/>
            <a:ext cx="2308634" cy="923330"/>
          </a:xfrm>
          <a:prstGeom prst="rect">
            <a:avLst/>
          </a:prstGeom>
          <a:noFill/>
        </p:spPr>
        <p:txBody>
          <a:bodyPr wrap="square" rtlCol="0">
            <a:spAutoFit/>
          </a:bodyPr>
          <a:lstStyle/>
          <a:p>
            <a:r>
              <a:rPr lang="fr-FR" b="1" dirty="0" smtClean="0">
                <a:solidFill>
                  <a:srgbClr val="FF0000"/>
                </a:solidFill>
              </a:rPr>
              <a:t>LA VUE DE GAUCHE EST PLACEE A DROITE DE LA VUE DE FACE</a:t>
            </a:r>
            <a:endParaRPr lang="en-US" b="1" dirty="0">
              <a:solidFill>
                <a:srgbClr val="FF0000"/>
              </a:solidFill>
            </a:endParaRPr>
          </a:p>
        </p:txBody>
      </p:sp>
      <p:sp>
        <p:nvSpPr>
          <p:cNvPr id="7" name="Slide Number Placeholder 6"/>
          <p:cNvSpPr>
            <a:spLocks noGrp="1"/>
          </p:cNvSpPr>
          <p:nvPr>
            <p:ph type="sldNum" sz="quarter" idx="12"/>
          </p:nvPr>
        </p:nvSpPr>
        <p:spPr/>
        <p:txBody>
          <a:bodyPr/>
          <a:lstStyle/>
          <a:p>
            <a:fld id="{0B3E07E0-055B-4305-A5F9-93FAB2F5D96F}" type="slidenum">
              <a:rPr lang="en-US" smtClean="0"/>
              <a:pPr/>
              <a:t>16</a:t>
            </a:fld>
            <a:endParaRPr lang="en-US"/>
          </a:p>
        </p:txBody>
      </p:sp>
      <p:sp>
        <p:nvSpPr>
          <p:cNvPr id="8" name="Date Placeholder 7"/>
          <p:cNvSpPr>
            <a:spLocks noGrp="1"/>
          </p:cNvSpPr>
          <p:nvPr>
            <p:ph type="dt" sz="half" idx="10"/>
          </p:nvPr>
        </p:nvSpPr>
        <p:spPr/>
        <p:txBody>
          <a:bodyPr/>
          <a:lstStyle/>
          <a:p>
            <a:fld id="{DAAE193E-80EB-4CC6-BDF6-5572F3C508B6}" type="datetime7">
              <a:rPr lang="en-US" smtClean="0"/>
              <a:pPr/>
              <a:t>Nov-18</a:t>
            </a:fld>
            <a:endParaRPr lang="en-US"/>
          </a:p>
        </p:txBody>
      </p:sp>
      <p:sp>
        <p:nvSpPr>
          <p:cNvPr id="9" name="Footer Placeholder 8"/>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466371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921022" y="3906043"/>
            <a:ext cx="1914525" cy="1990725"/>
          </a:xfrm>
          <a:prstGeom prst="rect">
            <a:avLst/>
          </a:prstGeom>
        </p:spPr>
      </p:pic>
      <p:sp>
        <p:nvSpPr>
          <p:cNvPr id="2" name="Title 1"/>
          <p:cNvSpPr>
            <a:spLocks noGrp="1"/>
          </p:cNvSpPr>
          <p:nvPr>
            <p:ph type="title"/>
          </p:nvPr>
        </p:nvSpPr>
        <p:spPr/>
        <p:txBody>
          <a:bodyPr/>
          <a:lstStyle/>
          <a:p>
            <a:r>
              <a:rPr lang="fr-FR" dirty="0" smtClean="0"/>
              <a:t>La vue de gauche</a:t>
            </a:r>
            <a:endParaRPr lang="en-US" dirty="0"/>
          </a:p>
        </p:txBody>
      </p:sp>
      <p:sp>
        <p:nvSpPr>
          <p:cNvPr id="4" name="Text Placeholder 3"/>
          <p:cNvSpPr>
            <a:spLocks noGrp="1"/>
          </p:cNvSpPr>
          <p:nvPr>
            <p:ph type="body" sz="half" idx="2"/>
          </p:nvPr>
        </p:nvSpPr>
        <p:spPr>
          <a:xfrm>
            <a:off x="839788" y="2057400"/>
            <a:ext cx="3932237" cy="4663440"/>
          </a:xfrm>
        </p:spPr>
        <p:txBody>
          <a:bodyPr>
            <a:normAutofit/>
          </a:bodyPr>
          <a:lstStyle/>
          <a:p>
            <a:r>
              <a:rPr lang="fr-FR" dirty="0" smtClean="0"/>
              <a:t>Pour définir la vue de gauche on se positionne à gauche de notre pièce.</a:t>
            </a:r>
          </a:p>
          <a:p>
            <a:endParaRPr lang="fr-FR" dirty="0"/>
          </a:p>
          <a:p>
            <a:r>
              <a:rPr lang="fr-FR" dirty="0"/>
              <a:t>On peut imaginer que l’on regarder notre pièce à gauche de la vue de face. Nous pouvons alors comprendre que la vue de face et la vue de gauche doivent avoirs les mêmes extrémités.  </a:t>
            </a:r>
          </a:p>
          <a:p>
            <a:endParaRPr lang="fr-FR" dirty="0"/>
          </a:p>
          <a:p>
            <a:r>
              <a:rPr lang="fr-FR" dirty="0"/>
              <a:t>Pour nous aider, nous utilisons des lignes droites et fines qui seront supprimées à la fin du dessin. Ces traits sont </a:t>
            </a:r>
            <a:r>
              <a:rPr lang="fr-FR" dirty="0" smtClean="0"/>
              <a:t>appelés </a:t>
            </a:r>
            <a:r>
              <a:rPr lang="fr-FR" dirty="0"/>
              <a:t>: traits de construction.</a:t>
            </a:r>
          </a:p>
          <a:p>
            <a:r>
              <a:rPr lang="fr-FR" dirty="0" smtClean="0"/>
              <a:t>Sur la vue de gauche de cette pièce, on ne voit pas trois arêtes </a:t>
            </a:r>
          </a:p>
          <a:p>
            <a:r>
              <a:rPr lang="fr-FR" dirty="0" smtClean="0"/>
              <a:t>	 </a:t>
            </a:r>
            <a:endParaRPr lang="fr-FR" dirty="0"/>
          </a:p>
        </p:txBody>
      </p:sp>
      <p:pic>
        <p:nvPicPr>
          <p:cNvPr id="38" name="Content Placeholder 3"/>
          <p:cNvPicPr>
            <a:picLocks noChangeAspect="1"/>
          </p:cNvPicPr>
          <p:nvPr/>
        </p:nvPicPr>
        <p:blipFill rotWithShape="1">
          <a:blip r:embed="rId3"/>
          <a:srcRect b="13111"/>
          <a:stretch/>
        </p:blipFill>
        <p:spPr>
          <a:xfrm>
            <a:off x="7150742" y="605967"/>
            <a:ext cx="2533650" cy="2449727"/>
          </a:xfrm>
          <a:prstGeom prst="rect">
            <a:avLst/>
          </a:prstGeom>
        </p:spPr>
      </p:pic>
      <p:sp>
        <p:nvSpPr>
          <p:cNvPr id="39" name="Freeform 38"/>
          <p:cNvSpPr/>
          <p:nvPr/>
        </p:nvSpPr>
        <p:spPr>
          <a:xfrm>
            <a:off x="9692436" y="116776"/>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endCxn id="39" idx="0"/>
          </p:cNvCxnSpPr>
          <p:nvPr/>
        </p:nvCxnSpPr>
        <p:spPr>
          <a:xfrm flipV="1">
            <a:off x="7841560" y="11677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6"/>
          </p:cNvCxnSpPr>
          <p:nvPr/>
        </p:nvCxnSpPr>
        <p:spPr>
          <a:xfrm flipV="1">
            <a:off x="8473558" y="339197"/>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9" idx="5"/>
          </p:cNvCxnSpPr>
          <p:nvPr/>
        </p:nvCxnSpPr>
        <p:spPr>
          <a:xfrm flipV="1">
            <a:off x="8220064" y="742851"/>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4"/>
          </p:cNvCxnSpPr>
          <p:nvPr/>
        </p:nvCxnSpPr>
        <p:spPr>
          <a:xfrm flipV="1">
            <a:off x="8539406" y="899370"/>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9" idx="3"/>
          </p:cNvCxnSpPr>
          <p:nvPr/>
        </p:nvCxnSpPr>
        <p:spPr>
          <a:xfrm flipV="1">
            <a:off x="8837123" y="1451306"/>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9" idx="2"/>
          </p:cNvCxnSpPr>
          <p:nvPr/>
        </p:nvCxnSpPr>
        <p:spPr>
          <a:xfrm flipV="1">
            <a:off x="8850045" y="1830246"/>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417009" y="1265690"/>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4"/>
          <a:stretch>
            <a:fillRect/>
          </a:stretch>
        </p:blipFill>
        <p:spPr>
          <a:xfrm>
            <a:off x="7807967" y="3963194"/>
            <a:ext cx="1876425" cy="1876425"/>
          </a:xfrm>
          <a:prstGeom prst="rect">
            <a:avLst/>
          </a:prstGeom>
        </p:spPr>
      </p:pic>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cxnSp>
        <p:nvCxnSpPr>
          <p:cNvPr id="105" name="Straight Arrow Connector 104"/>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771201" y="898147"/>
            <a:ext cx="1569191" cy="369332"/>
          </a:xfrm>
          <a:prstGeom prst="rect">
            <a:avLst/>
          </a:prstGeom>
          <a:noFill/>
        </p:spPr>
        <p:txBody>
          <a:bodyPr wrap="square" rtlCol="0">
            <a:spAutoFit/>
          </a:bodyPr>
          <a:lstStyle/>
          <a:p>
            <a:r>
              <a:rPr lang="fr-FR" dirty="0" smtClean="0"/>
              <a:t>Vue de gauche</a:t>
            </a:r>
            <a:endParaRPr lang="en-US" dirty="0"/>
          </a:p>
        </p:txBody>
      </p:sp>
      <p:grpSp>
        <p:nvGrpSpPr>
          <p:cNvPr id="111" name="Group 110"/>
          <p:cNvGrpSpPr/>
          <p:nvPr/>
        </p:nvGrpSpPr>
        <p:grpSpPr>
          <a:xfrm rot="599336">
            <a:off x="6084394" y="4358831"/>
            <a:ext cx="593532" cy="638839"/>
            <a:chOff x="6066439" y="3742661"/>
            <a:chExt cx="593532" cy="638839"/>
          </a:xfrm>
        </p:grpSpPr>
        <p:cxnSp>
          <p:nvCxnSpPr>
            <p:cNvPr id="112" name="Straight Connector 11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6432080" y="4044369"/>
              <a:ext cx="107092" cy="312418"/>
              <a:chOff x="6305122" y="3748836"/>
              <a:chExt cx="107092" cy="312418"/>
            </a:xfrm>
          </p:grpSpPr>
          <p:sp>
            <p:nvSpPr>
              <p:cNvPr id="125" name="Arc 12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Arc 12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5" name="Straight Connector 11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6452530" y="4114391"/>
              <a:ext cx="45719" cy="172374"/>
              <a:chOff x="6661880" y="4094205"/>
              <a:chExt cx="107092" cy="312418"/>
            </a:xfrm>
          </p:grpSpPr>
          <p:sp>
            <p:nvSpPr>
              <p:cNvPr id="123" name="Arc 12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Arc 12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p:cNvGrpSpPr/>
            <p:nvPr/>
          </p:nvGrpSpPr>
          <p:grpSpPr>
            <a:xfrm flipH="1">
              <a:off x="6448411" y="4118508"/>
              <a:ext cx="45719" cy="172374"/>
              <a:chOff x="6661880" y="4094205"/>
              <a:chExt cx="107092" cy="312418"/>
            </a:xfrm>
          </p:grpSpPr>
          <p:sp>
            <p:nvSpPr>
              <p:cNvPr id="121" name="Arc 12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Arc 12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0" name="Oval 11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7" name="Straight Arrow Connector 126"/>
          <p:cNvCxnSpPr/>
          <p:nvPr/>
        </p:nvCxnSpPr>
        <p:spPr>
          <a:xfrm>
            <a:off x="6651462" y="4828975"/>
            <a:ext cx="392818" cy="5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749540" y="4213860"/>
            <a:ext cx="3322320" cy="152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773782" y="5420508"/>
            <a:ext cx="3322320" cy="152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rot="2368922">
            <a:off x="6150062" y="-40154"/>
            <a:ext cx="593532" cy="638839"/>
            <a:chOff x="6066439" y="3742661"/>
            <a:chExt cx="593532" cy="638839"/>
          </a:xfrm>
        </p:grpSpPr>
        <p:cxnSp>
          <p:nvCxnSpPr>
            <p:cNvPr id="86" name="Straight Connector 85"/>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6432080" y="4044369"/>
              <a:ext cx="107092" cy="312418"/>
              <a:chOff x="6305122" y="3748836"/>
              <a:chExt cx="107092" cy="312418"/>
            </a:xfrm>
          </p:grpSpPr>
          <p:sp>
            <p:nvSpPr>
              <p:cNvPr id="138" name="Arc 137"/>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9" name="Arc 138"/>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28" name="Straight Connector 127"/>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6452530" y="4114391"/>
              <a:ext cx="45719" cy="172374"/>
              <a:chOff x="6661880" y="4094205"/>
              <a:chExt cx="107092" cy="312418"/>
            </a:xfrm>
          </p:grpSpPr>
          <p:sp>
            <p:nvSpPr>
              <p:cNvPr id="136" name="Arc 13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7" name="Arc 13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2" name="Group 131"/>
            <p:cNvGrpSpPr/>
            <p:nvPr/>
          </p:nvGrpSpPr>
          <p:grpSpPr>
            <a:xfrm flipH="1">
              <a:off x="6448411" y="4118508"/>
              <a:ext cx="45719" cy="172374"/>
              <a:chOff x="6661880" y="4094205"/>
              <a:chExt cx="107092" cy="312418"/>
            </a:xfrm>
          </p:grpSpPr>
          <p:sp>
            <p:nvSpPr>
              <p:cNvPr id="134" name="Arc 133"/>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5" name="Arc 134"/>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3" name="Oval 132"/>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0B3E07E0-055B-4305-A5F9-93FAB2F5D96F}" type="slidenum">
              <a:rPr lang="en-US" smtClean="0"/>
              <a:pPr/>
              <a:t>17</a:t>
            </a:fld>
            <a:endParaRPr lang="en-US"/>
          </a:p>
        </p:txBody>
      </p:sp>
      <p:sp>
        <p:nvSpPr>
          <p:cNvPr id="7" name="Date Placeholder 6"/>
          <p:cNvSpPr>
            <a:spLocks noGrp="1"/>
          </p:cNvSpPr>
          <p:nvPr>
            <p:ph type="dt" sz="half" idx="10"/>
          </p:nvPr>
        </p:nvSpPr>
        <p:spPr/>
        <p:txBody>
          <a:bodyPr/>
          <a:lstStyle/>
          <a:p>
            <a:fld id="{5C430711-4292-482C-BF1A-74246CE366DE}" type="datetime7">
              <a:rPr lang="en-US" smtClean="0"/>
              <a:pPr/>
              <a:t>Nov-18</a:t>
            </a:fld>
            <a:endParaRPr lang="en-US"/>
          </a:p>
        </p:txBody>
      </p:sp>
      <p:sp>
        <p:nvSpPr>
          <p:cNvPr id="8" name="Footer Placeholder 7"/>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3269906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921022" y="3906043"/>
            <a:ext cx="1914525" cy="1990725"/>
          </a:xfrm>
          <a:prstGeom prst="rect">
            <a:avLst/>
          </a:prstGeom>
        </p:spPr>
      </p:pic>
      <p:sp>
        <p:nvSpPr>
          <p:cNvPr id="2" name="Title 1"/>
          <p:cNvSpPr>
            <a:spLocks noGrp="1"/>
          </p:cNvSpPr>
          <p:nvPr>
            <p:ph type="title"/>
          </p:nvPr>
        </p:nvSpPr>
        <p:spPr/>
        <p:txBody>
          <a:bodyPr/>
          <a:lstStyle/>
          <a:p>
            <a:r>
              <a:rPr lang="fr-FR" dirty="0" smtClean="0"/>
              <a:t>La vue de gauche</a:t>
            </a:r>
            <a:endParaRPr lang="en-US" dirty="0"/>
          </a:p>
        </p:txBody>
      </p:sp>
      <p:sp>
        <p:nvSpPr>
          <p:cNvPr id="4" name="Text Placeholder 3"/>
          <p:cNvSpPr>
            <a:spLocks noGrp="1"/>
          </p:cNvSpPr>
          <p:nvPr>
            <p:ph type="body" sz="half" idx="2"/>
          </p:nvPr>
        </p:nvSpPr>
        <p:spPr>
          <a:xfrm>
            <a:off x="839788" y="2057400"/>
            <a:ext cx="3932237" cy="4663440"/>
          </a:xfrm>
        </p:spPr>
        <p:txBody>
          <a:bodyPr>
            <a:normAutofit/>
          </a:bodyPr>
          <a:lstStyle/>
          <a:p>
            <a:r>
              <a:rPr lang="fr-FR" dirty="0" smtClean="0"/>
              <a:t>Pour définir la vue de gauche on se positionne à gauche de notre pièce.</a:t>
            </a:r>
          </a:p>
          <a:p>
            <a:endParaRPr lang="fr-FR" dirty="0"/>
          </a:p>
          <a:p>
            <a:r>
              <a:rPr lang="fr-FR" dirty="0"/>
              <a:t>On peut imaginer que l’on regarder notre pièce à gauche de la vue de face. Nous pouvons alors comprendre que la vue de face et la vue de gauche doivent avoirs les mêmes extrémités.  </a:t>
            </a:r>
          </a:p>
          <a:p>
            <a:endParaRPr lang="fr-FR" dirty="0"/>
          </a:p>
          <a:p>
            <a:r>
              <a:rPr lang="fr-FR" dirty="0"/>
              <a:t>Pour nous aider, nous utilisons des lignes droites et fines qui seront supprimées à la fin du dessin. Ces traits sont appelé : traits de construction.</a:t>
            </a:r>
          </a:p>
          <a:p>
            <a:r>
              <a:rPr lang="fr-FR" dirty="0"/>
              <a:t>Sur la vue de gauche de cette pièce, on ne voit pas trois arêtes </a:t>
            </a:r>
          </a:p>
          <a:p>
            <a:r>
              <a:rPr lang="fr-FR" dirty="0" smtClean="0"/>
              <a:t>	 </a:t>
            </a:r>
            <a:endParaRPr lang="fr-FR" dirty="0"/>
          </a:p>
        </p:txBody>
      </p:sp>
      <p:pic>
        <p:nvPicPr>
          <p:cNvPr id="38" name="Content Placeholder 3"/>
          <p:cNvPicPr>
            <a:picLocks noChangeAspect="1"/>
          </p:cNvPicPr>
          <p:nvPr/>
        </p:nvPicPr>
        <p:blipFill rotWithShape="1">
          <a:blip r:embed="rId3"/>
          <a:srcRect b="13111"/>
          <a:stretch/>
        </p:blipFill>
        <p:spPr>
          <a:xfrm>
            <a:off x="7150742" y="605967"/>
            <a:ext cx="2533650" cy="2449727"/>
          </a:xfrm>
          <a:prstGeom prst="rect">
            <a:avLst/>
          </a:prstGeom>
        </p:spPr>
      </p:pic>
      <p:sp>
        <p:nvSpPr>
          <p:cNvPr id="39" name="Freeform 38"/>
          <p:cNvSpPr/>
          <p:nvPr/>
        </p:nvSpPr>
        <p:spPr>
          <a:xfrm>
            <a:off x="9692436" y="116776"/>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endCxn id="39" idx="0"/>
          </p:cNvCxnSpPr>
          <p:nvPr/>
        </p:nvCxnSpPr>
        <p:spPr>
          <a:xfrm flipV="1">
            <a:off x="7841560" y="11677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6"/>
          </p:cNvCxnSpPr>
          <p:nvPr/>
        </p:nvCxnSpPr>
        <p:spPr>
          <a:xfrm flipV="1">
            <a:off x="8473558" y="339197"/>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9" idx="5"/>
          </p:cNvCxnSpPr>
          <p:nvPr/>
        </p:nvCxnSpPr>
        <p:spPr>
          <a:xfrm flipV="1">
            <a:off x="8220064" y="742851"/>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4"/>
          </p:cNvCxnSpPr>
          <p:nvPr/>
        </p:nvCxnSpPr>
        <p:spPr>
          <a:xfrm flipV="1">
            <a:off x="8539406" y="899370"/>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9" idx="3"/>
          </p:cNvCxnSpPr>
          <p:nvPr/>
        </p:nvCxnSpPr>
        <p:spPr>
          <a:xfrm flipV="1">
            <a:off x="8837123" y="1451306"/>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9" idx="2"/>
          </p:cNvCxnSpPr>
          <p:nvPr/>
        </p:nvCxnSpPr>
        <p:spPr>
          <a:xfrm flipV="1">
            <a:off x="8850045" y="1830246"/>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417009" y="1265690"/>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4"/>
          <a:stretch>
            <a:fillRect/>
          </a:stretch>
        </p:blipFill>
        <p:spPr>
          <a:xfrm>
            <a:off x="7807967" y="3963194"/>
            <a:ext cx="1876425" cy="1876425"/>
          </a:xfrm>
          <a:prstGeom prst="rect">
            <a:avLst/>
          </a:prstGeom>
        </p:spPr>
      </p:pic>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cxnSp>
        <p:nvCxnSpPr>
          <p:cNvPr id="105" name="Straight Arrow Connector 104"/>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771201" y="898147"/>
            <a:ext cx="1569191" cy="369332"/>
          </a:xfrm>
          <a:prstGeom prst="rect">
            <a:avLst/>
          </a:prstGeom>
          <a:noFill/>
        </p:spPr>
        <p:txBody>
          <a:bodyPr wrap="square" rtlCol="0">
            <a:spAutoFit/>
          </a:bodyPr>
          <a:lstStyle/>
          <a:p>
            <a:r>
              <a:rPr lang="fr-FR" dirty="0" smtClean="0"/>
              <a:t>Vue de gauche</a:t>
            </a:r>
            <a:endParaRPr lang="en-US" dirty="0"/>
          </a:p>
        </p:txBody>
      </p:sp>
      <p:grpSp>
        <p:nvGrpSpPr>
          <p:cNvPr id="111" name="Group 110"/>
          <p:cNvGrpSpPr/>
          <p:nvPr/>
        </p:nvGrpSpPr>
        <p:grpSpPr>
          <a:xfrm rot="599336">
            <a:off x="6084394" y="4358831"/>
            <a:ext cx="593532" cy="638839"/>
            <a:chOff x="6066439" y="3742661"/>
            <a:chExt cx="593532" cy="638839"/>
          </a:xfrm>
        </p:grpSpPr>
        <p:cxnSp>
          <p:nvCxnSpPr>
            <p:cNvPr id="112" name="Straight Connector 11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6432080" y="4044369"/>
              <a:ext cx="107092" cy="312418"/>
              <a:chOff x="6305122" y="3748836"/>
              <a:chExt cx="107092" cy="312418"/>
            </a:xfrm>
          </p:grpSpPr>
          <p:sp>
            <p:nvSpPr>
              <p:cNvPr id="125" name="Arc 12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Arc 12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5" name="Straight Connector 11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6452530" y="4114391"/>
              <a:ext cx="45719" cy="172374"/>
              <a:chOff x="6661880" y="4094205"/>
              <a:chExt cx="107092" cy="312418"/>
            </a:xfrm>
          </p:grpSpPr>
          <p:sp>
            <p:nvSpPr>
              <p:cNvPr id="123" name="Arc 12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Arc 12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p:cNvGrpSpPr/>
            <p:nvPr/>
          </p:nvGrpSpPr>
          <p:grpSpPr>
            <a:xfrm flipH="1">
              <a:off x="6448411" y="4118508"/>
              <a:ext cx="45719" cy="172374"/>
              <a:chOff x="6661880" y="4094205"/>
              <a:chExt cx="107092" cy="312418"/>
            </a:xfrm>
          </p:grpSpPr>
          <p:sp>
            <p:nvSpPr>
              <p:cNvPr id="121" name="Arc 12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Arc 12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0" name="Oval 11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7" name="Straight Arrow Connector 126"/>
          <p:cNvCxnSpPr/>
          <p:nvPr/>
        </p:nvCxnSpPr>
        <p:spPr>
          <a:xfrm>
            <a:off x="6651462" y="4828975"/>
            <a:ext cx="392818" cy="5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749540" y="4213860"/>
            <a:ext cx="3322320" cy="152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773782" y="5420508"/>
            <a:ext cx="3322320" cy="152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rot="2368922">
            <a:off x="6150062" y="-40154"/>
            <a:ext cx="593532" cy="638839"/>
            <a:chOff x="6066439" y="3742661"/>
            <a:chExt cx="593532" cy="638839"/>
          </a:xfrm>
        </p:grpSpPr>
        <p:cxnSp>
          <p:nvCxnSpPr>
            <p:cNvPr id="88" name="Straight Connector 87"/>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6432080" y="4044369"/>
              <a:ext cx="107092" cy="312418"/>
              <a:chOff x="6305122" y="3748836"/>
              <a:chExt cx="107092" cy="312418"/>
            </a:xfrm>
          </p:grpSpPr>
          <p:sp>
            <p:nvSpPr>
              <p:cNvPr id="140" name="Arc 13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Arc 14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30" name="Straight Connector 12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6452530" y="4114391"/>
              <a:ext cx="45719" cy="172374"/>
              <a:chOff x="6661880" y="4094205"/>
              <a:chExt cx="107092" cy="312418"/>
            </a:xfrm>
          </p:grpSpPr>
          <p:sp>
            <p:nvSpPr>
              <p:cNvPr id="138" name="Arc 13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9" name="Arc 13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4" name="Group 133"/>
            <p:cNvGrpSpPr/>
            <p:nvPr/>
          </p:nvGrpSpPr>
          <p:grpSpPr>
            <a:xfrm flipH="1">
              <a:off x="6448411" y="4118508"/>
              <a:ext cx="45719" cy="172374"/>
              <a:chOff x="6661880" y="4094205"/>
              <a:chExt cx="107092" cy="312418"/>
            </a:xfrm>
          </p:grpSpPr>
          <p:sp>
            <p:nvSpPr>
              <p:cNvPr id="136" name="Arc 13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7" name="Arc 13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5" name="Oval 13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Slide Number Placeholder 12"/>
          <p:cNvSpPr>
            <a:spLocks noGrp="1"/>
          </p:cNvSpPr>
          <p:nvPr>
            <p:ph type="sldNum" sz="quarter" idx="12"/>
          </p:nvPr>
        </p:nvSpPr>
        <p:spPr/>
        <p:txBody>
          <a:bodyPr/>
          <a:lstStyle/>
          <a:p>
            <a:fld id="{0B3E07E0-055B-4305-A5F9-93FAB2F5D96F}" type="slidenum">
              <a:rPr lang="en-US" smtClean="0"/>
              <a:pPr/>
              <a:t>18</a:t>
            </a:fld>
            <a:endParaRPr lang="en-US"/>
          </a:p>
        </p:txBody>
      </p:sp>
      <p:sp>
        <p:nvSpPr>
          <p:cNvPr id="89" name="Oval 88"/>
          <p:cNvSpPr/>
          <p:nvPr/>
        </p:nvSpPr>
        <p:spPr>
          <a:xfrm>
            <a:off x="1556951" y="5743805"/>
            <a:ext cx="1029730" cy="3269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p:cNvCxnSpPr>
            <a:stCxn id="89" idx="6"/>
          </p:cNvCxnSpPr>
          <p:nvPr/>
        </p:nvCxnSpPr>
        <p:spPr>
          <a:xfrm flipV="1">
            <a:off x="2586681" y="1865418"/>
            <a:ext cx="5254879" cy="4041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9" idx="6"/>
          </p:cNvCxnSpPr>
          <p:nvPr/>
        </p:nvCxnSpPr>
        <p:spPr>
          <a:xfrm flipV="1">
            <a:off x="2586681" y="2057400"/>
            <a:ext cx="5566719" cy="384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89" idx="6"/>
          </p:cNvCxnSpPr>
          <p:nvPr/>
        </p:nvCxnSpPr>
        <p:spPr>
          <a:xfrm flipV="1">
            <a:off x="2586681" y="2624575"/>
            <a:ext cx="5886877" cy="3282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9F15D986-FB46-434D-884F-1C560DC4CDB7}" type="datetime7">
              <a:rPr lang="en-US" smtClean="0"/>
              <a:pPr/>
              <a:t>Nov-18</a:t>
            </a:fld>
            <a:endParaRPr lang="en-US"/>
          </a:p>
        </p:txBody>
      </p:sp>
      <p:sp>
        <p:nvSpPr>
          <p:cNvPr id="7" name="Footer Placeholder 6"/>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806855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921022" y="3906043"/>
            <a:ext cx="1914525" cy="1990725"/>
          </a:xfrm>
          <a:prstGeom prst="rect">
            <a:avLst/>
          </a:prstGeom>
        </p:spPr>
      </p:pic>
      <p:sp>
        <p:nvSpPr>
          <p:cNvPr id="2" name="Title 1"/>
          <p:cNvSpPr>
            <a:spLocks noGrp="1"/>
          </p:cNvSpPr>
          <p:nvPr>
            <p:ph type="title"/>
          </p:nvPr>
        </p:nvSpPr>
        <p:spPr/>
        <p:txBody>
          <a:bodyPr/>
          <a:lstStyle/>
          <a:p>
            <a:r>
              <a:rPr lang="fr-FR" dirty="0" smtClean="0"/>
              <a:t>La vue de gauche</a:t>
            </a:r>
            <a:endParaRPr lang="en-US" dirty="0"/>
          </a:p>
        </p:txBody>
      </p:sp>
      <p:sp>
        <p:nvSpPr>
          <p:cNvPr id="4" name="Text Placeholder 3"/>
          <p:cNvSpPr>
            <a:spLocks noGrp="1"/>
          </p:cNvSpPr>
          <p:nvPr>
            <p:ph type="body" sz="half" idx="2"/>
          </p:nvPr>
        </p:nvSpPr>
        <p:spPr>
          <a:xfrm>
            <a:off x="839788" y="2057400"/>
            <a:ext cx="3932237" cy="4663440"/>
          </a:xfrm>
        </p:spPr>
        <p:txBody>
          <a:bodyPr>
            <a:normAutofit/>
          </a:bodyPr>
          <a:lstStyle/>
          <a:p>
            <a:r>
              <a:rPr lang="fr-FR" dirty="0" smtClean="0"/>
              <a:t>Pour définir la vue de gauche on se positionne à gauche de notre pièce.</a:t>
            </a:r>
          </a:p>
          <a:p>
            <a:endParaRPr lang="fr-FR" dirty="0"/>
          </a:p>
          <a:p>
            <a:r>
              <a:rPr lang="fr-FR" dirty="0"/>
              <a:t>On peut imaginer que l’on regarder notre pièce à gauche de la vue de face. Nous pouvons alors comprendre que la vue de face et la vue de gauche doivent avoirs les mêmes extrémités.  </a:t>
            </a:r>
          </a:p>
          <a:p>
            <a:endParaRPr lang="fr-FR" dirty="0"/>
          </a:p>
          <a:p>
            <a:r>
              <a:rPr lang="fr-FR" dirty="0"/>
              <a:t>Pour nous aider, nous utilisons des </a:t>
            </a:r>
            <a:r>
              <a:rPr lang="fr-FR" dirty="0" smtClean="0"/>
              <a:t>lignes. </a:t>
            </a:r>
            <a:r>
              <a:rPr lang="fr-FR" dirty="0"/>
              <a:t>droites et fines qui seront supprimées à la fin du dessin. Ces traits sont appelé : traits de </a:t>
            </a:r>
            <a:r>
              <a:rPr lang="fr-FR" dirty="0" smtClean="0"/>
              <a:t>construction.</a:t>
            </a:r>
            <a:endParaRPr lang="fr-FR" dirty="0"/>
          </a:p>
          <a:p>
            <a:r>
              <a:rPr lang="fr-FR" dirty="0"/>
              <a:t>Sur la vue de gauche de cette pièce, on ne voit pas trois arêtes </a:t>
            </a:r>
            <a:r>
              <a:rPr lang="fr-FR" b="1" dirty="0"/>
              <a:t>qui </a:t>
            </a:r>
            <a:r>
              <a:rPr lang="fr-FR" b="1" dirty="0" smtClean="0"/>
              <a:t>correspondent aux points indiqués sur la vue de face. </a:t>
            </a:r>
          </a:p>
          <a:p>
            <a:r>
              <a:rPr lang="fr-FR" dirty="0" smtClean="0"/>
              <a:t>	 </a:t>
            </a:r>
            <a:endParaRPr lang="fr-FR" dirty="0"/>
          </a:p>
        </p:txBody>
      </p:sp>
      <p:pic>
        <p:nvPicPr>
          <p:cNvPr id="38" name="Content Placeholder 3"/>
          <p:cNvPicPr>
            <a:picLocks noChangeAspect="1"/>
          </p:cNvPicPr>
          <p:nvPr/>
        </p:nvPicPr>
        <p:blipFill rotWithShape="1">
          <a:blip r:embed="rId3"/>
          <a:srcRect b="13111"/>
          <a:stretch/>
        </p:blipFill>
        <p:spPr>
          <a:xfrm>
            <a:off x="7150742" y="605967"/>
            <a:ext cx="2533650" cy="2449727"/>
          </a:xfrm>
          <a:prstGeom prst="rect">
            <a:avLst/>
          </a:prstGeom>
        </p:spPr>
      </p:pic>
      <p:sp>
        <p:nvSpPr>
          <p:cNvPr id="39" name="Freeform 38"/>
          <p:cNvSpPr/>
          <p:nvPr/>
        </p:nvSpPr>
        <p:spPr>
          <a:xfrm>
            <a:off x="9692436" y="116776"/>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endCxn id="39" idx="0"/>
          </p:cNvCxnSpPr>
          <p:nvPr/>
        </p:nvCxnSpPr>
        <p:spPr>
          <a:xfrm flipV="1">
            <a:off x="7841560" y="11677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6"/>
          </p:cNvCxnSpPr>
          <p:nvPr/>
        </p:nvCxnSpPr>
        <p:spPr>
          <a:xfrm flipV="1">
            <a:off x="8473558" y="339197"/>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9" idx="5"/>
          </p:cNvCxnSpPr>
          <p:nvPr/>
        </p:nvCxnSpPr>
        <p:spPr>
          <a:xfrm flipV="1">
            <a:off x="8220064" y="742851"/>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4"/>
          </p:cNvCxnSpPr>
          <p:nvPr/>
        </p:nvCxnSpPr>
        <p:spPr>
          <a:xfrm flipV="1">
            <a:off x="8539406" y="899370"/>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9" idx="3"/>
          </p:cNvCxnSpPr>
          <p:nvPr/>
        </p:nvCxnSpPr>
        <p:spPr>
          <a:xfrm flipV="1">
            <a:off x="8837123" y="1451306"/>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9" idx="2"/>
          </p:cNvCxnSpPr>
          <p:nvPr/>
        </p:nvCxnSpPr>
        <p:spPr>
          <a:xfrm flipV="1">
            <a:off x="8850045" y="1830246"/>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417009" y="1265690"/>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6516492" y="2633124"/>
            <a:ext cx="421517" cy="368638"/>
            <a:chOff x="6516492" y="2633124"/>
            <a:chExt cx="421517" cy="368638"/>
          </a:xfrm>
        </p:grpSpPr>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4" name="Picture 23"/>
          <p:cNvPicPr>
            <a:picLocks noChangeAspect="1"/>
          </p:cNvPicPr>
          <p:nvPr/>
        </p:nvPicPr>
        <p:blipFill>
          <a:blip r:embed="rId4"/>
          <a:stretch>
            <a:fillRect/>
          </a:stretch>
        </p:blipFill>
        <p:spPr>
          <a:xfrm>
            <a:off x="7807967" y="3963194"/>
            <a:ext cx="1876425" cy="1876425"/>
          </a:xfrm>
          <a:prstGeom prst="rect">
            <a:avLst/>
          </a:prstGeom>
        </p:spPr>
      </p:pic>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grpSp>
        <p:nvGrpSpPr>
          <p:cNvPr id="12" name="Group 11"/>
          <p:cNvGrpSpPr/>
          <p:nvPr/>
        </p:nvGrpSpPr>
        <p:grpSpPr>
          <a:xfrm>
            <a:off x="6654470" y="424339"/>
            <a:ext cx="401144" cy="371832"/>
            <a:chOff x="6654470" y="424339"/>
            <a:chExt cx="401144" cy="371832"/>
          </a:xfrm>
        </p:grpSpPr>
        <p:cxnSp>
          <p:nvCxnSpPr>
            <p:cNvPr id="105" name="Straight Arrow Connector 104"/>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0" name="TextBox 109"/>
          <p:cNvSpPr txBox="1"/>
          <p:nvPr/>
        </p:nvSpPr>
        <p:spPr>
          <a:xfrm>
            <a:off x="5744265" y="870310"/>
            <a:ext cx="1569191" cy="369332"/>
          </a:xfrm>
          <a:prstGeom prst="rect">
            <a:avLst/>
          </a:prstGeom>
          <a:noFill/>
        </p:spPr>
        <p:txBody>
          <a:bodyPr wrap="square" rtlCol="0">
            <a:spAutoFit/>
          </a:bodyPr>
          <a:lstStyle/>
          <a:p>
            <a:r>
              <a:rPr lang="fr-FR" dirty="0" smtClean="0"/>
              <a:t>Vue de gauche</a:t>
            </a:r>
            <a:endParaRPr lang="en-US" dirty="0"/>
          </a:p>
        </p:txBody>
      </p:sp>
      <p:grpSp>
        <p:nvGrpSpPr>
          <p:cNvPr id="111" name="Group 110"/>
          <p:cNvGrpSpPr/>
          <p:nvPr/>
        </p:nvGrpSpPr>
        <p:grpSpPr>
          <a:xfrm rot="599336">
            <a:off x="6084394" y="4358831"/>
            <a:ext cx="593532" cy="638839"/>
            <a:chOff x="6066439" y="3742661"/>
            <a:chExt cx="593532" cy="638839"/>
          </a:xfrm>
        </p:grpSpPr>
        <p:cxnSp>
          <p:nvCxnSpPr>
            <p:cNvPr id="112" name="Straight Connector 11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6432080" y="4044369"/>
              <a:ext cx="107092" cy="312418"/>
              <a:chOff x="6305122" y="3748836"/>
              <a:chExt cx="107092" cy="312418"/>
            </a:xfrm>
          </p:grpSpPr>
          <p:sp>
            <p:nvSpPr>
              <p:cNvPr id="125" name="Arc 12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Arc 12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5" name="Straight Connector 11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6452530" y="4114391"/>
              <a:ext cx="45719" cy="172374"/>
              <a:chOff x="6661880" y="4094205"/>
              <a:chExt cx="107092" cy="312418"/>
            </a:xfrm>
          </p:grpSpPr>
          <p:sp>
            <p:nvSpPr>
              <p:cNvPr id="123" name="Arc 12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Arc 12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p:cNvGrpSpPr/>
            <p:nvPr/>
          </p:nvGrpSpPr>
          <p:grpSpPr>
            <a:xfrm flipH="1">
              <a:off x="6448411" y="4118508"/>
              <a:ext cx="45719" cy="172374"/>
              <a:chOff x="6661880" y="4094205"/>
              <a:chExt cx="107092" cy="312418"/>
            </a:xfrm>
          </p:grpSpPr>
          <p:sp>
            <p:nvSpPr>
              <p:cNvPr id="121" name="Arc 12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Arc 12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0" name="Oval 11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7" name="Straight Arrow Connector 126"/>
          <p:cNvCxnSpPr/>
          <p:nvPr/>
        </p:nvCxnSpPr>
        <p:spPr>
          <a:xfrm>
            <a:off x="6651462" y="4828975"/>
            <a:ext cx="392818" cy="5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749540" y="4213860"/>
            <a:ext cx="3322320" cy="152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773782" y="5420508"/>
            <a:ext cx="3322320" cy="152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901940" y="1935480"/>
            <a:ext cx="701040" cy="26662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8192176" y="2078996"/>
            <a:ext cx="828272" cy="2522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504714" y="2589706"/>
            <a:ext cx="917224" cy="24093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rot="2368922">
            <a:off x="6150062" y="-40154"/>
            <a:ext cx="593532" cy="638839"/>
            <a:chOff x="6066439" y="3742661"/>
            <a:chExt cx="593532" cy="638839"/>
          </a:xfrm>
        </p:grpSpPr>
        <p:cxnSp>
          <p:nvCxnSpPr>
            <p:cNvPr id="90" name="Straight Connector 8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6432080" y="4044369"/>
              <a:ext cx="107092" cy="312418"/>
              <a:chOff x="6305122" y="3748836"/>
              <a:chExt cx="107092" cy="312418"/>
            </a:xfrm>
          </p:grpSpPr>
          <p:sp>
            <p:nvSpPr>
              <p:cNvPr id="103" name="Arc 10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3" name="Straight Connector 9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6452530" y="4114391"/>
              <a:ext cx="45719" cy="172374"/>
              <a:chOff x="6661880" y="4094205"/>
              <a:chExt cx="107092" cy="312418"/>
            </a:xfrm>
          </p:grpSpPr>
          <p:sp>
            <p:nvSpPr>
              <p:cNvPr id="101" name="Arc 10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Arc 10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7" name="Group 96"/>
            <p:cNvGrpSpPr/>
            <p:nvPr/>
          </p:nvGrpSpPr>
          <p:grpSpPr>
            <a:xfrm flipH="1">
              <a:off x="6448411" y="4118508"/>
              <a:ext cx="45719" cy="172374"/>
              <a:chOff x="6661880" y="4094205"/>
              <a:chExt cx="107092" cy="312418"/>
            </a:xfrm>
          </p:grpSpPr>
          <p:sp>
            <p:nvSpPr>
              <p:cNvPr id="99" name="Arc 9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8" name="Oval 9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Slide Number Placeholder 13"/>
          <p:cNvSpPr>
            <a:spLocks noGrp="1"/>
          </p:cNvSpPr>
          <p:nvPr>
            <p:ph type="sldNum" sz="quarter" idx="12"/>
          </p:nvPr>
        </p:nvSpPr>
        <p:spPr/>
        <p:txBody>
          <a:bodyPr/>
          <a:lstStyle/>
          <a:p>
            <a:fld id="{0B3E07E0-055B-4305-A5F9-93FAB2F5D96F}" type="slidenum">
              <a:rPr lang="en-US" smtClean="0"/>
              <a:pPr/>
              <a:t>19</a:t>
            </a:fld>
            <a:endParaRPr lang="en-US"/>
          </a:p>
        </p:txBody>
      </p:sp>
      <p:sp>
        <p:nvSpPr>
          <p:cNvPr id="7" name="Date Placeholder 6"/>
          <p:cNvSpPr>
            <a:spLocks noGrp="1"/>
          </p:cNvSpPr>
          <p:nvPr>
            <p:ph type="dt" sz="half" idx="10"/>
          </p:nvPr>
        </p:nvSpPr>
        <p:spPr/>
        <p:txBody>
          <a:bodyPr/>
          <a:lstStyle/>
          <a:p>
            <a:fld id="{9309D35A-685D-4470-9C69-3D00E03CFCB2}" type="datetime7">
              <a:rPr lang="en-US" smtClean="0"/>
              <a:pPr/>
              <a:t>Nov-18</a:t>
            </a:fld>
            <a:endParaRPr lang="en-US"/>
          </a:p>
        </p:txBody>
      </p:sp>
      <p:sp>
        <p:nvSpPr>
          <p:cNvPr id="10" name="Footer Placeholder 9"/>
          <p:cNvSpPr>
            <a:spLocks noGrp="1"/>
          </p:cNvSpPr>
          <p:nvPr>
            <p:ph type="ftr" sz="quarter" idx="11"/>
          </p:nvPr>
        </p:nvSpPr>
        <p:spPr/>
        <p:txBody>
          <a:bodyPr/>
          <a:lstStyle/>
          <a:p>
            <a:r>
              <a:rPr lang="en-US" smtClean="0"/>
              <a:t>DI2</a:t>
            </a:r>
            <a:endParaRPr lang="en-US"/>
          </a:p>
        </p:txBody>
      </p:sp>
      <p:sp>
        <p:nvSpPr>
          <p:cNvPr id="132" name="Oval 131"/>
          <p:cNvSpPr/>
          <p:nvPr/>
        </p:nvSpPr>
        <p:spPr>
          <a:xfrm>
            <a:off x="1556951" y="5743805"/>
            <a:ext cx="1029730" cy="3269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Arrow Connector 132"/>
          <p:cNvCxnSpPr>
            <a:stCxn id="132" idx="6"/>
          </p:cNvCxnSpPr>
          <p:nvPr/>
        </p:nvCxnSpPr>
        <p:spPr>
          <a:xfrm flipV="1">
            <a:off x="2586681" y="1865418"/>
            <a:ext cx="5254879" cy="4041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32" idx="6"/>
          </p:cNvCxnSpPr>
          <p:nvPr/>
        </p:nvCxnSpPr>
        <p:spPr>
          <a:xfrm flipV="1">
            <a:off x="2586681" y="2057400"/>
            <a:ext cx="5566719" cy="384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32" idx="6"/>
          </p:cNvCxnSpPr>
          <p:nvPr/>
        </p:nvCxnSpPr>
        <p:spPr>
          <a:xfrm flipV="1">
            <a:off x="2586681" y="2624575"/>
            <a:ext cx="5886877" cy="3282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207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F01912-663B-46CE-92BC-C0195ABE1E72}"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
        <p:nvSpPr>
          <p:cNvPr id="6" name="Slide Number Placeholder 5"/>
          <p:cNvSpPr>
            <a:spLocks noGrp="1"/>
          </p:cNvSpPr>
          <p:nvPr>
            <p:ph type="sldNum" sz="quarter" idx="12"/>
          </p:nvPr>
        </p:nvSpPr>
        <p:spPr/>
        <p:txBody>
          <a:bodyPr/>
          <a:lstStyle/>
          <a:p>
            <a:fld id="{E8AC2229-BB2A-45D1-93AE-19DF37467540}" type="slidenum">
              <a:rPr lang="en-US" smtClean="0"/>
              <a:pPr/>
              <a:t>2</a:t>
            </a:fld>
            <a:endParaRPr lang="en-US"/>
          </a:p>
        </p:txBody>
      </p:sp>
      <p:sp>
        <p:nvSpPr>
          <p:cNvPr id="11" name="Freeform 10"/>
          <p:cNvSpPr/>
          <p:nvPr/>
        </p:nvSpPr>
        <p:spPr>
          <a:xfrm>
            <a:off x="4835611" y="1309740"/>
            <a:ext cx="3448971" cy="3443492"/>
          </a:xfrm>
          <a:custGeom>
            <a:avLst/>
            <a:gdLst>
              <a:gd name="connsiteX0" fmla="*/ 0 w 3448971"/>
              <a:gd name="connsiteY0" fmla="*/ 321352 h 3443492"/>
              <a:gd name="connsiteX1" fmla="*/ 1194486 w 3448971"/>
              <a:gd name="connsiteY1" fmla="*/ 76 h 3443492"/>
              <a:gd name="connsiteX2" fmla="*/ 2471351 w 3448971"/>
              <a:gd name="connsiteY2" fmla="*/ 346065 h 3443492"/>
              <a:gd name="connsiteX3" fmla="*/ 3278659 w 3448971"/>
              <a:gd name="connsiteY3" fmla="*/ 1235752 h 3443492"/>
              <a:gd name="connsiteX4" fmla="*/ 3435178 w 3448971"/>
              <a:gd name="connsiteY4" fmla="*/ 2627946 h 3443492"/>
              <a:gd name="connsiteX5" fmla="*/ 3056238 w 3448971"/>
              <a:gd name="connsiteY5" fmla="*/ 3443492 h 344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8971" h="3443492">
                <a:moveTo>
                  <a:pt x="0" y="321352"/>
                </a:moveTo>
                <a:cubicBezTo>
                  <a:pt x="391297" y="158654"/>
                  <a:pt x="782594" y="-4043"/>
                  <a:pt x="1194486" y="76"/>
                </a:cubicBezTo>
                <a:cubicBezTo>
                  <a:pt x="1606378" y="4195"/>
                  <a:pt x="2123989" y="140119"/>
                  <a:pt x="2471351" y="346065"/>
                </a:cubicBezTo>
                <a:cubicBezTo>
                  <a:pt x="2818713" y="552011"/>
                  <a:pt x="3118021" y="855439"/>
                  <a:pt x="3278659" y="1235752"/>
                </a:cubicBezTo>
                <a:cubicBezTo>
                  <a:pt x="3439297" y="1616065"/>
                  <a:pt x="3472248" y="2259989"/>
                  <a:pt x="3435178" y="2627946"/>
                </a:cubicBezTo>
                <a:cubicBezTo>
                  <a:pt x="3398108" y="2995903"/>
                  <a:pt x="3227173" y="3219697"/>
                  <a:pt x="3056238" y="3443492"/>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7"/>
          <p:cNvGraphicFramePr>
            <a:graphicFrameLocks/>
          </p:cNvGraphicFramePr>
          <p:nvPr>
            <p:extLst>
              <p:ext uri="{D42A27DB-BD31-4B8C-83A1-F6EECF244321}">
                <p14:modId xmlns:p14="http://schemas.microsoft.com/office/powerpoint/2010/main" val="2453777965"/>
              </p:ext>
            </p:extLst>
          </p:nvPr>
        </p:nvGraphicFramePr>
        <p:xfrm>
          <a:off x="3144062" y="1218923"/>
          <a:ext cx="590387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p:cNvSpPr/>
          <p:nvPr/>
        </p:nvSpPr>
        <p:spPr>
          <a:xfrm>
            <a:off x="4996248" y="2871489"/>
            <a:ext cx="2199503" cy="104620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Bases du Dessin Industriel</a:t>
            </a:r>
            <a:endParaRPr lang="en-US" sz="1600" b="1" dirty="0"/>
          </a:p>
        </p:txBody>
      </p:sp>
      <p:sp>
        <p:nvSpPr>
          <p:cNvPr id="12" name="TextBox 11"/>
          <p:cNvSpPr txBox="1"/>
          <p:nvPr/>
        </p:nvSpPr>
        <p:spPr>
          <a:xfrm>
            <a:off x="7804065" y="709575"/>
            <a:ext cx="3237471" cy="1200329"/>
          </a:xfrm>
          <a:prstGeom prst="rect">
            <a:avLst/>
          </a:prstGeom>
          <a:noFill/>
          <a:ln w="28575">
            <a:solidFill>
              <a:srgbClr val="FF0000"/>
            </a:solidFill>
          </a:ln>
        </p:spPr>
        <p:txBody>
          <a:bodyPr wrap="square" rtlCol="0">
            <a:spAutoFit/>
          </a:bodyPr>
          <a:lstStyle/>
          <a:p>
            <a:pPr algn="ctr"/>
            <a:r>
              <a:rPr lang="fr-FR" dirty="0" smtClean="0">
                <a:solidFill>
                  <a:srgbClr val="FF0000"/>
                </a:solidFill>
              </a:rPr>
              <a:t>Vous êtes fortement conseiller de finir avec les trois premières présentations avant la première séance. </a:t>
            </a:r>
            <a:endParaRPr lang="en-US" dirty="0">
              <a:solidFill>
                <a:srgbClr val="FF0000"/>
              </a:solidFill>
            </a:endParaRPr>
          </a:p>
        </p:txBody>
      </p:sp>
      <p:sp>
        <p:nvSpPr>
          <p:cNvPr id="13" name="TextBox 9"/>
          <p:cNvSpPr txBox="1"/>
          <p:nvPr/>
        </p:nvSpPr>
        <p:spPr>
          <a:xfrm>
            <a:off x="10378535" y="5715685"/>
            <a:ext cx="11226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hlinkClick r:id="rId7" action="ppaction://hlinkfile"/>
              </a:rPr>
              <a:t>Contenu</a:t>
            </a:r>
            <a:endParaRPr lang="en-US" dirty="0"/>
          </a:p>
        </p:txBody>
      </p:sp>
    </p:spTree>
    <p:extLst>
      <p:ext uri="{BB962C8B-B14F-4D97-AF65-F5344CB8AC3E}">
        <p14:creationId xmlns:p14="http://schemas.microsoft.com/office/powerpoint/2010/main" val="4191646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0040461" y="3964685"/>
            <a:ext cx="1752600" cy="1857375"/>
          </a:xfrm>
          <a:prstGeom prst="rect">
            <a:avLst/>
          </a:prstGeom>
        </p:spPr>
      </p:pic>
      <p:sp>
        <p:nvSpPr>
          <p:cNvPr id="2" name="Title 1"/>
          <p:cNvSpPr>
            <a:spLocks noGrp="1"/>
          </p:cNvSpPr>
          <p:nvPr>
            <p:ph type="title"/>
          </p:nvPr>
        </p:nvSpPr>
        <p:spPr/>
        <p:txBody>
          <a:bodyPr/>
          <a:lstStyle/>
          <a:p>
            <a:r>
              <a:rPr lang="fr-FR" dirty="0" smtClean="0"/>
              <a:t>La vue de gauche</a:t>
            </a:r>
            <a:endParaRPr lang="en-US" dirty="0"/>
          </a:p>
        </p:txBody>
      </p:sp>
      <p:sp>
        <p:nvSpPr>
          <p:cNvPr id="4" name="Text Placeholder 3"/>
          <p:cNvSpPr>
            <a:spLocks noGrp="1"/>
          </p:cNvSpPr>
          <p:nvPr>
            <p:ph type="body" sz="half" idx="2"/>
          </p:nvPr>
        </p:nvSpPr>
        <p:spPr>
          <a:xfrm>
            <a:off x="839788" y="2057400"/>
            <a:ext cx="3979706" cy="4663440"/>
          </a:xfrm>
        </p:spPr>
        <p:txBody>
          <a:bodyPr>
            <a:normAutofit/>
          </a:bodyPr>
          <a:lstStyle/>
          <a:p>
            <a:r>
              <a:rPr lang="fr-FR" dirty="0"/>
              <a:t>Pour définir la vue de gauche on se positionne à gauche de notre pièce.</a:t>
            </a:r>
          </a:p>
          <a:p>
            <a:endParaRPr lang="fr-FR" sz="600" dirty="0"/>
          </a:p>
          <a:p>
            <a:r>
              <a:rPr lang="fr-FR" dirty="0"/>
              <a:t>On peut imaginer que l’on regarder notre pièce à gauche de la vue de face. Nous pouvons alors comprendre que la vue de face et la vue de gauche doivent avoirs les mêmes extrémités.  </a:t>
            </a:r>
          </a:p>
          <a:p>
            <a:endParaRPr lang="fr-FR" sz="400" dirty="0"/>
          </a:p>
          <a:p>
            <a:r>
              <a:rPr lang="fr-FR" dirty="0"/>
              <a:t>Pour nous aider, nous utilisons des lignes. droites et fines qui seront supprimées à la fin du dessin. Ces traits sont appelé : traits de </a:t>
            </a:r>
            <a:r>
              <a:rPr lang="fr-FR" dirty="0" smtClean="0"/>
              <a:t>construction.</a:t>
            </a:r>
            <a:endParaRPr lang="fr-FR" dirty="0"/>
          </a:p>
          <a:p>
            <a:endParaRPr lang="fr-FR" sz="100" dirty="0"/>
          </a:p>
          <a:p>
            <a:r>
              <a:rPr lang="fr-FR" b="1" dirty="0" smtClean="0"/>
              <a:t>Les arêtes cachées (on ne les voit pas) sont dessinées avec une ligne fine en trait interrompu  </a:t>
            </a:r>
          </a:p>
          <a:p>
            <a:r>
              <a:rPr lang="fr-FR" dirty="0" smtClean="0"/>
              <a:t>	 </a:t>
            </a:r>
            <a:endParaRPr lang="fr-FR" dirty="0"/>
          </a:p>
        </p:txBody>
      </p:sp>
      <p:pic>
        <p:nvPicPr>
          <p:cNvPr id="38" name="Content Placeholder 3"/>
          <p:cNvPicPr>
            <a:picLocks noChangeAspect="1"/>
          </p:cNvPicPr>
          <p:nvPr/>
        </p:nvPicPr>
        <p:blipFill rotWithShape="1">
          <a:blip r:embed="rId3"/>
          <a:srcRect b="13111"/>
          <a:stretch/>
        </p:blipFill>
        <p:spPr>
          <a:xfrm>
            <a:off x="7150742" y="605967"/>
            <a:ext cx="2533650" cy="2449727"/>
          </a:xfrm>
          <a:prstGeom prst="rect">
            <a:avLst/>
          </a:prstGeom>
        </p:spPr>
      </p:pic>
      <p:sp>
        <p:nvSpPr>
          <p:cNvPr id="39" name="Freeform 38"/>
          <p:cNvSpPr/>
          <p:nvPr/>
        </p:nvSpPr>
        <p:spPr>
          <a:xfrm>
            <a:off x="9692436" y="116776"/>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endCxn id="39" idx="0"/>
          </p:cNvCxnSpPr>
          <p:nvPr/>
        </p:nvCxnSpPr>
        <p:spPr>
          <a:xfrm flipV="1">
            <a:off x="7841560" y="11677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6"/>
          </p:cNvCxnSpPr>
          <p:nvPr/>
        </p:nvCxnSpPr>
        <p:spPr>
          <a:xfrm flipV="1">
            <a:off x="8473558" y="339197"/>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9" idx="5"/>
          </p:cNvCxnSpPr>
          <p:nvPr/>
        </p:nvCxnSpPr>
        <p:spPr>
          <a:xfrm flipV="1">
            <a:off x="8220064" y="742851"/>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4"/>
          </p:cNvCxnSpPr>
          <p:nvPr/>
        </p:nvCxnSpPr>
        <p:spPr>
          <a:xfrm flipV="1">
            <a:off x="8539406" y="899370"/>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9" idx="3"/>
          </p:cNvCxnSpPr>
          <p:nvPr/>
        </p:nvCxnSpPr>
        <p:spPr>
          <a:xfrm flipV="1">
            <a:off x="8837123" y="1451306"/>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9" idx="2"/>
          </p:cNvCxnSpPr>
          <p:nvPr/>
        </p:nvCxnSpPr>
        <p:spPr>
          <a:xfrm flipV="1">
            <a:off x="8850045" y="1830246"/>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417009" y="1265690"/>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4"/>
          <a:stretch>
            <a:fillRect/>
          </a:stretch>
        </p:blipFill>
        <p:spPr>
          <a:xfrm>
            <a:off x="7807967" y="3963194"/>
            <a:ext cx="1876425" cy="1876425"/>
          </a:xfrm>
          <a:prstGeom prst="rect">
            <a:avLst/>
          </a:prstGeom>
        </p:spPr>
      </p:pic>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cxnSp>
        <p:nvCxnSpPr>
          <p:cNvPr id="105" name="Straight Arrow Connector 104"/>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771201" y="898147"/>
            <a:ext cx="1569191" cy="369332"/>
          </a:xfrm>
          <a:prstGeom prst="rect">
            <a:avLst/>
          </a:prstGeom>
          <a:noFill/>
        </p:spPr>
        <p:txBody>
          <a:bodyPr wrap="square" rtlCol="0">
            <a:spAutoFit/>
          </a:bodyPr>
          <a:lstStyle/>
          <a:p>
            <a:r>
              <a:rPr lang="fr-FR" dirty="0" smtClean="0"/>
              <a:t>Vue de gauche</a:t>
            </a:r>
            <a:endParaRPr lang="en-US" dirty="0"/>
          </a:p>
        </p:txBody>
      </p:sp>
      <p:grpSp>
        <p:nvGrpSpPr>
          <p:cNvPr id="111" name="Group 110"/>
          <p:cNvGrpSpPr/>
          <p:nvPr/>
        </p:nvGrpSpPr>
        <p:grpSpPr>
          <a:xfrm rot="599336">
            <a:off x="6084394" y="4358831"/>
            <a:ext cx="593532" cy="638839"/>
            <a:chOff x="6066439" y="3742661"/>
            <a:chExt cx="593532" cy="638839"/>
          </a:xfrm>
        </p:grpSpPr>
        <p:cxnSp>
          <p:nvCxnSpPr>
            <p:cNvPr id="112" name="Straight Connector 11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6432080" y="4044369"/>
              <a:ext cx="107092" cy="312418"/>
              <a:chOff x="6305122" y="3748836"/>
              <a:chExt cx="107092" cy="312418"/>
            </a:xfrm>
          </p:grpSpPr>
          <p:sp>
            <p:nvSpPr>
              <p:cNvPr id="125" name="Arc 12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Arc 12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5" name="Straight Connector 11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6452530" y="4114391"/>
              <a:ext cx="45719" cy="172374"/>
              <a:chOff x="6661880" y="4094205"/>
              <a:chExt cx="107092" cy="312418"/>
            </a:xfrm>
          </p:grpSpPr>
          <p:sp>
            <p:nvSpPr>
              <p:cNvPr id="123" name="Arc 12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Arc 12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p:cNvGrpSpPr/>
            <p:nvPr/>
          </p:nvGrpSpPr>
          <p:grpSpPr>
            <a:xfrm flipH="1">
              <a:off x="6448411" y="4118508"/>
              <a:ext cx="45719" cy="172374"/>
              <a:chOff x="6661880" y="4094205"/>
              <a:chExt cx="107092" cy="312418"/>
            </a:xfrm>
          </p:grpSpPr>
          <p:sp>
            <p:nvSpPr>
              <p:cNvPr id="121" name="Arc 12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Arc 12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0" name="Oval 11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7" name="Straight Arrow Connector 126"/>
          <p:cNvCxnSpPr/>
          <p:nvPr/>
        </p:nvCxnSpPr>
        <p:spPr>
          <a:xfrm>
            <a:off x="6651462" y="4828975"/>
            <a:ext cx="392818" cy="5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749540" y="4213860"/>
            <a:ext cx="3322320" cy="152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773782" y="5420508"/>
            <a:ext cx="3322320" cy="152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652496" y="4609366"/>
            <a:ext cx="2579518" cy="152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607002" y="5007317"/>
            <a:ext cx="2625012" cy="1768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10363200" y="3906043"/>
            <a:ext cx="515086" cy="695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10706100" y="3906043"/>
            <a:ext cx="172186" cy="1092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0359239" y="3042739"/>
            <a:ext cx="1710536" cy="923330"/>
          </a:xfrm>
          <a:prstGeom prst="rect">
            <a:avLst/>
          </a:prstGeom>
          <a:noFill/>
        </p:spPr>
        <p:txBody>
          <a:bodyPr wrap="square" rtlCol="0">
            <a:spAutoFit/>
          </a:bodyPr>
          <a:lstStyle/>
          <a:p>
            <a:r>
              <a:rPr lang="fr-FR" dirty="0" smtClean="0"/>
              <a:t>LINGES FINES EN TRAIT INTERROMPU</a:t>
            </a:r>
          </a:p>
        </p:txBody>
      </p:sp>
      <p:cxnSp>
        <p:nvCxnSpPr>
          <p:cNvPr id="128" name="Straight Arrow Connector 127"/>
          <p:cNvCxnSpPr>
            <a:stCxn id="129" idx="2"/>
          </p:cNvCxnSpPr>
          <p:nvPr/>
        </p:nvCxnSpPr>
        <p:spPr>
          <a:xfrm>
            <a:off x="9324753" y="3699800"/>
            <a:ext cx="375733" cy="132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8539406" y="3053469"/>
            <a:ext cx="1570694" cy="646331"/>
          </a:xfrm>
          <a:prstGeom prst="rect">
            <a:avLst/>
          </a:prstGeom>
          <a:noFill/>
        </p:spPr>
        <p:txBody>
          <a:bodyPr wrap="square" rtlCol="0">
            <a:spAutoFit/>
          </a:bodyPr>
          <a:lstStyle/>
          <a:p>
            <a:r>
              <a:rPr lang="fr-FR" dirty="0" smtClean="0"/>
              <a:t>Traits de construction</a:t>
            </a:r>
          </a:p>
        </p:txBody>
      </p:sp>
      <p:cxnSp>
        <p:nvCxnSpPr>
          <p:cNvPr id="130" name="Straight Arrow Connector 129"/>
          <p:cNvCxnSpPr>
            <a:stCxn id="129" idx="2"/>
          </p:cNvCxnSpPr>
          <p:nvPr/>
        </p:nvCxnSpPr>
        <p:spPr>
          <a:xfrm>
            <a:off x="9324753" y="3699800"/>
            <a:ext cx="402988" cy="924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rot="2368922">
            <a:off x="6150062" y="-40154"/>
            <a:ext cx="593532" cy="638839"/>
            <a:chOff x="6066439" y="3742661"/>
            <a:chExt cx="593532" cy="638839"/>
          </a:xfrm>
        </p:grpSpPr>
        <p:cxnSp>
          <p:nvCxnSpPr>
            <p:cNvPr id="132" name="Straight Connector 13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34" name="Group 133"/>
            <p:cNvGrpSpPr/>
            <p:nvPr/>
          </p:nvGrpSpPr>
          <p:grpSpPr>
            <a:xfrm>
              <a:off x="6432080" y="4044369"/>
              <a:ext cx="107092" cy="312418"/>
              <a:chOff x="6305122" y="3748836"/>
              <a:chExt cx="107092" cy="312418"/>
            </a:xfrm>
          </p:grpSpPr>
          <p:sp>
            <p:nvSpPr>
              <p:cNvPr id="145" name="Arc 14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6" name="Arc 14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35" name="Straight Connector 13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6452530" y="4114391"/>
              <a:ext cx="45719" cy="172374"/>
              <a:chOff x="6661880" y="4094205"/>
              <a:chExt cx="107092" cy="312418"/>
            </a:xfrm>
          </p:grpSpPr>
          <p:sp>
            <p:nvSpPr>
              <p:cNvPr id="143" name="Arc 14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4" name="Arc 14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9" name="Group 138"/>
            <p:cNvGrpSpPr/>
            <p:nvPr/>
          </p:nvGrpSpPr>
          <p:grpSpPr>
            <a:xfrm flipH="1">
              <a:off x="6448411" y="4118508"/>
              <a:ext cx="45719" cy="172374"/>
              <a:chOff x="6661880" y="4094205"/>
              <a:chExt cx="107092" cy="312418"/>
            </a:xfrm>
          </p:grpSpPr>
          <p:sp>
            <p:nvSpPr>
              <p:cNvPr id="141" name="Arc 14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Arc 14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0" name="Oval 13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Slide Number Placeholder 14"/>
          <p:cNvSpPr>
            <a:spLocks noGrp="1"/>
          </p:cNvSpPr>
          <p:nvPr>
            <p:ph type="sldNum" sz="quarter" idx="12"/>
          </p:nvPr>
        </p:nvSpPr>
        <p:spPr/>
        <p:txBody>
          <a:bodyPr/>
          <a:lstStyle/>
          <a:p>
            <a:fld id="{0B3E07E0-055B-4305-A5F9-93FAB2F5D96F}" type="slidenum">
              <a:rPr lang="en-US" smtClean="0"/>
              <a:pPr/>
              <a:t>20</a:t>
            </a:fld>
            <a:endParaRPr lang="en-US"/>
          </a:p>
        </p:txBody>
      </p:sp>
      <p:grpSp>
        <p:nvGrpSpPr>
          <p:cNvPr id="6" name="Group 5"/>
          <p:cNvGrpSpPr/>
          <p:nvPr/>
        </p:nvGrpSpPr>
        <p:grpSpPr>
          <a:xfrm>
            <a:off x="970206" y="6289675"/>
            <a:ext cx="3562350" cy="66675"/>
            <a:chOff x="970206" y="6289675"/>
            <a:chExt cx="3562350" cy="66675"/>
          </a:xfrm>
        </p:grpSpPr>
        <p:pic>
          <p:nvPicPr>
            <p:cNvPr id="89" name="Picture 88"/>
            <p:cNvPicPr>
              <a:picLocks noChangeAspect="1"/>
            </p:cNvPicPr>
            <p:nvPr/>
          </p:nvPicPr>
          <p:blipFill rotWithShape="1">
            <a:blip r:embed="rId2"/>
            <a:srcRect l="10160" t="55609" r="23536" b="40801"/>
            <a:stretch/>
          </p:blipFill>
          <p:spPr>
            <a:xfrm>
              <a:off x="970206" y="6289675"/>
              <a:ext cx="1162050" cy="66675"/>
            </a:xfrm>
            <a:prstGeom prst="rect">
              <a:avLst/>
            </a:prstGeom>
          </p:spPr>
        </p:pic>
        <p:pic>
          <p:nvPicPr>
            <p:cNvPr id="90" name="Picture 89"/>
            <p:cNvPicPr>
              <a:picLocks noChangeAspect="1"/>
            </p:cNvPicPr>
            <p:nvPr/>
          </p:nvPicPr>
          <p:blipFill rotWithShape="1">
            <a:blip r:embed="rId2"/>
            <a:srcRect l="10160" t="55609" r="23536" b="40801"/>
            <a:stretch/>
          </p:blipFill>
          <p:spPr>
            <a:xfrm>
              <a:off x="2170356" y="6289675"/>
              <a:ext cx="1162050" cy="66675"/>
            </a:xfrm>
            <a:prstGeom prst="rect">
              <a:avLst/>
            </a:prstGeom>
          </p:spPr>
        </p:pic>
        <p:pic>
          <p:nvPicPr>
            <p:cNvPr id="91" name="Picture 90"/>
            <p:cNvPicPr>
              <a:picLocks noChangeAspect="1"/>
            </p:cNvPicPr>
            <p:nvPr/>
          </p:nvPicPr>
          <p:blipFill rotWithShape="1">
            <a:blip r:embed="rId2"/>
            <a:srcRect l="10160" t="55609" r="23536" b="40801"/>
            <a:stretch/>
          </p:blipFill>
          <p:spPr>
            <a:xfrm>
              <a:off x="3370506" y="6289675"/>
              <a:ext cx="1162050" cy="66675"/>
            </a:xfrm>
            <a:prstGeom prst="rect">
              <a:avLst/>
            </a:prstGeom>
          </p:spPr>
        </p:pic>
      </p:grpSp>
      <p:sp>
        <p:nvSpPr>
          <p:cNvPr id="3" name="Date Placeholder 2"/>
          <p:cNvSpPr>
            <a:spLocks noGrp="1"/>
          </p:cNvSpPr>
          <p:nvPr>
            <p:ph type="dt" sz="half" idx="10"/>
          </p:nvPr>
        </p:nvSpPr>
        <p:spPr/>
        <p:txBody>
          <a:bodyPr/>
          <a:lstStyle/>
          <a:p>
            <a:fld id="{80A4FE18-FDDD-421D-8F58-4315CB0997AB}" type="datetime7">
              <a:rPr lang="en-US" smtClean="0"/>
              <a:pPr/>
              <a:t>Nov-18</a:t>
            </a:fld>
            <a:endParaRPr lang="en-US"/>
          </a:p>
        </p:txBody>
      </p:sp>
      <p:sp>
        <p:nvSpPr>
          <p:cNvPr id="7" name="Footer Placeholder 6"/>
          <p:cNvSpPr>
            <a:spLocks noGrp="1"/>
          </p:cNvSpPr>
          <p:nvPr>
            <p:ph type="ftr" sz="quarter" idx="11"/>
          </p:nvPr>
        </p:nvSpPr>
        <p:spPr/>
        <p:txBody>
          <a:bodyPr/>
          <a:lstStyle/>
          <a:p>
            <a:r>
              <a:rPr lang="en-US" smtClean="0"/>
              <a:t>DI2</a:t>
            </a:r>
            <a:endParaRPr lang="en-US"/>
          </a:p>
        </p:txBody>
      </p:sp>
      <p:cxnSp>
        <p:nvCxnSpPr>
          <p:cNvPr id="93" name="Straight Arrow Connector 92"/>
          <p:cNvCxnSpPr>
            <a:stCxn id="129" idx="2"/>
          </p:cNvCxnSpPr>
          <p:nvPr/>
        </p:nvCxnSpPr>
        <p:spPr>
          <a:xfrm>
            <a:off x="9324753" y="3699800"/>
            <a:ext cx="426684" cy="52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29" idx="2"/>
          </p:cNvCxnSpPr>
          <p:nvPr/>
        </p:nvCxnSpPr>
        <p:spPr>
          <a:xfrm>
            <a:off x="9324753" y="3699800"/>
            <a:ext cx="321911" cy="1728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313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Les vues principales et leur positionnement au feuille</a:t>
            </a:r>
            <a:endParaRPr lang="en-US" sz="3600" dirty="0"/>
          </a:p>
        </p:txBody>
      </p:sp>
      <p:grpSp>
        <p:nvGrpSpPr>
          <p:cNvPr id="162" name="Group 161"/>
          <p:cNvGrpSpPr/>
          <p:nvPr/>
        </p:nvGrpSpPr>
        <p:grpSpPr>
          <a:xfrm>
            <a:off x="602108" y="1579382"/>
            <a:ext cx="3995112" cy="4637440"/>
            <a:chOff x="5758488" y="145285"/>
            <a:chExt cx="5237108" cy="6057344"/>
          </a:xfrm>
        </p:grpSpPr>
        <p:cxnSp>
          <p:nvCxnSpPr>
            <p:cNvPr id="128" name="Straight Connector 127"/>
            <p:cNvCxnSpPr/>
            <p:nvPr/>
          </p:nvCxnSpPr>
          <p:spPr>
            <a:xfrm flipV="1">
              <a:off x="8128727" y="495506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3"/>
            <p:cNvPicPr>
              <a:picLocks noChangeAspect="1"/>
            </p:cNvPicPr>
            <p:nvPr/>
          </p:nvPicPr>
          <p:blipFill rotWithShape="1">
            <a:blip r:embed="rId3"/>
            <a:srcRect b="13111"/>
            <a:stretch/>
          </p:blipFill>
          <p:spPr>
            <a:xfrm>
              <a:off x="7131692" y="1758492"/>
              <a:ext cx="2533650" cy="2449727"/>
            </a:xfrm>
            <a:prstGeom prst="rect">
              <a:avLst/>
            </a:prstGeom>
          </p:spPr>
        </p:pic>
        <p:grpSp>
          <p:nvGrpSpPr>
            <p:cNvPr id="6" name="Group 5"/>
            <p:cNvGrpSpPr/>
            <p:nvPr/>
          </p:nvGrpSpPr>
          <p:grpSpPr>
            <a:xfrm>
              <a:off x="6044288" y="3552469"/>
              <a:ext cx="593532" cy="638839"/>
              <a:chOff x="6066439" y="3742661"/>
              <a:chExt cx="593532" cy="638839"/>
            </a:xfrm>
          </p:grpSpPr>
          <p:cxnSp>
            <p:nvCxnSpPr>
              <p:cNvPr id="7" name="Straight Connector 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432080" y="4044369"/>
                <a:ext cx="107092" cy="312418"/>
                <a:chOff x="6305122" y="3748836"/>
                <a:chExt cx="107092" cy="312418"/>
              </a:xfrm>
            </p:grpSpPr>
            <p:sp>
              <p:nvSpPr>
                <p:cNvPr id="20" name="Arc 1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 name="Straight Connector 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452530" y="4114391"/>
                <a:ext cx="45719" cy="172374"/>
                <a:chOff x="6661880" y="4094205"/>
                <a:chExt cx="107092" cy="312418"/>
              </a:xfrm>
            </p:grpSpPr>
            <p:sp>
              <p:nvSpPr>
                <p:cNvPr id="18" name="Arc 1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flipH="1">
                <a:off x="6448411" y="4118508"/>
                <a:ext cx="45719" cy="172374"/>
                <a:chOff x="6661880" y="4094205"/>
                <a:chExt cx="107092" cy="312418"/>
              </a:xfrm>
            </p:grpSpPr>
            <p:sp>
              <p:nvSpPr>
                <p:cNvPr id="16" name="Arc 1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Oval 1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6678417" y="3795174"/>
              <a:ext cx="421517" cy="368638"/>
              <a:chOff x="6516492" y="2633124"/>
              <a:chExt cx="421517" cy="368638"/>
            </a:xfrm>
          </p:grpSpPr>
          <p:cxnSp>
            <p:nvCxnSpPr>
              <p:cNvPr id="23" name="Straight Arrow Connector 22"/>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6183627" y="4355444"/>
              <a:ext cx="1413330" cy="369332"/>
            </a:xfrm>
            <a:prstGeom prst="rect">
              <a:avLst/>
            </a:prstGeom>
            <a:noFill/>
          </p:spPr>
          <p:txBody>
            <a:bodyPr wrap="square" rtlCol="0">
              <a:spAutoFit/>
            </a:bodyPr>
            <a:lstStyle/>
            <a:p>
              <a:r>
                <a:rPr lang="fr-FR" dirty="0" smtClean="0"/>
                <a:t>Vue de face</a:t>
              </a:r>
              <a:endParaRPr lang="en-US" dirty="0"/>
            </a:p>
          </p:txBody>
        </p:sp>
        <p:grpSp>
          <p:nvGrpSpPr>
            <p:cNvPr id="29" name="Group 28"/>
            <p:cNvGrpSpPr/>
            <p:nvPr/>
          </p:nvGrpSpPr>
          <p:grpSpPr>
            <a:xfrm>
              <a:off x="6668693" y="1813597"/>
              <a:ext cx="401144" cy="371832"/>
              <a:chOff x="6654470" y="424339"/>
              <a:chExt cx="401144" cy="371832"/>
            </a:xfrm>
          </p:grpSpPr>
          <p:cxnSp>
            <p:nvCxnSpPr>
              <p:cNvPr id="30" name="Straight Arrow Connector 29"/>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5758488" y="2259568"/>
              <a:ext cx="1569191" cy="369332"/>
            </a:xfrm>
            <a:prstGeom prst="rect">
              <a:avLst/>
            </a:prstGeom>
            <a:noFill/>
          </p:spPr>
          <p:txBody>
            <a:bodyPr wrap="square" rtlCol="0">
              <a:spAutoFit/>
            </a:bodyPr>
            <a:lstStyle/>
            <a:p>
              <a:r>
                <a:rPr lang="fr-FR" dirty="0" smtClean="0"/>
                <a:t>Vue de gauche</a:t>
              </a:r>
              <a:endParaRPr lang="en-US" dirty="0"/>
            </a:p>
          </p:txBody>
        </p:sp>
        <p:grpSp>
          <p:nvGrpSpPr>
            <p:cNvPr id="36" name="Group 35"/>
            <p:cNvGrpSpPr/>
            <p:nvPr/>
          </p:nvGrpSpPr>
          <p:grpSpPr>
            <a:xfrm rot="2368922">
              <a:off x="6164285" y="1349104"/>
              <a:ext cx="593532" cy="638839"/>
              <a:chOff x="6066439" y="3742661"/>
              <a:chExt cx="593532" cy="638839"/>
            </a:xfrm>
          </p:grpSpPr>
          <p:cxnSp>
            <p:nvCxnSpPr>
              <p:cNvPr id="37" name="Straight Connector 3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432080" y="4044369"/>
                <a:ext cx="107092" cy="312418"/>
                <a:chOff x="6305122" y="3748836"/>
                <a:chExt cx="107092" cy="312418"/>
              </a:xfrm>
            </p:grpSpPr>
            <p:sp>
              <p:nvSpPr>
                <p:cNvPr id="50" name="Arc 4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452530" y="4114391"/>
                <a:ext cx="45719" cy="172374"/>
                <a:chOff x="6661880" y="4094205"/>
                <a:chExt cx="107092" cy="312418"/>
              </a:xfrm>
            </p:grpSpPr>
            <p:sp>
              <p:nvSpPr>
                <p:cNvPr id="48" name="Arc 4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p:cNvGrpSpPr/>
              <p:nvPr/>
            </p:nvGrpSpPr>
            <p:grpSpPr>
              <a:xfrm flipH="1">
                <a:off x="6448411" y="4118508"/>
                <a:ext cx="45719" cy="172374"/>
                <a:chOff x="6661880" y="4094205"/>
                <a:chExt cx="107092" cy="312418"/>
              </a:xfrm>
            </p:grpSpPr>
            <p:sp>
              <p:nvSpPr>
                <p:cNvPr id="46" name="Arc 4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Arrow Connector 52"/>
            <p:cNvCxnSpPr/>
            <p:nvPr/>
          </p:nvCxnSpPr>
          <p:spPr>
            <a:xfrm flipH="1" flipV="1">
              <a:off x="9811800" y="3934351"/>
              <a:ext cx="367902" cy="1741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0155580" y="4082029"/>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0200811" y="395940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063916" y="3965785"/>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0203384" y="3934351"/>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353439" y="4672139"/>
              <a:ext cx="1569191" cy="369332"/>
            </a:xfrm>
            <a:prstGeom prst="rect">
              <a:avLst/>
            </a:prstGeom>
            <a:noFill/>
          </p:spPr>
          <p:txBody>
            <a:bodyPr wrap="square" rtlCol="0">
              <a:spAutoFit/>
            </a:bodyPr>
            <a:lstStyle/>
            <a:p>
              <a:r>
                <a:rPr lang="fr-FR" dirty="0" smtClean="0"/>
                <a:t>Vue de droite</a:t>
              </a:r>
              <a:endParaRPr lang="en-US" dirty="0"/>
            </a:p>
          </p:txBody>
        </p:sp>
        <p:grpSp>
          <p:nvGrpSpPr>
            <p:cNvPr id="59" name="Group 58"/>
            <p:cNvGrpSpPr/>
            <p:nvPr/>
          </p:nvGrpSpPr>
          <p:grpSpPr>
            <a:xfrm rot="11654315" flipV="1">
              <a:off x="10402064" y="3858354"/>
              <a:ext cx="593532" cy="638839"/>
              <a:chOff x="6066439" y="3742661"/>
              <a:chExt cx="593532" cy="638839"/>
            </a:xfrm>
          </p:grpSpPr>
          <p:cxnSp>
            <p:nvCxnSpPr>
              <p:cNvPr id="60" name="Straight Connector 5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432080" y="4044369"/>
                <a:ext cx="107092" cy="312418"/>
                <a:chOff x="6305122" y="3748836"/>
                <a:chExt cx="107092" cy="312418"/>
              </a:xfrm>
            </p:grpSpPr>
            <p:sp>
              <p:nvSpPr>
                <p:cNvPr id="73" name="Arc 7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3" name="Straight Connector 6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452530" y="4114391"/>
                <a:ext cx="45719" cy="172374"/>
                <a:chOff x="6661880" y="4094205"/>
                <a:chExt cx="107092" cy="312418"/>
              </a:xfrm>
            </p:grpSpPr>
            <p:sp>
              <p:nvSpPr>
                <p:cNvPr id="71" name="Arc 7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66"/>
              <p:cNvGrpSpPr/>
              <p:nvPr/>
            </p:nvGrpSpPr>
            <p:grpSpPr>
              <a:xfrm flipH="1">
                <a:off x="6448411" y="4118508"/>
                <a:ext cx="45719" cy="172374"/>
                <a:chOff x="6661880" y="4094205"/>
                <a:chExt cx="107092" cy="312418"/>
              </a:xfrm>
            </p:grpSpPr>
            <p:sp>
              <p:nvSpPr>
                <p:cNvPr id="69" name="Arc 6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6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8" name="Oval 6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rot="19994103" flipH="1">
              <a:off x="9927301" y="1452846"/>
              <a:ext cx="593532" cy="638839"/>
              <a:chOff x="6066439" y="3742661"/>
              <a:chExt cx="593532" cy="638839"/>
            </a:xfrm>
          </p:grpSpPr>
          <p:cxnSp>
            <p:nvCxnSpPr>
              <p:cNvPr id="77" name="Straight Connector 7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432080" y="4044369"/>
                <a:ext cx="107092" cy="312418"/>
                <a:chOff x="6305122" y="3748836"/>
                <a:chExt cx="107092" cy="312418"/>
              </a:xfrm>
            </p:grpSpPr>
            <p:sp>
              <p:nvSpPr>
                <p:cNvPr id="90" name="Arc 8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0" name="Straight Connector 7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6452530" y="4114391"/>
                <a:ext cx="45719" cy="172374"/>
                <a:chOff x="6661880" y="4094205"/>
                <a:chExt cx="107092" cy="312418"/>
              </a:xfrm>
            </p:grpSpPr>
            <p:sp>
              <p:nvSpPr>
                <p:cNvPr id="88" name="Arc 8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p:cNvGrpSpPr/>
              <p:nvPr/>
            </p:nvGrpSpPr>
            <p:grpSpPr>
              <a:xfrm flipH="1">
                <a:off x="6448411" y="4118508"/>
                <a:ext cx="45719" cy="172374"/>
                <a:chOff x="6661880" y="4094205"/>
                <a:chExt cx="107092" cy="312418"/>
              </a:xfrm>
            </p:grpSpPr>
            <p:sp>
              <p:nvSpPr>
                <p:cNvPr id="86" name="Arc 8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5" name="Oval 8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p:cNvCxnSpPr/>
            <p:nvPr/>
          </p:nvCxnSpPr>
          <p:spPr>
            <a:xfrm flipH="1">
              <a:off x="9536114" y="2152741"/>
              <a:ext cx="372454" cy="212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9884446" y="2126261"/>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9780298" y="2229876"/>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9916230" y="222890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933129" y="215964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379881" y="2491723"/>
              <a:ext cx="1413331" cy="844226"/>
            </a:xfrm>
            <a:prstGeom prst="rect">
              <a:avLst/>
            </a:prstGeom>
            <a:noFill/>
          </p:spPr>
          <p:txBody>
            <a:bodyPr wrap="square" rtlCol="0">
              <a:spAutoFit/>
            </a:bodyPr>
            <a:lstStyle/>
            <a:p>
              <a:r>
                <a:rPr lang="fr-FR" dirty="0" smtClean="0"/>
                <a:t>Vue arrière</a:t>
              </a:r>
              <a:endParaRPr lang="en-US" dirty="0"/>
            </a:p>
          </p:txBody>
        </p:sp>
        <p:grpSp>
          <p:nvGrpSpPr>
            <p:cNvPr id="100" name="Group 99"/>
            <p:cNvGrpSpPr/>
            <p:nvPr/>
          </p:nvGrpSpPr>
          <p:grpSpPr>
            <a:xfrm rot="16757798">
              <a:off x="8010580" y="5140782"/>
              <a:ext cx="593532" cy="638839"/>
              <a:chOff x="6066439" y="3742661"/>
              <a:chExt cx="593532" cy="638839"/>
            </a:xfrm>
          </p:grpSpPr>
          <p:cxnSp>
            <p:nvCxnSpPr>
              <p:cNvPr id="101" name="Straight Connector 100"/>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6432080" y="4044369"/>
                <a:ext cx="107092" cy="312418"/>
                <a:chOff x="6305122" y="3748836"/>
                <a:chExt cx="107092" cy="312418"/>
              </a:xfrm>
            </p:grpSpPr>
            <p:sp>
              <p:nvSpPr>
                <p:cNvPr id="114" name="Arc 113"/>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4" name="Straight Connector 103"/>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6452530" y="4114391"/>
                <a:ext cx="45719" cy="172374"/>
                <a:chOff x="6661880" y="4094205"/>
                <a:chExt cx="107092" cy="312418"/>
              </a:xfrm>
            </p:grpSpPr>
            <p:sp>
              <p:nvSpPr>
                <p:cNvPr id="112" name="Arc 11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flipH="1">
                <a:off x="6448411" y="4118508"/>
                <a:ext cx="45719" cy="172374"/>
                <a:chOff x="6661880" y="4094205"/>
                <a:chExt cx="107092" cy="312418"/>
              </a:xfrm>
            </p:grpSpPr>
            <p:sp>
              <p:nvSpPr>
                <p:cNvPr id="110" name="Arc 10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9" name="Oval 10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7" name="Straight Arrow Connector 116"/>
            <p:cNvCxnSpPr/>
            <p:nvPr/>
          </p:nvCxnSpPr>
          <p:spPr>
            <a:xfrm flipV="1">
              <a:off x="8470733" y="4557246"/>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8437085" y="4922896"/>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8456771" y="4800890"/>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8588576" y="4871183"/>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8" idx="5"/>
            </p:cNvCxnSpPr>
            <p:nvPr/>
          </p:nvCxnSpPr>
          <p:spPr>
            <a:xfrm>
              <a:off x="8495543" y="4974125"/>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7702977" y="5833297"/>
              <a:ext cx="1695837" cy="369332"/>
            </a:xfrm>
            <a:prstGeom prst="rect">
              <a:avLst/>
            </a:prstGeom>
            <a:noFill/>
          </p:spPr>
          <p:txBody>
            <a:bodyPr wrap="square" rtlCol="0">
              <a:spAutoFit/>
            </a:bodyPr>
            <a:lstStyle/>
            <a:p>
              <a:r>
                <a:rPr lang="fr-FR" dirty="0" smtClean="0"/>
                <a:t>Vue de dessous</a:t>
              </a:r>
              <a:endParaRPr lang="en-US" dirty="0"/>
            </a:p>
          </p:txBody>
        </p:sp>
        <p:cxnSp>
          <p:nvCxnSpPr>
            <p:cNvPr id="130" name="Straight Connector 129"/>
            <p:cNvCxnSpPr/>
            <p:nvPr/>
          </p:nvCxnSpPr>
          <p:spPr>
            <a:xfrm flipV="1">
              <a:off x="8351143" y="4816721"/>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355906" y="4885010"/>
              <a:ext cx="0" cy="11966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flipV="1">
              <a:off x="8099371" y="1069977"/>
              <a:ext cx="673651" cy="571981"/>
              <a:chOff x="7820018" y="621547"/>
              <a:chExt cx="673651" cy="571981"/>
            </a:xfrm>
          </p:grpSpPr>
          <p:cxnSp>
            <p:nvCxnSpPr>
              <p:cNvPr id="136" name="Straight Connector 135"/>
              <p:cNvCxnSpPr/>
              <p:nvPr/>
            </p:nvCxnSpPr>
            <p:spPr>
              <a:xfrm flipV="1">
                <a:off x="7820018" y="1019370"/>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8162024" y="621547"/>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8128376" y="98719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148062" y="8651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8279867" y="935484"/>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8" idx="5"/>
              </p:cNvCxnSpPr>
              <p:nvPr/>
            </p:nvCxnSpPr>
            <p:spPr>
              <a:xfrm>
                <a:off x="8186834" y="103842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8042434" y="881022"/>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047197" y="949311"/>
                <a:ext cx="0" cy="11966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rot="6132059">
              <a:off x="8309493" y="545913"/>
              <a:ext cx="593532" cy="638839"/>
              <a:chOff x="6066439" y="3742661"/>
              <a:chExt cx="593532" cy="638839"/>
            </a:xfrm>
          </p:grpSpPr>
          <p:cxnSp>
            <p:nvCxnSpPr>
              <p:cNvPr id="146" name="Straight Connector 145"/>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48" name="Group 147"/>
              <p:cNvGrpSpPr/>
              <p:nvPr/>
            </p:nvGrpSpPr>
            <p:grpSpPr>
              <a:xfrm>
                <a:off x="6432080" y="4044369"/>
                <a:ext cx="107092" cy="312418"/>
                <a:chOff x="6305122" y="3748836"/>
                <a:chExt cx="107092" cy="312418"/>
              </a:xfrm>
            </p:grpSpPr>
            <p:sp>
              <p:nvSpPr>
                <p:cNvPr id="159" name="Arc 158"/>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0" name="Arc 159"/>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49" name="Straight Connector 148"/>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6452530" y="4114391"/>
                <a:ext cx="45719" cy="172374"/>
                <a:chOff x="6661880" y="4094205"/>
                <a:chExt cx="107092" cy="312418"/>
              </a:xfrm>
            </p:grpSpPr>
            <p:sp>
              <p:nvSpPr>
                <p:cNvPr id="157" name="Arc 15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Arc 15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Group 152"/>
              <p:cNvGrpSpPr/>
              <p:nvPr/>
            </p:nvGrpSpPr>
            <p:grpSpPr>
              <a:xfrm flipH="1">
                <a:off x="6448411" y="4118508"/>
                <a:ext cx="45719" cy="172374"/>
                <a:chOff x="6661880" y="4094205"/>
                <a:chExt cx="107092" cy="312418"/>
              </a:xfrm>
            </p:grpSpPr>
            <p:sp>
              <p:nvSpPr>
                <p:cNvPr id="155" name="Arc 154"/>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Arc 155"/>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4" name="Oval 153"/>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TextBox 160"/>
            <p:cNvSpPr txBox="1"/>
            <p:nvPr/>
          </p:nvSpPr>
          <p:spPr>
            <a:xfrm>
              <a:off x="7633441" y="145285"/>
              <a:ext cx="2031902" cy="482415"/>
            </a:xfrm>
            <a:prstGeom prst="rect">
              <a:avLst/>
            </a:prstGeom>
            <a:noFill/>
          </p:spPr>
          <p:txBody>
            <a:bodyPr wrap="square" rtlCol="0">
              <a:spAutoFit/>
            </a:bodyPr>
            <a:lstStyle/>
            <a:p>
              <a:r>
                <a:rPr lang="fr-FR" dirty="0" smtClean="0"/>
                <a:t>Vue de dessus</a:t>
              </a:r>
              <a:endParaRPr lang="en-US" dirty="0"/>
            </a:p>
          </p:txBody>
        </p:sp>
      </p:grpSp>
      <p:graphicFrame>
        <p:nvGraphicFramePr>
          <p:cNvPr id="164" name="Object 163"/>
          <p:cNvGraphicFramePr>
            <a:graphicFrameLocks noChangeAspect="1"/>
          </p:cNvGraphicFramePr>
          <p:nvPr>
            <p:extLst/>
          </p:nvPr>
        </p:nvGraphicFramePr>
        <p:xfrm>
          <a:off x="4795594" y="1579382"/>
          <a:ext cx="7196566" cy="5135557"/>
        </p:xfrm>
        <a:graphic>
          <a:graphicData uri="http://schemas.openxmlformats.org/presentationml/2006/ole">
            <mc:AlternateContent xmlns:mc="http://schemas.openxmlformats.org/markup-compatibility/2006">
              <mc:Choice xmlns:v="urn:schemas-microsoft-com:vml" Requires="v">
                <p:oleObj spid="_x0000_s1067" name="Drawing" r:id="rId4" imgW="2356560" imgH="1680840" progId="CATIA.Drawing">
                  <p:link updateAutomatic="1"/>
                </p:oleObj>
              </mc:Choice>
              <mc:Fallback>
                <p:oleObj name="Drawing" r:id="rId4" imgW="2356560" imgH="1680840" progId="CATIA.Drawing">
                  <p:link updateAutomatic="1"/>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5594" y="1579382"/>
                        <a:ext cx="7196566" cy="51355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 name="Slide Number Placeholder 164"/>
          <p:cNvSpPr>
            <a:spLocks noGrp="1"/>
          </p:cNvSpPr>
          <p:nvPr>
            <p:ph type="sldNum" sz="quarter" idx="12"/>
          </p:nvPr>
        </p:nvSpPr>
        <p:spPr/>
        <p:txBody>
          <a:bodyPr/>
          <a:lstStyle/>
          <a:p>
            <a:fld id="{0B3E07E0-055B-4305-A5F9-93FAB2F5D96F}" type="slidenum">
              <a:rPr lang="en-US" smtClean="0"/>
              <a:pPr/>
              <a:t>21</a:t>
            </a:fld>
            <a:endParaRPr lang="en-US"/>
          </a:p>
        </p:txBody>
      </p:sp>
      <p:sp>
        <p:nvSpPr>
          <p:cNvPr id="3" name="Date Placeholder 2"/>
          <p:cNvSpPr>
            <a:spLocks noGrp="1"/>
          </p:cNvSpPr>
          <p:nvPr>
            <p:ph type="dt" sz="half" idx="10"/>
          </p:nvPr>
        </p:nvSpPr>
        <p:spPr/>
        <p:txBody>
          <a:bodyPr/>
          <a:lstStyle/>
          <a:p>
            <a:fld id="{C7B72F06-EFE4-4E42-8F08-67B29E78D8D0}" type="datetime7">
              <a:rPr lang="en-US" smtClean="0"/>
              <a:pPr/>
              <a:t>Nov-18</a:t>
            </a:fld>
            <a:endParaRPr lang="en-US"/>
          </a:p>
        </p:txBody>
      </p:sp>
      <p:sp>
        <p:nvSpPr>
          <p:cNvPr id="4" name="Footer Placeholder 3"/>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120523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a:t>Les vues principales et leur positionnement au feuille</a:t>
            </a:r>
            <a:endParaRPr lang="en-US" sz="3600" dirty="0"/>
          </a:p>
        </p:txBody>
      </p:sp>
      <p:grpSp>
        <p:nvGrpSpPr>
          <p:cNvPr id="162" name="Group 161"/>
          <p:cNvGrpSpPr/>
          <p:nvPr/>
        </p:nvGrpSpPr>
        <p:grpSpPr>
          <a:xfrm>
            <a:off x="602108" y="1579382"/>
            <a:ext cx="3995112" cy="4637440"/>
            <a:chOff x="5758488" y="145285"/>
            <a:chExt cx="5237108" cy="6057344"/>
          </a:xfrm>
        </p:grpSpPr>
        <p:cxnSp>
          <p:nvCxnSpPr>
            <p:cNvPr id="128" name="Straight Connector 127"/>
            <p:cNvCxnSpPr/>
            <p:nvPr/>
          </p:nvCxnSpPr>
          <p:spPr>
            <a:xfrm flipV="1">
              <a:off x="8128727" y="495506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3"/>
            <p:cNvPicPr>
              <a:picLocks noChangeAspect="1"/>
            </p:cNvPicPr>
            <p:nvPr/>
          </p:nvPicPr>
          <p:blipFill rotWithShape="1">
            <a:blip r:embed="rId3"/>
            <a:srcRect b="13111"/>
            <a:stretch/>
          </p:blipFill>
          <p:spPr>
            <a:xfrm>
              <a:off x="7131692" y="1758492"/>
              <a:ext cx="2533650" cy="2449727"/>
            </a:xfrm>
            <a:prstGeom prst="rect">
              <a:avLst/>
            </a:prstGeom>
          </p:spPr>
        </p:pic>
        <p:grpSp>
          <p:nvGrpSpPr>
            <p:cNvPr id="6" name="Group 5"/>
            <p:cNvGrpSpPr/>
            <p:nvPr/>
          </p:nvGrpSpPr>
          <p:grpSpPr>
            <a:xfrm>
              <a:off x="6044288" y="3552469"/>
              <a:ext cx="593532" cy="638839"/>
              <a:chOff x="6066439" y="3742661"/>
              <a:chExt cx="593532" cy="638839"/>
            </a:xfrm>
          </p:grpSpPr>
          <p:cxnSp>
            <p:nvCxnSpPr>
              <p:cNvPr id="7" name="Straight Connector 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432080" y="4044369"/>
                <a:ext cx="107092" cy="312418"/>
                <a:chOff x="6305122" y="3748836"/>
                <a:chExt cx="107092" cy="312418"/>
              </a:xfrm>
            </p:grpSpPr>
            <p:sp>
              <p:nvSpPr>
                <p:cNvPr id="20" name="Arc 1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 name="Straight Connector 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452530" y="4114391"/>
                <a:ext cx="45719" cy="172374"/>
                <a:chOff x="6661880" y="4094205"/>
                <a:chExt cx="107092" cy="312418"/>
              </a:xfrm>
            </p:grpSpPr>
            <p:sp>
              <p:nvSpPr>
                <p:cNvPr id="18" name="Arc 1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flipH="1">
                <a:off x="6448411" y="4118508"/>
                <a:ext cx="45719" cy="172374"/>
                <a:chOff x="6661880" y="4094205"/>
                <a:chExt cx="107092" cy="312418"/>
              </a:xfrm>
            </p:grpSpPr>
            <p:sp>
              <p:nvSpPr>
                <p:cNvPr id="16" name="Arc 1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Oval 1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6678417" y="3795174"/>
              <a:ext cx="421517" cy="368638"/>
              <a:chOff x="6516492" y="2633124"/>
              <a:chExt cx="421517" cy="368638"/>
            </a:xfrm>
          </p:grpSpPr>
          <p:cxnSp>
            <p:nvCxnSpPr>
              <p:cNvPr id="23" name="Straight Arrow Connector 22"/>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6183627" y="4355444"/>
              <a:ext cx="1413330" cy="369332"/>
            </a:xfrm>
            <a:prstGeom prst="rect">
              <a:avLst/>
            </a:prstGeom>
            <a:noFill/>
          </p:spPr>
          <p:txBody>
            <a:bodyPr wrap="square" rtlCol="0">
              <a:spAutoFit/>
            </a:bodyPr>
            <a:lstStyle/>
            <a:p>
              <a:r>
                <a:rPr lang="fr-FR" dirty="0" smtClean="0"/>
                <a:t>Vue de face</a:t>
              </a:r>
              <a:endParaRPr lang="en-US" dirty="0"/>
            </a:p>
          </p:txBody>
        </p:sp>
        <p:grpSp>
          <p:nvGrpSpPr>
            <p:cNvPr id="29" name="Group 28"/>
            <p:cNvGrpSpPr/>
            <p:nvPr/>
          </p:nvGrpSpPr>
          <p:grpSpPr>
            <a:xfrm>
              <a:off x="6668693" y="1813597"/>
              <a:ext cx="401144" cy="371832"/>
              <a:chOff x="6654470" y="424339"/>
              <a:chExt cx="401144" cy="371832"/>
            </a:xfrm>
          </p:grpSpPr>
          <p:cxnSp>
            <p:nvCxnSpPr>
              <p:cNvPr id="30" name="Straight Arrow Connector 29"/>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5758488" y="2259568"/>
              <a:ext cx="1569191" cy="369332"/>
            </a:xfrm>
            <a:prstGeom prst="rect">
              <a:avLst/>
            </a:prstGeom>
            <a:noFill/>
          </p:spPr>
          <p:txBody>
            <a:bodyPr wrap="square" rtlCol="0">
              <a:spAutoFit/>
            </a:bodyPr>
            <a:lstStyle/>
            <a:p>
              <a:r>
                <a:rPr lang="fr-FR" dirty="0" smtClean="0"/>
                <a:t>Vue de gauche</a:t>
              </a:r>
              <a:endParaRPr lang="en-US" dirty="0"/>
            </a:p>
          </p:txBody>
        </p:sp>
        <p:grpSp>
          <p:nvGrpSpPr>
            <p:cNvPr id="36" name="Group 35"/>
            <p:cNvGrpSpPr/>
            <p:nvPr/>
          </p:nvGrpSpPr>
          <p:grpSpPr>
            <a:xfrm rot="2368922">
              <a:off x="6164285" y="1349104"/>
              <a:ext cx="593532" cy="638839"/>
              <a:chOff x="6066439" y="3742661"/>
              <a:chExt cx="593532" cy="638839"/>
            </a:xfrm>
          </p:grpSpPr>
          <p:cxnSp>
            <p:nvCxnSpPr>
              <p:cNvPr id="37" name="Straight Connector 3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432080" y="4044369"/>
                <a:ext cx="107092" cy="312418"/>
                <a:chOff x="6305122" y="3748836"/>
                <a:chExt cx="107092" cy="312418"/>
              </a:xfrm>
            </p:grpSpPr>
            <p:sp>
              <p:nvSpPr>
                <p:cNvPr id="50" name="Arc 4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452530" y="4114391"/>
                <a:ext cx="45719" cy="172374"/>
                <a:chOff x="6661880" y="4094205"/>
                <a:chExt cx="107092" cy="312418"/>
              </a:xfrm>
            </p:grpSpPr>
            <p:sp>
              <p:nvSpPr>
                <p:cNvPr id="48" name="Arc 4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p:cNvGrpSpPr/>
              <p:nvPr/>
            </p:nvGrpSpPr>
            <p:grpSpPr>
              <a:xfrm flipH="1">
                <a:off x="6448411" y="4118508"/>
                <a:ext cx="45719" cy="172374"/>
                <a:chOff x="6661880" y="4094205"/>
                <a:chExt cx="107092" cy="312418"/>
              </a:xfrm>
            </p:grpSpPr>
            <p:sp>
              <p:nvSpPr>
                <p:cNvPr id="46" name="Arc 4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Arrow Connector 52"/>
            <p:cNvCxnSpPr/>
            <p:nvPr/>
          </p:nvCxnSpPr>
          <p:spPr>
            <a:xfrm flipH="1" flipV="1">
              <a:off x="9811800" y="3934351"/>
              <a:ext cx="367902" cy="1741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0155580" y="4082029"/>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0200811" y="395940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063916" y="3965785"/>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0203384" y="3934351"/>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353439" y="4672139"/>
              <a:ext cx="1569191" cy="369332"/>
            </a:xfrm>
            <a:prstGeom prst="rect">
              <a:avLst/>
            </a:prstGeom>
            <a:noFill/>
          </p:spPr>
          <p:txBody>
            <a:bodyPr wrap="square" rtlCol="0">
              <a:spAutoFit/>
            </a:bodyPr>
            <a:lstStyle/>
            <a:p>
              <a:r>
                <a:rPr lang="fr-FR" dirty="0" smtClean="0"/>
                <a:t>Vue de droite</a:t>
              </a:r>
              <a:endParaRPr lang="en-US" dirty="0"/>
            </a:p>
          </p:txBody>
        </p:sp>
        <p:grpSp>
          <p:nvGrpSpPr>
            <p:cNvPr id="59" name="Group 58"/>
            <p:cNvGrpSpPr/>
            <p:nvPr/>
          </p:nvGrpSpPr>
          <p:grpSpPr>
            <a:xfrm rot="11654315" flipV="1">
              <a:off x="10402064" y="3858354"/>
              <a:ext cx="593532" cy="638839"/>
              <a:chOff x="6066439" y="3742661"/>
              <a:chExt cx="593532" cy="638839"/>
            </a:xfrm>
          </p:grpSpPr>
          <p:cxnSp>
            <p:nvCxnSpPr>
              <p:cNvPr id="60" name="Straight Connector 5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432080" y="4044369"/>
                <a:ext cx="107092" cy="312418"/>
                <a:chOff x="6305122" y="3748836"/>
                <a:chExt cx="107092" cy="312418"/>
              </a:xfrm>
            </p:grpSpPr>
            <p:sp>
              <p:nvSpPr>
                <p:cNvPr id="73" name="Arc 7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3" name="Straight Connector 6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452530" y="4114391"/>
                <a:ext cx="45719" cy="172374"/>
                <a:chOff x="6661880" y="4094205"/>
                <a:chExt cx="107092" cy="312418"/>
              </a:xfrm>
            </p:grpSpPr>
            <p:sp>
              <p:nvSpPr>
                <p:cNvPr id="71" name="Arc 7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66"/>
              <p:cNvGrpSpPr/>
              <p:nvPr/>
            </p:nvGrpSpPr>
            <p:grpSpPr>
              <a:xfrm flipH="1">
                <a:off x="6448411" y="4118508"/>
                <a:ext cx="45719" cy="172374"/>
                <a:chOff x="6661880" y="4094205"/>
                <a:chExt cx="107092" cy="312418"/>
              </a:xfrm>
            </p:grpSpPr>
            <p:sp>
              <p:nvSpPr>
                <p:cNvPr id="69" name="Arc 6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6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8" name="Oval 6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rot="19994103" flipH="1">
              <a:off x="9927301" y="1452846"/>
              <a:ext cx="593532" cy="638839"/>
              <a:chOff x="6066439" y="3742661"/>
              <a:chExt cx="593532" cy="638839"/>
            </a:xfrm>
          </p:grpSpPr>
          <p:cxnSp>
            <p:nvCxnSpPr>
              <p:cNvPr id="77" name="Straight Connector 7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432080" y="4044369"/>
                <a:ext cx="107092" cy="312418"/>
                <a:chOff x="6305122" y="3748836"/>
                <a:chExt cx="107092" cy="312418"/>
              </a:xfrm>
            </p:grpSpPr>
            <p:sp>
              <p:nvSpPr>
                <p:cNvPr id="90" name="Arc 8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0" name="Straight Connector 7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6452530" y="4114391"/>
                <a:ext cx="45719" cy="172374"/>
                <a:chOff x="6661880" y="4094205"/>
                <a:chExt cx="107092" cy="312418"/>
              </a:xfrm>
            </p:grpSpPr>
            <p:sp>
              <p:nvSpPr>
                <p:cNvPr id="88" name="Arc 8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p:cNvGrpSpPr/>
              <p:nvPr/>
            </p:nvGrpSpPr>
            <p:grpSpPr>
              <a:xfrm flipH="1">
                <a:off x="6448411" y="4118508"/>
                <a:ext cx="45719" cy="172374"/>
                <a:chOff x="6661880" y="4094205"/>
                <a:chExt cx="107092" cy="312418"/>
              </a:xfrm>
            </p:grpSpPr>
            <p:sp>
              <p:nvSpPr>
                <p:cNvPr id="86" name="Arc 8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5" name="Oval 8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p:cNvCxnSpPr/>
            <p:nvPr/>
          </p:nvCxnSpPr>
          <p:spPr>
            <a:xfrm flipH="1">
              <a:off x="9536114" y="2152741"/>
              <a:ext cx="372454" cy="212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9884446" y="2126261"/>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9780298" y="2229876"/>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9916230" y="222890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933129" y="215964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379881" y="2491723"/>
              <a:ext cx="1413331" cy="844226"/>
            </a:xfrm>
            <a:prstGeom prst="rect">
              <a:avLst/>
            </a:prstGeom>
            <a:noFill/>
          </p:spPr>
          <p:txBody>
            <a:bodyPr wrap="square" rtlCol="0">
              <a:spAutoFit/>
            </a:bodyPr>
            <a:lstStyle/>
            <a:p>
              <a:r>
                <a:rPr lang="fr-FR" dirty="0" smtClean="0"/>
                <a:t>Vue arrière</a:t>
              </a:r>
              <a:endParaRPr lang="en-US" dirty="0"/>
            </a:p>
          </p:txBody>
        </p:sp>
        <p:grpSp>
          <p:nvGrpSpPr>
            <p:cNvPr id="100" name="Group 99"/>
            <p:cNvGrpSpPr/>
            <p:nvPr/>
          </p:nvGrpSpPr>
          <p:grpSpPr>
            <a:xfrm rot="16757798">
              <a:off x="8010580" y="5140782"/>
              <a:ext cx="593532" cy="638839"/>
              <a:chOff x="6066439" y="3742661"/>
              <a:chExt cx="593532" cy="638839"/>
            </a:xfrm>
          </p:grpSpPr>
          <p:cxnSp>
            <p:nvCxnSpPr>
              <p:cNvPr id="101" name="Straight Connector 100"/>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6432080" y="4044369"/>
                <a:ext cx="107092" cy="312418"/>
                <a:chOff x="6305122" y="3748836"/>
                <a:chExt cx="107092" cy="312418"/>
              </a:xfrm>
            </p:grpSpPr>
            <p:sp>
              <p:nvSpPr>
                <p:cNvPr id="114" name="Arc 113"/>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4" name="Straight Connector 103"/>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6452530" y="4114391"/>
                <a:ext cx="45719" cy="172374"/>
                <a:chOff x="6661880" y="4094205"/>
                <a:chExt cx="107092" cy="312418"/>
              </a:xfrm>
            </p:grpSpPr>
            <p:sp>
              <p:nvSpPr>
                <p:cNvPr id="112" name="Arc 11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flipH="1">
                <a:off x="6448411" y="4118508"/>
                <a:ext cx="45719" cy="172374"/>
                <a:chOff x="6661880" y="4094205"/>
                <a:chExt cx="107092" cy="312418"/>
              </a:xfrm>
            </p:grpSpPr>
            <p:sp>
              <p:nvSpPr>
                <p:cNvPr id="110" name="Arc 10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9" name="Oval 10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7" name="Straight Arrow Connector 116"/>
            <p:cNvCxnSpPr/>
            <p:nvPr/>
          </p:nvCxnSpPr>
          <p:spPr>
            <a:xfrm flipV="1">
              <a:off x="8470733" y="4557246"/>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8437085" y="4922896"/>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8456771" y="4800890"/>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8588576" y="4871183"/>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8" idx="5"/>
            </p:cNvCxnSpPr>
            <p:nvPr/>
          </p:nvCxnSpPr>
          <p:spPr>
            <a:xfrm>
              <a:off x="8495543" y="4974125"/>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7702977" y="5833297"/>
              <a:ext cx="1695837" cy="369332"/>
            </a:xfrm>
            <a:prstGeom prst="rect">
              <a:avLst/>
            </a:prstGeom>
            <a:noFill/>
          </p:spPr>
          <p:txBody>
            <a:bodyPr wrap="square" rtlCol="0">
              <a:spAutoFit/>
            </a:bodyPr>
            <a:lstStyle/>
            <a:p>
              <a:r>
                <a:rPr lang="fr-FR" dirty="0" smtClean="0"/>
                <a:t>Vue de dessous</a:t>
              </a:r>
              <a:endParaRPr lang="en-US" dirty="0"/>
            </a:p>
          </p:txBody>
        </p:sp>
        <p:cxnSp>
          <p:nvCxnSpPr>
            <p:cNvPr id="130" name="Straight Connector 129"/>
            <p:cNvCxnSpPr/>
            <p:nvPr/>
          </p:nvCxnSpPr>
          <p:spPr>
            <a:xfrm flipV="1">
              <a:off x="8351143" y="4816721"/>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355906" y="4885010"/>
              <a:ext cx="0" cy="11966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flipV="1">
              <a:off x="8099371" y="1069977"/>
              <a:ext cx="673651" cy="571981"/>
              <a:chOff x="7820018" y="621547"/>
              <a:chExt cx="673651" cy="571981"/>
            </a:xfrm>
          </p:grpSpPr>
          <p:cxnSp>
            <p:nvCxnSpPr>
              <p:cNvPr id="136" name="Straight Connector 135"/>
              <p:cNvCxnSpPr/>
              <p:nvPr/>
            </p:nvCxnSpPr>
            <p:spPr>
              <a:xfrm flipV="1">
                <a:off x="7820018" y="1019370"/>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8162024" y="621547"/>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8128376" y="98719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148062" y="8651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8279867" y="935484"/>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8" idx="5"/>
              </p:cNvCxnSpPr>
              <p:nvPr/>
            </p:nvCxnSpPr>
            <p:spPr>
              <a:xfrm>
                <a:off x="8186834" y="103842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8042434" y="881022"/>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047197" y="949311"/>
                <a:ext cx="0" cy="11966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rot="6132059">
              <a:off x="8309493" y="545913"/>
              <a:ext cx="593532" cy="638839"/>
              <a:chOff x="6066439" y="3742661"/>
              <a:chExt cx="593532" cy="638839"/>
            </a:xfrm>
          </p:grpSpPr>
          <p:cxnSp>
            <p:nvCxnSpPr>
              <p:cNvPr id="146" name="Straight Connector 145"/>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48" name="Group 147"/>
              <p:cNvGrpSpPr/>
              <p:nvPr/>
            </p:nvGrpSpPr>
            <p:grpSpPr>
              <a:xfrm>
                <a:off x="6432080" y="4044369"/>
                <a:ext cx="107092" cy="312418"/>
                <a:chOff x="6305122" y="3748836"/>
                <a:chExt cx="107092" cy="312418"/>
              </a:xfrm>
            </p:grpSpPr>
            <p:sp>
              <p:nvSpPr>
                <p:cNvPr id="159" name="Arc 158"/>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0" name="Arc 159"/>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49" name="Straight Connector 148"/>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6452530" y="4114391"/>
                <a:ext cx="45719" cy="172374"/>
                <a:chOff x="6661880" y="4094205"/>
                <a:chExt cx="107092" cy="312418"/>
              </a:xfrm>
            </p:grpSpPr>
            <p:sp>
              <p:nvSpPr>
                <p:cNvPr id="157" name="Arc 15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Arc 15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Group 152"/>
              <p:cNvGrpSpPr/>
              <p:nvPr/>
            </p:nvGrpSpPr>
            <p:grpSpPr>
              <a:xfrm flipH="1">
                <a:off x="6448411" y="4118508"/>
                <a:ext cx="45719" cy="172374"/>
                <a:chOff x="6661880" y="4094205"/>
                <a:chExt cx="107092" cy="312418"/>
              </a:xfrm>
            </p:grpSpPr>
            <p:sp>
              <p:nvSpPr>
                <p:cNvPr id="155" name="Arc 154"/>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Arc 155"/>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4" name="Oval 153"/>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TextBox 160"/>
            <p:cNvSpPr txBox="1"/>
            <p:nvPr/>
          </p:nvSpPr>
          <p:spPr>
            <a:xfrm>
              <a:off x="7633441" y="145285"/>
              <a:ext cx="2031902" cy="482415"/>
            </a:xfrm>
            <a:prstGeom prst="rect">
              <a:avLst/>
            </a:prstGeom>
            <a:noFill/>
          </p:spPr>
          <p:txBody>
            <a:bodyPr wrap="square" rtlCol="0">
              <a:spAutoFit/>
            </a:bodyPr>
            <a:lstStyle/>
            <a:p>
              <a:r>
                <a:rPr lang="fr-FR" dirty="0" smtClean="0"/>
                <a:t>Vue de dessus</a:t>
              </a:r>
              <a:endParaRPr lang="en-US" dirty="0"/>
            </a:p>
          </p:txBody>
        </p:sp>
      </p:grpSp>
      <p:graphicFrame>
        <p:nvGraphicFramePr>
          <p:cNvPr id="164" name="Object 163"/>
          <p:cNvGraphicFramePr>
            <a:graphicFrameLocks noChangeAspect="1"/>
          </p:cNvGraphicFramePr>
          <p:nvPr>
            <p:extLst/>
          </p:nvPr>
        </p:nvGraphicFramePr>
        <p:xfrm>
          <a:off x="4795594" y="1579382"/>
          <a:ext cx="7196566" cy="5135557"/>
        </p:xfrm>
        <a:graphic>
          <a:graphicData uri="http://schemas.openxmlformats.org/presentationml/2006/ole">
            <mc:AlternateContent xmlns:mc="http://schemas.openxmlformats.org/markup-compatibility/2006">
              <mc:Choice xmlns:v="urn:schemas-microsoft-com:vml" Requires="v">
                <p:oleObj spid="_x0000_s2091" name="Drawing" r:id="rId4" imgW="2356560" imgH="1680840" progId="CATIA.Drawing">
                  <p:link updateAutomatic="1"/>
                </p:oleObj>
              </mc:Choice>
              <mc:Fallback>
                <p:oleObj name="Drawing" r:id="rId4" imgW="2356560" imgH="1680840" progId="CATIA.Drawing">
                  <p:link updateAutomatic="1"/>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5594" y="1579382"/>
                        <a:ext cx="7196566" cy="51355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4744109" y="2199921"/>
            <a:ext cx="2018272" cy="1200329"/>
          </a:xfrm>
          <a:prstGeom prst="rect">
            <a:avLst/>
          </a:prstGeom>
          <a:noFill/>
        </p:spPr>
        <p:txBody>
          <a:bodyPr wrap="square" rtlCol="0">
            <a:spAutoFit/>
          </a:bodyPr>
          <a:lstStyle/>
          <a:p>
            <a:r>
              <a:rPr lang="fr-FR" b="1" dirty="0" smtClean="0">
                <a:solidFill>
                  <a:srgbClr val="FF0000"/>
                </a:solidFill>
              </a:rPr>
              <a:t>Les autres vues sont toujours </a:t>
            </a:r>
            <a:r>
              <a:rPr lang="fr-FR" b="1" dirty="0">
                <a:solidFill>
                  <a:srgbClr val="FF0000"/>
                </a:solidFill>
              </a:rPr>
              <a:t>dessinées </a:t>
            </a:r>
            <a:r>
              <a:rPr lang="fr-FR" b="1" dirty="0" smtClean="0">
                <a:solidFill>
                  <a:srgbClr val="FF0000"/>
                </a:solidFill>
              </a:rPr>
              <a:t>autour de la vue de face</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0B3E07E0-055B-4305-A5F9-93FAB2F5D96F}" type="slidenum">
              <a:rPr lang="en-US" smtClean="0"/>
              <a:pPr/>
              <a:t>22</a:t>
            </a:fld>
            <a:endParaRPr lang="en-US"/>
          </a:p>
        </p:txBody>
      </p:sp>
      <p:sp>
        <p:nvSpPr>
          <p:cNvPr id="52" name="Date Placeholder 51"/>
          <p:cNvSpPr>
            <a:spLocks noGrp="1"/>
          </p:cNvSpPr>
          <p:nvPr>
            <p:ph type="dt" sz="half" idx="10"/>
          </p:nvPr>
        </p:nvSpPr>
        <p:spPr/>
        <p:txBody>
          <a:bodyPr/>
          <a:lstStyle/>
          <a:p>
            <a:fld id="{96CB530D-DE05-44E7-8A5F-186F3E8929C2}" type="datetime7">
              <a:rPr lang="en-US" smtClean="0"/>
              <a:pPr/>
              <a:t>Nov-18</a:t>
            </a:fld>
            <a:endParaRPr lang="en-US"/>
          </a:p>
        </p:txBody>
      </p:sp>
      <p:sp>
        <p:nvSpPr>
          <p:cNvPr id="75" name="Footer Placeholder 7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0233342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a:t>Les vues principales et leur positionnement au feuille</a:t>
            </a:r>
            <a:endParaRPr lang="en-US" sz="3600" dirty="0"/>
          </a:p>
        </p:txBody>
      </p:sp>
      <p:grpSp>
        <p:nvGrpSpPr>
          <p:cNvPr id="162" name="Group 161"/>
          <p:cNvGrpSpPr/>
          <p:nvPr/>
        </p:nvGrpSpPr>
        <p:grpSpPr>
          <a:xfrm>
            <a:off x="602108" y="1579382"/>
            <a:ext cx="3995112" cy="4637440"/>
            <a:chOff x="5758488" y="145285"/>
            <a:chExt cx="5237108" cy="6057344"/>
          </a:xfrm>
        </p:grpSpPr>
        <p:cxnSp>
          <p:nvCxnSpPr>
            <p:cNvPr id="128" name="Straight Connector 127"/>
            <p:cNvCxnSpPr/>
            <p:nvPr/>
          </p:nvCxnSpPr>
          <p:spPr>
            <a:xfrm flipV="1">
              <a:off x="8128727" y="495506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3"/>
            <p:cNvPicPr>
              <a:picLocks noChangeAspect="1"/>
            </p:cNvPicPr>
            <p:nvPr/>
          </p:nvPicPr>
          <p:blipFill rotWithShape="1">
            <a:blip r:embed="rId4"/>
            <a:srcRect b="13111"/>
            <a:stretch/>
          </p:blipFill>
          <p:spPr>
            <a:xfrm>
              <a:off x="7131692" y="1758492"/>
              <a:ext cx="2533650" cy="2449727"/>
            </a:xfrm>
            <a:prstGeom prst="rect">
              <a:avLst/>
            </a:prstGeom>
          </p:spPr>
        </p:pic>
        <p:grpSp>
          <p:nvGrpSpPr>
            <p:cNvPr id="6" name="Group 5"/>
            <p:cNvGrpSpPr/>
            <p:nvPr/>
          </p:nvGrpSpPr>
          <p:grpSpPr>
            <a:xfrm>
              <a:off x="6044288" y="3552469"/>
              <a:ext cx="593532" cy="638839"/>
              <a:chOff x="6066439" y="3742661"/>
              <a:chExt cx="593532" cy="638839"/>
            </a:xfrm>
          </p:grpSpPr>
          <p:cxnSp>
            <p:nvCxnSpPr>
              <p:cNvPr id="7" name="Straight Connector 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432080" y="4044369"/>
                <a:ext cx="107092" cy="312418"/>
                <a:chOff x="6305122" y="3748836"/>
                <a:chExt cx="107092" cy="312418"/>
              </a:xfrm>
            </p:grpSpPr>
            <p:sp>
              <p:nvSpPr>
                <p:cNvPr id="20" name="Arc 1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 name="Straight Connector 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452530" y="4114391"/>
                <a:ext cx="45719" cy="172374"/>
                <a:chOff x="6661880" y="4094205"/>
                <a:chExt cx="107092" cy="312418"/>
              </a:xfrm>
            </p:grpSpPr>
            <p:sp>
              <p:nvSpPr>
                <p:cNvPr id="18" name="Arc 1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flipH="1">
                <a:off x="6448411" y="4118508"/>
                <a:ext cx="45719" cy="172374"/>
                <a:chOff x="6661880" y="4094205"/>
                <a:chExt cx="107092" cy="312418"/>
              </a:xfrm>
            </p:grpSpPr>
            <p:sp>
              <p:nvSpPr>
                <p:cNvPr id="16" name="Arc 1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Oval 1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6678417" y="3795174"/>
              <a:ext cx="421517" cy="368638"/>
              <a:chOff x="6516492" y="2633124"/>
              <a:chExt cx="421517" cy="368638"/>
            </a:xfrm>
          </p:grpSpPr>
          <p:cxnSp>
            <p:nvCxnSpPr>
              <p:cNvPr id="23" name="Straight Arrow Connector 22"/>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6183627" y="4355444"/>
              <a:ext cx="1413330" cy="369332"/>
            </a:xfrm>
            <a:prstGeom prst="rect">
              <a:avLst/>
            </a:prstGeom>
            <a:noFill/>
          </p:spPr>
          <p:txBody>
            <a:bodyPr wrap="square" rtlCol="0">
              <a:spAutoFit/>
            </a:bodyPr>
            <a:lstStyle/>
            <a:p>
              <a:r>
                <a:rPr lang="fr-FR" dirty="0" smtClean="0"/>
                <a:t>Vue de face</a:t>
              </a:r>
              <a:endParaRPr lang="en-US" dirty="0"/>
            </a:p>
          </p:txBody>
        </p:sp>
        <p:grpSp>
          <p:nvGrpSpPr>
            <p:cNvPr id="29" name="Group 28"/>
            <p:cNvGrpSpPr/>
            <p:nvPr/>
          </p:nvGrpSpPr>
          <p:grpSpPr>
            <a:xfrm>
              <a:off x="6668693" y="1813597"/>
              <a:ext cx="401144" cy="371832"/>
              <a:chOff x="6654470" y="424339"/>
              <a:chExt cx="401144" cy="371832"/>
            </a:xfrm>
          </p:grpSpPr>
          <p:cxnSp>
            <p:nvCxnSpPr>
              <p:cNvPr id="30" name="Straight Arrow Connector 29"/>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5758488" y="2259568"/>
              <a:ext cx="1569191" cy="369332"/>
            </a:xfrm>
            <a:prstGeom prst="rect">
              <a:avLst/>
            </a:prstGeom>
            <a:noFill/>
          </p:spPr>
          <p:txBody>
            <a:bodyPr wrap="square" rtlCol="0">
              <a:spAutoFit/>
            </a:bodyPr>
            <a:lstStyle/>
            <a:p>
              <a:r>
                <a:rPr lang="fr-FR" dirty="0" smtClean="0"/>
                <a:t>Vue de gauche</a:t>
              </a:r>
              <a:endParaRPr lang="en-US" dirty="0"/>
            </a:p>
          </p:txBody>
        </p:sp>
        <p:grpSp>
          <p:nvGrpSpPr>
            <p:cNvPr id="36" name="Group 35"/>
            <p:cNvGrpSpPr/>
            <p:nvPr/>
          </p:nvGrpSpPr>
          <p:grpSpPr>
            <a:xfrm rot="2368922">
              <a:off x="6164285" y="1349104"/>
              <a:ext cx="593532" cy="638839"/>
              <a:chOff x="6066439" y="3742661"/>
              <a:chExt cx="593532" cy="638839"/>
            </a:xfrm>
          </p:grpSpPr>
          <p:cxnSp>
            <p:nvCxnSpPr>
              <p:cNvPr id="37" name="Straight Connector 3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432080" y="4044369"/>
                <a:ext cx="107092" cy="312418"/>
                <a:chOff x="6305122" y="3748836"/>
                <a:chExt cx="107092" cy="312418"/>
              </a:xfrm>
            </p:grpSpPr>
            <p:sp>
              <p:nvSpPr>
                <p:cNvPr id="50" name="Arc 4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452530" y="4114391"/>
                <a:ext cx="45719" cy="172374"/>
                <a:chOff x="6661880" y="4094205"/>
                <a:chExt cx="107092" cy="312418"/>
              </a:xfrm>
            </p:grpSpPr>
            <p:sp>
              <p:nvSpPr>
                <p:cNvPr id="48" name="Arc 4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p:cNvGrpSpPr/>
              <p:nvPr/>
            </p:nvGrpSpPr>
            <p:grpSpPr>
              <a:xfrm flipH="1">
                <a:off x="6448411" y="4118508"/>
                <a:ext cx="45719" cy="172374"/>
                <a:chOff x="6661880" y="4094205"/>
                <a:chExt cx="107092" cy="312418"/>
              </a:xfrm>
            </p:grpSpPr>
            <p:sp>
              <p:nvSpPr>
                <p:cNvPr id="46" name="Arc 4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Arrow Connector 52"/>
            <p:cNvCxnSpPr/>
            <p:nvPr/>
          </p:nvCxnSpPr>
          <p:spPr>
            <a:xfrm flipH="1" flipV="1">
              <a:off x="9811800" y="3934351"/>
              <a:ext cx="367902" cy="1741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0155580" y="4082029"/>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0200811" y="395940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063916" y="3965785"/>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0203384" y="3934351"/>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353439" y="4672139"/>
              <a:ext cx="1569191" cy="369332"/>
            </a:xfrm>
            <a:prstGeom prst="rect">
              <a:avLst/>
            </a:prstGeom>
            <a:noFill/>
          </p:spPr>
          <p:txBody>
            <a:bodyPr wrap="square" rtlCol="0">
              <a:spAutoFit/>
            </a:bodyPr>
            <a:lstStyle/>
            <a:p>
              <a:r>
                <a:rPr lang="fr-FR" dirty="0" smtClean="0"/>
                <a:t>Vue de droite</a:t>
              </a:r>
              <a:endParaRPr lang="en-US" dirty="0"/>
            </a:p>
          </p:txBody>
        </p:sp>
        <p:grpSp>
          <p:nvGrpSpPr>
            <p:cNvPr id="59" name="Group 58"/>
            <p:cNvGrpSpPr/>
            <p:nvPr/>
          </p:nvGrpSpPr>
          <p:grpSpPr>
            <a:xfrm rot="11654315" flipV="1">
              <a:off x="10402064" y="3858354"/>
              <a:ext cx="593532" cy="638839"/>
              <a:chOff x="6066439" y="3742661"/>
              <a:chExt cx="593532" cy="638839"/>
            </a:xfrm>
          </p:grpSpPr>
          <p:cxnSp>
            <p:nvCxnSpPr>
              <p:cNvPr id="60" name="Straight Connector 5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432080" y="4044369"/>
                <a:ext cx="107092" cy="312418"/>
                <a:chOff x="6305122" y="3748836"/>
                <a:chExt cx="107092" cy="312418"/>
              </a:xfrm>
            </p:grpSpPr>
            <p:sp>
              <p:nvSpPr>
                <p:cNvPr id="73" name="Arc 7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3" name="Straight Connector 6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452530" y="4114391"/>
                <a:ext cx="45719" cy="172374"/>
                <a:chOff x="6661880" y="4094205"/>
                <a:chExt cx="107092" cy="312418"/>
              </a:xfrm>
            </p:grpSpPr>
            <p:sp>
              <p:nvSpPr>
                <p:cNvPr id="71" name="Arc 7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66"/>
              <p:cNvGrpSpPr/>
              <p:nvPr/>
            </p:nvGrpSpPr>
            <p:grpSpPr>
              <a:xfrm flipH="1">
                <a:off x="6448411" y="4118508"/>
                <a:ext cx="45719" cy="172374"/>
                <a:chOff x="6661880" y="4094205"/>
                <a:chExt cx="107092" cy="312418"/>
              </a:xfrm>
            </p:grpSpPr>
            <p:sp>
              <p:nvSpPr>
                <p:cNvPr id="69" name="Arc 6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6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8" name="Oval 6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rot="19994103" flipH="1">
              <a:off x="9927301" y="1452846"/>
              <a:ext cx="593532" cy="638839"/>
              <a:chOff x="6066439" y="3742661"/>
              <a:chExt cx="593532" cy="638839"/>
            </a:xfrm>
          </p:grpSpPr>
          <p:cxnSp>
            <p:nvCxnSpPr>
              <p:cNvPr id="77" name="Straight Connector 7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432080" y="4044369"/>
                <a:ext cx="107092" cy="312418"/>
                <a:chOff x="6305122" y="3748836"/>
                <a:chExt cx="107092" cy="312418"/>
              </a:xfrm>
            </p:grpSpPr>
            <p:sp>
              <p:nvSpPr>
                <p:cNvPr id="90" name="Arc 8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0" name="Straight Connector 7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6452530" y="4114391"/>
                <a:ext cx="45719" cy="172374"/>
                <a:chOff x="6661880" y="4094205"/>
                <a:chExt cx="107092" cy="312418"/>
              </a:xfrm>
            </p:grpSpPr>
            <p:sp>
              <p:nvSpPr>
                <p:cNvPr id="88" name="Arc 8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p:cNvGrpSpPr/>
              <p:nvPr/>
            </p:nvGrpSpPr>
            <p:grpSpPr>
              <a:xfrm flipH="1">
                <a:off x="6448411" y="4118508"/>
                <a:ext cx="45719" cy="172374"/>
                <a:chOff x="6661880" y="4094205"/>
                <a:chExt cx="107092" cy="312418"/>
              </a:xfrm>
            </p:grpSpPr>
            <p:sp>
              <p:nvSpPr>
                <p:cNvPr id="86" name="Arc 8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5" name="Oval 8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p:cNvCxnSpPr/>
            <p:nvPr/>
          </p:nvCxnSpPr>
          <p:spPr>
            <a:xfrm flipH="1">
              <a:off x="9536114" y="2152741"/>
              <a:ext cx="372454" cy="212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9884446" y="2126261"/>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9780298" y="2229876"/>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9916230" y="222890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933129" y="215964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379881" y="2491723"/>
              <a:ext cx="1413331" cy="844226"/>
            </a:xfrm>
            <a:prstGeom prst="rect">
              <a:avLst/>
            </a:prstGeom>
            <a:noFill/>
          </p:spPr>
          <p:txBody>
            <a:bodyPr wrap="square" rtlCol="0">
              <a:spAutoFit/>
            </a:bodyPr>
            <a:lstStyle/>
            <a:p>
              <a:r>
                <a:rPr lang="fr-FR" dirty="0" smtClean="0"/>
                <a:t>Vue arrière</a:t>
              </a:r>
              <a:endParaRPr lang="en-US" dirty="0"/>
            </a:p>
          </p:txBody>
        </p:sp>
        <p:grpSp>
          <p:nvGrpSpPr>
            <p:cNvPr id="100" name="Group 99"/>
            <p:cNvGrpSpPr/>
            <p:nvPr/>
          </p:nvGrpSpPr>
          <p:grpSpPr>
            <a:xfrm rot="16757798">
              <a:off x="8010580" y="5140782"/>
              <a:ext cx="593532" cy="638839"/>
              <a:chOff x="6066439" y="3742661"/>
              <a:chExt cx="593532" cy="638839"/>
            </a:xfrm>
          </p:grpSpPr>
          <p:cxnSp>
            <p:nvCxnSpPr>
              <p:cNvPr id="101" name="Straight Connector 100"/>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6432080" y="4044369"/>
                <a:ext cx="107092" cy="312418"/>
                <a:chOff x="6305122" y="3748836"/>
                <a:chExt cx="107092" cy="312418"/>
              </a:xfrm>
            </p:grpSpPr>
            <p:sp>
              <p:nvSpPr>
                <p:cNvPr id="114" name="Arc 113"/>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4" name="Straight Connector 103"/>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6452530" y="4114391"/>
                <a:ext cx="45719" cy="172374"/>
                <a:chOff x="6661880" y="4094205"/>
                <a:chExt cx="107092" cy="312418"/>
              </a:xfrm>
            </p:grpSpPr>
            <p:sp>
              <p:nvSpPr>
                <p:cNvPr id="112" name="Arc 11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flipH="1">
                <a:off x="6448411" y="4118508"/>
                <a:ext cx="45719" cy="172374"/>
                <a:chOff x="6661880" y="4094205"/>
                <a:chExt cx="107092" cy="312418"/>
              </a:xfrm>
            </p:grpSpPr>
            <p:sp>
              <p:nvSpPr>
                <p:cNvPr id="110" name="Arc 10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9" name="Oval 10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7" name="Straight Arrow Connector 116"/>
            <p:cNvCxnSpPr/>
            <p:nvPr/>
          </p:nvCxnSpPr>
          <p:spPr>
            <a:xfrm flipV="1">
              <a:off x="8470733" y="4557246"/>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8437085" y="4922896"/>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8456771" y="4800890"/>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8588576" y="4871183"/>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8" idx="5"/>
            </p:cNvCxnSpPr>
            <p:nvPr/>
          </p:nvCxnSpPr>
          <p:spPr>
            <a:xfrm>
              <a:off x="8495543" y="4974125"/>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7702977" y="5833297"/>
              <a:ext cx="1695837" cy="369332"/>
            </a:xfrm>
            <a:prstGeom prst="rect">
              <a:avLst/>
            </a:prstGeom>
            <a:noFill/>
          </p:spPr>
          <p:txBody>
            <a:bodyPr wrap="square" rtlCol="0">
              <a:spAutoFit/>
            </a:bodyPr>
            <a:lstStyle/>
            <a:p>
              <a:r>
                <a:rPr lang="fr-FR" dirty="0" smtClean="0"/>
                <a:t>Vue de dessous</a:t>
              </a:r>
              <a:endParaRPr lang="en-US" dirty="0"/>
            </a:p>
          </p:txBody>
        </p:sp>
        <p:cxnSp>
          <p:nvCxnSpPr>
            <p:cNvPr id="130" name="Straight Connector 129"/>
            <p:cNvCxnSpPr/>
            <p:nvPr/>
          </p:nvCxnSpPr>
          <p:spPr>
            <a:xfrm flipV="1">
              <a:off x="8351143" y="4816721"/>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355906" y="4885010"/>
              <a:ext cx="0" cy="11966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flipV="1">
              <a:off x="8099371" y="1069977"/>
              <a:ext cx="673651" cy="571981"/>
              <a:chOff x="7820018" y="621547"/>
              <a:chExt cx="673651" cy="571981"/>
            </a:xfrm>
          </p:grpSpPr>
          <p:cxnSp>
            <p:nvCxnSpPr>
              <p:cNvPr id="136" name="Straight Connector 135"/>
              <p:cNvCxnSpPr/>
              <p:nvPr/>
            </p:nvCxnSpPr>
            <p:spPr>
              <a:xfrm flipV="1">
                <a:off x="7820018" y="1019370"/>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8162024" y="621547"/>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8128376" y="98719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148062" y="8651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8279867" y="935484"/>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8" idx="5"/>
              </p:cNvCxnSpPr>
              <p:nvPr/>
            </p:nvCxnSpPr>
            <p:spPr>
              <a:xfrm>
                <a:off x="8186834" y="103842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8042434" y="881022"/>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047197" y="949311"/>
                <a:ext cx="0" cy="11966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rot="6132059">
              <a:off x="8309493" y="545913"/>
              <a:ext cx="593532" cy="638839"/>
              <a:chOff x="6066439" y="3742661"/>
              <a:chExt cx="593532" cy="638839"/>
            </a:xfrm>
          </p:grpSpPr>
          <p:cxnSp>
            <p:nvCxnSpPr>
              <p:cNvPr id="146" name="Straight Connector 145"/>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48" name="Group 147"/>
              <p:cNvGrpSpPr/>
              <p:nvPr/>
            </p:nvGrpSpPr>
            <p:grpSpPr>
              <a:xfrm>
                <a:off x="6432080" y="4044369"/>
                <a:ext cx="107092" cy="312418"/>
                <a:chOff x="6305122" y="3748836"/>
                <a:chExt cx="107092" cy="312418"/>
              </a:xfrm>
            </p:grpSpPr>
            <p:sp>
              <p:nvSpPr>
                <p:cNvPr id="159" name="Arc 158"/>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0" name="Arc 159"/>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49" name="Straight Connector 148"/>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6452530" y="4114391"/>
                <a:ext cx="45719" cy="172374"/>
                <a:chOff x="6661880" y="4094205"/>
                <a:chExt cx="107092" cy="312418"/>
              </a:xfrm>
            </p:grpSpPr>
            <p:sp>
              <p:nvSpPr>
                <p:cNvPr id="157" name="Arc 15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Arc 15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Group 152"/>
              <p:cNvGrpSpPr/>
              <p:nvPr/>
            </p:nvGrpSpPr>
            <p:grpSpPr>
              <a:xfrm flipH="1">
                <a:off x="6448411" y="4118508"/>
                <a:ext cx="45719" cy="172374"/>
                <a:chOff x="6661880" y="4094205"/>
                <a:chExt cx="107092" cy="312418"/>
              </a:xfrm>
            </p:grpSpPr>
            <p:sp>
              <p:nvSpPr>
                <p:cNvPr id="155" name="Arc 154"/>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Arc 155"/>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4" name="Oval 153"/>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TextBox 160"/>
            <p:cNvSpPr txBox="1"/>
            <p:nvPr/>
          </p:nvSpPr>
          <p:spPr>
            <a:xfrm>
              <a:off x="7633441" y="145285"/>
              <a:ext cx="2031902" cy="482415"/>
            </a:xfrm>
            <a:prstGeom prst="rect">
              <a:avLst/>
            </a:prstGeom>
            <a:noFill/>
          </p:spPr>
          <p:txBody>
            <a:bodyPr wrap="square" rtlCol="0">
              <a:spAutoFit/>
            </a:bodyPr>
            <a:lstStyle/>
            <a:p>
              <a:r>
                <a:rPr lang="fr-FR" dirty="0" smtClean="0"/>
                <a:t>Vue de dessus</a:t>
              </a:r>
              <a:endParaRPr lang="en-US" dirty="0"/>
            </a:p>
          </p:txBody>
        </p:sp>
      </p:grpSp>
      <p:graphicFrame>
        <p:nvGraphicFramePr>
          <p:cNvPr id="164" name="Object 163"/>
          <p:cNvGraphicFramePr>
            <a:graphicFrameLocks noChangeAspect="1"/>
          </p:cNvGraphicFramePr>
          <p:nvPr>
            <p:extLst/>
          </p:nvPr>
        </p:nvGraphicFramePr>
        <p:xfrm>
          <a:off x="4795594" y="1579382"/>
          <a:ext cx="7196566" cy="5135557"/>
        </p:xfrm>
        <a:graphic>
          <a:graphicData uri="http://schemas.openxmlformats.org/presentationml/2006/ole">
            <mc:AlternateContent xmlns:mc="http://schemas.openxmlformats.org/markup-compatibility/2006">
              <mc:Choice xmlns:v="urn:schemas-microsoft-com:vml" Requires="v">
                <p:oleObj spid="_x0000_s3116" name="Drawing" r:id="rId5" imgW="2356560" imgH="1680840" progId="CATIA.Drawing">
                  <p:link updateAutomatic="1"/>
                </p:oleObj>
              </mc:Choice>
              <mc:Fallback>
                <p:oleObj name="Drawing" r:id="rId5" imgW="2356560" imgH="1680840" progId="CATIA.Drawing">
                  <p:link updateAutomatic="1"/>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5594" y="1579382"/>
                        <a:ext cx="7196566" cy="51355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4744109" y="2199921"/>
            <a:ext cx="2018272" cy="1200329"/>
          </a:xfrm>
          <a:prstGeom prst="rect">
            <a:avLst/>
          </a:prstGeom>
          <a:noFill/>
        </p:spPr>
        <p:txBody>
          <a:bodyPr wrap="square" rtlCol="0">
            <a:spAutoFit/>
          </a:bodyPr>
          <a:lstStyle/>
          <a:p>
            <a:r>
              <a:rPr lang="fr-FR" b="1" dirty="0" smtClean="0">
                <a:solidFill>
                  <a:srgbClr val="FF0000"/>
                </a:solidFill>
              </a:rPr>
              <a:t>Les autres vues sont toujours dessinées autour de la vue de face</a:t>
            </a:r>
            <a:endParaRPr lang="en-US" b="1" dirty="0">
              <a:solidFill>
                <a:srgbClr val="FF0000"/>
              </a:solidFill>
            </a:endParaRPr>
          </a:p>
        </p:txBody>
      </p:sp>
      <p:sp>
        <p:nvSpPr>
          <p:cNvPr id="163" name="TextBox 162"/>
          <p:cNvSpPr txBox="1"/>
          <p:nvPr/>
        </p:nvSpPr>
        <p:spPr>
          <a:xfrm>
            <a:off x="8308853" y="1543488"/>
            <a:ext cx="3813304" cy="1754326"/>
          </a:xfrm>
          <a:prstGeom prst="rect">
            <a:avLst/>
          </a:prstGeom>
          <a:noFill/>
        </p:spPr>
        <p:txBody>
          <a:bodyPr wrap="square" rtlCol="0">
            <a:spAutoFit/>
          </a:bodyPr>
          <a:lstStyle/>
          <a:p>
            <a:r>
              <a:rPr lang="fr-FR" b="1" dirty="0">
                <a:solidFill>
                  <a:srgbClr val="FF0000"/>
                </a:solidFill>
              </a:rPr>
              <a:t>Le positionnement des vues par rapport à la vue de face est défini par le système ISO. Ici nous utilisons le système ISO-E (</a:t>
            </a:r>
            <a:r>
              <a:rPr lang="fr-FR" b="1" dirty="0" err="1">
                <a:solidFill>
                  <a:srgbClr val="FF0000"/>
                </a:solidFill>
              </a:rPr>
              <a:t>European</a:t>
            </a:r>
            <a:r>
              <a:rPr lang="fr-FR" b="1" dirty="0">
                <a:solidFill>
                  <a:srgbClr val="FF0000"/>
                </a:solidFill>
              </a:rPr>
              <a:t>). Sur la feuille de dessin il est noté avec le symbole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0B3E07E0-055B-4305-A5F9-93FAB2F5D96F}" type="slidenum">
              <a:rPr lang="en-US" smtClean="0"/>
              <a:pPr/>
              <a:t>23</a:t>
            </a:fld>
            <a:endParaRPr lang="en-US"/>
          </a:p>
        </p:txBody>
      </p:sp>
      <p:pic>
        <p:nvPicPr>
          <p:cNvPr id="2050" name="Picture 2" descr="https://4.bp.blogspot.com/-akPGluI5YnQ/V-ol04Vba0I/AAAAAAAAAs8/9lcIEX-Vhd8-XFvGRl0_lEAO_-KcWBdOgCLcB/s1600/WQA.jpg"/>
          <p:cNvPicPr>
            <a:picLocks noChangeAspect="1" noChangeArrowheads="1"/>
          </p:cNvPicPr>
          <p:nvPr/>
        </p:nvPicPr>
        <p:blipFill rotWithShape="1">
          <a:blip r:embed="rId7">
            <a:duotone>
              <a:schemeClr val="accent2">
                <a:shade val="45000"/>
                <a:satMod val="135000"/>
              </a:schemeClr>
              <a:prstClr val="white"/>
            </a:duotone>
            <a:extLst>
              <a:ext uri="{28A0092B-C50C-407E-A947-70E740481C1C}">
                <a14:useLocalDpi xmlns:a14="http://schemas.microsoft.com/office/drawing/2010/main" val="0"/>
              </a:ext>
            </a:extLst>
          </a:blip>
          <a:srcRect l="29247" t="60035" r="26933" b="12423"/>
          <a:stretch/>
        </p:blipFill>
        <p:spPr bwMode="auto">
          <a:xfrm>
            <a:off x="9539416" y="2987223"/>
            <a:ext cx="1105477" cy="465465"/>
          </a:xfrm>
          <a:prstGeom prst="rect">
            <a:avLst/>
          </a:prstGeom>
          <a:noFill/>
          <a:extLst>
            <a:ext uri="{909E8E84-426E-40DD-AFC4-6F175D3DCCD1}">
              <a14:hiddenFill xmlns:a14="http://schemas.microsoft.com/office/drawing/2010/main">
                <a:solidFill>
                  <a:srgbClr val="FFFFFF"/>
                </a:solidFill>
              </a14:hiddenFill>
            </a:ext>
          </a:extLst>
        </p:spPr>
      </p:pic>
      <p:sp>
        <p:nvSpPr>
          <p:cNvPr id="2048" name="Date Placeholder 2047"/>
          <p:cNvSpPr>
            <a:spLocks noGrp="1"/>
          </p:cNvSpPr>
          <p:nvPr>
            <p:ph type="dt" sz="half" idx="10"/>
          </p:nvPr>
        </p:nvSpPr>
        <p:spPr/>
        <p:txBody>
          <a:bodyPr/>
          <a:lstStyle/>
          <a:p>
            <a:fld id="{EBAD7891-201E-48DB-BE65-13F1F38F0C00}" type="datetime7">
              <a:rPr lang="en-US" smtClean="0"/>
              <a:pPr/>
              <a:t>Nov-18</a:t>
            </a:fld>
            <a:endParaRPr lang="en-US"/>
          </a:p>
        </p:txBody>
      </p:sp>
      <p:sp>
        <p:nvSpPr>
          <p:cNvPr id="2049" name="Footer Placeholder 2048"/>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055209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a:t>Les vues principales et leur positionnement au feuille</a:t>
            </a:r>
            <a:endParaRPr lang="en-US" sz="3600" dirty="0"/>
          </a:p>
        </p:txBody>
      </p:sp>
      <p:grpSp>
        <p:nvGrpSpPr>
          <p:cNvPr id="162" name="Group 161"/>
          <p:cNvGrpSpPr/>
          <p:nvPr/>
        </p:nvGrpSpPr>
        <p:grpSpPr>
          <a:xfrm>
            <a:off x="602108" y="1579382"/>
            <a:ext cx="3995112" cy="4637440"/>
            <a:chOff x="5758488" y="145285"/>
            <a:chExt cx="5237108" cy="6057344"/>
          </a:xfrm>
        </p:grpSpPr>
        <p:cxnSp>
          <p:nvCxnSpPr>
            <p:cNvPr id="128" name="Straight Connector 127"/>
            <p:cNvCxnSpPr/>
            <p:nvPr/>
          </p:nvCxnSpPr>
          <p:spPr>
            <a:xfrm flipV="1">
              <a:off x="8128727" y="495506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3"/>
            <p:cNvPicPr>
              <a:picLocks noChangeAspect="1"/>
            </p:cNvPicPr>
            <p:nvPr/>
          </p:nvPicPr>
          <p:blipFill rotWithShape="1">
            <a:blip r:embed="rId3"/>
            <a:srcRect b="13111"/>
            <a:stretch/>
          </p:blipFill>
          <p:spPr>
            <a:xfrm>
              <a:off x="7131692" y="1758492"/>
              <a:ext cx="2533650" cy="2449727"/>
            </a:xfrm>
            <a:prstGeom prst="rect">
              <a:avLst/>
            </a:prstGeom>
          </p:spPr>
        </p:pic>
        <p:grpSp>
          <p:nvGrpSpPr>
            <p:cNvPr id="6" name="Group 5"/>
            <p:cNvGrpSpPr/>
            <p:nvPr/>
          </p:nvGrpSpPr>
          <p:grpSpPr>
            <a:xfrm>
              <a:off x="6044288" y="3552469"/>
              <a:ext cx="593532" cy="638839"/>
              <a:chOff x="6066439" y="3742661"/>
              <a:chExt cx="593532" cy="638839"/>
            </a:xfrm>
          </p:grpSpPr>
          <p:cxnSp>
            <p:nvCxnSpPr>
              <p:cNvPr id="7" name="Straight Connector 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432080" y="4044369"/>
                <a:ext cx="107092" cy="312418"/>
                <a:chOff x="6305122" y="3748836"/>
                <a:chExt cx="107092" cy="312418"/>
              </a:xfrm>
            </p:grpSpPr>
            <p:sp>
              <p:nvSpPr>
                <p:cNvPr id="20" name="Arc 1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 name="Straight Connector 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452530" y="4114391"/>
                <a:ext cx="45719" cy="172374"/>
                <a:chOff x="6661880" y="4094205"/>
                <a:chExt cx="107092" cy="312418"/>
              </a:xfrm>
            </p:grpSpPr>
            <p:sp>
              <p:nvSpPr>
                <p:cNvPr id="18" name="Arc 1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flipH="1">
                <a:off x="6448411" y="4118508"/>
                <a:ext cx="45719" cy="172374"/>
                <a:chOff x="6661880" y="4094205"/>
                <a:chExt cx="107092" cy="312418"/>
              </a:xfrm>
            </p:grpSpPr>
            <p:sp>
              <p:nvSpPr>
                <p:cNvPr id="16" name="Arc 1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Oval 1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6678417" y="3795174"/>
              <a:ext cx="421517" cy="368638"/>
              <a:chOff x="6516492" y="2633124"/>
              <a:chExt cx="421517" cy="368638"/>
            </a:xfrm>
          </p:grpSpPr>
          <p:cxnSp>
            <p:nvCxnSpPr>
              <p:cNvPr id="23" name="Straight Arrow Connector 22"/>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6183627" y="4355444"/>
              <a:ext cx="1413330" cy="369332"/>
            </a:xfrm>
            <a:prstGeom prst="rect">
              <a:avLst/>
            </a:prstGeom>
            <a:noFill/>
          </p:spPr>
          <p:txBody>
            <a:bodyPr wrap="square" rtlCol="0">
              <a:spAutoFit/>
            </a:bodyPr>
            <a:lstStyle/>
            <a:p>
              <a:r>
                <a:rPr lang="fr-FR" dirty="0" smtClean="0"/>
                <a:t>Vue de face</a:t>
              </a:r>
              <a:endParaRPr lang="en-US" dirty="0"/>
            </a:p>
          </p:txBody>
        </p:sp>
        <p:grpSp>
          <p:nvGrpSpPr>
            <p:cNvPr id="29" name="Group 28"/>
            <p:cNvGrpSpPr/>
            <p:nvPr/>
          </p:nvGrpSpPr>
          <p:grpSpPr>
            <a:xfrm>
              <a:off x="6668693" y="1813597"/>
              <a:ext cx="401144" cy="371832"/>
              <a:chOff x="6654470" y="424339"/>
              <a:chExt cx="401144" cy="371832"/>
            </a:xfrm>
          </p:grpSpPr>
          <p:cxnSp>
            <p:nvCxnSpPr>
              <p:cNvPr id="30" name="Straight Arrow Connector 29"/>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5758488" y="2259568"/>
              <a:ext cx="1569191" cy="369332"/>
            </a:xfrm>
            <a:prstGeom prst="rect">
              <a:avLst/>
            </a:prstGeom>
            <a:noFill/>
          </p:spPr>
          <p:txBody>
            <a:bodyPr wrap="square" rtlCol="0">
              <a:spAutoFit/>
            </a:bodyPr>
            <a:lstStyle/>
            <a:p>
              <a:r>
                <a:rPr lang="fr-FR" dirty="0" smtClean="0"/>
                <a:t>Vue de gauche</a:t>
              </a:r>
              <a:endParaRPr lang="en-US" dirty="0"/>
            </a:p>
          </p:txBody>
        </p:sp>
        <p:grpSp>
          <p:nvGrpSpPr>
            <p:cNvPr id="36" name="Group 35"/>
            <p:cNvGrpSpPr/>
            <p:nvPr/>
          </p:nvGrpSpPr>
          <p:grpSpPr>
            <a:xfrm rot="2368922">
              <a:off x="6164285" y="1349104"/>
              <a:ext cx="593532" cy="638839"/>
              <a:chOff x="6066439" y="3742661"/>
              <a:chExt cx="593532" cy="638839"/>
            </a:xfrm>
          </p:grpSpPr>
          <p:cxnSp>
            <p:nvCxnSpPr>
              <p:cNvPr id="37" name="Straight Connector 3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432080" y="4044369"/>
                <a:ext cx="107092" cy="312418"/>
                <a:chOff x="6305122" y="3748836"/>
                <a:chExt cx="107092" cy="312418"/>
              </a:xfrm>
            </p:grpSpPr>
            <p:sp>
              <p:nvSpPr>
                <p:cNvPr id="50" name="Arc 4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452530" y="4114391"/>
                <a:ext cx="45719" cy="172374"/>
                <a:chOff x="6661880" y="4094205"/>
                <a:chExt cx="107092" cy="312418"/>
              </a:xfrm>
            </p:grpSpPr>
            <p:sp>
              <p:nvSpPr>
                <p:cNvPr id="48" name="Arc 4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p:cNvGrpSpPr/>
              <p:nvPr/>
            </p:nvGrpSpPr>
            <p:grpSpPr>
              <a:xfrm flipH="1">
                <a:off x="6448411" y="4118508"/>
                <a:ext cx="45719" cy="172374"/>
                <a:chOff x="6661880" y="4094205"/>
                <a:chExt cx="107092" cy="312418"/>
              </a:xfrm>
            </p:grpSpPr>
            <p:sp>
              <p:nvSpPr>
                <p:cNvPr id="46" name="Arc 4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Arrow Connector 52"/>
            <p:cNvCxnSpPr/>
            <p:nvPr/>
          </p:nvCxnSpPr>
          <p:spPr>
            <a:xfrm flipH="1" flipV="1">
              <a:off x="9811800" y="3934351"/>
              <a:ext cx="367902" cy="1741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0155580" y="4082029"/>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0200811" y="395940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063916" y="3965785"/>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0203384" y="3934351"/>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353439" y="4672139"/>
              <a:ext cx="1569191" cy="369332"/>
            </a:xfrm>
            <a:prstGeom prst="rect">
              <a:avLst/>
            </a:prstGeom>
            <a:noFill/>
          </p:spPr>
          <p:txBody>
            <a:bodyPr wrap="square" rtlCol="0">
              <a:spAutoFit/>
            </a:bodyPr>
            <a:lstStyle/>
            <a:p>
              <a:r>
                <a:rPr lang="fr-FR" dirty="0" smtClean="0"/>
                <a:t>Vue de droite</a:t>
              </a:r>
              <a:endParaRPr lang="en-US" dirty="0"/>
            </a:p>
          </p:txBody>
        </p:sp>
        <p:grpSp>
          <p:nvGrpSpPr>
            <p:cNvPr id="59" name="Group 58"/>
            <p:cNvGrpSpPr/>
            <p:nvPr/>
          </p:nvGrpSpPr>
          <p:grpSpPr>
            <a:xfrm rot="11654315" flipV="1">
              <a:off x="10402064" y="3858354"/>
              <a:ext cx="593532" cy="638839"/>
              <a:chOff x="6066439" y="3742661"/>
              <a:chExt cx="593532" cy="638839"/>
            </a:xfrm>
          </p:grpSpPr>
          <p:cxnSp>
            <p:nvCxnSpPr>
              <p:cNvPr id="60" name="Straight Connector 5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432080" y="4044369"/>
                <a:ext cx="107092" cy="312418"/>
                <a:chOff x="6305122" y="3748836"/>
                <a:chExt cx="107092" cy="312418"/>
              </a:xfrm>
            </p:grpSpPr>
            <p:sp>
              <p:nvSpPr>
                <p:cNvPr id="73" name="Arc 7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3" name="Straight Connector 6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452530" y="4114391"/>
                <a:ext cx="45719" cy="172374"/>
                <a:chOff x="6661880" y="4094205"/>
                <a:chExt cx="107092" cy="312418"/>
              </a:xfrm>
            </p:grpSpPr>
            <p:sp>
              <p:nvSpPr>
                <p:cNvPr id="71" name="Arc 7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66"/>
              <p:cNvGrpSpPr/>
              <p:nvPr/>
            </p:nvGrpSpPr>
            <p:grpSpPr>
              <a:xfrm flipH="1">
                <a:off x="6448411" y="4118508"/>
                <a:ext cx="45719" cy="172374"/>
                <a:chOff x="6661880" y="4094205"/>
                <a:chExt cx="107092" cy="312418"/>
              </a:xfrm>
            </p:grpSpPr>
            <p:sp>
              <p:nvSpPr>
                <p:cNvPr id="69" name="Arc 6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6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8" name="Oval 6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rot="19994103" flipH="1">
              <a:off x="9927301" y="1452846"/>
              <a:ext cx="593532" cy="638839"/>
              <a:chOff x="6066439" y="3742661"/>
              <a:chExt cx="593532" cy="638839"/>
            </a:xfrm>
          </p:grpSpPr>
          <p:cxnSp>
            <p:nvCxnSpPr>
              <p:cNvPr id="77" name="Straight Connector 7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432080" y="4044369"/>
                <a:ext cx="107092" cy="312418"/>
                <a:chOff x="6305122" y="3748836"/>
                <a:chExt cx="107092" cy="312418"/>
              </a:xfrm>
            </p:grpSpPr>
            <p:sp>
              <p:nvSpPr>
                <p:cNvPr id="90" name="Arc 8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0" name="Straight Connector 7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6452530" y="4114391"/>
                <a:ext cx="45719" cy="172374"/>
                <a:chOff x="6661880" y="4094205"/>
                <a:chExt cx="107092" cy="312418"/>
              </a:xfrm>
            </p:grpSpPr>
            <p:sp>
              <p:nvSpPr>
                <p:cNvPr id="88" name="Arc 8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p:cNvGrpSpPr/>
              <p:nvPr/>
            </p:nvGrpSpPr>
            <p:grpSpPr>
              <a:xfrm flipH="1">
                <a:off x="6448411" y="4118508"/>
                <a:ext cx="45719" cy="172374"/>
                <a:chOff x="6661880" y="4094205"/>
                <a:chExt cx="107092" cy="312418"/>
              </a:xfrm>
            </p:grpSpPr>
            <p:sp>
              <p:nvSpPr>
                <p:cNvPr id="86" name="Arc 8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5" name="Oval 8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p:cNvCxnSpPr/>
            <p:nvPr/>
          </p:nvCxnSpPr>
          <p:spPr>
            <a:xfrm flipH="1">
              <a:off x="9536114" y="2152741"/>
              <a:ext cx="372454" cy="212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9884446" y="2126261"/>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9780298" y="2229876"/>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9916230" y="222890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933129" y="215964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379881" y="2491723"/>
              <a:ext cx="1413331" cy="844226"/>
            </a:xfrm>
            <a:prstGeom prst="rect">
              <a:avLst/>
            </a:prstGeom>
            <a:noFill/>
          </p:spPr>
          <p:txBody>
            <a:bodyPr wrap="square" rtlCol="0">
              <a:spAutoFit/>
            </a:bodyPr>
            <a:lstStyle/>
            <a:p>
              <a:r>
                <a:rPr lang="fr-FR" dirty="0" smtClean="0"/>
                <a:t>Vue arrière</a:t>
              </a:r>
              <a:endParaRPr lang="en-US" dirty="0"/>
            </a:p>
          </p:txBody>
        </p:sp>
        <p:grpSp>
          <p:nvGrpSpPr>
            <p:cNvPr id="100" name="Group 99"/>
            <p:cNvGrpSpPr/>
            <p:nvPr/>
          </p:nvGrpSpPr>
          <p:grpSpPr>
            <a:xfrm rot="16757798">
              <a:off x="8010580" y="5140782"/>
              <a:ext cx="593532" cy="638839"/>
              <a:chOff x="6066439" y="3742661"/>
              <a:chExt cx="593532" cy="638839"/>
            </a:xfrm>
          </p:grpSpPr>
          <p:cxnSp>
            <p:nvCxnSpPr>
              <p:cNvPr id="101" name="Straight Connector 100"/>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6432080" y="4044369"/>
                <a:ext cx="107092" cy="312418"/>
                <a:chOff x="6305122" y="3748836"/>
                <a:chExt cx="107092" cy="312418"/>
              </a:xfrm>
            </p:grpSpPr>
            <p:sp>
              <p:nvSpPr>
                <p:cNvPr id="114" name="Arc 113"/>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4" name="Straight Connector 103"/>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6452530" y="4114391"/>
                <a:ext cx="45719" cy="172374"/>
                <a:chOff x="6661880" y="4094205"/>
                <a:chExt cx="107092" cy="312418"/>
              </a:xfrm>
            </p:grpSpPr>
            <p:sp>
              <p:nvSpPr>
                <p:cNvPr id="112" name="Arc 11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flipH="1">
                <a:off x="6448411" y="4118508"/>
                <a:ext cx="45719" cy="172374"/>
                <a:chOff x="6661880" y="4094205"/>
                <a:chExt cx="107092" cy="312418"/>
              </a:xfrm>
            </p:grpSpPr>
            <p:sp>
              <p:nvSpPr>
                <p:cNvPr id="110" name="Arc 10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9" name="Oval 10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7" name="Straight Arrow Connector 116"/>
            <p:cNvCxnSpPr/>
            <p:nvPr/>
          </p:nvCxnSpPr>
          <p:spPr>
            <a:xfrm flipV="1">
              <a:off x="8470733" y="4557246"/>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8437085" y="4922896"/>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8456771" y="4800890"/>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8588576" y="4871183"/>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8" idx="5"/>
            </p:cNvCxnSpPr>
            <p:nvPr/>
          </p:nvCxnSpPr>
          <p:spPr>
            <a:xfrm>
              <a:off x="8495543" y="4974125"/>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7702977" y="5833297"/>
              <a:ext cx="1695837" cy="369332"/>
            </a:xfrm>
            <a:prstGeom prst="rect">
              <a:avLst/>
            </a:prstGeom>
            <a:noFill/>
          </p:spPr>
          <p:txBody>
            <a:bodyPr wrap="square" rtlCol="0">
              <a:spAutoFit/>
            </a:bodyPr>
            <a:lstStyle/>
            <a:p>
              <a:r>
                <a:rPr lang="fr-FR" dirty="0" smtClean="0"/>
                <a:t>Vue de dessous</a:t>
              </a:r>
              <a:endParaRPr lang="en-US" dirty="0"/>
            </a:p>
          </p:txBody>
        </p:sp>
        <p:cxnSp>
          <p:nvCxnSpPr>
            <p:cNvPr id="130" name="Straight Connector 129"/>
            <p:cNvCxnSpPr/>
            <p:nvPr/>
          </p:nvCxnSpPr>
          <p:spPr>
            <a:xfrm flipV="1">
              <a:off x="8351143" y="4816721"/>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355906" y="4885010"/>
              <a:ext cx="0" cy="11966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flipV="1">
              <a:off x="8099371" y="1069977"/>
              <a:ext cx="673651" cy="571981"/>
              <a:chOff x="7820018" y="621547"/>
              <a:chExt cx="673651" cy="571981"/>
            </a:xfrm>
          </p:grpSpPr>
          <p:cxnSp>
            <p:nvCxnSpPr>
              <p:cNvPr id="136" name="Straight Connector 135"/>
              <p:cNvCxnSpPr/>
              <p:nvPr/>
            </p:nvCxnSpPr>
            <p:spPr>
              <a:xfrm flipV="1">
                <a:off x="7820018" y="1019370"/>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8162024" y="621547"/>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8128376" y="98719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148062" y="8651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8279867" y="935484"/>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8" idx="5"/>
              </p:cNvCxnSpPr>
              <p:nvPr/>
            </p:nvCxnSpPr>
            <p:spPr>
              <a:xfrm>
                <a:off x="8186834" y="103842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8042434" y="881022"/>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047197" y="949311"/>
                <a:ext cx="0" cy="11966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rot="6132059">
              <a:off x="8309493" y="545913"/>
              <a:ext cx="593532" cy="638839"/>
              <a:chOff x="6066439" y="3742661"/>
              <a:chExt cx="593532" cy="638839"/>
            </a:xfrm>
          </p:grpSpPr>
          <p:cxnSp>
            <p:nvCxnSpPr>
              <p:cNvPr id="146" name="Straight Connector 145"/>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48" name="Group 147"/>
              <p:cNvGrpSpPr/>
              <p:nvPr/>
            </p:nvGrpSpPr>
            <p:grpSpPr>
              <a:xfrm>
                <a:off x="6432080" y="4044369"/>
                <a:ext cx="107092" cy="312418"/>
                <a:chOff x="6305122" y="3748836"/>
                <a:chExt cx="107092" cy="312418"/>
              </a:xfrm>
            </p:grpSpPr>
            <p:sp>
              <p:nvSpPr>
                <p:cNvPr id="159" name="Arc 158"/>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0" name="Arc 159"/>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49" name="Straight Connector 148"/>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6452530" y="4114391"/>
                <a:ext cx="45719" cy="172374"/>
                <a:chOff x="6661880" y="4094205"/>
                <a:chExt cx="107092" cy="312418"/>
              </a:xfrm>
            </p:grpSpPr>
            <p:sp>
              <p:nvSpPr>
                <p:cNvPr id="157" name="Arc 15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Arc 15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Group 152"/>
              <p:cNvGrpSpPr/>
              <p:nvPr/>
            </p:nvGrpSpPr>
            <p:grpSpPr>
              <a:xfrm flipH="1">
                <a:off x="6448411" y="4118508"/>
                <a:ext cx="45719" cy="172374"/>
                <a:chOff x="6661880" y="4094205"/>
                <a:chExt cx="107092" cy="312418"/>
              </a:xfrm>
            </p:grpSpPr>
            <p:sp>
              <p:nvSpPr>
                <p:cNvPr id="155" name="Arc 154"/>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Arc 155"/>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4" name="Oval 153"/>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TextBox 160"/>
            <p:cNvSpPr txBox="1"/>
            <p:nvPr/>
          </p:nvSpPr>
          <p:spPr>
            <a:xfrm>
              <a:off x="7633441" y="145285"/>
              <a:ext cx="2031902" cy="482415"/>
            </a:xfrm>
            <a:prstGeom prst="rect">
              <a:avLst/>
            </a:prstGeom>
            <a:noFill/>
          </p:spPr>
          <p:txBody>
            <a:bodyPr wrap="square" rtlCol="0">
              <a:spAutoFit/>
            </a:bodyPr>
            <a:lstStyle/>
            <a:p>
              <a:r>
                <a:rPr lang="fr-FR" dirty="0" smtClean="0"/>
                <a:t>Vue de dessus</a:t>
              </a:r>
              <a:endParaRPr lang="en-US" dirty="0"/>
            </a:p>
          </p:txBody>
        </p:sp>
      </p:grpSp>
      <p:graphicFrame>
        <p:nvGraphicFramePr>
          <p:cNvPr id="164" name="Object 163"/>
          <p:cNvGraphicFramePr>
            <a:graphicFrameLocks noChangeAspect="1"/>
          </p:cNvGraphicFramePr>
          <p:nvPr>
            <p:extLst/>
          </p:nvPr>
        </p:nvGraphicFramePr>
        <p:xfrm>
          <a:off x="4795594" y="1579382"/>
          <a:ext cx="7196566" cy="5135557"/>
        </p:xfrm>
        <a:graphic>
          <a:graphicData uri="http://schemas.openxmlformats.org/presentationml/2006/ole">
            <mc:AlternateContent xmlns:mc="http://schemas.openxmlformats.org/markup-compatibility/2006">
              <mc:Choice xmlns:v="urn:schemas-microsoft-com:vml" Requires="v">
                <p:oleObj spid="_x0000_s4139" name="Drawing" r:id="rId4" imgW="2356560" imgH="1680840" progId="CATIA.Drawing">
                  <p:link updateAutomatic="1"/>
                </p:oleObj>
              </mc:Choice>
              <mc:Fallback>
                <p:oleObj name="Drawing" r:id="rId4" imgW="2356560" imgH="1680840" progId="CATIA.Drawing">
                  <p:link updateAutomatic="1"/>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5594" y="1579382"/>
                        <a:ext cx="7196566" cy="51355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 name="TextBox 162"/>
          <p:cNvSpPr txBox="1"/>
          <p:nvPr/>
        </p:nvSpPr>
        <p:spPr>
          <a:xfrm>
            <a:off x="10168202" y="5151505"/>
            <a:ext cx="2018272" cy="646331"/>
          </a:xfrm>
          <a:prstGeom prst="rect">
            <a:avLst/>
          </a:prstGeom>
          <a:noFill/>
        </p:spPr>
        <p:txBody>
          <a:bodyPr wrap="square" rtlCol="0">
            <a:spAutoFit/>
          </a:bodyPr>
          <a:lstStyle/>
          <a:p>
            <a:r>
              <a:rPr lang="fr-FR" b="1" dirty="0" smtClean="0">
                <a:solidFill>
                  <a:srgbClr val="FF0000"/>
                </a:solidFill>
              </a:rPr>
              <a:t>La vue arrière est rarement utilisée</a:t>
            </a:r>
            <a:endParaRPr lang="en-US" b="1" dirty="0">
              <a:solidFill>
                <a:srgbClr val="FF0000"/>
              </a:solidFill>
            </a:endParaRPr>
          </a:p>
        </p:txBody>
      </p:sp>
      <p:sp>
        <p:nvSpPr>
          <p:cNvPr id="165" name="TextBox 164"/>
          <p:cNvSpPr txBox="1"/>
          <p:nvPr/>
        </p:nvSpPr>
        <p:spPr>
          <a:xfrm>
            <a:off x="4744109" y="2199921"/>
            <a:ext cx="2018272" cy="1200329"/>
          </a:xfrm>
          <a:prstGeom prst="rect">
            <a:avLst/>
          </a:prstGeom>
          <a:noFill/>
        </p:spPr>
        <p:txBody>
          <a:bodyPr wrap="square" rtlCol="0">
            <a:spAutoFit/>
          </a:bodyPr>
          <a:lstStyle/>
          <a:p>
            <a:r>
              <a:rPr lang="fr-FR" b="1" dirty="0" smtClean="0">
                <a:solidFill>
                  <a:srgbClr val="FF0000"/>
                </a:solidFill>
              </a:rPr>
              <a:t>Les autres vues sont toujours </a:t>
            </a:r>
            <a:r>
              <a:rPr lang="fr-FR" b="1" dirty="0">
                <a:solidFill>
                  <a:srgbClr val="FF0000"/>
                </a:solidFill>
              </a:rPr>
              <a:t>dessinées </a:t>
            </a:r>
            <a:r>
              <a:rPr lang="fr-FR" b="1" dirty="0" smtClean="0">
                <a:solidFill>
                  <a:srgbClr val="FF0000"/>
                </a:solidFill>
              </a:rPr>
              <a:t>autour de la vue de face</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0B3E07E0-055B-4305-A5F9-93FAB2F5D96F}" type="slidenum">
              <a:rPr lang="en-US" smtClean="0"/>
              <a:pPr/>
              <a:t>24</a:t>
            </a:fld>
            <a:endParaRPr lang="en-US"/>
          </a:p>
        </p:txBody>
      </p:sp>
      <p:sp>
        <p:nvSpPr>
          <p:cNvPr id="166" name="TextBox 165"/>
          <p:cNvSpPr txBox="1"/>
          <p:nvPr/>
        </p:nvSpPr>
        <p:spPr>
          <a:xfrm>
            <a:off x="8308853" y="1543488"/>
            <a:ext cx="3813304" cy="1754326"/>
          </a:xfrm>
          <a:prstGeom prst="rect">
            <a:avLst/>
          </a:prstGeom>
          <a:noFill/>
        </p:spPr>
        <p:txBody>
          <a:bodyPr wrap="square" rtlCol="0">
            <a:spAutoFit/>
          </a:bodyPr>
          <a:lstStyle/>
          <a:p>
            <a:r>
              <a:rPr lang="fr-FR" b="1" dirty="0">
                <a:solidFill>
                  <a:srgbClr val="FF0000"/>
                </a:solidFill>
              </a:rPr>
              <a:t>Le positionnement des vues par rapport à la vue de face est défini par le système ISO. Ici nous utilisons le système ISO-E (</a:t>
            </a:r>
            <a:r>
              <a:rPr lang="fr-FR" b="1" dirty="0" err="1">
                <a:solidFill>
                  <a:srgbClr val="FF0000"/>
                </a:solidFill>
              </a:rPr>
              <a:t>European</a:t>
            </a:r>
            <a:r>
              <a:rPr lang="fr-FR" b="1" dirty="0">
                <a:solidFill>
                  <a:srgbClr val="FF0000"/>
                </a:solidFill>
              </a:rPr>
              <a:t>). Sur la feuille de dessin il est noté avec le symbole :</a:t>
            </a:r>
            <a:endParaRPr lang="en-US" b="1" dirty="0">
              <a:solidFill>
                <a:srgbClr val="FF0000"/>
              </a:solidFill>
            </a:endParaRPr>
          </a:p>
        </p:txBody>
      </p:sp>
      <p:pic>
        <p:nvPicPr>
          <p:cNvPr id="167" name="Picture 2" descr="https://4.bp.blogspot.com/-akPGluI5YnQ/V-ol04Vba0I/AAAAAAAAAs8/9lcIEX-Vhd8-XFvGRl0_lEAO_-KcWBdOgCLcB/s1600/WQA.jpg"/>
          <p:cNvPicPr>
            <a:picLocks noChangeAspect="1" noChangeArrowheads="1"/>
          </p:cNvPicPr>
          <p:nvPr/>
        </p:nvPicPr>
        <p:blipFill rotWithShape="1">
          <a:blip r:embed="rId6">
            <a:duotone>
              <a:schemeClr val="accent2">
                <a:shade val="45000"/>
                <a:satMod val="135000"/>
              </a:schemeClr>
              <a:prstClr val="white"/>
            </a:duotone>
            <a:extLst>
              <a:ext uri="{28A0092B-C50C-407E-A947-70E740481C1C}">
                <a14:useLocalDpi xmlns:a14="http://schemas.microsoft.com/office/drawing/2010/main" val="0"/>
              </a:ext>
            </a:extLst>
          </a:blip>
          <a:srcRect l="29247" t="60035" r="26933" b="12423"/>
          <a:stretch/>
        </p:blipFill>
        <p:spPr bwMode="auto">
          <a:xfrm>
            <a:off x="9539416" y="2987223"/>
            <a:ext cx="1105477" cy="46546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4C14C827-1569-4A9C-A8D9-62C7E8E9A43F}" type="datetime7">
              <a:rPr lang="en-US" smtClean="0"/>
              <a:pPr/>
              <a:t>Nov-18</a:t>
            </a:fld>
            <a:endParaRPr lang="en-US"/>
          </a:p>
        </p:txBody>
      </p:sp>
      <p:sp>
        <p:nvSpPr>
          <p:cNvPr id="52" name="Footer Placeholder 51"/>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076413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a:t>Les vues principales et leur positionnement au feuille</a:t>
            </a:r>
            <a:endParaRPr lang="en-US" sz="3600" dirty="0"/>
          </a:p>
        </p:txBody>
      </p:sp>
      <p:grpSp>
        <p:nvGrpSpPr>
          <p:cNvPr id="162" name="Group 161"/>
          <p:cNvGrpSpPr/>
          <p:nvPr/>
        </p:nvGrpSpPr>
        <p:grpSpPr>
          <a:xfrm>
            <a:off x="602108" y="1579382"/>
            <a:ext cx="3995112" cy="4637440"/>
            <a:chOff x="5758488" y="145285"/>
            <a:chExt cx="5237108" cy="6057344"/>
          </a:xfrm>
        </p:grpSpPr>
        <p:cxnSp>
          <p:nvCxnSpPr>
            <p:cNvPr id="128" name="Straight Connector 127"/>
            <p:cNvCxnSpPr/>
            <p:nvPr/>
          </p:nvCxnSpPr>
          <p:spPr>
            <a:xfrm flipV="1">
              <a:off x="8128727" y="495506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3"/>
            <p:cNvPicPr>
              <a:picLocks noChangeAspect="1"/>
            </p:cNvPicPr>
            <p:nvPr/>
          </p:nvPicPr>
          <p:blipFill rotWithShape="1">
            <a:blip r:embed="rId3"/>
            <a:srcRect b="13111"/>
            <a:stretch/>
          </p:blipFill>
          <p:spPr>
            <a:xfrm>
              <a:off x="7131692" y="1758492"/>
              <a:ext cx="2533650" cy="2449727"/>
            </a:xfrm>
            <a:prstGeom prst="rect">
              <a:avLst/>
            </a:prstGeom>
          </p:spPr>
        </p:pic>
        <p:grpSp>
          <p:nvGrpSpPr>
            <p:cNvPr id="6" name="Group 5"/>
            <p:cNvGrpSpPr/>
            <p:nvPr/>
          </p:nvGrpSpPr>
          <p:grpSpPr>
            <a:xfrm>
              <a:off x="6044288" y="3552469"/>
              <a:ext cx="593532" cy="638839"/>
              <a:chOff x="6066439" y="3742661"/>
              <a:chExt cx="593532" cy="638839"/>
            </a:xfrm>
          </p:grpSpPr>
          <p:cxnSp>
            <p:nvCxnSpPr>
              <p:cNvPr id="7" name="Straight Connector 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432080" y="4044369"/>
                <a:ext cx="107092" cy="312418"/>
                <a:chOff x="6305122" y="3748836"/>
                <a:chExt cx="107092" cy="312418"/>
              </a:xfrm>
            </p:grpSpPr>
            <p:sp>
              <p:nvSpPr>
                <p:cNvPr id="20" name="Arc 1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 name="Straight Connector 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452530" y="4114391"/>
                <a:ext cx="45719" cy="172374"/>
                <a:chOff x="6661880" y="4094205"/>
                <a:chExt cx="107092" cy="312418"/>
              </a:xfrm>
            </p:grpSpPr>
            <p:sp>
              <p:nvSpPr>
                <p:cNvPr id="18" name="Arc 1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flipH="1">
                <a:off x="6448411" y="4118508"/>
                <a:ext cx="45719" cy="172374"/>
                <a:chOff x="6661880" y="4094205"/>
                <a:chExt cx="107092" cy="312418"/>
              </a:xfrm>
            </p:grpSpPr>
            <p:sp>
              <p:nvSpPr>
                <p:cNvPr id="16" name="Arc 1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Oval 1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6678417" y="3795174"/>
              <a:ext cx="421517" cy="368638"/>
              <a:chOff x="6516492" y="2633124"/>
              <a:chExt cx="421517" cy="368638"/>
            </a:xfrm>
          </p:grpSpPr>
          <p:cxnSp>
            <p:nvCxnSpPr>
              <p:cNvPr id="23" name="Straight Arrow Connector 22"/>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6183627" y="4355444"/>
              <a:ext cx="1413330" cy="369332"/>
            </a:xfrm>
            <a:prstGeom prst="rect">
              <a:avLst/>
            </a:prstGeom>
            <a:noFill/>
          </p:spPr>
          <p:txBody>
            <a:bodyPr wrap="square" rtlCol="0">
              <a:spAutoFit/>
            </a:bodyPr>
            <a:lstStyle/>
            <a:p>
              <a:r>
                <a:rPr lang="fr-FR" dirty="0" smtClean="0"/>
                <a:t>Vue de face</a:t>
              </a:r>
              <a:endParaRPr lang="en-US" dirty="0"/>
            </a:p>
          </p:txBody>
        </p:sp>
        <p:grpSp>
          <p:nvGrpSpPr>
            <p:cNvPr id="29" name="Group 28"/>
            <p:cNvGrpSpPr/>
            <p:nvPr/>
          </p:nvGrpSpPr>
          <p:grpSpPr>
            <a:xfrm>
              <a:off x="6668693" y="1813597"/>
              <a:ext cx="401144" cy="371832"/>
              <a:chOff x="6654470" y="424339"/>
              <a:chExt cx="401144" cy="371832"/>
            </a:xfrm>
          </p:grpSpPr>
          <p:cxnSp>
            <p:nvCxnSpPr>
              <p:cNvPr id="30" name="Straight Arrow Connector 29"/>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5758488" y="2259568"/>
              <a:ext cx="1569191" cy="369332"/>
            </a:xfrm>
            <a:prstGeom prst="rect">
              <a:avLst/>
            </a:prstGeom>
            <a:noFill/>
          </p:spPr>
          <p:txBody>
            <a:bodyPr wrap="square" rtlCol="0">
              <a:spAutoFit/>
            </a:bodyPr>
            <a:lstStyle/>
            <a:p>
              <a:r>
                <a:rPr lang="fr-FR" dirty="0" smtClean="0"/>
                <a:t>Vue de gauche</a:t>
              </a:r>
              <a:endParaRPr lang="en-US" dirty="0"/>
            </a:p>
          </p:txBody>
        </p:sp>
        <p:grpSp>
          <p:nvGrpSpPr>
            <p:cNvPr id="36" name="Group 35"/>
            <p:cNvGrpSpPr/>
            <p:nvPr/>
          </p:nvGrpSpPr>
          <p:grpSpPr>
            <a:xfrm rot="2368922">
              <a:off x="6164285" y="1349104"/>
              <a:ext cx="593532" cy="638839"/>
              <a:chOff x="6066439" y="3742661"/>
              <a:chExt cx="593532" cy="638839"/>
            </a:xfrm>
          </p:grpSpPr>
          <p:cxnSp>
            <p:nvCxnSpPr>
              <p:cNvPr id="37" name="Straight Connector 3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432080" y="4044369"/>
                <a:ext cx="107092" cy="312418"/>
                <a:chOff x="6305122" y="3748836"/>
                <a:chExt cx="107092" cy="312418"/>
              </a:xfrm>
            </p:grpSpPr>
            <p:sp>
              <p:nvSpPr>
                <p:cNvPr id="50" name="Arc 4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452530" y="4114391"/>
                <a:ext cx="45719" cy="172374"/>
                <a:chOff x="6661880" y="4094205"/>
                <a:chExt cx="107092" cy="312418"/>
              </a:xfrm>
            </p:grpSpPr>
            <p:sp>
              <p:nvSpPr>
                <p:cNvPr id="48" name="Arc 4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p:cNvGrpSpPr/>
              <p:nvPr/>
            </p:nvGrpSpPr>
            <p:grpSpPr>
              <a:xfrm flipH="1">
                <a:off x="6448411" y="4118508"/>
                <a:ext cx="45719" cy="172374"/>
                <a:chOff x="6661880" y="4094205"/>
                <a:chExt cx="107092" cy="312418"/>
              </a:xfrm>
            </p:grpSpPr>
            <p:sp>
              <p:nvSpPr>
                <p:cNvPr id="46" name="Arc 4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Arrow Connector 52"/>
            <p:cNvCxnSpPr/>
            <p:nvPr/>
          </p:nvCxnSpPr>
          <p:spPr>
            <a:xfrm flipH="1" flipV="1">
              <a:off x="9811800" y="3934351"/>
              <a:ext cx="367902" cy="1741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0155580" y="4082029"/>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0200811" y="395940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063916" y="3965785"/>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0203384" y="3934351"/>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353439" y="4672139"/>
              <a:ext cx="1569191" cy="369332"/>
            </a:xfrm>
            <a:prstGeom prst="rect">
              <a:avLst/>
            </a:prstGeom>
            <a:noFill/>
          </p:spPr>
          <p:txBody>
            <a:bodyPr wrap="square" rtlCol="0">
              <a:spAutoFit/>
            </a:bodyPr>
            <a:lstStyle/>
            <a:p>
              <a:r>
                <a:rPr lang="fr-FR" dirty="0" smtClean="0"/>
                <a:t>Vue de droite</a:t>
              </a:r>
              <a:endParaRPr lang="en-US" dirty="0"/>
            </a:p>
          </p:txBody>
        </p:sp>
        <p:grpSp>
          <p:nvGrpSpPr>
            <p:cNvPr id="59" name="Group 58"/>
            <p:cNvGrpSpPr/>
            <p:nvPr/>
          </p:nvGrpSpPr>
          <p:grpSpPr>
            <a:xfrm rot="11654315" flipV="1">
              <a:off x="10402064" y="3858354"/>
              <a:ext cx="593532" cy="638839"/>
              <a:chOff x="6066439" y="3742661"/>
              <a:chExt cx="593532" cy="638839"/>
            </a:xfrm>
          </p:grpSpPr>
          <p:cxnSp>
            <p:nvCxnSpPr>
              <p:cNvPr id="60" name="Straight Connector 5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432080" y="4044369"/>
                <a:ext cx="107092" cy="312418"/>
                <a:chOff x="6305122" y="3748836"/>
                <a:chExt cx="107092" cy="312418"/>
              </a:xfrm>
            </p:grpSpPr>
            <p:sp>
              <p:nvSpPr>
                <p:cNvPr id="73" name="Arc 7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3" name="Straight Connector 6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452530" y="4114391"/>
                <a:ext cx="45719" cy="172374"/>
                <a:chOff x="6661880" y="4094205"/>
                <a:chExt cx="107092" cy="312418"/>
              </a:xfrm>
            </p:grpSpPr>
            <p:sp>
              <p:nvSpPr>
                <p:cNvPr id="71" name="Arc 7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66"/>
              <p:cNvGrpSpPr/>
              <p:nvPr/>
            </p:nvGrpSpPr>
            <p:grpSpPr>
              <a:xfrm flipH="1">
                <a:off x="6448411" y="4118508"/>
                <a:ext cx="45719" cy="172374"/>
                <a:chOff x="6661880" y="4094205"/>
                <a:chExt cx="107092" cy="312418"/>
              </a:xfrm>
            </p:grpSpPr>
            <p:sp>
              <p:nvSpPr>
                <p:cNvPr id="69" name="Arc 6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6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8" name="Oval 6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rot="19994103" flipH="1">
              <a:off x="9927301" y="1452846"/>
              <a:ext cx="593532" cy="638839"/>
              <a:chOff x="6066439" y="3742661"/>
              <a:chExt cx="593532" cy="638839"/>
            </a:xfrm>
          </p:grpSpPr>
          <p:cxnSp>
            <p:nvCxnSpPr>
              <p:cNvPr id="77" name="Straight Connector 7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432080" y="4044369"/>
                <a:ext cx="107092" cy="312418"/>
                <a:chOff x="6305122" y="3748836"/>
                <a:chExt cx="107092" cy="312418"/>
              </a:xfrm>
            </p:grpSpPr>
            <p:sp>
              <p:nvSpPr>
                <p:cNvPr id="90" name="Arc 8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0" name="Straight Connector 7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6452530" y="4114391"/>
                <a:ext cx="45719" cy="172374"/>
                <a:chOff x="6661880" y="4094205"/>
                <a:chExt cx="107092" cy="312418"/>
              </a:xfrm>
            </p:grpSpPr>
            <p:sp>
              <p:nvSpPr>
                <p:cNvPr id="88" name="Arc 8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p:cNvGrpSpPr/>
              <p:nvPr/>
            </p:nvGrpSpPr>
            <p:grpSpPr>
              <a:xfrm flipH="1">
                <a:off x="6448411" y="4118508"/>
                <a:ext cx="45719" cy="172374"/>
                <a:chOff x="6661880" y="4094205"/>
                <a:chExt cx="107092" cy="312418"/>
              </a:xfrm>
            </p:grpSpPr>
            <p:sp>
              <p:nvSpPr>
                <p:cNvPr id="86" name="Arc 8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5" name="Oval 8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p:cNvCxnSpPr/>
            <p:nvPr/>
          </p:nvCxnSpPr>
          <p:spPr>
            <a:xfrm flipH="1">
              <a:off x="9536114" y="2152741"/>
              <a:ext cx="372454" cy="212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9884446" y="2126261"/>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9780298" y="2229876"/>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9916230" y="222890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933129" y="215964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379881" y="2491723"/>
              <a:ext cx="1413331" cy="844226"/>
            </a:xfrm>
            <a:prstGeom prst="rect">
              <a:avLst/>
            </a:prstGeom>
            <a:noFill/>
          </p:spPr>
          <p:txBody>
            <a:bodyPr wrap="square" rtlCol="0">
              <a:spAutoFit/>
            </a:bodyPr>
            <a:lstStyle/>
            <a:p>
              <a:r>
                <a:rPr lang="fr-FR" dirty="0" smtClean="0"/>
                <a:t>Vue arrière</a:t>
              </a:r>
              <a:endParaRPr lang="en-US" dirty="0"/>
            </a:p>
          </p:txBody>
        </p:sp>
        <p:grpSp>
          <p:nvGrpSpPr>
            <p:cNvPr id="100" name="Group 99"/>
            <p:cNvGrpSpPr/>
            <p:nvPr/>
          </p:nvGrpSpPr>
          <p:grpSpPr>
            <a:xfrm rot="16757798">
              <a:off x="8010580" y="5140782"/>
              <a:ext cx="593532" cy="638839"/>
              <a:chOff x="6066439" y="3742661"/>
              <a:chExt cx="593532" cy="638839"/>
            </a:xfrm>
          </p:grpSpPr>
          <p:cxnSp>
            <p:nvCxnSpPr>
              <p:cNvPr id="101" name="Straight Connector 100"/>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6432080" y="4044369"/>
                <a:ext cx="107092" cy="312418"/>
                <a:chOff x="6305122" y="3748836"/>
                <a:chExt cx="107092" cy="312418"/>
              </a:xfrm>
            </p:grpSpPr>
            <p:sp>
              <p:nvSpPr>
                <p:cNvPr id="114" name="Arc 113"/>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4" name="Straight Connector 103"/>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6452530" y="4114391"/>
                <a:ext cx="45719" cy="172374"/>
                <a:chOff x="6661880" y="4094205"/>
                <a:chExt cx="107092" cy="312418"/>
              </a:xfrm>
            </p:grpSpPr>
            <p:sp>
              <p:nvSpPr>
                <p:cNvPr id="112" name="Arc 11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flipH="1">
                <a:off x="6448411" y="4118508"/>
                <a:ext cx="45719" cy="172374"/>
                <a:chOff x="6661880" y="4094205"/>
                <a:chExt cx="107092" cy="312418"/>
              </a:xfrm>
            </p:grpSpPr>
            <p:sp>
              <p:nvSpPr>
                <p:cNvPr id="110" name="Arc 10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9" name="Oval 10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7" name="Straight Arrow Connector 116"/>
            <p:cNvCxnSpPr/>
            <p:nvPr/>
          </p:nvCxnSpPr>
          <p:spPr>
            <a:xfrm flipV="1">
              <a:off x="8470733" y="4557246"/>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8437085" y="4922896"/>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8456771" y="4800890"/>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8588576" y="4871183"/>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8" idx="5"/>
            </p:cNvCxnSpPr>
            <p:nvPr/>
          </p:nvCxnSpPr>
          <p:spPr>
            <a:xfrm>
              <a:off x="8495543" y="4974125"/>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7702977" y="5833297"/>
              <a:ext cx="1695837" cy="369332"/>
            </a:xfrm>
            <a:prstGeom prst="rect">
              <a:avLst/>
            </a:prstGeom>
            <a:noFill/>
          </p:spPr>
          <p:txBody>
            <a:bodyPr wrap="square" rtlCol="0">
              <a:spAutoFit/>
            </a:bodyPr>
            <a:lstStyle/>
            <a:p>
              <a:r>
                <a:rPr lang="fr-FR" dirty="0" smtClean="0"/>
                <a:t>Vue de dessous</a:t>
              </a:r>
              <a:endParaRPr lang="en-US" dirty="0"/>
            </a:p>
          </p:txBody>
        </p:sp>
        <p:cxnSp>
          <p:nvCxnSpPr>
            <p:cNvPr id="130" name="Straight Connector 129"/>
            <p:cNvCxnSpPr/>
            <p:nvPr/>
          </p:nvCxnSpPr>
          <p:spPr>
            <a:xfrm flipV="1">
              <a:off x="8351143" y="4816721"/>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355906" y="4885010"/>
              <a:ext cx="0" cy="11966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flipV="1">
              <a:off x="8099371" y="1069977"/>
              <a:ext cx="673651" cy="571981"/>
              <a:chOff x="7820018" y="621547"/>
              <a:chExt cx="673651" cy="571981"/>
            </a:xfrm>
          </p:grpSpPr>
          <p:cxnSp>
            <p:nvCxnSpPr>
              <p:cNvPr id="136" name="Straight Connector 135"/>
              <p:cNvCxnSpPr/>
              <p:nvPr/>
            </p:nvCxnSpPr>
            <p:spPr>
              <a:xfrm flipV="1">
                <a:off x="7820018" y="1019370"/>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8162024" y="621547"/>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8128376" y="98719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148062" y="8651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8279867" y="935484"/>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8" idx="5"/>
              </p:cNvCxnSpPr>
              <p:nvPr/>
            </p:nvCxnSpPr>
            <p:spPr>
              <a:xfrm>
                <a:off x="8186834" y="103842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8042434" y="881022"/>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047197" y="949311"/>
                <a:ext cx="0" cy="11966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rot="6132059">
              <a:off x="8309493" y="545913"/>
              <a:ext cx="593532" cy="638839"/>
              <a:chOff x="6066439" y="3742661"/>
              <a:chExt cx="593532" cy="638839"/>
            </a:xfrm>
          </p:grpSpPr>
          <p:cxnSp>
            <p:nvCxnSpPr>
              <p:cNvPr id="146" name="Straight Connector 145"/>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48" name="Group 147"/>
              <p:cNvGrpSpPr/>
              <p:nvPr/>
            </p:nvGrpSpPr>
            <p:grpSpPr>
              <a:xfrm>
                <a:off x="6432080" y="4044369"/>
                <a:ext cx="107092" cy="312418"/>
                <a:chOff x="6305122" y="3748836"/>
                <a:chExt cx="107092" cy="312418"/>
              </a:xfrm>
            </p:grpSpPr>
            <p:sp>
              <p:nvSpPr>
                <p:cNvPr id="159" name="Arc 158"/>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0" name="Arc 159"/>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49" name="Straight Connector 148"/>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6452530" y="4114391"/>
                <a:ext cx="45719" cy="172374"/>
                <a:chOff x="6661880" y="4094205"/>
                <a:chExt cx="107092" cy="312418"/>
              </a:xfrm>
            </p:grpSpPr>
            <p:sp>
              <p:nvSpPr>
                <p:cNvPr id="157" name="Arc 15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Arc 15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Group 152"/>
              <p:cNvGrpSpPr/>
              <p:nvPr/>
            </p:nvGrpSpPr>
            <p:grpSpPr>
              <a:xfrm flipH="1">
                <a:off x="6448411" y="4118508"/>
                <a:ext cx="45719" cy="172374"/>
                <a:chOff x="6661880" y="4094205"/>
                <a:chExt cx="107092" cy="312418"/>
              </a:xfrm>
            </p:grpSpPr>
            <p:sp>
              <p:nvSpPr>
                <p:cNvPr id="155" name="Arc 154"/>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Arc 155"/>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4" name="Oval 153"/>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TextBox 160"/>
            <p:cNvSpPr txBox="1"/>
            <p:nvPr/>
          </p:nvSpPr>
          <p:spPr>
            <a:xfrm>
              <a:off x="7633441" y="145285"/>
              <a:ext cx="2031902" cy="482415"/>
            </a:xfrm>
            <a:prstGeom prst="rect">
              <a:avLst/>
            </a:prstGeom>
            <a:noFill/>
          </p:spPr>
          <p:txBody>
            <a:bodyPr wrap="square" rtlCol="0">
              <a:spAutoFit/>
            </a:bodyPr>
            <a:lstStyle/>
            <a:p>
              <a:r>
                <a:rPr lang="fr-FR" dirty="0" smtClean="0"/>
                <a:t>Vue de dessus</a:t>
              </a:r>
              <a:endParaRPr lang="en-US" dirty="0"/>
            </a:p>
          </p:txBody>
        </p:sp>
      </p:grpSp>
      <p:graphicFrame>
        <p:nvGraphicFramePr>
          <p:cNvPr id="164" name="Object 163"/>
          <p:cNvGraphicFramePr>
            <a:graphicFrameLocks noChangeAspect="1"/>
          </p:cNvGraphicFramePr>
          <p:nvPr>
            <p:extLst/>
          </p:nvPr>
        </p:nvGraphicFramePr>
        <p:xfrm>
          <a:off x="4795594" y="1579382"/>
          <a:ext cx="7196566" cy="5135557"/>
        </p:xfrm>
        <a:graphic>
          <a:graphicData uri="http://schemas.openxmlformats.org/presentationml/2006/ole">
            <mc:AlternateContent xmlns:mc="http://schemas.openxmlformats.org/markup-compatibility/2006">
              <mc:Choice xmlns:v="urn:schemas-microsoft-com:vml" Requires="v">
                <p:oleObj spid="_x0000_s5163" name="Drawing" r:id="rId4" imgW="2356560" imgH="1680840" progId="CATIA.Drawing">
                  <p:link updateAutomatic="1"/>
                </p:oleObj>
              </mc:Choice>
              <mc:Fallback>
                <p:oleObj name="Drawing" r:id="rId4" imgW="2356560" imgH="1680840" progId="CATIA.Drawing">
                  <p:link updateAutomatic="1"/>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5594" y="1579382"/>
                        <a:ext cx="7196566" cy="51355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 name="TextBox 162"/>
          <p:cNvSpPr txBox="1"/>
          <p:nvPr/>
        </p:nvSpPr>
        <p:spPr>
          <a:xfrm>
            <a:off x="10168202" y="5151505"/>
            <a:ext cx="2018272" cy="646331"/>
          </a:xfrm>
          <a:prstGeom prst="rect">
            <a:avLst/>
          </a:prstGeom>
          <a:noFill/>
        </p:spPr>
        <p:txBody>
          <a:bodyPr wrap="square" rtlCol="0">
            <a:spAutoFit/>
          </a:bodyPr>
          <a:lstStyle/>
          <a:p>
            <a:r>
              <a:rPr lang="fr-FR" b="1" dirty="0" smtClean="0">
                <a:solidFill>
                  <a:srgbClr val="FF0000"/>
                </a:solidFill>
              </a:rPr>
              <a:t>La vue arrière est rarement utilisée</a:t>
            </a:r>
            <a:endParaRPr lang="en-US" b="1" dirty="0">
              <a:solidFill>
                <a:srgbClr val="FF0000"/>
              </a:solidFill>
            </a:endParaRPr>
          </a:p>
        </p:txBody>
      </p:sp>
      <p:sp>
        <p:nvSpPr>
          <p:cNvPr id="165" name="TextBox 164"/>
          <p:cNvSpPr txBox="1"/>
          <p:nvPr/>
        </p:nvSpPr>
        <p:spPr>
          <a:xfrm>
            <a:off x="4744109" y="2199921"/>
            <a:ext cx="2018272" cy="1200329"/>
          </a:xfrm>
          <a:prstGeom prst="rect">
            <a:avLst/>
          </a:prstGeom>
          <a:noFill/>
        </p:spPr>
        <p:txBody>
          <a:bodyPr wrap="square" rtlCol="0">
            <a:spAutoFit/>
          </a:bodyPr>
          <a:lstStyle/>
          <a:p>
            <a:r>
              <a:rPr lang="fr-FR" b="1" dirty="0" smtClean="0">
                <a:solidFill>
                  <a:srgbClr val="FF0000"/>
                </a:solidFill>
              </a:rPr>
              <a:t>Les autres vues sont toujours </a:t>
            </a:r>
            <a:r>
              <a:rPr lang="fr-FR" b="1" dirty="0">
                <a:solidFill>
                  <a:srgbClr val="FF0000"/>
                </a:solidFill>
              </a:rPr>
              <a:t>dessinées </a:t>
            </a:r>
            <a:r>
              <a:rPr lang="fr-FR" b="1" dirty="0" smtClean="0">
                <a:solidFill>
                  <a:srgbClr val="FF0000"/>
                </a:solidFill>
              </a:rPr>
              <a:t>autour de la vue de face</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0B3E07E0-055B-4305-A5F9-93FAB2F5D96F}" type="slidenum">
              <a:rPr lang="en-US" smtClean="0"/>
              <a:pPr/>
              <a:t>25</a:t>
            </a:fld>
            <a:endParaRPr lang="en-US"/>
          </a:p>
        </p:txBody>
      </p:sp>
      <p:sp>
        <p:nvSpPr>
          <p:cNvPr id="166" name="TextBox 165"/>
          <p:cNvSpPr txBox="1"/>
          <p:nvPr/>
        </p:nvSpPr>
        <p:spPr>
          <a:xfrm>
            <a:off x="8308853" y="1543488"/>
            <a:ext cx="3813304" cy="1754326"/>
          </a:xfrm>
          <a:prstGeom prst="rect">
            <a:avLst/>
          </a:prstGeom>
          <a:noFill/>
        </p:spPr>
        <p:txBody>
          <a:bodyPr wrap="square" rtlCol="0">
            <a:spAutoFit/>
          </a:bodyPr>
          <a:lstStyle/>
          <a:p>
            <a:r>
              <a:rPr lang="fr-FR" b="1" dirty="0">
                <a:solidFill>
                  <a:srgbClr val="FF0000"/>
                </a:solidFill>
              </a:rPr>
              <a:t>Le positionnement des vues par rapport à la vue de face est défini par le système ISO. Ici nous utilisons le système ISO-E (</a:t>
            </a:r>
            <a:r>
              <a:rPr lang="fr-FR" b="1" dirty="0" err="1">
                <a:solidFill>
                  <a:srgbClr val="FF0000"/>
                </a:solidFill>
              </a:rPr>
              <a:t>European</a:t>
            </a:r>
            <a:r>
              <a:rPr lang="fr-FR" b="1" dirty="0">
                <a:solidFill>
                  <a:srgbClr val="FF0000"/>
                </a:solidFill>
              </a:rPr>
              <a:t>). Sur la feuille de dessin il est noté avec le symbole :</a:t>
            </a:r>
            <a:endParaRPr lang="en-US" b="1" dirty="0">
              <a:solidFill>
                <a:srgbClr val="FF0000"/>
              </a:solidFill>
            </a:endParaRPr>
          </a:p>
        </p:txBody>
      </p:sp>
      <p:pic>
        <p:nvPicPr>
          <p:cNvPr id="167" name="Picture 2" descr="https://4.bp.blogspot.com/-akPGluI5YnQ/V-ol04Vba0I/AAAAAAAAAs8/9lcIEX-Vhd8-XFvGRl0_lEAO_-KcWBdOgCLcB/s1600/WQA.jpg"/>
          <p:cNvPicPr>
            <a:picLocks noChangeAspect="1" noChangeArrowheads="1"/>
          </p:cNvPicPr>
          <p:nvPr/>
        </p:nvPicPr>
        <p:blipFill rotWithShape="1">
          <a:blip r:embed="rId6">
            <a:duotone>
              <a:schemeClr val="accent2">
                <a:shade val="45000"/>
                <a:satMod val="135000"/>
              </a:schemeClr>
              <a:prstClr val="white"/>
            </a:duotone>
            <a:extLst>
              <a:ext uri="{28A0092B-C50C-407E-A947-70E740481C1C}">
                <a14:useLocalDpi xmlns:a14="http://schemas.microsoft.com/office/drawing/2010/main" val="0"/>
              </a:ext>
            </a:extLst>
          </a:blip>
          <a:srcRect l="29247" t="60035" r="26933" b="12423"/>
          <a:stretch/>
        </p:blipFill>
        <p:spPr bwMode="auto">
          <a:xfrm>
            <a:off x="9539416" y="2987223"/>
            <a:ext cx="1105477" cy="465465"/>
          </a:xfrm>
          <a:prstGeom prst="rect">
            <a:avLst/>
          </a:prstGeom>
          <a:noFill/>
          <a:extLst>
            <a:ext uri="{909E8E84-426E-40DD-AFC4-6F175D3DCCD1}">
              <a14:hiddenFill xmlns:a14="http://schemas.microsoft.com/office/drawing/2010/main">
                <a:solidFill>
                  <a:srgbClr val="FFFFFF"/>
                </a:solidFill>
              </a14:hiddenFill>
            </a:ext>
          </a:extLst>
        </p:spPr>
      </p:pic>
      <p:sp>
        <p:nvSpPr>
          <p:cNvPr id="168" name="TextBox 167"/>
          <p:cNvSpPr txBox="1"/>
          <p:nvPr/>
        </p:nvSpPr>
        <p:spPr>
          <a:xfrm>
            <a:off x="4844980" y="5411488"/>
            <a:ext cx="1917401" cy="923330"/>
          </a:xfrm>
          <a:prstGeom prst="rect">
            <a:avLst/>
          </a:prstGeom>
          <a:noFill/>
        </p:spPr>
        <p:txBody>
          <a:bodyPr wrap="square" rtlCol="0">
            <a:spAutoFit/>
          </a:bodyPr>
          <a:lstStyle/>
          <a:p>
            <a:r>
              <a:rPr lang="fr-FR" b="1" dirty="0" smtClean="0">
                <a:solidFill>
                  <a:srgbClr val="FF0000"/>
                </a:solidFill>
              </a:rPr>
              <a:t>Les vues ne sont jamais annotées sur le dessin </a:t>
            </a:r>
            <a:endParaRPr lang="en-US" b="1" dirty="0">
              <a:solidFill>
                <a:srgbClr val="FF0000"/>
              </a:solidFill>
            </a:endParaRPr>
          </a:p>
        </p:txBody>
      </p:sp>
      <p:cxnSp>
        <p:nvCxnSpPr>
          <p:cNvPr id="52" name="Straight Arrow Connector 51"/>
          <p:cNvCxnSpPr/>
          <p:nvPr/>
        </p:nvCxnSpPr>
        <p:spPr>
          <a:xfrm flipV="1">
            <a:off x="5651157" y="5045095"/>
            <a:ext cx="230659" cy="4466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6071999" y="6048832"/>
            <a:ext cx="1238816" cy="490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flipV="1">
            <a:off x="6028145" y="4986415"/>
            <a:ext cx="1313211" cy="5345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V="1">
            <a:off x="5818750" y="3086884"/>
            <a:ext cx="1574091" cy="2400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02F6B2ED-40F8-4DB0-A224-D770E62F5663}" type="datetime7">
              <a:rPr lang="en-US" smtClean="0"/>
              <a:pPr/>
              <a:t>Nov-18</a:t>
            </a:fld>
            <a:endParaRPr lang="en-US"/>
          </a:p>
        </p:txBody>
      </p:sp>
      <p:sp>
        <p:nvSpPr>
          <p:cNvPr id="75" name="Footer Placeholder 7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14323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a:t>Les vues principales et leur positionnement au feuille</a:t>
            </a:r>
            <a:endParaRPr lang="en-US" sz="3600" dirty="0"/>
          </a:p>
        </p:txBody>
      </p:sp>
      <p:grpSp>
        <p:nvGrpSpPr>
          <p:cNvPr id="162" name="Group 161"/>
          <p:cNvGrpSpPr/>
          <p:nvPr/>
        </p:nvGrpSpPr>
        <p:grpSpPr>
          <a:xfrm>
            <a:off x="602108" y="1579382"/>
            <a:ext cx="3995112" cy="4637440"/>
            <a:chOff x="5758488" y="145285"/>
            <a:chExt cx="5237108" cy="6057344"/>
          </a:xfrm>
        </p:grpSpPr>
        <p:cxnSp>
          <p:nvCxnSpPr>
            <p:cNvPr id="128" name="Straight Connector 127"/>
            <p:cNvCxnSpPr/>
            <p:nvPr/>
          </p:nvCxnSpPr>
          <p:spPr>
            <a:xfrm flipV="1">
              <a:off x="8128727" y="495506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3"/>
            <p:cNvPicPr>
              <a:picLocks noChangeAspect="1"/>
            </p:cNvPicPr>
            <p:nvPr/>
          </p:nvPicPr>
          <p:blipFill rotWithShape="1">
            <a:blip r:embed="rId3"/>
            <a:srcRect b="13111"/>
            <a:stretch/>
          </p:blipFill>
          <p:spPr>
            <a:xfrm>
              <a:off x="7131692" y="1758492"/>
              <a:ext cx="2533650" cy="2449727"/>
            </a:xfrm>
            <a:prstGeom prst="rect">
              <a:avLst/>
            </a:prstGeom>
          </p:spPr>
        </p:pic>
        <p:grpSp>
          <p:nvGrpSpPr>
            <p:cNvPr id="6" name="Group 5"/>
            <p:cNvGrpSpPr/>
            <p:nvPr/>
          </p:nvGrpSpPr>
          <p:grpSpPr>
            <a:xfrm>
              <a:off x="6044288" y="3552469"/>
              <a:ext cx="593532" cy="638839"/>
              <a:chOff x="6066439" y="3742661"/>
              <a:chExt cx="593532" cy="638839"/>
            </a:xfrm>
          </p:grpSpPr>
          <p:cxnSp>
            <p:nvCxnSpPr>
              <p:cNvPr id="7" name="Straight Connector 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432080" y="4044369"/>
                <a:ext cx="107092" cy="312418"/>
                <a:chOff x="6305122" y="3748836"/>
                <a:chExt cx="107092" cy="312418"/>
              </a:xfrm>
            </p:grpSpPr>
            <p:sp>
              <p:nvSpPr>
                <p:cNvPr id="20" name="Arc 1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 name="Straight Connector 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452530" y="4114391"/>
                <a:ext cx="45719" cy="172374"/>
                <a:chOff x="6661880" y="4094205"/>
                <a:chExt cx="107092" cy="312418"/>
              </a:xfrm>
            </p:grpSpPr>
            <p:sp>
              <p:nvSpPr>
                <p:cNvPr id="18" name="Arc 1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flipH="1">
                <a:off x="6448411" y="4118508"/>
                <a:ext cx="45719" cy="172374"/>
                <a:chOff x="6661880" y="4094205"/>
                <a:chExt cx="107092" cy="312418"/>
              </a:xfrm>
            </p:grpSpPr>
            <p:sp>
              <p:nvSpPr>
                <p:cNvPr id="16" name="Arc 1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Oval 1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6678417" y="3795174"/>
              <a:ext cx="421517" cy="368638"/>
              <a:chOff x="6516492" y="2633124"/>
              <a:chExt cx="421517" cy="368638"/>
            </a:xfrm>
          </p:grpSpPr>
          <p:cxnSp>
            <p:nvCxnSpPr>
              <p:cNvPr id="23" name="Straight Arrow Connector 22"/>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6183627" y="4355444"/>
              <a:ext cx="1413330" cy="369332"/>
            </a:xfrm>
            <a:prstGeom prst="rect">
              <a:avLst/>
            </a:prstGeom>
            <a:noFill/>
          </p:spPr>
          <p:txBody>
            <a:bodyPr wrap="square" rtlCol="0">
              <a:spAutoFit/>
            </a:bodyPr>
            <a:lstStyle/>
            <a:p>
              <a:r>
                <a:rPr lang="fr-FR" dirty="0" smtClean="0"/>
                <a:t>Vue de face</a:t>
              </a:r>
              <a:endParaRPr lang="en-US" dirty="0"/>
            </a:p>
          </p:txBody>
        </p:sp>
        <p:grpSp>
          <p:nvGrpSpPr>
            <p:cNvPr id="29" name="Group 28"/>
            <p:cNvGrpSpPr/>
            <p:nvPr/>
          </p:nvGrpSpPr>
          <p:grpSpPr>
            <a:xfrm>
              <a:off x="6668693" y="1813597"/>
              <a:ext cx="401144" cy="371832"/>
              <a:chOff x="6654470" y="424339"/>
              <a:chExt cx="401144" cy="371832"/>
            </a:xfrm>
          </p:grpSpPr>
          <p:cxnSp>
            <p:nvCxnSpPr>
              <p:cNvPr id="30" name="Straight Arrow Connector 29"/>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5758488" y="2259568"/>
              <a:ext cx="1569191" cy="369332"/>
            </a:xfrm>
            <a:prstGeom prst="rect">
              <a:avLst/>
            </a:prstGeom>
            <a:noFill/>
          </p:spPr>
          <p:txBody>
            <a:bodyPr wrap="square" rtlCol="0">
              <a:spAutoFit/>
            </a:bodyPr>
            <a:lstStyle/>
            <a:p>
              <a:r>
                <a:rPr lang="fr-FR" dirty="0" smtClean="0"/>
                <a:t>Vue de gauche</a:t>
              </a:r>
              <a:endParaRPr lang="en-US" dirty="0"/>
            </a:p>
          </p:txBody>
        </p:sp>
        <p:grpSp>
          <p:nvGrpSpPr>
            <p:cNvPr id="36" name="Group 35"/>
            <p:cNvGrpSpPr/>
            <p:nvPr/>
          </p:nvGrpSpPr>
          <p:grpSpPr>
            <a:xfrm rot="2368922">
              <a:off x="6164285" y="1349104"/>
              <a:ext cx="593532" cy="638839"/>
              <a:chOff x="6066439" y="3742661"/>
              <a:chExt cx="593532" cy="638839"/>
            </a:xfrm>
          </p:grpSpPr>
          <p:cxnSp>
            <p:nvCxnSpPr>
              <p:cNvPr id="37" name="Straight Connector 3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432080" y="4044369"/>
                <a:ext cx="107092" cy="312418"/>
                <a:chOff x="6305122" y="3748836"/>
                <a:chExt cx="107092" cy="312418"/>
              </a:xfrm>
            </p:grpSpPr>
            <p:sp>
              <p:nvSpPr>
                <p:cNvPr id="50" name="Arc 4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452530" y="4114391"/>
                <a:ext cx="45719" cy="172374"/>
                <a:chOff x="6661880" y="4094205"/>
                <a:chExt cx="107092" cy="312418"/>
              </a:xfrm>
            </p:grpSpPr>
            <p:sp>
              <p:nvSpPr>
                <p:cNvPr id="48" name="Arc 4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p:cNvGrpSpPr/>
              <p:nvPr/>
            </p:nvGrpSpPr>
            <p:grpSpPr>
              <a:xfrm flipH="1">
                <a:off x="6448411" y="4118508"/>
                <a:ext cx="45719" cy="172374"/>
                <a:chOff x="6661880" y="4094205"/>
                <a:chExt cx="107092" cy="312418"/>
              </a:xfrm>
            </p:grpSpPr>
            <p:sp>
              <p:nvSpPr>
                <p:cNvPr id="46" name="Arc 4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Arrow Connector 52"/>
            <p:cNvCxnSpPr/>
            <p:nvPr/>
          </p:nvCxnSpPr>
          <p:spPr>
            <a:xfrm flipH="1" flipV="1">
              <a:off x="9811800" y="3934351"/>
              <a:ext cx="367902" cy="1741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0155580" y="4082029"/>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0200811" y="395940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063916" y="3965785"/>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0203384" y="3934351"/>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353439" y="4672139"/>
              <a:ext cx="1569191" cy="369332"/>
            </a:xfrm>
            <a:prstGeom prst="rect">
              <a:avLst/>
            </a:prstGeom>
            <a:noFill/>
          </p:spPr>
          <p:txBody>
            <a:bodyPr wrap="square" rtlCol="0">
              <a:spAutoFit/>
            </a:bodyPr>
            <a:lstStyle/>
            <a:p>
              <a:r>
                <a:rPr lang="fr-FR" dirty="0" smtClean="0"/>
                <a:t>Vue de droite</a:t>
              </a:r>
              <a:endParaRPr lang="en-US" dirty="0"/>
            </a:p>
          </p:txBody>
        </p:sp>
        <p:grpSp>
          <p:nvGrpSpPr>
            <p:cNvPr id="59" name="Group 58"/>
            <p:cNvGrpSpPr/>
            <p:nvPr/>
          </p:nvGrpSpPr>
          <p:grpSpPr>
            <a:xfrm rot="11654315" flipV="1">
              <a:off x="10402064" y="3858354"/>
              <a:ext cx="593532" cy="638839"/>
              <a:chOff x="6066439" y="3742661"/>
              <a:chExt cx="593532" cy="638839"/>
            </a:xfrm>
          </p:grpSpPr>
          <p:cxnSp>
            <p:nvCxnSpPr>
              <p:cNvPr id="60" name="Straight Connector 5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432080" y="4044369"/>
                <a:ext cx="107092" cy="312418"/>
                <a:chOff x="6305122" y="3748836"/>
                <a:chExt cx="107092" cy="312418"/>
              </a:xfrm>
            </p:grpSpPr>
            <p:sp>
              <p:nvSpPr>
                <p:cNvPr id="73" name="Arc 7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3" name="Straight Connector 6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452530" y="4114391"/>
                <a:ext cx="45719" cy="172374"/>
                <a:chOff x="6661880" y="4094205"/>
                <a:chExt cx="107092" cy="312418"/>
              </a:xfrm>
            </p:grpSpPr>
            <p:sp>
              <p:nvSpPr>
                <p:cNvPr id="71" name="Arc 7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66"/>
              <p:cNvGrpSpPr/>
              <p:nvPr/>
            </p:nvGrpSpPr>
            <p:grpSpPr>
              <a:xfrm flipH="1">
                <a:off x="6448411" y="4118508"/>
                <a:ext cx="45719" cy="172374"/>
                <a:chOff x="6661880" y="4094205"/>
                <a:chExt cx="107092" cy="312418"/>
              </a:xfrm>
            </p:grpSpPr>
            <p:sp>
              <p:nvSpPr>
                <p:cNvPr id="69" name="Arc 6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6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8" name="Oval 6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rot="19994103" flipH="1">
              <a:off x="9927301" y="1452846"/>
              <a:ext cx="593532" cy="638839"/>
              <a:chOff x="6066439" y="3742661"/>
              <a:chExt cx="593532" cy="638839"/>
            </a:xfrm>
          </p:grpSpPr>
          <p:cxnSp>
            <p:nvCxnSpPr>
              <p:cNvPr id="77" name="Straight Connector 7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432080" y="4044369"/>
                <a:ext cx="107092" cy="312418"/>
                <a:chOff x="6305122" y="3748836"/>
                <a:chExt cx="107092" cy="312418"/>
              </a:xfrm>
            </p:grpSpPr>
            <p:sp>
              <p:nvSpPr>
                <p:cNvPr id="90" name="Arc 8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0" name="Straight Connector 7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6452530" y="4114391"/>
                <a:ext cx="45719" cy="172374"/>
                <a:chOff x="6661880" y="4094205"/>
                <a:chExt cx="107092" cy="312418"/>
              </a:xfrm>
            </p:grpSpPr>
            <p:sp>
              <p:nvSpPr>
                <p:cNvPr id="88" name="Arc 8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p:cNvGrpSpPr/>
              <p:nvPr/>
            </p:nvGrpSpPr>
            <p:grpSpPr>
              <a:xfrm flipH="1">
                <a:off x="6448411" y="4118508"/>
                <a:ext cx="45719" cy="172374"/>
                <a:chOff x="6661880" y="4094205"/>
                <a:chExt cx="107092" cy="312418"/>
              </a:xfrm>
            </p:grpSpPr>
            <p:sp>
              <p:nvSpPr>
                <p:cNvPr id="86" name="Arc 8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5" name="Oval 8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p:cNvCxnSpPr/>
            <p:nvPr/>
          </p:nvCxnSpPr>
          <p:spPr>
            <a:xfrm flipH="1">
              <a:off x="9536114" y="2152741"/>
              <a:ext cx="372454" cy="212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9884446" y="2126261"/>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9780298" y="2229876"/>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9916230" y="222890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933129" y="215964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379881" y="2491723"/>
              <a:ext cx="1413331" cy="844226"/>
            </a:xfrm>
            <a:prstGeom prst="rect">
              <a:avLst/>
            </a:prstGeom>
            <a:noFill/>
          </p:spPr>
          <p:txBody>
            <a:bodyPr wrap="square" rtlCol="0">
              <a:spAutoFit/>
            </a:bodyPr>
            <a:lstStyle/>
            <a:p>
              <a:r>
                <a:rPr lang="fr-FR" dirty="0" smtClean="0"/>
                <a:t>Vue arrière</a:t>
              </a:r>
              <a:endParaRPr lang="en-US" dirty="0"/>
            </a:p>
          </p:txBody>
        </p:sp>
        <p:grpSp>
          <p:nvGrpSpPr>
            <p:cNvPr id="100" name="Group 99"/>
            <p:cNvGrpSpPr/>
            <p:nvPr/>
          </p:nvGrpSpPr>
          <p:grpSpPr>
            <a:xfrm rot="16757798">
              <a:off x="8010580" y="5140782"/>
              <a:ext cx="593532" cy="638839"/>
              <a:chOff x="6066439" y="3742661"/>
              <a:chExt cx="593532" cy="638839"/>
            </a:xfrm>
          </p:grpSpPr>
          <p:cxnSp>
            <p:nvCxnSpPr>
              <p:cNvPr id="101" name="Straight Connector 100"/>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6432080" y="4044369"/>
                <a:ext cx="107092" cy="312418"/>
                <a:chOff x="6305122" y="3748836"/>
                <a:chExt cx="107092" cy="312418"/>
              </a:xfrm>
            </p:grpSpPr>
            <p:sp>
              <p:nvSpPr>
                <p:cNvPr id="114" name="Arc 113"/>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4" name="Straight Connector 103"/>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6452530" y="4114391"/>
                <a:ext cx="45719" cy="172374"/>
                <a:chOff x="6661880" y="4094205"/>
                <a:chExt cx="107092" cy="312418"/>
              </a:xfrm>
            </p:grpSpPr>
            <p:sp>
              <p:nvSpPr>
                <p:cNvPr id="112" name="Arc 11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flipH="1">
                <a:off x="6448411" y="4118508"/>
                <a:ext cx="45719" cy="172374"/>
                <a:chOff x="6661880" y="4094205"/>
                <a:chExt cx="107092" cy="312418"/>
              </a:xfrm>
            </p:grpSpPr>
            <p:sp>
              <p:nvSpPr>
                <p:cNvPr id="110" name="Arc 10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9" name="Oval 10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7" name="Straight Arrow Connector 116"/>
            <p:cNvCxnSpPr/>
            <p:nvPr/>
          </p:nvCxnSpPr>
          <p:spPr>
            <a:xfrm flipV="1">
              <a:off x="8470733" y="4557246"/>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8437085" y="4922896"/>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8456771" y="4800890"/>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8588576" y="4871183"/>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8" idx="5"/>
            </p:cNvCxnSpPr>
            <p:nvPr/>
          </p:nvCxnSpPr>
          <p:spPr>
            <a:xfrm>
              <a:off x="8495543" y="4974125"/>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7702977" y="5833297"/>
              <a:ext cx="1695837" cy="369332"/>
            </a:xfrm>
            <a:prstGeom prst="rect">
              <a:avLst/>
            </a:prstGeom>
            <a:noFill/>
          </p:spPr>
          <p:txBody>
            <a:bodyPr wrap="square" rtlCol="0">
              <a:spAutoFit/>
            </a:bodyPr>
            <a:lstStyle/>
            <a:p>
              <a:r>
                <a:rPr lang="fr-FR" dirty="0" smtClean="0"/>
                <a:t>Vue de dessous</a:t>
              </a:r>
              <a:endParaRPr lang="en-US" dirty="0"/>
            </a:p>
          </p:txBody>
        </p:sp>
        <p:cxnSp>
          <p:nvCxnSpPr>
            <p:cNvPr id="130" name="Straight Connector 129"/>
            <p:cNvCxnSpPr/>
            <p:nvPr/>
          </p:nvCxnSpPr>
          <p:spPr>
            <a:xfrm flipV="1">
              <a:off x="8351143" y="4816721"/>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355906" y="4885010"/>
              <a:ext cx="0" cy="11966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flipV="1">
              <a:off x="8099371" y="1069977"/>
              <a:ext cx="673651" cy="571981"/>
              <a:chOff x="7820018" y="621547"/>
              <a:chExt cx="673651" cy="571981"/>
            </a:xfrm>
          </p:grpSpPr>
          <p:cxnSp>
            <p:nvCxnSpPr>
              <p:cNvPr id="136" name="Straight Connector 135"/>
              <p:cNvCxnSpPr/>
              <p:nvPr/>
            </p:nvCxnSpPr>
            <p:spPr>
              <a:xfrm flipV="1">
                <a:off x="7820018" y="1019370"/>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8162024" y="621547"/>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8128376" y="98719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148062" y="8651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8279867" y="935484"/>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8" idx="5"/>
              </p:cNvCxnSpPr>
              <p:nvPr/>
            </p:nvCxnSpPr>
            <p:spPr>
              <a:xfrm>
                <a:off x="8186834" y="103842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8042434" y="881022"/>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047197" y="949311"/>
                <a:ext cx="0" cy="11966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rot="6132059">
              <a:off x="8309493" y="545913"/>
              <a:ext cx="593532" cy="638839"/>
              <a:chOff x="6066439" y="3742661"/>
              <a:chExt cx="593532" cy="638839"/>
            </a:xfrm>
          </p:grpSpPr>
          <p:cxnSp>
            <p:nvCxnSpPr>
              <p:cNvPr id="146" name="Straight Connector 145"/>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48" name="Group 147"/>
              <p:cNvGrpSpPr/>
              <p:nvPr/>
            </p:nvGrpSpPr>
            <p:grpSpPr>
              <a:xfrm>
                <a:off x="6432080" y="4044369"/>
                <a:ext cx="107092" cy="312418"/>
                <a:chOff x="6305122" y="3748836"/>
                <a:chExt cx="107092" cy="312418"/>
              </a:xfrm>
            </p:grpSpPr>
            <p:sp>
              <p:nvSpPr>
                <p:cNvPr id="159" name="Arc 158"/>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0" name="Arc 159"/>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49" name="Straight Connector 148"/>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6452530" y="4114391"/>
                <a:ext cx="45719" cy="172374"/>
                <a:chOff x="6661880" y="4094205"/>
                <a:chExt cx="107092" cy="312418"/>
              </a:xfrm>
            </p:grpSpPr>
            <p:sp>
              <p:nvSpPr>
                <p:cNvPr id="157" name="Arc 15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Arc 15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Group 152"/>
              <p:cNvGrpSpPr/>
              <p:nvPr/>
            </p:nvGrpSpPr>
            <p:grpSpPr>
              <a:xfrm flipH="1">
                <a:off x="6448411" y="4118508"/>
                <a:ext cx="45719" cy="172374"/>
                <a:chOff x="6661880" y="4094205"/>
                <a:chExt cx="107092" cy="312418"/>
              </a:xfrm>
            </p:grpSpPr>
            <p:sp>
              <p:nvSpPr>
                <p:cNvPr id="155" name="Arc 154"/>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Arc 155"/>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4" name="Oval 153"/>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TextBox 160"/>
            <p:cNvSpPr txBox="1"/>
            <p:nvPr/>
          </p:nvSpPr>
          <p:spPr>
            <a:xfrm>
              <a:off x="7633441" y="145285"/>
              <a:ext cx="2031902" cy="482415"/>
            </a:xfrm>
            <a:prstGeom prst="rect">
              <a:avLst/>
            </a:prstGeom>
            <a:noFill/>
          </p:spPr>
          <p:txBody>
            <a:bodyPr wrap="square" rtlCol="0">
              <a:spAutoFit/>
            </a:bodyPr>
            <a:lstStyle/>
            <a:p>
              <a:r>
                <a:rPr lang="fr-FR" dirty="0" smtClean="0"/>
                <a:t>Vue de dessus</a:t>
              </a:r>
              <a:endParaRPr lang="en-US" dirty="0"/>
            </a:p>
          </p:txBody>
        </p:sp>
      </p:grpSp>
      <p:graphicFrame>
        <p:nvGraphicFramePr>
          <p:cNvPr id="164" name="Object 163"/>
          <p:cNvGraphicFramePr>
            <a:graphicFrameLocks noChangeAspect="1"/>
          </p:cNvGraphicFramePr>
          <p:nvPr>
            <p:extLst/>
          </p:nvPr>
        </p:nvGraphicFramePr>
        <p:xfrm>
          <a:off x="4795594" y="1579382"/>
          <a:ext cx="7196566" cy="5135557"/>
        </p:xfrm>
        <a:graphic>
          <a:graphicData uri="http://schemas.openxmlformats.org/presentationml/2006/ole">
            <mc:AlternateContent xmlns:mc="http://schemas.openxmlformats.org/markup-compatibility/2006">
              <mc:Choice xmlns:v="urn:schemas-microsoft-com:vml" Requires="v">
                <p:oleObj spid="_x0000_s6187" name="Drawing" r:id="rId4" imgW="2356560" imgH="1680840" progId="CATIA.Drawing">
                  <p:link updateAutomatic="1"/>
                </p:oleObj>
              </mc:Choice>
              <mc:Fallback>
                <p:oleObj name="Drawing" r:id="rId4" imgW="2356560" imgH="1680840" progId="CATIA.Drawing">
                  <p:link updateAutomatic="1"/>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5594" y="1579382"/>
                        <a:ext cx="7196566" cy="51355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 name="TextBox 162"/>
          <p:cNvSpPr txBox="1"/>
          <p:nvPr/>
        </p:nvSpPr>
        <p:spPr>
          <a:xfrm>
            <a:off x="10168202" y="5151505"/>
            <a:ext cx="2018272" cy="646331"/>
          </a:xfrm>
          <a:prstGeom prst="rect">
            <a:avLst/>
          </a:prstGeom>
          <a:noFill/>
        </p:spPr>
        <p:txBody>
          <a:bodyPr wrap="square" rtlCol="0">
            <a:spAutoFit/>
          </a:bodyPr>
          <a:lstStyle/>
          <a:p>
            <a:r>
              <a:rPr lang="fr-FR" b="1" dirty="0" smtClean="0">
                <a:solidFill>
                  <a:srgbClr val="FF0000"/>
                </a:solidFill>
              </a:rPr>
              <a:t>La vue arrière est rarement utilisée</a:t>
            </a:r>
            <a:endParaRPr lang="en-US" b="1" dirty="0">
              <a:solidFill>
                <a:srgbClr val="FF0000"/>
              </a:solidFill>
            </a:endParaRPr>
          </a:p>
        </p:txBody>
      </p:sp>
      <p:sp>
        <p:nvSpPr>
          <p:cNvPr id="165" name="TextBox 164"/>
          <p:cNvSpPr txBox="1"/>
          <p:nvPr/>
        </p:nvSpPr>
        <p:spPr>
          <a:xfrm>
            <a:off x="4744109" y="2199921"/>
            <a:ext cx="2018272" cy="1200329"/>
          </a:xfrm>
          <a:prstGeom prst="rect">
            <a:avLst/>
          </a:prstGeom>
          <a:noFill/>
        </p:spPr>
        <p:txBody>
          <a:bodyPr wrap="square" rtlCol="0">
            <a:spAutoFit/>
          </a:bodyPr>
          <a:lstStyle/>
          <a:p>
            <a:r>
              <a:rPr lang="fr-FR" b="1" dirty="0" smtClean="0">
                <a:solidFill>
                  <a:srgbClr val="FF0000"/>
                </a:solidFill>
              </a:rPr>
              <a:t>Les autres vues sont toujours </a:t>
            </a:r>
            <a:r>
              <a:rPr lang="fr-FR" b="1" dirty="0">
                <a:solidFill>
                  <a:srgbClr val="FF0000"/>
                </a:solidFill>
              </a:rPr>
              <a:t>dessinées </a:t>
            </a:r>
            <a:r>
              <a:rPr lang="fr-FR" b="1" dirty="0" smtClean="0">
                <a:solidFill>
                  <a:srgbClr val="FF0000"/>
                </a:solidFill>
              </a:rPr>
              <a:t>autour de la vue de face</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0B3E07E0-055B-4305-A5F9-93FAB2F5D96F}" type="slidenum">
              <a:rPr lang="en-US" smtClean="0"/>
              <a:pPr/>
              <a:t>26</a:t>
            </a:fld>
            <a:endParaRPr lang="en-US"/>
          </a:p>
        </p:txBody>
      </p:sp>
      <p:sp>
        <p:nvSpPr>
          <p:cNvPr id="166" name="TextBox 165"/>
          <p:cNvSpPr txBox="1"/>
          <p:nvPr/>
        </p:nvSpPr>
        <p:spPr>
          <a:xfrm>
            <a:off x="8308853" y="1543488"/>
            <a:ext cx="3813304" cy="1754326"/>
          </a:xfrm>
          <a:prstGeom prst="rect">
            <a:avLst/>
          </a:prstGeom>
          <a:noFill/>
        </p:spPr>
        <p:txBody>
          <a:bodyPr wrap="square" rtlCol="0">
            <a:spAutoFit/>
          </a:bodyPr>
          <a:lstStyle/>
          <a:p>
            <a:r>
              <a:rPr lang="fr-FR" b="1" dirty="0">
                <a:solidFill>
                  <a:srgbClr val="FF0000"/>
                </a:solidFill>
              </a:rPr>
              <a:t>Le positionnement des vues par rapport à la vue de face est défini par le système ISO. Ici nous utilisons le système ISO-E (</a:t>
            </a:r>
            <a:r>
              <a:rPr lang="fr-FR" b="1" dirty="0" err="1">
                <a:solidFill>
                  <a:srgbClr val="FF0000"/>
                </a:solidFill>
              </a:rPr>
              <a:t>European</a:t>
            </a:r>
            <a:r>
              <a:rPr lang="fr-FR" b="1" dirty="0">
                <a:solidFill>
                  <a:srgbClr val="FF0000"/>
                </a:solidFill>
              </a:rPr>
              <a:t>). Sur la feuille de dessin il est noté avec le symbole :</a:t>
            </a:r>
            <a:endParaRPr lang="en-US" b="1" dirty="0">
              <a:solidFill>
                <a:srgbClr val="FF0000"/>
              </a:solidFill>
            </a:endParaRPr>
          </a:p>
        </p:txBody>
      </p:sp>
      <p:pic>
        <p:nvPicPr>
          <p:cNvPr id="167" name="Picture 2" descr="https://4.bp.blogspot.com/-akPGluI5YnQ/V-ol04Vba0I/AAAAAAAAAs8/9lcIEX-Vhd8-XFvGRl0_lEAO_-KcWBdOgCLcB/s1600/WQA.jpg"/>
          <p:cNvPicPr>
            <a:picLocks noChangeAspect="1" noChangeArrowheads="1"/>
          </p:cNvPicPr>
          <p:nvPr/>
        </p:nvPicPr>
        <p:blipFill rotWithShape="1">
          <a:blip r:embed="rId6">
            <a:duotone>
              <a:schemeClr val="accent2">
                <a:shade val="45000"/>
                <a:satMod val="135000"/>
              </a:schemeClr>
              <a:prstClr val="white"/>
            </a:duotone>
            <a:extLst>
              <a:ext uri="{28A0092B-C50C-407E-A947-70E740481C1C}">
                <a14:useLocalDpi xmlns:a14="http://schemas.microsoft.com/office/drawing/2010/main" val="0"/>
              </a:ext>
            </a:extLst>
          </a:blip>
          <a:srcRect l="29247" t="60035" r="26933" b="12423"/>
          <a:stretch/>
        </p:blipFill>
        <p:spPr bwMode="auto">
          <a:xfrm>
            <a:off x="9539416" y="2987223"/>
            <a:ext cx="1105477" cy="465465"/>
          </a:xfrm>
          <a:prstGeom prst="rect">
            <a:avLst/>
          </a:prstGeom>
          <a:noFill/>
          <a:extLst>
            <a:ext uri="{909E8E84-426E-40DD-AFC4-6F175D3DCCD1}">
              <a14:hiddenFill xmlns:a14="http://schemas.microsoft.com/office/drawing/2010/main">
                <a:solidFill>
                  <a:srgbClr val="FFFFFF"/>
                </a:solidFill>
              </a14:hiddenFill>
            </a:ext>
          </a:extLst>
        </p:spPr>
      </p:pic>
      <p:sp>
        <p:nvSpPr>
          <p:cNvPr id="168" name="TextBox 167"/>
          <p:cNvSpPr txBox="1"/>
          <p:nvPr/>
        </p:nvSpPr>
        <p:spPr>
          <a:xfrm>
            <a:off x="4844980" y="5411488"/>
            <a:ext cx="1917401" cy="923330"/>
          </a:xfrm>
          <a:prstGeom prst="rect">
            <a:avLst/>
          </a:prstGeom>
          <a:noFill/>
        </p:spPr>
        <p:txBody>
          <a:bodyPr wrap="square" rtlCol="0">
            <a:spAutoFit/>
          </a:bodyPr>
          <a:lstStyle/>
          <a:p>
            <a:r>
              <a:rPr lang="fr-FR" b="1" dirty="0">
                <a:solidFill>
                  <a:srgbClr val="FF0000"/>
                </a:solidFill>
              </a:rPr>
              <a:t>Les vues ne sont jamais annotées sur le dessin </a:t>
            </a:r>
            <a:endParaRPr lang="en-US" b="1" dirty="0">
              <a:solidFill>
                <a:srgbClr val="FF0000"/>
              </a:solidFill>
            </a:endParaRPr>
          </a:p>
        </p:txBody>
      </p:sp>
      <p:sp>
        <p:nvSpPr>
          <p:cNvPr id="3" name="Rectangle 2"/>
          <p:cNvSpPr/>
          <p:nvPr/>
        </p:nvSpPr>
        <p:spPr>
          <a:xfrm>
            <a:off x="7290486" y="2917579"/>
            <a:ext cx="873211" cy="2237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5570306" y="4843681"/>
            <a:ext cx="873211" cy="2237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7218229" y="4872384"/>
            <a:ext cx="873211" cy="2237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9147674" y="4861677"/>
            <a:ext cx="873211" cy="2237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1000753" y="4843681"/>
            <a:ext cx="873211" cy="2237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7290486" y="6427054"/>
            <a:ext cx="873211" cy="2237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ate Placeholder 51"/>
          <p:cNvSpPr>
            <a:spLocks noGrp="1"/>
          </p:cNvSpPr>
          <p:nvPr>
            <p:ph type="dt" sz="half" idx="10"/>
          </p:nvPr>
        </p:nvSpPr>
        <p:spPr/>
        <p:txBody>
          <a:bodyPr/>
          <a:lstStyle/>
          <a:p>
            <a:fld id="{FB25E36A-AF4D-4B23-B197-C355C78454CC}" type="datetime7">
              <a:rPr lang="en-US" smtClean="0"/>
              <a:pPr/>
              <a:t>Nov-18</a:t>
            </a:fld>
            <a:endParaRPr lang="en-US"/>
          </a:p>
        </p:txBody>
      </p:sp>
      <p:sp>
        <p:nvSpPr>
          <p:cNvPr id="75" name="Footer Placeholder 7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9386312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Un exemple un peu plus compliqué</a:t>
            </a:r>
            <a:endParaRPr lang="en-US" sz="3600" dirty="0"/>
          </a:p>
        </p:txBody>
      </p:sp>
      <p:cxnSp>
        <p:nvCxnSpPr>
          <p:cNvPr id="128" name="Straight Connector 127"/>
          <p:cNvCxnSpPr/>
          <p:nvPr/>
        </p:nvCxnSpPr>
        <p:spPr>
          <a:xfrm flipV="1">
            <a:off x="2410238" y="5261703"/>
            <a:ext cx="260898" cy="13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820130" y="4187887"/>
            <a:ext cx="452774" cy="489089"/>
            <a:chOff x="6066439" y="3742661"/>
            <a:chExt cx="593532" cy="638839"/>
          </a:xfrm>
        </p:grpSpPr>
        <p:cxnSp>
          <p:nvCxnSpPr>
            <p:cNvPr id="7" name="Straight Connector 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432080" y="4044369"/>
              <a:ext cx="107092" cy="312418"/>
              <a:chOff x="6305122" y="3748836"/>
              <a:chExt cx="107092" cy="312418"/>
            </a:xfrm>
          </p:grpSpPr>
          <p:sp>
            <p:nvSpPr>
              <p:cNvPr id="20" name="Arc 1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 name="Straight Connector 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452530" y="4114391"/>
              <a:ext cx="45719" cy="172374"/>
              <a:chOff x="6661880" y="4094205"/>
              <a:chExt cx="107092" cy="312418"/>
            </a:xfrm>
          </p:grpSpPr>
          <p:sp>
            <p:nvSpPr>
              <p:cNvPr id="18" name="Arc 1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flipH="1">
              <a:off x="6448411" y="4118508"/>
              <a:ext cx="45719" cy="172374"/>
              <a:chOff x="6661880" y="4094205"/>
              <a:chExt cx="107092" cy="312418"/>
            </a:xfrm>
          </p:grpSpPr>
          <p:sp>
            <p:nvSpPr>
              <p:cNvPr id="16" name="Arc 1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Oval 1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303873" y="4373699"/>
            <a:ext cx="321553" cy="282225"/>
            <a:chOff x="6516492" y="2633124"/>
            <a:chExt cx="421517" cy="368638"/>
          </a:xfrm>
        </p:grpSpPr>
        <p:cxnSp>
          <p:nvCxnSpPr>
            <p:cNvPr id="23" name="Straight Arrow Connector 22"/>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926424" y="4802636"/>
            <a:ext cx="1078155" cy="282757"/>
          </a:xfrm>
          <a:prstGeom prst="rect">
            <a:avLst/>
          </a:prstGeom>
          <a:noFill/>
        </p:spPr>
        <p:txBody>
          <a:bodyPr wrap="square" rtlCol="0">
            <a:spAutoFit/>
          </a:bodyPr>
          <a:lstStyle/>
          <a:p>
            <a:r>
              <a:rPr lang="fr-FR" dirty="0" smtClean="0"/>
              <a:t>Vue de face</a:t>
            </a:r>
            <a:endParaRPr lang="en-US" dirty="0"/>
          </a:p>
        </p:txBody>
      </p:sp>
      <p:grpSp>
        <p:nvGrpSpPr>
          <p:cNvPr id="29" name="Group 28"/>
          <p:cNvGrpSpPr/>
          <p:nvPr/>
        </p:nvGrpSpPr>
        <p:grpSpPr>
          <a:xfrm>
            <a:off x="1296455" y="2856624"/>
            <a:ext cx="306011" cy="284671"/>
            <a:chOff x="6654470" y="424339"/>
            <a:chExt cx="401144" cy="371832"/>
          </a:xfrm>
        </p:grpSpPr>
        <p:cxnSp>
          <p:nvCxnSpPr>
            <p:cNvPr id="30" name="Straight Arrow Connector 29"/>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02108" y="3198055"/>
            <a:ext cx="1197053" cy="282757"/>
          </a:xfrm>
          <a:prstGeom prst="rect">
            <a:avLst/>
          </a:prstGeom>
          <a:noFill/>
        </p:spPr>
        <p:txBody>
          <a:bodyPr wrap="square" rtlCol="0">
            <a:spAutoFit/>
          </a:bodyPr>
          <a:lstStyle/>
          <a:p>
            <a:r>
              <a:rPr lang="fr-FR" dirty="0" smtClean="0"/>
              <a:t>Vue de gauche</a:t>
            </a:r>
            <a:endParaRPr lang="en-US" dirty="0"/>
          </a:p>
        </p:txBody>
      </p:sp>
      <p:grpSp>
        <p:nvGrpSpPr>
          <p:cNvPr id="36" name="Group 35"/>
          <p:cNvGrpSpPr/>
          <p:nvPr/>
        </p:nvGrpSpPr>
        <p:grpSpPr>
          <a:xfrm rot="2368922">
            <a:off x="911669" y="2501013"/>
            <a:ext cx="452774" cy="489089"/>
            <a:chOff x="6066439" y="3742661"/>
            <a:chExt cx="593532" cy="638839"/>
          </a:xfrm>
        </p:grpSpPr>
        <p:cxnSp>
          <p:nvCxnSpPr>
            <p:cNvPr id="37" name="Straight Connector 3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432080" y="4044369"/>
              <a:ext cx="107092" cy="312418"/>
              <a:chOff x="6305122" y="3748836"/>
              <a:chExt cx="107092" cy="312418"/>
            </a:xfrm>
          </p:grpSpPr>
          <p:sp>
            <p:nvSpPr>
              <p:cNvPr id="50" name="Arc 4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452530" y="4114391"/>
              <a:ext cx="45719" cy="172374"/>
              <a:chOff x="6661880" y="4094205"/>
              <a:chExt cx="107092" cy="312418"/>
            </a:xfrm>
          </p:grpSpPr>
          <p:sp>
            <p:nvSpPr>
              <p:cNvPr id="48" name="Arc 4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p:cNvGrpSpPr/>
            <p:nvPr/>
          </p:nvGrpSpPr>
          <p:grpSpPr>
            <a:xfrm flipH="1">
              <a:off x="6448411" y="4118508"/>
              <a:ext cx="45719" cy="172374"/>
              <a:chOff x="6661880" y="4094205"/>
              <a:chExt cx="107092" cy="312418"/>
            </a:xfrm>
          </p:grpSpPr>
          <p:sp>
            <p:nvSpPr>
              <p:cNvPr id="46" name="Arc 4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Arrow Connector 52"/>
          <p:cNvCxnSpPr/>
          <p:nvPr/>
        </p:nvCxnSpPr>
        <p:spPr>
          <a:xfrm flipH="1" flipV="1">
            <a:off x="3694165" y="4480252"/>
            <a:ext cx="280653" cy="1333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956416" y="4593313"/>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3990921" y="4499432"/>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3886491" y="4504317"/>
            <a:ext cx="101823" cy="48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992883" y="4480252"/>
            <a:ext cx="260898" cy="13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44505" y="5045095"/>
            <a:ext cx="1197053" cy="282757"/>
          </a:xfrm>
          <a:prstGeom prst="rect">
            <a:avLst/>
          </a:prstGeom>
          <a:noFill/>
        </p:spPr>
        <p:txBody>
          <a:bodyPr wrap="square" rtlCol="0">
            <a:spAutoFit/>
          </a:bodyPr>
          <a:lstStyle/>
          <a:p>
            <a:r>
              <a:rPr lang="fr-FR" dirty="0" smtClean="0"/>
              <a:t>Vue de droite</a:t>
            </a:r>
            <a:endParaRPr lang="en-US" dirty="0"/>
          </a:p>
        </p:txBody>
      </p:sp>
      <p:grpSp>
        <p:nvGrpSpPr>
          <p:cNvPr id="59" name="Group 58"/>
          <p:cNvGrpSpPr/>
          <p:nvPr/>
        </p:nvGrpSpPr>
        <p:grpSpPr>
          <a:xfrm rot="11654315" flipV="1">
            <a:off x="4144446" y="4422069"/>
            <a:ext cx="452774" cy="489089"/>
            <a:chOff x="6066439" y="3742661"/>
            <a:chExt cx="593532" cy="638839"/>
          </a:xfrm>
        </p:grpSpPr>
        <p:cxnSp>
          <p:nvCxnSpPr>
            <p:cNvPr id="60" name="Straight Connector 5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432080" y="4044369"/>
              <a:ext cx="107092" cy="312418"/>
              <a:chOff x="6305122" y="3748836"/>
              <a:chExt cx="107092" cy="312418"/>
            </a:xfrm>
          </p:grpSpPr>
          <p:sp>
            <p:nvSpPr>
              <p:cNvPr id="73" name="Arc 7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3" name="Straight Connector 6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452530" y="4114391"/>
              <a:ext cx="45719" cy="172374"/>
              <a:chOff x="6661880" y="4094205"/>
              <a:chExt cx="107092" cy="312418"/>
            </a:xfrm>
          </p:grpSpPr>
          <p:sp>
            <p:nvSpPr>
              <p:cNvPr id="71" name="Arc 7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66"/>
            <p:cNvGrpSpPr/>
            <p:nvPr/>
          </p:nvGrpSpPr>
          <p:grpSpPr>
            <a:xfrm flipH="1">
              <a:off x="6448411" y="4118508"/>
              <a:ext cx="45719" cy="172374"/>
              <a:chOff x="6661880" y="4094205"/>
              <a:chExt cx="107092" cy="312418"/>
            </a:xfrm>
          </p:grpSpPr>
          <p:sp>
            <p:nvSpPr>
              <p:cNvPr id="69" name="Arc 6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6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8" name="Oval 6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rot="19994103" flipH="1">
            <a:off x="3782274" y="2580437"/>
            <a:ext cx="452774" cy="489089"/>
            <a:chOff x="6066439" y="3742661"/>
            <a:chExt cx="593532" cy="638839"/>
          </a:xfrm>
        </p:grpSpPr>
        <p:cxnSp>
          <p:nvCxnSpPr>
            <p:cNvPr id="77" name="Straight Connector 7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432080" y="4044369"/>
              <a:ext cx="107092" cy="312418"/>
              <a:chOff x="6305122" y="3748836"/>
              <a:chExt cx="107092" cy="312418"/>
            </a:xfrm>
          </p:grpSpPr>
          <p:sp>
            <p:nvSpPr>
              <p:cNvPr id="90" name="Arc 8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0" name="Straight Connector 7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6452530" y="4114391"/>
              <a:ext cx="45719" cy="172374"/>
              <a:chOff x="6661880" y="4094205"/>
              <a:chExt cx="107092" cy="312418"/>
            </a:xfrm>
          </p:grpSpPr>
          <p:sp>
            <p:nvSpPr>
              <p:cNvPr id="88" name="Arc 8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p:cNvGrpSpPr/>
            <p:nvPr/>
          </p:nvGrpSpPr>
          <p:grpSpPr>
            <a:xfrm flipH="1">
              <a:off x="6448411" y="4118508"/>
              <a:ext cx="45719" cy="172374"/>
              <a:chOff x="6661880" y="4094205"/>
              <a:chExt cx="107092" cy="312418"/>
            </a:xfrm>
          </p:grpSpPr>
          <p:sp>
            <p:nvSpPr>
              <p:cNvPr id="86" name="Arc 8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5" name="Oval 8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p:cNvCxnSpPr/>
          <p:nvPr/>
        </p:nvCxnSpPr>
        <p:spPr>
          <a:xfrm flipH="1">
            <a:off x="3483859" y="3116270"/>
            <a:ext cx="284125" cy="162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749583" y="3095997"/>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3670134" y="3175323"/>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773829" y="3174581"/>
            <a:ext cx="101823" cy="48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786720" y="3121556"/>
            <a:ext cx="234068" cy="115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364677" y="3375791"/>
            <a:ext cx="1078155" cy="646331"/>
          </a:xfrm>
          <a:prstGeom prst="rect">
            <a:avLst/>
          </a:prstGeom>
          <a:noFill/>
        </p:spPr>
        <p:txBody>
          <a:bodyPr wrap="square" rtlCol="0">
            <a:spAutoFit/>
          </a:bodyPr>
          <a:lstStyle/>
          <a:p>
            <a:r>
              <a:rPr lang="fr-FR" dirty="0" smtClean="0"/>
              <a:t>Vue arrière</a:t>
            </a:r>
            <a:endParaRPr lang="en-US" dirty="0"/>
          </a:p>
        </p:txBody>
      </p:sp>
      <p:grpSp>
        <p:nvGrpSpPr>
          <p:cNvPr id="100" name="Group 99"/>
          <p:cNvGrpSpPr/>
          <p:nvPr/>
        </p:nvGrpSpPr>
        <p:grpSpPr>
          <a:xfrm rot="16757798">
            <a:off x="2319296" y="5404759"/>
            <a:ext cx="454402" cy="487336"/>
            <a:chOff x="6066439" y="3742661"/>
            <a:chExt cx="593532" cy="638839"/>
          </a:xfrm>
        </p:grpSpPr>
        <p:cxnSp>
          <p:nvCxnSpPr>
            <p:cNvPr id="101" name="Straight Connector 100"/>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6432080" y="4044369"/>
              <a:ext cx="107092" cy="312418"/>
              <a:chOff x="6305122" y="3748836"/>
              <a:chExt cx="107092" cy="312418"/>
            </a:xfrm>
          </p:grpSpPr>
          <p:sp>
            <p:nvSpPr>
              <p:cNvPr id="114" name="Arc 113"/>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4" name="Straight Connector 103"/>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6452530" y="4114391"/>
              <a:ext cx="45719" cy="172374"/>
              <a:chOff x="6661880" y="4094205"/>
              <a:chExt cx="107092" cy="312418"/>
            </a:xfrm>
          </p:grpSpPr>
          <p:sp>
            <p:nvSpPr>
              <p:cNvPr id="112" name="Arc 11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flipH="1">
              <a:off x="6448411" y="4118508"/>
              <a:ext cx="45719" cy="172374"/>
              <a:chOff x="6661880" y="4094205"/>
              <a:chExt cx="107092" cy="312418"/>
            </a:xfrm>
          </p:grpSpPr>
          <p:sp>
            <p:nvSpPr>
              <p:cNvPr id="110" name="Arc 10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9" name="Oval 10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7" name="Straight Arrow Connector 116"/>
          <p:cNvCxnSpPr/>
          <p:nvPr/>
        </p:nvCxnSpPr>
        <p:spPr>
          <a:xfrm flipV="1">
            <a:off x="2671136" y="4957134"/>
            <a:ext cx="4183" cy="296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2645468" y="5237072"/>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660485" y="5143665"/>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761032" y="5197481"/>
            <a:ext cx="0" cy="91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8" idx="5"/>
          </p:cNvCxnSpPr>
          <p:nvPr/>
        </p:nvCxnSpPr>
        <p:spPr>
          <a:xfrm>
            <a:off x="2690062" y="5276292"/>
            <a:ext cx="234068" cy="115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085456" y="5934065"/>
            <a:ext cx="1293664" cy="282757"/>
          </a:xfrm>
          <a:prstGeom prst="rect">
            <a:avLst/>
          </a:prstGeom>
          <a:noFill/>
        </p:spPr>
        <p:txBody>
          <a:bodyPr wrap="square" rtlCol="0">
            <a:spAutoFit/>
          </a:bodyPr>
          <a:lstStyle/>
          <a:p>
            <a:r>
              <a:rPr lang="fr-FR" dirty="0" smtClean="0"/>
              <a:t>Vue de dessous</a:t>
            </a:r>
            <a:endParaRPr lang="en-US" dirty="0"/>
          </a:p>
        </p:txBody>
      </p:sp>
      <p:cxnSp>
        <p:nvCxnSpPr>
          <p:cNvPr id="130" name="Straight Connector 129"/>
          <p:cNvCxnSpPr/>
          <p:nvPr/>
        </p:nvCxnSpPr>
        <p:spPr>
          <a:xfrm flipV="1">
            <a:off x="2579907" y="5155785"/>
            <a:ext cx="85941" cy="47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583540" y="5208067"/>
            <a:ext cx="0" cy="91617"/>
          </a:xfrm>
          <a:prstGeom prst="line">
            <a:avLst/>
          </a:prstGeom>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flipV="1">
            <a:off x="2387844" y="2287317"/>
            <a:ext cx="513893" cy="437903"/>
            <a:chOff x="7820018" y="621547"/>
            <a:chExt cx="673651" cy="571981"/>
          </a:xfrm>
        </p:grpSpPr>
        <p:cxnSp>
          <p:nvCxnSpPr>
            <p:cNvPr id="136" name="Straight Connector 135"/>
            <p:cNvCxnSpPr/>
            <p:nvPr/>
          </p:nvCxnSpPr>
          <p:spPr>
            <a:xfrm flipV="1">
              <a:off x="7820018" y="1019370"/>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8162024" y="621547"/>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8128376" y="98719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148062" y="8651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8279867" y="935484"/>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8" idx="5"/>
            </p:cNvCxnSpPr>
            <p:nvPr/>
          </p:nvCxnSpPr>
          <p:spPr>
            <a:xfrm>
              <a:off x="8186834" y="103842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8042434" y="881022"/>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047197" y="949311"/>
              <a:ext cx="0" cy="11966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rot="6132059">
            <a:off x="2547321" y="1886975"/>
            <a:ext cx="454402" cy="487336"/>
            <a:chOff x="6066439" y="3742661"/>
            <a:chExt cx="593532" cy="638839"/>
          </a:xfrm>
        </p:grpSpPr>
        <p:cxnSp>
          <p:nvCxnSpPr>
            <p:cNvPr id="146" name="Straight Connector 145"/>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48" name="Group 147"/>
            <p:cNvGrpSpPr/>
            <p:nvPr/>
          </p:nvGrpSpPr>
          <p:grpSpPr>
            <a:xfrm>
              <a:off x="6432080" y="4044369"/>
              <a:ext cx="107092" cy="312418"/>
              <a:chOff x="6305122" y="3748836"/>
              <a:chExt cx="107092" cy="312418"/>
            </a:xfrm>
          </p:grpSpPr>
          <p:sp>
            <p:nvSpPr>
              <p:cNvPr id="159" name="Arc 158"/>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0" name="Arc 159"/>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49" name="Straight Connector 148"/>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6452530" y="4114391"/>
              <a:ext cx="45719" cy="172374"/>
              <a:chOff x="6661880" y="4094205"/>
              <a:chExt cx="107092" cy="312418"/>
            </a:xfrm>
          </p:grpSpPr>
          <p:sp>
            <p:nvSpPr>
              <p:cNvPr id="157" name="Arc 15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Arc 15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Group 152"/>
            <p:cNvGrpSpPr/>
            <p:nvPr/>
          </p:nvGrpSpPr>
          <p:grpSpPr>
            <a:xfrm flipH="1">
              <a:off x="6448411" y="4118508"/>
              <a:ext cx="45719" cy="172374"/>
              <a:chOff x="6661880" y="4094205"/>
              <a:chExt cx="107092" cy="312418"/>
            </a:xfrm>
          </p:grpSpPr>
          <p:sp>
            <p:nvSpPr>
              <p:cNvPr id="155" name="Arc 154"/>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Arc 155"/>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4" name="Oval 153"/>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TextBox 160"/>
          <p:cNvSpPr txBox="1"/>
          <p:nvPr/>
        </p:nvSpPr>
        <p:spPr>
          <a:xfrm>
            <a:off x="2032410" y="1579382"/>
            <a:ext cx="1550030" cy="369332"/>
          </a:xfrm>
          <a:prstGeom prst="rect">
            <a:avLst/>
          </a:prstGeom>
          <a:noFill/>
        </p:spPr>
        <p:txBody>
          <a:bodyPr wrap="square" rtlCol="0">
            <a:spAutoFit/>
          </a:bodyPr>
          <a:lstStyle/>
          <a:p>
            <a:r>
              <a:rPr lang="fr-FR" dirty="0" smtClean="0"/>
              <a:t>Vue de dessus</a:t>
            </a:r>
            <a:endParaRPr lang="en-US"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27</a:t>
            </a:fld>
            <a:endParaRPr lang="en-US"/>
          </a:p>
        </p:txBody>
      </p:sp>
      <p:pic>
        <p:nvPicPr>
          <p:cNvPr id="3" name="Picture 2"/>
          <p:cNvPicPr>
            <a:picLocks noChangeAspect="1"/>
          </p:cNvPicPr>
          <p:nvPr/>
        </p:nvPicPr>
        <p:blipFill rotWithShape="1">
          <a:blip r:embed="rId2"/>
          <a:srcRect l="3232" t="10367" r="7987" b="5741"/>
          <a:stretch/>
        </p:blipFill>
        <p:spPr>
          <a:xfrm>
            <a:off x="1762016" y="2991527"/>
            <a:ext cx="1635386" cy="1571788"/>
          </a:xfrm>
          <a:prstGeom prst="rect">
            <a:avLst/>
          </a:prstGeom>
        </p:spPr>
      </p:pic>
      <p:sp>
        <p:nvSpPr>
          <p:cNvPr id="5" name="TextBox 4"/>
          <p:cNvSpPr txBox="1"/>
          <p:nvPr/>
        </p:nvSpPr>
        <p:spPr>
          <a:xfrm>
            <a:off x="6886833" y="2910325"/>
            <a:ext cx="2891481" cy="1477328"/>
          </a:xfrm>
          <a:prstGeom prst="rect">
            <a:avLst/>
          </a:prstGeom>
          <a:noFill/>
        </p:spPr>
        <p:txBody>
          <a:bodyPr wrap="square" rtlCol="0">
            <a:spAutoFit/>
          </a:bodyPr>
          <a:lstStyle/>
          <a:p>
            <a:r>
              <a:rPr lang="fr-FR" dirty="0" smtClean="0"/>
              <a:t>Nous avons modifié la pièce en supprimant une partie rectangulaire de sa base. </a:t>
            </a:r>
          </a:p>
          <a:p>
            <a:r>
              <a:rPr lang="fr-FR" dirty="0" smtClean="0"/>
              <a:t>Comparez le dessin suivant avec le dessin précédent. </a:t>
            </a:r>
            <a:endParaRPr lang="en-US" dirty="0"/>
          </a:p>
        </p:txBody>
      </p:sp>
      <p:sp>
        <p:nvSpPr>
          <p:cNvPr id="52" name="Date Placeholder 51"/>
          <p:cNvSpPr>
            <a:spLocks noGrp="1"/>
          </p:cNvSpPr>
          <p:nvPr>
            <p:ph type="dt" sz="half" idx="10"/>
          </p:nvPr>
        </p:nvSpPr>
        <p:spPr/>
        <p:txBody>
          <a:bodyPr/>
          <a:lstStyle/>
          <a:p>
            <a:fld id="{2BE69508-C182-4244-8846-E5FC131D9B3D}" type="datetime7">
              <a:rPr lang="en-US" smtClean="0"/>
              <a:pPr/>
              <a:t>Nov-18</a:t>
            </a:fld>
            <a:endParaRPr lang="en-US"/>
          </a:p>
        </p:txBody>
      </p:sp>
      <p:sp>
        <p:nvSpPr>
          <p:cNvPr id="75" name="Footer Placeholder 7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839224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Un exemple un peu plus compliqué</a:t>
            </a:r>
            <a:endParaRPr lang="en-US" sz="3600" dirty="0"/>
          </a:p>
        </p:txBody>
      </p:sp>
      <p:cxnSp>
        <p:nvCxnSpPr>
          <p:cNvPr id="128" name="Straight Connector 127"/>
          <p:cNvCxnSpPr/>
          <p:nvPr/>
        </p:nvCxnSpPr>
        <p:spPr>
          <a:xfrm flipV="1">
            <a:off x="2410238" y="5261703"/>
            <a:ext cx="260898" cy="13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820130" y="4187887"/>
            <a:ext cx="452774" cy="489089"/>
            <a:chOff x="6066439" y="3742661"/>
            <a:chExt cx="593532" cy="638839"/>
          </a:xfrm>
        </p:grpSpPr>
        <p:cxnSp>
          <p:nvCxnSpPr>
            <p:cNvPr id="7" name="Straight Connector 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432080" y="4044369"/>
              <a:ext cx="107092" cy="312418"/>
              <a:chOff x="6305122" y="3748836"/>
              <a:chExt cx="107092" cy="312418"/>
            </a:xfrm>
          </p:grpSpPr>
          <p:sp>
            <p:nvSpPr>
              <p:cNvPr id="20" name="Arc 1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 name="Straight Connector 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452530" y="4114391"/>
              <a:ext cx="45719" cy="172374"/>
              <a:chOff x="6661880" y="4094205"/>
              <a:chExt cx="107092" cy="312418"/>
            </a:xfrm>
          </p:grpSpPr>
          <p:sp>
            <p:nvSpPr>
              <p:cNvPr id="18" name="Arc 1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flipH="1">
              <a:off x="6448411" y="4118508"/>
              <a:ext cx="45719" cy="172374"/>
              <a:chOff x="6661880" y="4094205"/>
              <a:chExt cx="107092" cy="312418"/>
            </a:xfrm>
          </p:grpSpPr>
          <p:sp>
            <p:nvSpPr>
              <p:cNvPr id="16" name="Arc 1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Oval 1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303873" y="4373699"/>
            <a:ext cx="321553" cy="282225"/>
            <a:chOff x="6516492" y="2633124"/>
            <a:chExt cx="421517" cy="368638"/>
          </a:xfrm>
        </p:grpSpPr>
        <p:cxnSp>
          <p:nvCxnSpPr>
            <p:cNvPr id="23" name="Straight Arrow Connector 22"/>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926424" y="4802636"/>
            <a:ext cx="1078155" cy="282757"/>
          </a:xfrm>
          <a:prstGeom prst="rect">
            <a:avLst/>
          </a:prstGeom>
          <a:noFill/>
        </p:spPr>
        <p:txBody>
          <a:bodyPr wrap="square" rtlCol="0">
            <a:spAutoFit/>
          </a:bodyPr>
          <a:lstStyle/>
          <a:p>
            <a:r>
              <a:rPr lang="fr-FR" dirty="0" smtClean="0"/>
              <a:t>Vue de face</a:t>
            </a:r>
            <a:endParaRPr lang="en-US" dirty="0"/>
          </a:p>
        </p:txBody>
      </p:sp>
      <p:grpSp>
        <p:nvGrpSpPr>
          <p:cNvPr id="29" name="Group 28"/>
          <p:cNvGrpSpPr/>
          <p:nvPr/>
        </p:nvGrpSpPr>
        <p:grpSpPr>
          <a:xfrm>
            <a:off x="1296455" y="2856624"/>
            <a:ext cx="306011" cy="284671"/>
            <a:chOff x="6654470" y="424339"/>
            <a:chExt cx="401144" cy="371832"/>
          </a:xfrm>
        </p:grpSpPr>
        <p:cxnSp>
          <p:nvCxnSpPr>
            <p:cNvPr id="30" name="Straight Arrow Connector 29"/>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02108" y="3198055"/>
            <a:ext cx="1197053" cy="282757"/>
          </a:xfrm>
          <a:prstGeom prst="rect">
            <a:avLst/>
          </a:prstGeom>
          <a:noFill/>
        </p:spPr>
        <p:txBody>
          <a:bodyPr wrap="square" rtlCol="0">
            <a:spAutoFit/>
          </a:bodyPr>
          <a:lstStyle/>
          <a:p>
            <a:r>
              <a:rPr lang="fr-FR" dirty="0" smtClean="0"/>
              <a:t>Vue de gauche</a:t>
            </a:r>
            <a:endParaRPr lang="en-US" dirty="0"/>
          </a:p>
        </p:txBody>
      </p:sp>
      <p:grpSp>
        <p:nvGrpSpPr>
          <p:cNvPr id="36" name="Group 35"/>
          <p:cNvGrpSpPr/>
          <p:nvPr/>
        </p:nvGrpSpPr>
        <p:grpSpPr>
          <a:xfrm rot="2368922">
            <a:off x="911669" y="2501013"/>
            <a:ext cx="452774" cy="489089"/>
            <a:chOff x="6066439" y="3742661"/>
            <a:chExt cx="593532" cy="638839"/>
          </a:xfrm>
        </p:grpSpPr>
        <p:cxnSp>
          <p:nvCxnSpPr>
            <p:cNvPr id="37" name="Straight Connector 3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432080" y="4044369"/>
              <a:ext cx="107092" cy="312418"/>
              <a:chOff x="6305122" y="3748836"/>
              <a:chExt cx="107092" cy="312418"/>
            </a:xfrm>
          </p:grpSpPr>
          <p:sp>
            <p:nvSpPr>
              <p:cNvPr id="50" name="Arc 4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452530" y="4114391"/>
              <a:ext cx="45719" cy="172374"/>
              <a:chOff x="6661880" y="4094205"/>
              <a:chExt cx="107092" cy="312418"/>
            </a:xfrm>
          </p:grpSpPr>
          <p:sp>
            <p:nvSpPr>
              <p:cNvPr id="48" name="Arc 4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p:cNvGrpSpPr/>
            <p:nvPr/>
          </p:nvGrpSpPr>
          <p:grpSpPr>
            <a:xfrm flipH="1">
              <a:off x="6448411" y="4118508"/>
              <a:ext cx="45719" cy="172374"/>
              <a:chOff x="6661880" y="4094205"/>
              <a:chExt cx="107092" cy="312418"/>
            </a:xfrm>
          </p:grpSpPr>
          <p:sp>
            <p:nvSpPr>
              <p:cNvPr id="46" name="Arc 4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Arrow Connector 52"/>
          <p:cNvCxnSpPr/>
          <p:nvPr/>
        </p:nvCxnSpPr>
        <p:spPr>
          <a:xfrm flipH="1" flipV="1">
            <a:off x="3694165" y="4480252"/>
            <a:ext cx="280653" cy="1333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956416" y="4593313"/>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3990921" y="4499432"/>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3886491" y="4504317"/>
            <a:ext cx="101823" cy="48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992883" y="4480252"/>
            <a:ext cx="260898" cy="13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44505" y="5045095"/>
            <a:ext cx="1197053" cy="282757"/>
          </a:xfrm>
          <a:prstGeom prst="rect">
            <a:avLst/>
          </a:prstGeom>
          <a:noFill/>
        </p:spPr>
        <p:txBody>
          <a:bodyPr wrap="square" rtlCol="0">
            <a:spAutoFit/>
          </a:bodyPr>
          <a:lstStyle/>
          <a:p>
            <a:r>
              <a:rPr lang="fr-FR" dirty="0" smtClean="0"/>
              <a:t>Vue de droite</a:t>
            </a:r>
            <a:endParaRPr lang="en-US" dirty="0"/>
          </a:p>
        </p:txBody>
      </p:sp>
      <p:grpSp>
        <p:nvGrpSpPr>
          <p:cNvPr id="59" name="Group 58"/>
          <p:cNvGrpSpPr/>
          <p:nvPr/>
        </p:nvGrpSpPr>
        <p:grpSpPr>
          <a:xfrm rot="11654315" flipV="1">
            <a:off x="4144446" y="4422069"/>
            <a:ext cx="452774" cy="489089"/>
            <a:chOff x="6066439" y="3742661"/>
            <a:chExt cx="593532" cy="638839"/>
          </a:xfrm>
        </p:grpSpPr>
        <p:cxnSp>
          <p:nvCxnSpPr>
            <p:cNvPr id="60" name="Straight Connector 5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432080" y="4044369"/>
              <a:ext cx="107092" cy="312418"/>
              <a:chOff x="6305122" y="3748836"/>
              <a:chExt cx="107092" cy="312418"/>
            </a:xfrm>
          </p:grpSpPr>
          <p:sp>
            <p:nvSpPr>
              <p:cNvPr id="73" name="Arc 7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3" name="Straight Connector 6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452530" y="4114391"/>
              <a:ext cx="45719" cy="172374"/>
              <a:chOff x="6661880" y="4094205"/>
              <a:chExt cx="107092" cy="312418"/>
            </a:xfrm>
          </p:grpSpPr>
          <p:sp>
            <p:nvSpPr>
              <p:cNvPr id="71" name="Arc 7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66"/>
            <p:cNvGrpSpPr/>
            <p:nvPr/>
          </p:nvGrpSpPr>
          <p:grpSpPr>
            <a:xfrm flipH="1">
              <a:off x="6448411" y="4118508"/>
              <a:ext cx="45719" cy="172374"/>
              <a:chOff x="6661880" y="4094205"/>
              <a:chExt cx="107092" cy="312418"/>
            </a:xfrm>
          </p:grpSpPr>
          <p:sp>
            <p:nvSpPr>
              <p:cNvPr id="69" name="Arc 6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6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8" name="Oval 6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rot="19994103" flipH="1">
            <a:off x="3782274" y="2580437"/>
            <a:ext cx="452774" cy="489089"/>
            <a:chOff x="6066439" y="3742661"/>
            <a:chExt cx="593532" cy="638839"/>
          </a:xfrm>
        </p:grpSpPr>
        <p:cxnSp>
          <p:nvCxnSpPr>
            <p:cNvPr id="77" name="Straight Connector 7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432080" y="4044369"/>
              <a:ext cx="107092" cy="312418"/>
              <a:chOff x="6305122" y="3748836"/>
              <a:chExt cx="107092" cy="312418"/>
            </a:xfrm>
          </p:grpSpPr>
          <p:sp>
            <p:nvSpPr>
              <p:cNvPr id="90" name="Arc 8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0" name="Straight Connector 7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6452530" y="4114391"/>
              <a:ext cx="45719" cy="172374"/>
              <a:chOff x="6661880" y="4094205"/>
              <a:chExt cx="107092" cy="312418"/>
            </a:xfrm>
          </p:grpSpPr>
          <p:sp>
            <p:nvSpPr>
              <p:cNvPr id="88" name="Arc 8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p:cNvGrpSpPr/>
            <p:nvPr/>
          </p:nvGrpSpPr>
          <p:grpSpPr>
            <a:xfrm flipH="1">
              <a:off x="6448411" y="4118508"/>
              <a:ext cx="45719" cy="172374"/>
              <a:chOff x="6661880" y="4094205"/>
              <a:chExt cx="107092" cy="312418"/>
            </a:xfrm>
          </p:grpSpPr>
          <p:sp>
            <p:nvSpPr>
              <p:cNvPr id="86" name="Arc 8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5" name="Oval 8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p:cNvCxnSpPr/>
          <p:nvPr/>
        </p:nvCxnSpPr>
        <p:spPr>
          <a:xfrm flipH="1">
            <a:off x="3483859" y="3116270"/>
            <a:ext cx="284125" cy="162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749583" y="3095997"/>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3670134" y="3175323"/>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773829" y="3174581"/>
            <a:ext cx="101823" cy="48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786720" y="3121556"/>
            <a:ext cx="234068" cy="115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364677" y="3375791"/>
            <a:ext cx="1078155" cy="646331"/>
          </a:xfrm>
          <a:prstGeom prst="rect">
            <a:avLst/>
          </a:prstGeom>
          <a:noFill/>
        </p:spPr>
        <p:txBody>
          <a:bodyPr wrap="square" rtlCol="0">
            <a:spAutoFit/>
          </a:bodyPr>
          <a:lstStyle/>
          <a:p>
            <a:r>
              <a:rPr lang="fr-FR" dirty="0" smtClean="0"/>
              <a:t>Vue arrière</a:t>
            </a:r>
            <a:endParaRPr lang="en-US" dirty="0"/>
          </a:p>
        </p:txBody>
      </p:sp>
      <p:grpSp>
        <p:nvGrpSpPr>
          <p:cNvPr id="100" name="Group 99"/>
          <p:cNvGrpSpPr/>
          <p:nvPr/>
        </p:nvGrpSpPr>
        <p:grpSpPr>
          <a:xfrm rot="16757798">
            <a:off x="2319296" y="5404759"/>
            <a:ext cx="454402" cy="487336"/>
            <a:chOff x="6066439" y="3742661"/>
            <a:chExt cx="593532" cy="638839"/>
          </a:xfrm>
        </p:grpSpPr>
        <p:cxnSp>
          <p:nvCxnSpPr>
            <p:cNvPr id="101" name="Straight Connector 100"/>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6432080" y="4044369"/>
              <a:ext cx="107092" cy="312418"/>
              <a:chOff x="6305122" y="3748836"/>
              <a:chExt cx="107092" cy="312418"/>
            </a:xfrm>
          </p:grpSpPr>
          <p:sp>
            <p:nvSpPr>
              <p:cNvPr id="114" name="Arc 113"/>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4" name="Straight Connector 103"/>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6452530" y="4114391"/>
              <a:ext cx="45719" cy="172374"/>
              <a:chOff x="6661880" y="4094205"/>
              <a:chExt cx="107092" cy="312418"/>
            </a:xfrm>
          </p:grpSpPr>
          <p:sp>
            <p:nvSpPr>
              <p:cNvPr id="112" name="Arc 11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flipH="1">
              <a:off x="6448411" y="4118508"/>
              <a:ext cx="45719" cy="172374"/>
              <a:chOff x="6661880" y="4094205"/>
              <a:chExt cx="107092" cy="312418"/>
            </a:xfrm>
          </p:grpSpPr>
          <p:sp>
            <p:nvSpPr>
              <p:cNvPr id="110" name="Arc 10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9" name="Oval 10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7" name="Straight Arrow Connector 116"/>
          <p:cNvCxnSpPr/>
          <p:nvPr/>
        </p:nvCxnSpPr>
        <p:spPr>
          <a:xfrm flipV="1">
            <a:off x="2671136" y="4957134"/>
            <a:ext cx="4183" cy="296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2645468" y="5237072"/>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660485" y="5143665"/>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761032" y="5197481"/>
            <a:ext cx="0" cy="91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8" idx="5"/>
          </p:cNvCxnSpPr>
          <p:nvPr/>
        </p:nvCxnSpPr>
        <p:spPr>
          <a:xfrm>
            <a:off x="2690062" y="5276292"/>
            <a:ext cx="234068" cy="115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085456" y="5934065"/>
            <a:ext cx="1293664" cy="282757"/>
          </a:xfrm>
          <a:prstGeom prst="rect">
            <a:avLst/>
          </a:prstGeom>
          <a:noFill/>
        </p:spPr>
        <p:txBody>
          <a:bodyPr wrap="square" rtlCol="0">
            <a:spAutoFit/>
          </a:bodyPr>
          <a:lstStyle/>
          <a:p>
            <a:r>
              <a:rPr lang="fr-FR" dirty="0" smtClean="0"/>
              <a:t>Vue de dessous</a:t>
            </a:r>
            <a:endParaRPr lang="en-US" dirty="0"/>
          </a:p>
        </p:txBody>
      </p:sp>
      <p:cxnSp>
        <p:nvCxnSpPr>
          <p:cNvPr id="130" name="Straight Connector 129"/>
          <p:cNvCxnSpPr/>
          <p:nvPr/>
        </p:nvCxnSpPr>
        <p:spPr>
          <a:xfrm flipV="1">
            <a:off x="2579907" y="5155785"/>
            <a:ext cx="85941" cy="47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583540" y="5208067"/>
            <a:ext cx="0" cy="91617"/>
          </a:xfrm>
          <a:prstGeom prst="line">
            <a:avLst/>
          </a:prstGeom>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flipV="1">
            <a:off x="2387844" y="2287317"/>
            <a:ext cx="513893" cy="437903"/>
            <a:chOff x="7820018" y="621547"/>
            <a:chExt cx="673651" cy="571981"/>
          </a:xfrm>
        </p:grpSpPr>
        <p:cxnSp>
          <p:nvCxnSpPr>
            <p:cNvPr id="136" name="Straight Connector 135"/>
            <p:cNvCxnSpPr/>
            <p:nvPr/>
          </p:nvCxnSpPr>
          <p:spPr>
            <a:xfrm flipV="1">
              <a:off x="7820018" y="1019370"/>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8162024" y="621547"/>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8128376" y="98719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148062" y="8651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8279867" y="935484"/>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8" idx="5"/>
            </p:cNvCxnSpPr>
            <p:nvPr/>
          </p:nvCxnSpPr>
          <p:spPr>
            <a:xfrm>
              <a:off x="8186834" y="103842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8042434" y="881022"/>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047197" y="949311"/>
              <a:ext cx="0" cy="11966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rot="6132059">
            <a:off x="2547321" y="1886975"/>
            <a:ext cx="454402" cy="487336"/>
            <a:chOff x="6066439" y="3742661"/>
            <a:chExt cx="593532" cy="638839"/>
          </a:xfrm>
        </p:grpSpPr>
        <p:cxnSp>
          <p:nvCxnSpPr>
            <p:cNvPr id="146" name="Straight Connector 145"/>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48" name="Group 147"/>
            <p:cNvGrpSpPr/>
            <p:nvPr/>
          </p:nvGrpSpPr>
          <p:grpSpPr>
            <a:xfrm>
              <a:off x="6432080" y="4044369"/>
              <a:ext cx="107092" cy="312418"/>
              <a:chOff x="6305122" y="3748836"/>
              <a:chExt cx="107092" cy="312418"/>
            </a:xfrm>
          </p:grpSpPr>
          <p:sp>
            <p:nvSpPr>
              <p:cNvPr id="159" name="Arc 158"/>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0" name="Arc 159"/>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49" name="Straight Connector 148"/>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6452530" y="4114391"/>
              <a:ext cx="45719" cy="172374"/>
              <a:chOff x="6661880" y="4094205"/>
              <a:chExt cx="107092" cy="312418"/>
            </a:xfrm>
          </p:grpSpPr>
          <p:sp>
            <p:nvSpPr>
              <p:cNvPr id="157" name="Arc 15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Arc 15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Group 152"/>
            <p:cNvGrpSpPr/>
            <p:nvPr/>
          </p:nvGrpSpPr>
          <p:grpSpPr>
            <a:xfrm flipH="1">
              <a:off x="6448411" y="4118508"/>
              <a:ext cx="45719" cy="172374"/>
              <a:chOff x="6661880" y="4094205"/>
              <a:chExt cx="107092" cy="312418"/>
            </a:xfrm>
          </p:grpSpPr>
          <p:sp>
            <p:nvSpPr>
              <p:cNvPr id="155" name="Arc 154"/>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Arc 155"/>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4" name="Oval 153"/>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TextBox 160"/>
          <p:cNvSpPr txBox="1"/>
          <p:nvPr/>
        </p:nvSpPr>
        <p:spPr>
          <a:xfrm>
            <a:off x="2032410" y="1579382"/>
            <a:ext cx="1550030" cy="369332"/>
          </a:xfrm>
          <a:prstGeom prst="rect">
            <a:avLst/>
          </a:prstGeom>
          <a:noFill/>
        </p:spPr>
        <p:txBody>
          <a:bodyPr wrap="square" rtlCol="0">
            <a:spAutoFit/>
          </a:bodyPr>
          <a:lstStyle/>
          <a:p>
            <a:r>
              <a:rPr lang="fr-FR" dirty="0" smtClean="0"/>
              <a:t>Vue de dessus</a:t>
            </a:r>
            <a:endParaRPr lang="en-US"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28</a:t>
            </a:fld>
            <a:endParaRPr lang="en-US"/>
          </a:p>
        </p:txBody>
      </p:sp>
      <p:pic>
        <p:nvPicPr>
          <p:cNvPr id="3" name="Picture 2"/>
          <p:cNvPicPr>
            <a:picLocks noChangeAspect="1"/>
          </p:cNvPicPr>
          <p:nvPr/>
        </p:nvPicPr>
        <p:blipFill rotWithShape="1">
          <a:blip r:embed="rId2"/>
          <a:srcRect l="3232" t="10367" r="7987" b="5741"/>
          <a:stretch/>
        </p:blipFill>
        <p:spPr>
          <a:xfrm>
            <a:off x="1762016" y="2991527"/>
            <a:ext cx="1635386" cy="1571788"/>
          </a:xfrm>
          <a:prstGeom prst="rect">
            <a:avLst/>
          </a:prstGeom>
        </p:spPr>
      </p:pic>
      <p:pic>
        <p:nvPicPr>
          <p:cNvPr id="52" name="Picture 51"/>
          <p:cNvPicPr>
            <a:picLocks noChangeAspect="1"/>
          </p:cNvPicPr>
          <p:nvPr/>
        </p:nvPicPr>
        <p:blipFill>
          <a:blip r:embed="rId3"/>
          <a:stretch>
            <a:fillRect/>
          </a:stretch>
        </p:blipFill>
        <p:spPr>
          <a:xfrm>
            <a:off x="5597225" y="1510204"/>
            <a:ext cx="5362417" cy="5211271"/>
          </a:xfrm>
          <a:prstGeom prst="rect">
            <a:avLst/>
          </a:prstGeom>
          <a:ln>
            <a:solidFill>
              <a:schemeClr val="tx1"/>
            </a:solidFill>
          </a:ln>
        </p:spPr>
      </p:pic>
      <p:sp>
        <p:nvSpPr>
          <p:cNvPr id="5" name="Date Placeholder 4"/>
          <p:cNvSpPr>
            <a:spLocks noGrp="1"/>
          </p:cNvSpPr>
          <p:nvPr>
            <p:ph type="dt" sz="half" idx="10"/>
          </p:nvPr>
        </p:nvSpPr>
        <p:spPr/>
        <p:txBody>
          <a:bodyPr/>
          <a:lstStyle/>
          <a:p>
            <a:fld id="{73157468-87AA-432C-A7FB-B9DB5C23181F}" type="datetime7">
              <a:rPr lang="en-US" smtClean="0"/>
              <a:pPr/>
              <a:t>Nov-18</a:t>
            </a:fld>
            <a:endParaRPr lang="en-US"/>
          </a:p>
        </p:txBody>
      </p:sp>
      <p:sp>
        <p:nvSpPr>
          <p:cNvPr id="75" name="Footer Placeholder 7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657891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Un exemple un peu plus compliqué</a:t>
            </a:r>
            <a:endParaRPr lang="en-US" sz="3600" dirty="0"/>
          </a:p>
        </p:txBody>
      </p:sp>
      <p:cxnSp>
        <p:nvCxnSpPr>
          <p:cNvPr id="128" name="Straight Connector 127"/>
          <p:cNvCxnSpPr/>
          <p:nvPr/>
        </p:nvCxnSpPr>
        <p:spPr>
          <a:xfrm flipV="1">
            <a:off x="2410238" y="5261703"/>
            <a:ext cx="260898" cy="13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820130" y="4187887"/>
            <a:ext cx="452774" cy="489089"/>
            <a:chOff x="6066439" y="3742661"/>
            <a:chExt cx="593532" cy="638839"/>
          </a:xfrm>
        </p:grpSpPr>
        <p:cxnSp>
          <p:nvCxnSpPr>
            <p:cNvPr id="7" name="Straight Connector 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432080" y="4044369"/>
              <a:ext cx="107092" cy="312418"/>
              <a:chOff x="6305122" y="3748836"/>
              <a:chExt cx="107092" cy="312418"/>
            </a:xfrm>
          </p:grpSpPr>
          <p:sp>
            <p:nvSpPr>
              <p:cNvPr id="20" name="Arc 1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 name="Straight Connector 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452530" y="4114391"/>
              <a:ext cx="45719" cy="172374"/>
              <a:chOff x="6661880" y="4094205"/>
              <a:chExt cx="107092" cy="312418"/>
            </a:xfrm>
          </p:grpSpPr>
          <p:sp>
            <p:nvSpPr>
              <p:cNvPr id="18" name="Arc 1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flipH="1">
              <a:off x="6448411" y="4118508"/>
              <a:ext cx="45719" cy="172374"/>
              <a:chOff x="6661880" y="4094205"/>
              <a:chExt cx="107092" cy="312418"/>
            </a:xfrm>
          </p:grpSpPr>
          <p:sp>
            <p:nvSpPr>
              <p:cNvPr id="16" name="Arc 1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Oval 1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303873" y="4373699"/>
            <a:ext cx="321553" cy="282225"/>
            <a:chOff x="6516492" y="2633124"/>
            <a:chExt cx="421517" cy="368638"/>
          </a:xfrm>
        </p:grpSpPr>
        <p:cxnSp>
          <p:nvCxnSpPr>
            <p:cNvPr id="23" name="Straight Arrow Connector 22"/>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926424" y="4802636"/>
            <a:ext cx="1078155" cy="282757"/>
          </a:xfrm>
          <a:prstGeom prst="rect">
            <a:avLst/>
          </a:prstGeom>
          <a:noFill/>
        </p:spPr>
        <p:txBody>
          <a:bodyPr wrap="square" rtlCol="0">
            <a:spAutoFit/>
          </a:bodyPr>
          <a:lstStyle/>
          <a:p>
            <a:r>
              <a:rPr lang="fr-FR" dirty="0" smtClean="0"/>
              <a:t>Vue de face</a:t>
            </a:r>
            <a:endParaRPr lang="en-US" dirty="0"/>
          </a:p>
        </p:txBody>
      </p:sp>
      <p:grpSp>
        <p:nvGrpSpPr>
          <p:cNvPr id="29" name="Group 28"/>
          <p:cNvGrpSpPr/>
          <p:nvPr/>
        </p:nvGrpSpPr>
        <p:grpSpPr>
          <a:xfrm>
            <a:off x="1296455" y="2856624"/>
            <a:ext cx="306011" cy="284671"/>
            <a:chOff x="6654470" y="424339"/>
            <a:chExt cx="401144" cy="371832"/>
          </a:xfrm>
        </p:grpSpPr>
        <p:cxnSp>
          <p:nvCxnSpPr>
            <p:cNvPr id="30" name="Straight Arrow Connector 29"/>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02108" y="3198055"/>
            <a:ext cx="1197053" cy="282757"/>
          </a:xfrm>
          <a:prstGeom prst="rect">
            <a:avLst/>
          </a:prstGeom>
          <a:noFill/>
        </p:spPr>
        <p:txBody>
          <a:bodyPr wrap="square" rtlCol="0">
            <a:spAutoFit/>
          </a:bodyPr>
          <a:lstStyle/>
          <a:p>
            <a:r>
              <a:rPr lang="fr-FR" dirty="0" smtClean="0"/>
              <a:t>Vue de gauche</a:t>
            </a:r>
            <a:endParaRPr lang="en-US" dirty="0"/>
          </a:p>
        </p:txBody>
      </p:sp>
      <p:grpSp>
        <p:nvGrpSpPr>
          <p:cNvPr id="36" name="Group 35"/>
          <p:cNvGrpSpPr/>
          <p:nvPr/>
        </p:nvGrpSpPr>
        <p:grpSpPr>
          <a:xfrm rot="2368922">
            <a:off x="911669" y="2501013"/>
            <a:ext cx="452774" cy="489089"/>
            <a:chOff x="6066439" y="3742661"/>
            <a:chExt cx="593532" cy="638839"/>
          </a:xfrm>
        </p:grpSpPr>
        <p:cxnSp>
          <p:nvCxnSpPr>
            <p:cNvPr id="37" name="Straight Connector 3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432080" y="4044369"/>
              <a:ext cx="107092" cy="312418"/>
              <a:chOff x="6305122" y="3748836"/>
              <a:chExt cx="107092" cy="312418"/>
            </a:xfrm>
          </p:grpSpPr>
          <p:sp>
            <p:nvSpPr>
              <p:cNvPr id="50" name="Arc 4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452530" y="4114391"/>
              <a:ext cx="45719" cy="172374"/>
              <a:chOff x="6661880" y="4094205"/>
              <a:chExt cx="107092" cy="312418"/>
            </a:xfrm>
          </p:grpSpPr>
          <p:sp>
            <p:nvSpPr>
              <p:cNvPr id="48" name="Arc 4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p:cNvGrpSpPr/>
            <p:nvPr/>
          </p:nvGrpSpPr>
          <p:grpSpPr>
            <a:xfrm flipH="1">
              <a:off x="6448411" y="4118508"/>
              <a:ext cx="45719" cy="172374"/>
              <a:chOff x="6661880" y="4094205"/>
              <a:chExt cx="107092" cy="312418"/>
            </a:xfrm>
          </p:grpSpPr>
          <p:sp>
            <p:nvSpPr>
              <p:cNvPr id="46" name="Arc 4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Arrow Connector 52"/>
          <p:cNvCxnSpPr/>
          <p:nvPr/>
        </p:nvCxnSpPr>
        <p:spPr>
          <a:xfrm flipH="1" flipV="1">
            <a:off x="3694165" y="4480252"/>
            <a:ext cx="280653" cy="1333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956416" y="4593313"/>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3990921" y="4499432"/>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3886491" y="4504317"/>
            <a:ext cx="101823" cy="48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992883" y="4480252"/>
            <a:ext cx="260898" cy="13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44505" y="5045095"/>
            <a:ext cx="1197053" cy="282757"/>
          </a:xfrm>
          <a:prstGeom prst="rect">
            <a:avLst/>
          </a:prstGeom>
          <a:noFill/>
        </p:spPr>
        <p:txBody>
          <a:bodyPr wrap="square" rtlCol="0">
            <a:spAutoFit/>
          </a:bodyPr>
          <a:lstStyle/>
          <a:p>
            <a:r>
              <a:rPr lang="fr-FR" dirty="0" smtClean="0"/>
              <a:t>Vue de droite</a:t>
            </a:r>
            <a:endParaRPr lang="en-US" dirty="0"/>
          </a:p>
        </p:txBody>
      </p:sp>
      <p:grpSp>
        <p:nvGrpSpPr>
          <p:cNvPr id="59" name="Group 58"/>
          <p:cNvGrpSpPr/>
          <p:nvPr/>
        </p:nvGrpSpPr>
        <p:grpSpPr>
          <a:xfrm rot="11654315" flipV="1">
            <a:off x="4144446" y="4422069"/>
            <a:ext cx="452774" cy="489089"/>
            <a:chOff x="6066439" y="3742661"/>
            <a:chExt cx="593532" cy="638839"/>
          </a:xfrm>
        </p:grpSpPr>
        <p:cxnSp>
          <p:nvCxnSpPr>
            <p:cNvPr id="60" name="Straight Connector 5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432080" y="4044369"/>
              <a:ext cx="107092" cy="312418"/>
              <a:chOff x="6305122" y="3748836"/>
              <a:chExt cx="107092" cy="312418"/>
            </a:xfrm>
          </p:grpSpPr>
          <p:sp>
            <p:nvSpPr>
              <p:cNvPr id="73" name="Arc 7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3" name="Straight Connector 6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452530" y="4114391"/>
              <a:ext cx="45719" cy="172374"/>
              <a:chOff x="6661880" y="4094205"/>
              <a:chExt cx="107092" cy="312418"/>
            </a:xfrm>
          </p:grpSpPr>
          <p:sp>
            <p:nvSpPr>
              <p:cNvPr id="71" name="Arc 7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66"/>
            <p:cNvGrpSpPr/>
            <p:nvPr/>
          </p:nvGrpSpPr>
          <p:grpSpPr>
            <a:xfrm flipH="1">
              <a:off x="6448411" y="4118508"/>
              <a:ext cx="45719" cy="172374"/>
              <a:chOff x="6661880" y="4094205"/>
              <a:chExt cx="107092" cy="312418"/>
            </a:xfrm>
          </p:grpSpPr>
          <p:sp>
            <p:nvSpPr>
              <p:cNvPr id="69" name="Arc 6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6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8" name="Oval 6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rot="19994103" flipH="1">
            <a:off x="3782274" y="2580437"/>
            <a:ext cx="452774" cy="489089"/>
            <a:chOff x="6066439" y="3742661"/>
            <a:chExt cx="593532" cy="638839"/>
          </a:xfrm>
        </p:grpSpPr>
        <p:cxnSp>
          <p:nvCxnSpPr>
            <p:cNvPr id="77" name="Straight Connector 7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432080" y="4044369"/>
              <a:ext cx="107092" cy="312418"/>
              <a:chOff x="6305122" y="3748836"/>
              <a:chExt cx="107092" cy="312418"/>
            </a:xfrm>
          </p:grpSpPr>
          <p:sp>
            <p:nvSpPr>
              <p:cNvPr id="90" name="Arc 8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0" name="Straight Connector 7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6452530" y="4114391"/>
              <a:ext cx="45719" cy="172374"/>
              <a:chOff x="6661880" y="4094205"/>
              <a:chExt cx="107092" cy="312418"/>
            </a:xfrm>
          </p:grpSpPr>
          <p:sp>
            <p:nvSpPr>
              <p:cNvPr id="88" name="Arc 8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p:cNvGrpSpPr/>
            <p:nvPr/>
          </p:nvGrpSpPr>
          <p:grpSpPr>
            <a:xfrm flipH="1">
              <a:off x="6448411" y="4118508"/>
              <a:ext cx="45719" cy="172374"/>
              <a:chOff x="6661880" y="4094205"/>
              <a:chExt cx="107092" cy="312418"/>
            </a:xfrm>
          </p:grpSpPr>
          <p:sp>
            <p:nvSpPr>
              <p:cNvPr id="86" name="Arc 8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5" name="Oval 8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p:cNvCxnSpPr/>
          <p:nvPr/>
        </p:nvCxnSpPr>
        <p:spPr>
          <a:xfrm flipH="1">
            <a:off x="3483859" y="3116270"/>
            <a:ext cx="284125" cy="162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749583" y="3095997"/>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3670134" y="3175323"/>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773829" y="3174581"/>
            <a:ext cx="101823" cy="48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786720" y="3121556"/>
            <a:ext cx="234068" cy="115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364677" y="3375791"/>
            <a:ext cx="1078155" cy="646331"/>
          </a:xfrm>
          <a:prstGeom prst="rect">
            <a:avLst/>
          </a:prstGeom>
          <a:noFill/>
        </p:spPr>
        <p:txBody>
          <a:bodyPr wrap="square" rtlCol="0">
            <a:spAutoFit/>
          </a:bodyPr>
          <a:lstStyle/>
          <a:p>
            <a:r>
              <a:rPr lang="fr-FR" dirty="0" smtClean="0"/>
              <a:t>Vue arrière</a:t>
            </a:r>
            <a:endParaRPr lang="en-US" dirty="0"/>
          </a:p>
        </p:txBody>
      </p:sp>
      <p:grpSp>
        <p:nvGrpSpPr>
          <p:cNvPr id="100" name="Group 99"/>
          <p:cNvGrpSpPr/>
          <p:nvPr/>
        </p:nvGrpSpPr>
        <p:grpSpPr>
          <a:xfrm rot="16757798">
            <a:off x="2319296" y="5404759"/>
            <a:ext cx="454402" cy="487336"/>
            <a:chOff x="6066439" y="3742661"/>
            <a:chExt cx="593532" cy="638839"/>
          </a:xfrm>
        </p:grpSpPr>
        <p:cxnSp>
          <p:nvCxnSpPr>
            <p:cNvPr id="101" name="Straight Connector 100"/>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6432080" y="4044369"/>
              <a:ext cx="107092" cy="312418"/>
              <a:chOff x="6305122" y="3748836"/>
              <a:chExt cx="107092" cy="312418"/>
            </a:xfrm>
          </p:grpSpPr>
          <p:sp>
            <p:nvSpPr>
              <p:cNvPr id="114" name="Arc 113"/>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4" name="Straight Connector 103"/>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6452530" y="4114391"/>
              <a:ext cx="45719" cy="172374"/>
              <a:chOff x="6661880" y="4094205"/>
              <a:chExt cx="107092" cy="312418"/>
            </a:xfrm>
          </p:grpSpPr>
          <p:sp>
            <p:nvSpPr>
              <p:cNvPr id="112" name="Arc 11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flipH="1">
              <a:off x="6448411" y="4118508"/>
              <a:ext cx="45719" cy="172374"/>
              <a:chOff x="6661880" y="4094205"/>
              <a:chExt cx="107092" cy="312418"/>
            </a:xfrm>
          </p:grpSpPr>
          <p:sp>
            <p:nvSpPr>
              <p:cNvPr id="110" name="Arc 10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9" name="Oval 10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7" name="Straight Arrow Connector 116"/>
          <p:cNvCxnSpPr/>
          <p:nvPr/>
        </p:nvCxnSpPr>
        <p:spPr>
          <a:xfrm flipV="1">
            <a:off x="2671136" y="4957134"/>
            <a:ext cx="4183" cy="296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2645468" y="5237072"/>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660485" y="5143665"/>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761032" y="5197481"/>
            <a:ext cx="0" cy="91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8" idx="5"/>
          </p:cNvCxnSpPr>
          <p:nvPr/>
        </p:nvCxnSpPr>
        <p:spPr>
          <a:xfrm>
            <a:off x="2690062" y="5276292"/>
            <a:ext cx="234068" cy="115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085456" y="5934065"/>
            <a:ext cx="1293664" cy="282757"/>
          </a:xfrm>
          <a:prstGeom prst="rect">
            <a:avLst/>
          </a:prstGeom>
          <a:noFill/>
        </p:spPr>
        <p:txBody>
          <a:bodyPr wrap="square" rtlCol="0">
            <a:spAutoFit/>
          </a:bodyPr>
          <a:lstStyle/>
          <a:p>
            <a:r>
              <a:rPr lang="fr-FR" dirty="0" smtClean="0"/>
              <a:t>Vue de dessous</a:t>
            </a:r>
            <a:endParaRPr lang="en-US" dirty="0"/>
          </a:p>
        </p:txBody>
      </p:sp>
      <p:cxnSp>
        <p:nvCxnSpPr>
          <p:cNvPr id="130" name="Straight Connector 129"/>
          <p:cNvCxnSpPr/>
          <p:nvPr/>
        </p:nvCxnSpPr>
        <p:spPr>
          <a:xfrm flipV="1">
            <a:off x="2579907" y="5155785"/>
            <a:ext cx="85941" cy="47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583540" y="5208067"/>
            <a:ext cx="0" cy="91617"/>
          </a:xfrm>
          <a:prstGeom prst="line">
            <a:avLst/>
          </a:prstGeom>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flipV="1">
            <a:off x="2387844" y="2287317"/>
            <a:ext cx="513893" cy="437903"/>
            <a:chOff x="7820018" y="621547"/>
            <a:chExt cx="673651" cy="571981"/>
          </a:xfrm>
        </p:grpSpPr>
        <p:cxnSp>
          <p:nvCxnSpPr>
            <p:cNvPr id="136" name="Straight Connector 135"/>
            <p:cNvCxnSpPr/>
            <p:nvPr/>
          </p:nvCxnSpPr>
          <p:spPr>
            <a:xfrm flipV="1">
              <a:off x="7820018" y="1019370"/>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8162024" y="621547"/>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8128376" y="98719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148062" y="8651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8279867" y="935484"/>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8" idx="5"/>
            </p:cNvCxnSpPr>
            <p:nvPr/>
          </p:nvCxnSpPr>
          <p:spPr>
            <a:xfrm>
              <a:off x="8186834" y="103842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8042434" y="881022"/>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047197" y="949311"/>
              <a:ext cx="0" cy="11966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rot="6132059">
            <a:off x="2547321" y="1886975"/>
            <a:ext cx="454402" cy="487336"/>
            <a:chOff x="6066439" y="3742661"/>
            <a:chExt cx="593532" cy="638839"/>
          </a:xfrm>
        </p:grpSpPr>
        <p:cxnSp>
          <p:nvCxnSpPr>
            <p:cNvPr id="146" name="Straight Connector 145"/>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48" name="Group 147"/>
            <p:cNvGrpSpPr/>
            <p:nvPr/>
          </p:nvGrpSpPr>
          <p:grpSpPr>
            <a:xfrm>
              <a:off x="6432080" y="4044369"/>
              <a:ext cx="107092" cy="312418"/>
              <a:chOff x="6305122" y="3748836"/>
              <a:chExt cx="107092" cy="312418"/>
            </a:xfrm>
          </p:grpSpPr>
          <p:sp>
            <p:nvSpPr>
              <p:cNvPr id="159" name="Arc 158"/>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0" name="Arc 159"/>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49" name="Straight Connector 148"/>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6452530" y="4114391"/>
              <a:ext cx="45719" cy="172374"/>
              <a:chOff x="6661880" y="4094205"/>
              <a:chExt cx="107092" cy="312418"/>
            </a:xfrm>
          </p:grpSpPr>
          <p:sp>
            <p:nvSpPr>
              <p:cNvPr id="157" name="Arc 15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Arc 15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Group 152"/>
            <p:cNvGrpSpPr/>
            <p:nvPr/>
          </p:nvGrpSpPr>
          <p:grpSpPr>
            <a:xfrm flipH="1">
              <a:off x="6448411" y="4118508"/>
              <a:ext cx="45719" cy="172374"/>
              <a:chOff x="6661880" y="4094205"/>
              <a:chExt cx="107092" cy="312418"/>
            </a:xfrm>
          </p:grpSpPr>
          <p:sp>
            <p:nvSpPr>
              <p:cNvPr id="155" name="Arc 154"/>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Arc 155"/>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4" name="Oval 153"/>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TextBox 160"/>
          <p:cNvSpPr txBox="1"/>
          <p:nvPr/>
        </p:nvSpPr>
        <p:spPr>
          <a:xfrm>
            <a:off x="2032410" y="1579382"/>
            <a:ext cx="1550030" cy="369332"/>
          </a:xfrm>
          <a:prstGeom prst="rect">
            <a:avLst/>
          </a:prstGeom>
          <a:noFill/>
        </p:spPr>
        <p:txBody>
          <a:bodyPr wrap="square" rtlCol="0">
            <a:spAutoFit/>
          </a:bodyPr>
          <a:lstStyle/>
          <a:p>
            <a:r>
              <a:rPr lang="fr-FR" dirty="0" smtClean="0"/>
              <a:t>Vue de dessus</a:t>
            </a:r>
            <a:endParaRPr lang="en-US"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29</a:t>
            </a:fld>
            <a:endParaRPr lang="en-US"/>
          </a:p>
        </p:txBody>
      </p:sp>
      <p:pic>
        <p:nvPicPr>
          <p:cNvPr id="3" name="Picture 2"/>
          <p:cNvPicPr>
            <a:picLocks noChangeAspect="1"/>
          </p:cNvPicPr>
          <p:nvPr/>
        </p:nvPicPr>
        <p:blipFill rotWithShape="1">
          <a:blip r:embed="rId2"/>
          <a:srcRect l="3232" t="10367" r="7987" b="5741"/>
          <a:stretch/>
        </p:blipFill>
        <p:spPr>
          <a:xfrm>
            <a:off x="1762016" y="2991527"/>
            <a:ext cx="1635386" cy="1571788"/>
          </a:xfrm>
          <a:prstGeom prst="rect">
            <a:avLst/>
          </a:prstGeom>
        </p:spPr>
      </p:pic>
      <p:pic>
        <p:nvPicPr>
          <p:cNvPr id="52" name="Picture 51"/>
          <p:cNvPicPr>
            <a:picLocks noChangeAspect="1"/>
          </p:cNvPicPr>
          <p:nvPr/>
        </p:nvPicPr>
        <p:blipFill>
          <a:blip r:embed="rId3"/>
          <a:stretch>
            <a:fillRect/>
          </a:stretch>
        </p:blipFill>
        <p:spPr>
          <a:xfrm>
            <a:off x="5597225" y="1510204"/>
            <a:ext cx="5362417" cy="5211271"/>
          </a:xfrm>
          <a:prstGeom prst="rect">
            <a:avLst/>
          </a:prstGeom>
          <a:ln>
            <a:solidFill>
              <a:schemeClr val="tx1"/>
            </a:solidFill>
          </a:ln>
        </p:spPr>
      </p:pic>
      <p:sp>
        <p:nvSpPr>
          <p:cNvPr id="162" name="TextBox 161"/>
          <p:cNvSpPr txBox="1"/>
          <p:nvPr/>
        </p:nvSpPr>
        <p:spPr>
          <a:xfrm>
            <a:off x="5533286" y="1476320"/>
            <a:ext cx="1931380" cy="1754326"/>
          </a:xfrm>
          <a:prstGeom prst="rect">
            <a:avLst/>
          </a:prstGeom>
          <a:noFill/>
        </p:spPr>
        <p:txBody>
          <a:bodyPr wrap="square" rtlCol="0">
            <a:spAutoFit/>
          </a:bodyPr>
          <a:lstStyle/>
          <a:p>
            <a:r>
              <a:rPr lang="fr-FR" dirty="0" smtClean="0"/>
              <a:t>Regardez par où la </a:t>
            </a:r>
            <a:r>
              <a:rPr lang="fr-FR" dirty="0" smtClean="0">
                <a:solidFill>
                  <a:srgbClr val="FF0000"/>
                </a:solidFill>
              </a:rPr>
              <a:t>partie manquante </a:t>
            </a:r>
            <a:r>
              <a:rPr lang="fr-FR" dirty="0" smtClean="0"/>
              <a:t>se positionne sur chaque vue, ainsi que le type de trait utilisé.</a:t>
            </a:r>
            <a:endParaRPr lang="en-US" dirty="0"/>
          </a:p>
        </p:txBody>
      </p:sp>
      <p:sp>
        <p:nvSpPr>
          <p:cNvPr id="5" name="Date Placeholder 4"/>
          <p:cNvSpPr>
            <a:spLocks noGrp="1"/>
          </p:cNvSpPr>
          <p:nvPr>
            <p:ph type="dt" sz="half" idx="10"/>
          </p:nvPr>
        </p:nvSpPr>
        <p:spPr/>
        <p:txBody>
          <a:bodyPr/>
          <a:lstStyle/>
          <a:p>
            <a:fld id="{8EFD0E8C-D98D-4AE8-A630-DD77F942BC91}" type="datetime7">
              <a:rPr lang="en-US" smtClean="0"/>
              <a:pPr/>
              <a:t>Nov-18</a:t>
            </a:fld>
            <a:endParaRPr lang="en-US"/>
          </a:p>
        </p:txBody>
      </p:sp>
      <p:sp>
        <p:nvSpPr>
          <p:cNvPr id="75" name="Footer Placeholder 7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3233353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vue de face</a:t>
            </a:r>
            <a:endParaRPr lang="en-US" dirty="0"/>
          </a:p>
        </p:txBody>
      </p:sp>
      <p:sp>
        <p:nvSpPr>
          <p:cNvPr id="4" name="Text Placeholder 3"/>
          <p:cNvSpPr>
            <a:spLocks noGrp="1"/>
          </p:cNvSpPr>
          <p:nvPr>
            <p:ph type="body" sz="half" idx="2"/>
          </p:nvPr>
        </p:nvSpPr>
        <p:spPr/>
        <p:txBody>
          <a:bodyPr/>
          <a:lstStyle/>
          <a:p>
            <a:r>
              <a:rPr lang="fr-FR" dirty="0" smtClean="0"/>
              <a:t>Nous définissons la première vue, appelée la vue de face. Il n’y a pas qu’une façon de définir cette vue, mais on peut prendre en compte, par exemple, le positionnement naturel de la pièce. </a:t>
            </a:r>
          </a:p>
          <a:p>
            <a:endParaRPr lang="fr-FR" dirty="0"/>
          </a:p>
          <a:p>
            <a:r>
              <a:rPr lang="fr-FR" dirty="0" smtClean="0"/>
              <a:t>Par exemple, la vue de face d’une calculatrice sera la vue où on voit les boutons de l’appareil et pas une vue de son côté. </a:t>
            </a:r>
          </a:p>
          <a:p>
            <a:endParaRPr lang="fr-FR" dirty="0" smtClean="0"/>
          </a:p>
          <a:p>
            <a:endParaRPr lang="fr-FR" dirty="0"/>
          </a:p>
          <a:p>
            <a:endParaRPr lang="en-US" dirty="0"/>
          </a:p>
        </p:txBody>
      </p:sp>
      <p:sp>
        <p:nvSpPr>
          <p:cNvPr id="37" name="Slide Number Placeholder 36"/>
          <p:cNvSpPr>
            <a:spLocks noGrp="1"/>
          </p:cNvSpPr>
          <p:nvPr>
            <p:ph type="sldNum" sz="quarter" idx="12"/>
          </p:nvPr>
        </p:nvSpPr>
        <p:spPr/>
        <p:txBody>
          <a:bodyPr/>
          <a:lstStyle/>
          <a:p>
            <a:fld id="{0B3E07E0-055B-4305-A5F9-93FAB2F5D96F}" type="slidenum">
              <a:rPr lang="en-US" smtClean="0"/>
              <a:pPr/>
              <a:t>3</a:t>
            </a:fld>
            <a:endParaRPr lang="en-US"/>
          </a:p>
        </p:txBody>
      </p:sp>
      <p:sp>
        <p:nvSpPr>
          <p:cNvPr id="3" name="Date Placeholder 2"/>
          <p:cNvSpPr>
            <a:spLocks noGrp="1"/>
          </p:cNvSpPr>
          <p:nvPr>
            <p:ph type="dt" sz="half" idx="10"/>
          </p:nvPr>
        </p:nvSpPr>
        <p:spPr/>
        <p:txBody>
          <a:bodyPr/>
          <a:lstStyle/>
          <a:p>
            <a:fld id="{CFA94F51-037D-4686-A6CD-8F6F04B7D653}"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455977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Un exemple un peu plus compliqué</a:t>
            </a:r>
            <a:endParaRPr lang="en-US" sz="3600" dirty="0"/>
          </a:p>
        </p:txBody>
      </p:sp>
      <p:cxnSp>
        <p:nvCxnSpPr>
          <p:cNvPr id="128" name="Straight Connector 127"/>
          <p:cNvCxnSpPr/>
          <p:nvPr/>
        </p:nvCxnSpPr>
        <p:spPr>
          <a:xfrm flipV="1">
            <a:off x="2410238" y="5261703"/>
            <a:ext cx="260898" cy="13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820130" y="4187887"/>
            <a:ext cx="452774" cy="489089"/>
            <a:chOff x="6066439" y="3742661"/>
            <a:chExt cx="593532" cy="638839"/>
          </a:xfrm>
        </p:grpSpPr>
        <p:cxnSp>
          <p:nvCxnSpPr>
            <p:cNvPr id="7" name="Straight Connector 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432080" y="4044369"/>
              <a:ext cx="107092" cy="312418"/>
              <a:chOff x="6305122" y="3748836"/>
              <a:chExt cx="107092" cy="312418"/>
            </a:xfrm>
          </p:grpSpPr>
          <p:sp>
            <p:nvSpPr>
              <p:cNvPr id="20" name="Arc 1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 name="Straight Connector 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452530" y="4114391"/>
              <a:ext cx="45719" cy="172374"/>
              <a:chOff x="6661880" y="4094205"/>
              <a:chExt cx="107092" cy="312418"/>
            </a:xfrm>
          </p:grpSpPr>
          <p:sp>
            <p:nvSpPr>
              <p:cNvPr id="18" name="Arc 1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flipH="1">
              <a:off x="6448411" y="4118508"/>
              <a:ext cx="45719" cy="172374"/>
              <a:chOff x="6661880" y="4094205"/>
              <a:chExt cx="107092" cy="312418"/>
            </a:xfrm>
          </p:grpSpPr>
          <p:sp>
            <p:nvSpPr>
              <p:cNvPr id="16" name="Arc 1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Oval 1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303873" y="4373699"/>
            <a:ext cx="321553" cy="282225"/>
            <a:chOff x="6516492" y="2633124"/>
            <a:chExt cx="421517" cy="368638"/>
          </a:xfrm>
        </p:grpSpPr>
        <p:cxnSp>
          <p:nvCxnSpPr>
            <p:cNvPr id="23" name="Straight Arrow Connector 22"/>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926424" y="4802636"/>
            <a:ext cx="1078155" cy="282757"/>
          </a:xfrm>
          <a:prstGeom prst="rect">
            <a:avLst/>
          </a:prstGeom>
          <a:noFill/>
        </p:spPr>
        <p:txBody>
          <a:bodyPr wrap="square" rtlCol="0">
            <a:spAutoFit/>
          </a:bodyPr>
          <a:lstStyle/>
          <a:p>
            <a:r>
              <a:rPr lang="fr-FR" dirty="0" smtClean="0"/>
              <a:t>Vue de face</a:t>
            </a:r>
            <a:endParaRPr lang="en-US" dirty="0"/>
          </a:p>
        </p:txBody>
      </p:sp>
      <p:grpSp>
        <p:nvGrpSpPr>
          <p:cNvPr id="29" name="Group 28"/>
          <p:cNvGrpSpPr/>
          <p:nvPr/>
        </p:nvGrpSpPr>
        <p:grpSpPr>
          <a:xfrm>
            <a:off x="1296455" y="2856624"/>
            <a:ext cx="306011" cy="284671"/>
            <a:chOff x="6654470" y="424339"/>
            <a:chExt cx="401144" cy="371832"/>
          </a:xfrm>
        </p:grpSpPr>
        <p:cxnSp>
          <p:nvCxnSpPr>
            <p:cNvPr id="30" name="Straight Arrow Connector 29"/>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02108" y="3198055"/>
            <a:ext cx="1197053" cy="282757"/>
          </a:xfrm>
          <a:prstGeom prst="rect">
            <a:avLst/>
          </a:prstGeom>
          <a:noFill/>
        </p:spPr>
        <p:txBody>
          <a:bodyPr wrap="square" rtlCol="0">
            <a:spAutoFit/>
          </a:bodyPr>
          <a:lstStyle/>
          <a:p>
            <a:r>
              <a:rPr lang="fr-FR" dirty="0" smtClean="0"/>
              <a:t>Vue de gauche</a:t>
            </a:r>
            <a:endParaRPr lang="en-US" dirty="0"/>
          </a:p>
        </p:txBody>
      </p:sp>
      <p:grpSp>
        <p:nvGrpSpPr>
          <p:cNvPr id="36" name="Group 35"/>
          <p:cNvGrpSpPr/>
          <p:nvPr/>
        </p:nvGrpSpPr>
        <p:grpSpPr>
          <a:xfrm rot="2368922">
            <a:off x="911669" y="2501013"/>
            <a:ext cx="452774" cy="489089"/>
            <a:chOff x="6066439" y="3742661"/>
            <a:chExt cx="593532" cy="638839"/>
          </a:xfrm>
        </p:grpSpPr>
        <p:cxnSp>
          <p:nvCxnSpPr>
            <p:cNvPr id="37" name="Straight Connector 3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432080" y="4044369"/>
              <a:ext cx="107092" cy="312418"/>
              <a:chOff x="6305122" y="3748836"/>
              <a:chExt cx="107092" cy="312418"/>
            </a:xfrm>
          </p:grpSpPr>
          <p:sp>
            <p:nvSpPr>
              <p:cNvPr id="50" name="Arc 4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452530" y="4114391"/>
              <a:ext cx="45719" cy="172374"/>
              <a:chOff x="6661880" y="4094205"/>
              <a:chExt cx="107092" cy="312418"/>
            </a:xfrm>
          </p:grpSpPr>
          <p:sp>
            <p:nvSpPr>
              <p:cNvPr id="48" name="Arc 4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p:cNvGrpSpPr/>
            <p:nvPr/>
          </p:nvGrpSpPr>
          <p:grpSpPr>
            <a:xfrm flipH="1">
              <a:off x="6448411" y="4118508"/>
              <a:ext cx="45719" cy="172374"/>
              <a:chOff x="6661880" y="4094205"/>
              <a:chExt cx="107092" cy="312418"/>
            </a:xfrm>
          </p:grpSpPr>
          <p:sp>
            <p:nvSpPr>
              <p:cNvPr id="46" name="Arc 4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Arrow Connector 52"/>
          <p:cNvCxnSpPr/>
          <p:nvPr/>
        </p:nvCxnSpPr>
        <p:spPr>
          <a:xfrm flipH="1" flipV="1">
            <a:off x="3694165" y="4480252"/>
            <a:ext cx="280653" cy="1333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956416" y="4593313"/>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3990921" y="4499432"/>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3886491" y="4504317"/>
            <a:ext cx="101823" cy="48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992883" y="4480252"/>
            <a:ext cx="260898" cy="13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44505" y="5045095"/>
            <a:ext cx="1197053" cy="282757"/>
          </a:xfrm>
          <a:prstGeom prst="rect">
            <a:avLst/>
          </a:prstGeom>
          <a:noFill/>
        </p:spPr>
        <p:txBody>
          <a:bodyPr wrap="square" rtlCol="0">
            <a:spAutoFit/>
          </a:bodyPr>
          <a:lstStyle/>
          <a:p>
            <a:r>
              <a:rPr lang="fr-FR" dirty="0" smtClean="0"/>
              <a:t>Vue de droite</a:t>
            </a:r>
            <a:endParaRPr lang="en-US" dirty="0"/>
          </a:p>
        </p:txBody>
      </p:sp>
      <p:grpSp>
        <p:nvGrpSpPr>
          <p:cNvPr id="59" name="Group 58"/>
          <p:cNvGrpSpPr/>
          <p:nvPr/>
        </p:nvGrpSpPr>
        <p:grpSpPr>
          <a:xfrm rot="11654315" flipV="1">
            <a:off x="4144446" y="4422069"/>
            <a:ext cx="452774" cy="489089"/>
            <a:chOff x="6066439" y="3742661"/>
            <a:chExt cx="593532" cy="638839"/>
          </a:xfrm>
        </p:grpSpPr>
        <p:cxnSp>
          <p:nvCxnSpPr>
            <p:cNvPr id="60" name="Straight Connector 5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432080" y="4044369"/>
              <a:ext cx="107092" cy="312418"/>
              <a:chOff x="6305122" y="3748836"/>
              <a:chExt cx="107092" cy="312418"/>
            </a:xfrm>
          </p:grpSpPr>
          <p:sp>
            <p:nvSpPr>
              <p:cNvPr id="73" name="Arc 7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3" name="Straight Connector 6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452530" y="4114391"/>
              <a:ext cx="45719" cy="172374"/>
              <a:chOff x="6661880" y="4094205"/>
              <a:chExt cx="107092" cy="312418"/>
            </a:xfrm>
          </p:grpSpPr>
          <p:sp>
            <p:nvSpPr>
              <p:cNvPr id="71" name="Arc 7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66"/>
            <p:cNvGrpSpPr/>
            <p:nvPr/>
          </p:nvGrpSpPr>
          <p:grpSpPr>
            <a:xfrm flipH="1">
              <a:off x="6448411" y="4118508"/>
              <a:ext cx="45719" cy="172374"/>
              <a:chOff x="6661880" y="4094205"/>
              <a:chExt cx="107092" cy="312418"/>
            </a:xfrm>
          </p:grpSpPr>
          <p:sp>
            <p:nvSpPr>
              <p:cNvPr id="69" name="Arc 6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6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8" name="Oval 6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rot="19994103" flipH="1">
            <a:off x="3782274" y="2580437"/>
            <a:ext cx="452774" cy="489089"/>
            <a:chOff x="6066439" y="3742661"/>
            <a:chExt cx="593532" cy="638839"/>
          </a:xfrm>
        </p:grpSpPr>
        <p:cxnSp>
          <p:nvCxnSpPr>
            <p:cNvPr id="77" name="Straight Connector 7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432080" y="4044369"/>
              <a:ext cx="107092" cy="312418"/>
              <a:chOff x="6305122" y="3748836"/>
              <a:chExt cx="107092" cy="312418"/>
            </a:xfrm>
          </p:grpSpPr>
          <p:sp>
            <p:nvSpPr>
              <p:cNvPr id="90" name="Arc 8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0" name="Straight Connector 7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6452530" y="4114391"/>
              <a:ext cx="45719" cy="172374"/>
              <a:chOff x="6661880" y="4094205"/>
              <a:chExt cx="107092" cy="312418"/>
            </a:xfrm>
          </p:grpSpPr>
          <p:sp>
            <p:nvSpPr>
              <p:cNvPr id="88" name="Arc 8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p:cNvGrpSpPr/>
            <p:nvPr/>
          </p:nvGrpSpPr>
          <p:grpSpPr>
            <a:xfrm flipH="1">
              <a:off x="6448411" y="4118508"/>
              <a:ext cx="45719" cy="172374"/>
              <a:chOff x="6661880" y="4094205"/>
              <a:chExt cx="107092" cy="312418"/>
            </a:xfrm>
          </p:grpSpPr>
          <p:sp>
            <p:nvSpPr>
              <p:cNvPr id="86" name="Arc 8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5" name="Oval 8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p:cNvCxnSpPr/>
          <p:nvPr/>
        </p:nvCxnSpPr>
        <p:spPr>
          <a:xfrm flipH="1">
            <a:off x="3483859" y="3116270"/>
            <a:ext cx="284125" cy="162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749583" y="3095997"/>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3670134" y="3175323"/>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773829" y="3174581"/>
            <a:ext cx="101823" cy="48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786720" y="3121556"/>
            <a:ext cx="234068" cy="115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364677" y="3375791"/>
            <a:ext cx="1078155" cy="646331"/>
          </a:xfrm>
          <a:prstGeom prst="rect">
            <a:avLst/>
          </a:prstGeom>
          <a:noFill/>
        </p:spPr>
        <p:txBody>
          <a:bodyPr wrap="square" rtlCol="0">
            <a:spAutoFit/>
          </a:bodyPr>
          <a:lstStyle/>
          <a:p>
            <a:r>
              <a:rPr lang="fr-FR" dirty="0" smtClean="0"/>
              <a:t>Vue arrière</a:t>
            </a:r>
            <a:endParaRPr lang="en-US" dirty="0"/>
          </a:p>
        </p:txBody>
      </p:sp>
      <p:grpSp>
        <p:nvGrpSpPr>
          <p:cNvPr id="100" name="Group 99"/>
          <p:cNvGrpSpPr/>
          <p:nvPr/>
        </p:nvGrpSpPr>
        <p:grpSpPr>
          <a:xfrm rot="16757798">
            <a:off x="2319296" y="5404759"/>
            <a:ext cx="454402" cy="487336"/>
            <a:chOff x="6066439" y="3742661"/>
            <a:chExt cx="593532" cy="638839"/>
          </a:xfrm>
        </p:grpSpPr>
        <p:cxnSp>
          <p:nvCxnSpPr>
            <p:cNvPr id="101" name="Straight Connector 100"/>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6432080" y="4044369"/>
              <a:ext cx="107092" cy="312418"/>
              <a:chOff x="6305122" y="3748836"/>
              <a:chExt cx="107092" cy="312418"/>
            </a:xfrm>
          </p:grpSpPr>
          <p:sp>
            <p:nvSpPr>
              <p:cNvPr id="114" name="Arc 113"/>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4" name="Straight Connector 103"/>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6452530" y="4114391"/>
              <a:ext cx="45719" cy="172374"/>
              <a:chOff x="6661880" y="4094205"/>
              <a:chExt cx="107092" cy="312418"/>
            </a:xfrm>
          </p:grpSpPr>
          <p:sp>
            <p:nvSpPr>
              <p:cNvPr id="112" name="Arc 11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flipH="1">
              <a:off x="6448411" y="4118508"/>
              <a:ext cx="45719" cy="172374"/>
              <a:chOff x="6661880" y="4094205"/>
              <a:chExt cx="107092" cy="312418"/>
            </a:xfrm>
          </p:grpSpPr>
          <p:sp>
            <p:nvSpPr>
              <p:cNvPr id="110" name="Arc 10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9" name="Oval 10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7" name="Straight Arrow Connector 116"/>
          <p:cNvCxnSpPr/>
          <p:nvPr/>
        </p:nvCxnSpPr>
        <p:spPr>
          <a:xfrm flipV="1">
            <a:off x="2671136" y="4957134"/>
            <a:ext cx="4183" cy="296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2645468" y="5237072"/>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660485" y="5143665"/>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761032" y="5197481"/>
            <a:ext cx="0" cy="91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8" idx="5"/>
          </p:cNvCxnSpPr>
          <p:nvPr/>
        </p:nvCxnSpPr>
        <p:spPr>
          <a:xfrm>
            <a:off x="2690062" y="5276292"/>
            <a:ext cx="234068" cy="115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085456" y="5934065"/>
            <a:ext cx="1293664" cy="282757"/>
          </a:xfrm>
          <a:prstGeom prst="rect">
            <a:avLst/>
          </a:prstGeom>
          <a:noFill/>
        </p:spPr>
        <p:txBody>
          <a:bodyPr wrap="square" rtlCol="0">
            <a:spAutoFit/>
          </a:bodyPr>
          <a:lstStyle/>
          <a:p>
            <a:r>
              <a:rPr lang="fr-FR" dirty="0" smtClean="0"/>
              <a:t>Vue de dessous</a:t>
            </a:r>
            <a:endParaRPr lang="en-US" dirty="0"/>
          </a:p>
        </p:txBody>
      </p:sp>
      <p:cxnSp>
        <p:nvCxnSpPr>
          <p:cNvPr id="130" name="Straight Connector 129"/>
          <p:cNvCxnSpPr/>
          <p:nvPr/>
        </p:nvCxnSpPr>
        <p:spPr>
          <a:xfrm flipV="1">
            <a:off x="2579907" y="5155785"/>
            <a:ext cx="85941" cy="47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583540" y="5208067"/>
            <a:ext cx="0" cy="91617"/>
          </a:xfrm>
          <a:prstGeom prst="line">
            <a:avLst/>
          </a:prstGeom>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flipV="1">
            <a:off x="2387844" y="2287317"/>
            <a:ext cx="513893" cy="437903"/>
            <a:chOff x="7820018" y="621547"/>
            <a:chExt cx="673651" cy="571981"/>
          </a:xfrm>
        </p:grpSpPr>
        <p:cxnSp>
          <p:nvCxnSpPr>
            <p:cNvPr id="136" name="Straight Connector 135"/>
            <p:cNvCxnSpPr/>
            <p:nvPr/>
          </p:nvCxnSpPr>
          <p:spPr>
            <a:xfrm flipV="1">
              <a:off x="7820018" y="1019370"/>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8162024" y="621547"/>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8128376" y="98719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148062" y="8651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8279867" y="935484"/>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8" idx="5"/>
            </p:cNvCxnSpPr>
            <p:nvPr/>
          </p:nvCxnSpPr>
          <p:spPr>
            <a:xfrm>
              <a:off x="8186834" y="103842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8042434" y="881022"/>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047197" y="949311"/>
              <a:ext cx="0" cy="11966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rot="6132059">
            <a:off x="2547321" y="1886975"/>
            <a:ext cx="454402" cy="487336"/>
            <a:chOff x="6066439" y="3742661"/>
            <a:chExt cx="593532" cy="638839"/>
          </a:xfrm>
        </p:grpSpPr>
        <p:cxnSp>
          <p:nvCxnSpPr>
            <p:cNvPr id="146" name="Straight Connector 145"/>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48" name="Group 147"/>
            <p:cNvGrpSpPr/>
            <p:nvPr/>
          </p:nvGrpSpPr>
          <p:grpSpPr>
            <a:xfrm>
              <a:off x="6432080" y="4044369"/>
              <a:ext cx="107092" cy="312418"/>
              <a:chOff x="6305122" y="3748836"/>
              <a:chExt cx="107092" cy="312418"/>
            </a:xfrm>
          </p:grpSpPr>
          <p:sp>
            <p:nvSpPr>
              <p:cNvPr id="159" name="Arc 158"/>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0" name="Arc 159"/>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49" name="Straight Connector 148"/>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6452530" y="4114391"/>
              <a:ext cx="45719" cy="172374"/>
              <a:chOff x="6661880" y="4094205"/>
              <a:chExt cx="107092" cy="312418"/>
            </a:xfrm>
          </p:grpSpPr>
          <p:sp>
            <p:nvSpPr>
              <p:cNvPr id="157" name="Arc 15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Arc 15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Group 152"/>
            <p:cNvGrpSpPr/>
            <p:nvPr/>
          </p:nvGrpSpPr>
          <p:grpSpPr>
            <a:xfrm flipH="1">
              <a:off x="6448411" y="4118508"/>
              <a:ext cx="45719" cy="172374"/>
              <a:chOff x="6661880" y="4094205"/>
              <a:chExt cx="107092" cy="312418"/>
            </a:xfrm>
          </p:grpSpPr>
          <p:sp>
            <p:nvSpPr>
              <p:cNvPr id="155" name="Arc 154"/>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Arc 155"/>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4" name="Oval 153"/>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TextBox 160"/>
          <p:cNvSpPr txBox="1"/>
          <p:nvPr/>
        </p:nvSpPr>
        <p:spPr>
          <a:xfrm>
            <a:off x="2032410" y="1579382"/>
            <a:ext cx="1550030" cy="369332"/>
          </a:xfrm>
          <a:prstGeom prst="rect">
            <a:avLst/>
          </a:prstGeom>
          <a:noFill/>
        </p:spPr>
        <p:txBody>
          <a:bodyPr wrap="square" rtlCol="0">
            <a:spAutoFit/>
          </a:bodyPr>
          <a:lstStyle/>
          <a:p>
            <a:r>
              <a:rPr lang="fr-FR" dirty="0" smtClean="0"/>
              <a:t>Vue de dessus</a:t>
            </a:r>
            <a:endParaRPr lang="en-US"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30</a:t>
            </a:fld>
            <a:endParaRPr lang="en-US"/>
          </a:p>
        </p:txBody>
      </p:sp>
      <p:pic>
        <p:nvPicPr>
          <p:cNvPr id="3" name="Picture 2"/>
          <p:cNvPicPr>
            <a:picLocks noChangeAspect="1"/>
          </p:cNvPicPr>
          <p:nvPr/>
        </p:nvPicPr>
        <p:blipFill rotWithShape="1">
          <a:blip r:embed="rId2"/>
          <a:srcRect l="3232" t="10367" r="7987" b="5741"/>
          <a:stretch/>
        </p:blipFill>
        <p:spPr>
          <a:xfrm>
            <a:off x="1762016" y="2991527"/>
            <a:ext cx="1635386" cy="1571788"/>
          </a:xfrm>
          <a:prstGeom prst="rect">
            <a:avLst/>
          </a:prstGeom>
        </p:spPr>
      </p:pic>
      <p:pic>
        <p:nvPicPr>
          <p:cNvPr id="52" name="Picture 51"/>
          <p:cNvPicPr>
            <a:picLocks noChangeAspect="1"/>
          </p:cNvPicPr>
          <p:nvPr/>
        </p:nvPicPr>
        <p:blipFill>
          <a:blip r:embed="rId3"/>
          <a:stretch>
            <a:fillRect/>
          </a:stretch>
        </p:blipFill>
        <p:spPr>
          <a:xfrm>
            <a:off x="5597225" y="1510204"/>
            <a:ext cx="5362417" cy="5211271"/>
          </a:xfrm>
          <a:prstGeom prst="rect">
            <a:avLst/>
          </a:prstGeom>
          <a:ln>
            <a:solidFill>
              <a:schemeClr val="tx1"/>
            </a:solidFill>
          </a:ln>
        </p:spPr>
      </p:pic>
      <p:sp>
        <p:nvSpPr>
          <p:cNvPr id="162" name="TextBox 161"/>
          <p:cNvSpPr txBox="1"/>
          <p:nvPr/>
        </p:nvSpPr>
        <p:spPr>
          <a:xfrm>
            <a:off x="5533286" y="1476320"/>
            <a:ext cx="1931380" cy="1754326"/>
          </a:xfrm>
          <a:prstGeom prst="rect">
            <a:avLst/>
          </a:prstGeom>
          <a:noFill/>
        </p:spPr>
        <p:txBody>
          <a:bodyPr wrap="square" rtlCol="0">
            <a:spAutoFit/>
          </a:bodyPr>
          <a:lstStyle/>
          <a:p>
            <a:r>
              <a:rPr lang="fr-FR" dirty="0" smtClean="0"/>
              <a:t>Regardez par où la </a:t>
            </a:r>
            <a:r>
              <a:rPr lang="fr-FR" dirty="0" smtClean="0">
                <a:solidFill>
                  <a:srgbClr val="FF0000"/>
                </a:solidFill>
              </a:rPr>
              <a:t>partie manquante </a:t>
            </a:r>
            <a:r>
              <a:rPr lang="fr-FR" dirty="0" smtClean="0"/>
              <a:t>se positionne sur chaque vue, ainsi que le type de trait utilisé.</a:t>
            </a:r>
            <a:endParaRPr lang="en-US" dirty="0"/>
          </a:p>
        </p:txBody>
      </p:sp>
      <p:sp>
        <p:nvSpPr>
          <p:cNvPr id="5" name="Ellipse 4"/>
          <p:cNvSpPr/>
          <p:nvPr/>
        </p:nvSpPr>
        <p:spPr>
          <a:xfrm>
            <a:off x="5455920" y="1699260"/>
            <a:ext cx="1920240" cy="4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2" name="Connecteur droit avec flèche 91"/>
          <p:cNvCxnSpPr>
            <a:stCxn id="5" idx="2"/>
          </p:cNvCxnSpPr>
          <p:nvPr/>
        </p:nvCxnSpPr>
        <p:spPr>
          <a:xfrm flipH="1">
            <a:off x="2866149" y="1930260"/>
            <a:ext cx="2589771" cy="23254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3" name="Ellipse 162"/>
          <p:cNvSpPr/>
          <p:nvPr/>
        </p:nvSpPr>
        <p:spPr>
          <a:xfrm>
            <a:off x="2287496" y="4255193"/>
            <a:ext cx="862334" cy="3145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Date Placeholder 74"/>
          <p:cNvSpPr>
            <a:spLocks noGrp="1"/>
          </p:cNvSpPr>
          <p:nvPr>
            <p:ph type="dt" sz="half" idx="10"/>
          </p:nvPr>
        </p:nvSpPr>
        <p:spPr/>
        <p:txBody>
          <a:bodyPr/>
          <a:lstStyle/>
          <a:p>
            <a:fld id="{B23DD49A-61D5-4206-9FB9-7484D10617E6}" type="datetime7">
              <a:rPr lang="en-US" smtClean="0"/>
              <a:pPr/>
              <a:t>Nov-18</a:t>
            </a:fld>
            <a:endParaRPr lang="en-US"/>
          </a:p>
        </p:txBody>
      </p:sp>
      <p:sp>
        <p:nvSpPr>
          <p:cNvPr id="99" name="Footer Placeholder 98"/>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603370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Un exemple un peu plus compliqué</a:t>
            </a:r>
            <a:endParaRPr lang="en-US" sz="3600" dirty="0"/>
          </a:p>
        </p:txBody>
      </p:sp>
      <p:cxnSp>
        <p:nvCxnSpPr>
          <p:cNvPr id="128" name="Straight Connector 127"/>
          <p:cNvCxnSpPr/>
          <p:nvPr/>
        </p:nvCxnSpPr>
        <p:spPr>
          <a:xfrm flipV="1">
            <a:off x="2410238" y="5261703"/>
            <a:ext cx="260898" cy="13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820130" y="4187887"/>
            <a:ext cx="452774" cy="489089"/>
            <a:chOff x="6066439" y="3742661"/>
            <a:chExt cx="593532" cy="638839"/>
          </a:xfrm>
        </p:grpSpPr>
        <p:cxnSp>
          <p:nvCxnSpPr>
            <p:cNvPr id="7" name="Straight Connector 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432080" y="4044369"/>
              <a:ext cx="107092" cy="312418"/>
              <a:chOff x="6305122" y="3748836"/>
              <a:chExt cx="107092" cy="312418"/>
            </a:xfrm>
          </p:grpSpPr>
          <p:sp>
            <p:nvSpPr>
              <p:cNvPr id="20" name="Arc 1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 name="Straight Connector 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452530" y="4114391"/>
              <a:ext cx="45719" cy="172374"/>
              <a:chOff x="6661880" y="4094205"/>
              <a:chExt cx="107092" cy="312418"/>
            </a:xfrm>
          </p:grpSpPr>
          <p:sp>
            <p:nvSpPr>
              <p:cNvPr id="18" name="Arc 1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flipH="1">
              <a:off x="6448411" y="4118508"/>
              <a:ext cx="45719" cy="172374"/>
              <a:chOff x="6661880" y="4094205"/>
              <a:chExt cx="107092" cy="312418"/>
            </a:xfrm>
          </p:grpSpPr>
          <p:sp>
            <p:nvSpPr>
              <p:cNvPr id="16" name="Arc 1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Oval 1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303873" y="4373699"/>
            <a:ext cx="321553" cy="282225"/>
            <a:chOff x="6516492" y="2633124"/>
            <a:chExt cx="421517" cy="368638"/>
          </a:xfrm>
        </p:grpSpPr>
        <p:cxnSp>
          <p:nvCxnSpPr>
            <p:cNvPr id="23" name="Straight Arrow Connector 22"/>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926424" y="4802636"/>
            <a:ext cx="1078155" cy="282757"/>
          </a:xfrm>
          <a:prstGeom prst="rect">
            <a:avLst/>
          </a:prstGeom>
          <a:noFill/>
        </p:spPr>
        <p:txBody>
          <a:bodyPr wrap="square" rtlCol="0">
            <a:spAutoFit/>
          </a:bodyPr>
          <a:lstStyle/>
          <a:p>
            <a:r>
              <a:rPr lang="fr-FR" dirty="0" smtClean="0"/>
              <a:t>Vue de face</a:t>
            </a:r>
            <a:endParaRPr lang="en-US" dirty="0"/>
          </a:p>
        </p:txBody>
      </p:sp>
      <p:grpSp>
        <p:nvGrpSpPr>
          <p:cNvPr id="29" name="Group 28"/>
          <p:cNvGrpSpPr/>
          <p:nvPr/>
        </p:nvGrpSpPr>
        <p:grpSpPr>
          <a:xfrm>
            <a:off x="1296455" y="2856624"/>
            <a:ext cx="306011" cy="284671"/>
            <a:chOff x="6654470" y="424339"/>
            <a:chExt cx="401144" cy="371832"/>
          </a:xfrm>
        </p:grpSpPr>
        <p:cxnSp>
          <p:nvCxnSpPr>
            <p:cNvPr id="30" name="Straight Arrow Connector 29"/>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02108" y="3198055"/>
            <a:ext cx="1197053" cy="282757"/>
          </a:xfrm>
          <a:prstGeom prst="rect">
            <a:avLst/>
          </a:prstGeom>
          <a:noFill/>
        </p:spPr>
        <p:txBody>
          <a:bodyPr wrap="square" rtlCol="0">
            <a:spAutoFit/>
          </a:bodyPr>
          <a:lstStyle/>
          <a:p>
            <a:r>
              <a:rPr lang="fr-FR" dirty="0" smtClean="0"/>
              <a:t>Vue de gauche</a:t>
            </a:r>
            <a:endParaRPr lang="en-US" dirty="0"/>
          </a:p>
        </p:txBody>
      </p:sp>
      <p:grpSp>
        <p:nvGrpSpPr>
          <p:cNvPr id="36" name="Group 35"/>
          <p:cNvGrpSpPr/>
          <p:nvPr/>
        </p:nvGrpSpPr>
        <p:grpSpPr>
          <a:xfrm rot="2368922">
            <a:off x="911669" y="2501013"/>
            <a:ext cx="452774" cy="489089"/>
            <a:chOff x="6066439" y="3742661"/>
            <a:chExt cx="593532" cy="638839"/>
          </a:xfrm>
        </p:grpSpPr>
        <p:cxnSp>
          <p:nvCxnSpPr>
            <p:cNvPr id="37" name="Straight Connector 3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432080" y="4044369"/>
              <a:ext cx="107092" cy="312418"/>
              <a:chOff x="6305122" y="3748836"/>
              <a:chExt cx="107092" cy="312418"/>
            </a:xfrm>
          </p:grpSpPr>
          <p:sp>
            <p:nvSpPr>
              <p:cNvPr id="50" name="Arc 4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452530" y="4114391"/>
              <a:ext cx="45719" cy="172374"/>
              <a:chOff x="6661880" y="4094205"/>
              <a:chExt cx="107092" cy="312418"/>
            </a:xfrm>
          </p:grpSpPr>
          <p:sp>
            <p:nvSpPr>
              <p:cNvPr id="48" name="Arc 4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p:cNvGrpSpPr/>
            <p:nvPr/>
          </p:nvGrpSpPr>
          <p:grpSpPr>
            <a:xfrm flipH="1">
              <a:off x="6448411" y="4118508"/>
              <a:ext cx="45719" cy="172374"/>
              <a:chOff x="6661880" y="4094205"/>
              <a:chExt cx="107092" cy="312418"/>
            </a:xfrm>
          </p:grpSpPr>
          <p:sp>
            <p:nvSpPr>
              <p:cNvPr id="46" name="Arc 4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Arrow Connector 52"/>
          <p:cNvCxnSpPr/>
          <p:nvPr/>
        </p:nvCxnSpPr>
        <p:spPr>
          <a:xfrm flipH="1" flipV="1">
            <a:off x="3694165" y="4480252"/>
            <a:ext cx="280653" cy="1333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956416" y="4593313"/>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3990921" y="4499432"/>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3886491" y="4504317"/>
            <a:ext cx="101823" cy="48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992883" y="4480252"/>
            <a:ext cx="260898" cy="13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44505" y="5045095"/>
            <a:ext cx="1197053" cy="282757"/>
          </a:xfrm>
          <a:prstGeom prst="rect">
            <a:avLst/>
          </a:prstGeom>
          <a:noFill/>
        </p:spPr>
        <p:txBody>
          <a:bodyPr wrap="square" rtlCol="0">
            <a:spAutoFit/>
          </a:bodyPr>
          <a:lstStyle/>
          <a:p>
            <a:r>
              <a:rPr lang="fr-FR" dirty="0" smtClean="0"/>
              <a:t>Vue de droite</a:t>
            </a:r>
            <a:endParaRPr lang="en-US" dirty="0"/>
          </a:p>
        </p:txBody>
      </p:sp>
      <p:grpSp>
        <p:nvGrpSpPr>
          <p:cNvPr id="59" name="Group 58"/>
          <p:cNvGrpSpPr/>
          <p:nvPr/>
        </p:nvGrpSpPr>
        <p:grpSpPr>
          <a:xfrm rot="11654315" flipV="1">
            <a:off x="4144446" y="4422069"/>
            <a:ext cx="452774" cy="489089"/>
            <a:chOff x="6066439" y="3742661"/>
            <a:chExt cx="593532" cy="638839"/>
          </a:xfrm>
        </p:grpSpPr>
        <p:cxnSp>
          <p:nvCxnSpPr>
            <p:cNvPr id="60" name="Straight Connector 5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432080" y="4044369"/>
              <a:ext cx="107092" cy="312418"/>
              <a:chOff x="6305122" y="3748836"/>
              <a:chExt cx="107092" cy="312418"/>
            </a:xfrm>
          </p:grpSpPr>
          <p:sp>
            <p:nvSpPr>
              <p:cNvPr id="73" name="Arc 7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3" name="Straight Connector 6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452530" y="4114391"/>
              <a:ext cx="45719" cy="172374"/>
              <a:chOff x="6661880" y="4094205"/>
              <a:chExt cx="107092" cy="312418"/>
            </a:xfrm>
          </p:grpSpPr>
          <p:sp>
            <p:nvSpPr>
              <p:cNvPr id="71" name="Arc 7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66"/>
            <p:cNvGrpSpPr/>
            <p:nvPr/>
          </p:nvGrpSpPr>
          <p:grpSpPr>
            <a:xfrm flipH="1">
              <a:off x="6448411" y="4118508"/>
              <a:ext cx="45719" cy="172374"/>
              <a:chOff x="6661880" y="4094205"/>
              <a:chExt cx="107092" cy="312418"/>
            </a:xfrm>
          </p:grpSpPr>
          <p:sp>
            <p:nvSpPr>
              <p:cNvPr id="69" name="Arc 6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6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8" name="Oval 6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rot="19994103" flipH="1">
            <a:off x="3782274" y="2580437"/>
            <a:ext cx="452774" cy="489089"/>
            <a:chOff x="6066439" y="3742661"/>
            <a:chExt cx="593532" cy="638839"/>
          </a:xfrm>
        </p:grpSpPr>
        <p:cxnSp>
          <p:nvCxnSpPr>
            <p:cNvPr id="77" name="Straight Connector 7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432080" y="4044369"/>
              <a:ext cx="107092" cy="312418"/>
              <a:chOff x="6305122" y="3748836"/>
              <a:chExt cx="107092" cy="312418"/>
            </a:xfrm>
          </p:grpSpPr>
          <p:sp>
            <p:nvSpPr>
              <p:cNvPr id="90" name="Arc 8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0" name="Straight Connector 7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6452530" y="4114391"/>
              <a:ext cx="45719" cy="172374"/>
              <a:chOff x="6661880" y="4094205"/>
              <a:chExt cx="107092" cy="312418"/>
            </a:xfrm>
          </p:grpSpPr>
          <p:sp>
            <p:nvSpPr>
              <p:cNvPr id="88" name="Arc 8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p:cNvGrpSpPr/>
            <p:nvPr/>
          </p:nvGrpSpPr>
          <p:grpSpPr>
            <a:xfrm flipH="1">
              <a:off x="6448411" y="4118508"/>
              <a:ext cx="45719" cy="172374"/>
              <a:chOff x="6661880" y="4094205"/>
              <a:chExt cx="107092" cy="312418"/>
            </a:xfrm>
          </p:grpSpPr>
          <p:sp>
            <p:nvSpPr>
              <p:cNvPr id="86" name="Arc 8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5" name="Oval 8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p:cNvCxnSpPr/>
          <p:nvPr/>
        </p:nvCxnSpPr>
        <p:spPr>
          <a:xfrm flipH="1">
            <a:off x="3483859" y="3116270"/>
            <a:ext cx="284125" cy="162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749583" y="3095997"/>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3670134" y="3175323"/>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773829" y="3174581"/>
            <a:ext cx="101823" cy="48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786720" y="3121556"/>
            <a:ext cx="234068" cy="115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364677" y="3375791"/>
            <a:ext cx="1078155" cy="646331"/>
          </a:xfrm>
          <a:prstGeom prst="rect">
            <a:avLst/>
          </a:prstGeom>
          <a:noFill/>
        </p:spPr>
        <p:txBody>
          <a:bodyPr wrap="square" rtlCol="0">
            <a:spAutoFit/>
          </a:bodyPr>
          <a:lstStyle/>
          <a:p>
            <a:r>
              <a:rPr lang="fr-FR" dirty="0" smtClean="0"/>
              <a:t>Vue arrière</a:t>
            </a:r>
            <a:endParaRPr lang="en-US" dirty="0"/>
          </a:p>
        </p:txBody>
      </p:sp>
      <p:grpSp>
        <p:nvGrpSpPr>
          <p:cNvPr id="100" name="Group 99"/>
          <p:cNvGrpSpPr/>
          <p:nvPr/>
        </p:nvGrpSpPr>
        <p:grpSpPr>
          <a:xfrm rot="16757798">
            <a:off x="2319296" y="5404759"/>
            <a:ext cx="454402" cy="487336"/>
            <a:chOff x="6066439" y="3742661"/>
            <a:chExt cx="593532" cy="638839"/>
          </a:xfrm>
        </p:grpSpPr>
        <p:cxnSp>
          <p:nvCxnSpPr>
            <p:cNvPr id="101" name="Straight Connector 100"/>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6432080" y="4044369"/>
              <a:ext cx="107092" cy="312418"/>
              <a:chOff x="6305122" y="3748836"/>
              <a:chExt cx="107092" cy="312418"/>
            </a:xfrm>
          </p:grpSpPr>
          <p:sp>
            <p:nvSpPr>
              <p:cNvPr id="114" name="Arc 113"/>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4" name="Straight Connector 103"/>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6452530" y="4114391"/>
              <a:ext cx="45719" cy="172374"/>
              <a:chOff x="6661880" y="4094205"/>
              <a:chExt cx="107092" cy="312418"/>
            </a:xfrm>
          </p:grpSpPr>
          <p:sp>
            <p:nvSpPr>
              <p:cNvPr id="112" name="Arc 11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flipH="1">
              <a:off x="6448411" y="4118508"/>
              <a:ext cx="45719" cy="172374"/>
              <a:chOff x="6661880" y="4094205"/>
              <a:chExt cx="107092" cy="312418"/>
            </a:xfrm>
          </p:grpSpPr>
          <p:sp>
            <p:nvSpPr>
              <p:cNvPr id="110" name="Arc 10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9" name="Oval 10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7" name="Straight Arrow Connector 116"/>
          <p:cNvCxnSpPr/>
          <p:nvPr/>
        </p:nvCxnSpPr>
        <p:spPr>
          <a:xfrm flipV="1">
            <a:off x="2671136" y="4957134"/>
            <a:ext cx="4183" cy="296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2645468" y="5237072"/>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660485" y="5143665"/>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761032" y="5197481"/>
            <a:ext cx="0" cy="91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8" idx="5"/>
          </p:cNvCxnSpPr>
          <p:nvPr/>
        </p:nvCxnSpPr>
        <p:spPr>
          <a:xfrm>
            <a:off x="2690062" y="5276292"/>
            <a:ext cx="234068" cy="115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085456" y="5934065"/>
            <a:ext cx="1293664" cy="282757"/>
          </a:xfrm>
          <a:prstGeom prst="rect">
            <a:avLst/>
          </a:prstGeom>
          <a:noFill/>
        </p:spPr>
        <p:txBody>
          <a:bodyPr wrap="square" rtlCol="0">
            <a:spAutoFit/>
          </a:bodyPr>
          <a:lstStyle/>
          <a:p>
            <a:r>
              <a:rPr lang="fr-FR" dirty="0" smtClean="0"/>
              <a:t>Vue de dessous</a:t>
            </a:r>
            <a:endParaRPr lang="en-US" dirty="0"/>
          </a:p>
        </p:txBody>
      </p:sp>
      <p:cxnSp>
        <p:nvCxnSpPr>
          <p:cNvPr id="130" name="Straight Connector 129"/>
          <p:cNvCxnSpPr/>
          <p:nvPr/>
        </p:nvCxnSpPr>
        <p:spPr>
          <a:xfrm flipV="1">
            <a:off x="2579907" y="5155785"/>
            <a:ext cx="85941" cy="47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583540" y="5208067"/>
            <a:ext cx="0" cy="91617"/>
          </a:xfrm>
          <a:prstGeom prst="line">
            <a:avLst/>
          </a:prstGeom>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flipV="1">
            <a:off x="2387844" y="2287317"/>
            <a:ext cx="513893" cy="437903"/>
            <a:chOff x="7820018" y="621547"/>
            <a:chExt cx="673651" cy="571981"/>
          </a:xfrm>
        </p:grpSpPr>
        <p:cxnSp>
          <p:nvCxnSpPr>
            <p:cNvPr id="136" name="Straight Connector 135"/>
            <p:cNvCxnSpPr/>
            <p:nvPr/>
          </p:nvCxnSpPr>
          <p:spPr>
            <a:xfrm flipV="1">
              <a:off x="7820018" y="1019370"/>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8162024" y="621547"/>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8128376" y="98719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148062" y="8651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8279867" y="935484"/>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8" idx="5"/>
            </p:cNvCxnSpPr>
            <p:nvPr/>
          </p:nvCxnSpPr>
          <p:spPr>
            <a:xfrm>
              <a:off x="8186834" y="103842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8042434" y="881022"/>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047197" y="949311"/>
              <a:ext cx="0" cy="11966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rot="6132059">
            <a:off x="2547321" y="1886975"/>
            <a:ext cx="454402" cy="487336"/>
            <a:chOff x="6066439" y="3742661"/>
            <a:chExt cx="593532" cy="638839"/>
          </a:xfrm>
        </p:grpSpPr>
        <p:cxnSp>
          <p:nvCxnSpPr>
            <p:cNvPr id="146" name="Straight Connector 145"/>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48" name="Group 147"/>
            <p:cNvGrpSpPr/>
            <p:nvPr/>
          </p:nvGrpSpPr>
          <p:grpSpPr>
            <a:xfrm>
              <a:off x="6432080" y="4044369"/>
              <a:ext cx="107092" cy="312418"/>
              <a:chOff x="6305122" y="3748836"/>
              <a:chExt cx="107092" cy="312418"/>
            </a:xfrm>
          </p:grpSpPr>
          <p:sp>
            <p:nvSpPr>
              <p:cNvPr id="159" name="Arc 158"/>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0" name="Arc 159"/>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49" name="Straight Connector 148"/>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6452530" y="4114391"/>
              <a:ext cx="45719" cy="172374"/>
              <a:chOff x="6661880" y="4094205"/>
              <a:chExt cx="107092" cy="312418"/>
            </a:xfrm>
          </p:grpSpPr>
          <p:sp>
            <p:nvSpPr>
              <p:cNvPr id="157" name="Arc 15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Arc 15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Group 152"/>
            <p:cNvGrpSpPr/>
            <p:nvPr/>
          </p:nvGrpSpPr>
          <p:grpSpPr>
            <a:xfrm flipH="1">
              <a:off x="6448411" y="4118508"/>
              <a:ext cx="45719" cy="172374"/>
              <a:chOff x="6661880" y="4094205"/>
              <a:chExt cx="107092" cy="312418"/>
            </a:xfrm>
          </p:grpSpPr>
          <p:sp>
            <p:nvSpPr>
              <p:cNvPr id="155" name="Arc 154"/>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Arc 155"/>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4" name="Oval 153"/>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TextBox 160"/>
          <p:cNvSpPr txBox="1"/>
          <p:nvPr/>
        </p:nvSpPr>
        <p:spPr>
          <a:xfrm>
            <a:off x="2032410" y="1579382"/>
            <a:ext cx="1550030" cy="369332"/>
          </a:xfrm>
          <a:prstGeom prst="rect">
            <a:avLst/>
          </a:prstGeom>
          <a:noFill/>
        </p:spPr>
        <p:txBody>
          <a:bodyPr wrap="square" rtlCol="0">
            <a:spAutoFit/>
          </a:bodyPr>
          <a:lstStyle/>
          <a:p>
            <a:r>
              <a:rPr lang="fr-FR" dirty="0" smtClean="0"/>
              <a:t>Vue de dessus</a:t>
            </a:r>
            <a:endParaRPr lang="en-US"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31</a:t>
            </a:fld>
            <a:endParaRPr lang="en-US"/>
          </a:p>
        </p:txBody>
      </p:sp>
      <p:pic>
        <p:nvPicPr>
          <p:cNvPr id="3" name="Picture 2"/>
          <p:cNvPicPr>
            <a:picLocks noChangeAspect="1"/>
          </p:cNvPicPr>
          <p:nvPr/>
        </p:nvPicPr>
        <p:blipFill rotWithShape="1">
          <a:blip r:embed="rId2"/>
          <a:srcRect l="3232" t="10367" r="7987" b="5741"/>
          <a:stretch/>
        </p:blipFill>
        <p:spPr>
          <a:xfrm>
            <a:off x="1762016" y="2991527"/>
            <a:ext cx="1635386" cy="1571788"/>
          </a:xfrm>
          <a:prstGeom prst="rect">
            <a:avLst/>
          </a:prstGeom>
        </p:spPr>
      </p:pic>
      <p:pic>
        <p:nvPicPr>
          <p:cNvPr id="52" name="Picture 51"/>
          <p:cNvPicPr>
            <a:picLocks noChangeAspect="1"/>
          </p:cNvPicPr>
          <p:nvPr/>
        </p:nvPicPr>
        <p:blipFill>
          <a:blip r:embed="rId3"/>
          <a:stretch>
            <a:fillRect/>
          </a:stretch>
        </p:blipFill>
        <p:spPr>
          <a:xfrm>
            <a:off x="5597225" y="1510204"/>
            <a:ext cx="5362417" cy="5211271"/>
          </a:xfrm>
          <a:prstGeom prst="rect">
            <a:avLst/>
          </a:prstGeom>
          <a:ln>
            <a:solidFill>
              <a:schemeClr val="tx1"/>
            </a:solidFill>
          </a:ln>
        </p:spPr>
      </p:pic>
      <p:sp>
        <p:nvSpPr>
          <p:cNvPr id="162" name="TextBox 161"/>
          <p:cNvSpPr txBox="1"/>
          <p:nvPr/>
        </p:nvSpPr>
        <p:spPr>
          <a:xfrm>
            <a:off x="5533286" y="1476320"/>
            <a:ext cx="1931380" cy="1754326"/>
          </a:xfrm>
          <a:prstGeom prst="rect">
            <a:avLst/>
          </a:prstGeom>
          <a:noFill/>
        </p:spPr>
        <p:txBody>
          <a:bodyPr wrap="square" rtlCol="0">
            <a:spAutoFit/>
          </a:bodyPr>
          <a:lstStyle/>
          <a:p>
            <a:r>
              <a:rPr lang="fr-FR" dirty="0" smtClean="0"/>
              <a:t>Regardez par où la </a:t>
            </a:r>
            <a:r>
              <a:rPr lang="fr-FR" dirty="0" smtClean="0">
                <a:solidFill>
                  <a:srgbClr val="FF0000"/>
                </a:solidFill>
              </a:rPr>
              <a:t>partie manquante </a:t>
            </a:r>
            <a:r>
              <a:rPr lang="fr-FR" dirty="0" smtClean="0"/>
              <a:t>se positionne sur chaque vue, ainsi que le type de trait utilisé.</a:t>
            </a:r>
            <a:endParaRPr lang="en-US" dirty="0"/>
          </a:p>
        </p:txBody>
      </p:sp>
      <p:sp>
        <p:nvSpPr>
          <p:cNvPr id="5" name="Ellipse 4"/>
          <p:cNvSpPr/>
          <p:nvPr/>
        </p:nvSpPr>
        <p:spPr>
          <a:xfrm>
            <a:off x="5455920" y="1699260"/>
            <a:ext cx="1920240" cy="4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2" name="Connecteur droit avec flèche 91"/>
          <p:cNvCxnSpPr>
            <a:stCxn id="5" idx="2"/>
          </p:cNvCxnSpPr>
          <p:nvPr/>
        </p:nvCxnSpPr>
        <p:spPr>
          <a:xfrm flipH="1">
            <a:off x="2866149" y="1930260"/>
            <a:ext cx="2589771" cy="23254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3" name="Ellipse 162"/>
          <p:cNvSpPr/>
          <p:nvPr/>
        </p:nvSpPr>
        <p:spPr>
          <a:xfrm>
            <a:off x="2287496" y="4255193"/>
            <a:ext cx="862334" cy="3145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4" name="Ellipse 163"/>
          <p:cNvSpPr/>
          <p:nvPr/>
        </p:nvSpPr>
        <p:spPr>
          <a:xfrm>
            <a:off x="5977890" y="2636027"/>
            <a:ext cx="697230" cy="256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5" name="Connecteur droit avec flèche 164"/>
          <p:cNvCxnSpPr>
            <a:stCxn id="164" idx="6"/>
          </p:cNvCxnSpPr>
          <p:nvPr/>
        </p:nvCxnSpPr>
        <p:spPr>
          <a:xfrm flipV="1">
            <a:off x="6675120" y="2157515"/>
            <a:ext cx="1912620" cy="60691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Connecteur droit avec flèche 165"/>
          <p:cNvCxnSpPr>
            <a:stCxn id="164" idx="5"/>
          </p:cNvCxnSpPr>
          <p:nvPr/>
        </p:nvCxnSpPr>
        <p:spPr>
          <a:xfrm>
            <a:off x="6573013" y="2855217"/>
            <a:ext cx="2014727" cy="32941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Connecteur droit avec flèche 166"/>
          <p:cNvCxnSpPr>
            <a:stCxn id="164" idx="5"/>
          </p:cNvCxnSpPr>
          <p:nvPr/>
        </p:nvCxnSpPr>
        <p:spPr>
          <a:xfrm>
            <a:off x="6573013" y="2855217"/>
            <a:ext cx="3630167" cy="18912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Connecteur droit avec flèche 167"/>
          <p:cNvCxnSpPr>
            <a:stCxn id="164" idx="4"/>
          </p:cNvCxnSpPr>
          <p:nvPr/>
        </p:nvCxnSpPr>
        <p:spPr>
          <a:xfrm>
            <a:off x="6326505" y="2892824"/>
            <a:ext cx="0" cy="1763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Connecteur droit avec flèche 168"/>
          <p:cNvCxnSpPr>
            <a:stCxn id="164" idx="5"/>
          </p:cNvCxnSpPr>
          <p:nvPr/>
        </p:nvCxnSpPr>
        <p:spPr>
          <a:xfrm>
            <a:off x="6573013" y="2855217"/>
            <a:ext cx="2014727" cy="187292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5" name="Date Placeholder 74"/>
          <p:cNvSpPr>
            <a:spLocks noGrp="1"/>
          </p:cNvSpPr>
          <p:nvPr>
            <p:ph type="dt" sz="half" idx="10"/>
          </p:nvPr>
        </p:nvSpPr>
        <p:spPr/>
        <p:txBody>
          <a:bodyPr/>
          <a:lstStyle/>
          <a:p>
            <a:fld id="{361A9C66-10C8-4BA0-92D4-64DA2CAFC371}" type="datetime7">
              <a:rPr lang="en-US" smtClean="0"/>
              <a:pPr/>
              <a:t>Nov-18</a:t>
            </a:fld>
            <a:endParaRPr lang="en-US"/>
          </a:p>
        </p:txBody>
      </p:sp>
      <p:sp>
        <p:nvSpPr>
          <p:cNvPr id="99" name="Footer Placeholder 98"/>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3649281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Un exemple un peu plus compliqué</a:t>
            </a:r>
            <a:endParaRPr lang="en-US" sz="3600" dirty="0"/>
          </a:p>
        </p:txBody>
      </p:sp>
      <p:cxnSp>
        <p:nvCxnSpPr>
          <p:cNvPr id="128" name="Straight Connector 127"/>
          <p:cNvCxnSpPr/>
          <p:nvPr/>
        </p:nvCxnSpPr>
        <p:spPr>
          <a:xfrm flipV="1">
            <a:off x="2410238" y="5261703"/>
            <a:ext cx="260898" cy="13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820130" y="4187887"/>
            <a:ext cx="452774" cy="489089"/>
            <a:chOff x="6066439" y="3742661"/>
            <a:chExt cx="593532" cy="638839"/>
          </a:xfrm>
        </p:grpSpPr>
        <p:cxnSp>
          <p:nvCxnSpPr>
            <p:cNvPr id="7" name="Straight Connector 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432080" y="4044369"/>
              <a:ext cx="107092" cy="312418"/>
              <a:chOff x="6305122" y="3748836"/>
              <a:chExt cx="107092" cy="312418"/>
            </a:xfrm>
          </p:grpSpPr>
          <p:sp>
            <p:nvSpPr>
              <p:cNvPr id="20" name="Arc 1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 name="Straight Connector 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452530" y="4114391"/>
              <a:ext cx="45719" cy="172374"/>
              <a:chOff x="6661880" y="4094205"/>
              <a:chExt cx="107092" cy="312418"/>
            </a:xfrm>
          </p:grpSpPr>
          <p:sp>
            <p:nvSpPr>
              <p:cNvPr id="18" name="Arc 1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flipH="1">
              <a:off x="6448411" y="4118508"/>
              <a:ext cx="45719" cy="172374"/>
              <a:chOff x="6661880" y="4094205"/>
              <a:chExt cx="107092" cy="312418"/>
            </a:xfrm>
          </p:grpSpPr>
          <p:sp>
            <p:nvSpPr>
              <p:cNvPr id="16" name="Arc 1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Oval 1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303873" y="4373699"/>
            <a:ext cx="321553" cy="282225"/>
            <a:chOff x="6516492" y="2633124"/>
            <a:chExt cx="421517" cy="368638"/>
          </a:xfrm>
        </p:grpSpPr>
        <p:cxnSp>
          <p:nvCxnSpPr>
            <p:cNvPr id="23" name="Straight Arrow Connector 22"/>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926424" y="4802636"/>
            <a:ext cx="1078155" cy="282757"/>
          </a:xfrm>
          <a:prstGeom prst="rect">
            <a:avLst/>
          </a:prstGeom>
          <a:noFill/>
        </p:spPr>
        <p:txBody>
          <a:bodyPr wrap="square" rtlCol="0">
            <a:spAutoFit/>
          </a:bodyPr>
          <a:lstStyle/>
          <a:p>
            <a:r>
              <a:rPr lang="fr-FR" dirty="0" smtClean="0"/>
              <a:t>Vue de face</a:t>
            </a:r>
            <a:endParaRPr lang="en-US" dirty="0"/>
          </a:p>
        </p:txBody>
      </p:sp>
      <p:grpSp>
        <p:nvGrpSpPr>
          <p:cNvPr id="29" name="Group 28"/>
          <p:cNvGrpSpPr/>
          <p:nvPr/>
        </p:nvGrpSpPr>
        <p:grpSpPr>
          <a:xfrm>
            <a:off x="1296455" y="2856624"/>
            <a:ext cx="306011" cy="284671"/>
            <a:chOff x="6654470" y="424339"/>
            <a:chExt cx="401144" cy="371832"/>
          </a:xfrm>
        </p:grpSpPr>
        <p:cxnSp>
          <p:nvCxnSpPr>
            <p:cNvPr id="30" name="Straight Arrow Connector 29"/>
            <p:cNvCxnSpPr/>
            <p:nvPr/>
          </p:nvCxnSpPr>
          <p:spPr>
            <a:xfrm>
              <a:off x="6678592" y="598497"/>
              <a:ext cx="377022" cy="19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654470" y="57201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6824259" y="534554"/>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822587" y="598497"/>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702274" y="424339"/>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02108" y="3198055"/>
            <a:ext cx="1197053" cy="282757"/>
          </a:xfrm>
          <a:prstGeom prst="rect">
            <a:avLst/>
          </a:prstGeom>
          <a:noFill/>
        </p:spPr>
        <p:txBody>
          <a:bodyPr wrap="square" rtlCol="0">
            <a:spAutoFit/>
          </a:bodyPr>
          <a:lstStyle/>
          <a:p>
            <a:r>
              <a:rPr lang="fr-FR" dirty="0" smtClean="0"/>
              <a:t>Vue de gauche</a:t>
            </a:r>
            <a:endParaRPr lang="en-US" dirty="0"/>
          </a:p>
        </p:txBody>
      </p:sp>
      <p:grpSp>
        <p:nvGrpSpPr>
          <p:cNvPr id="36" name="Group 35"/>
          <p:cNvGrpSpPr/>
          <p:nvPr/>
        </p:nvGrpSpPr>
        <p:grpSpPr>
          <a:xfrm rot="2368922">
            <a:off x="911669" y="2501013"/>
            <a:ext cx="452774" cy="489089"/>
            <a:chOff x="6066439" y="3742661"/>
            <a:chExt cx="593532" cy="638839"/>
          </a:xfrm>
        </p:grpSpPr>
        <p:cxnSp>
          <p:nvCxnSpPr>
            <p:cNvPr id="37" name="Straight Connector 3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432080" y="4044369"/>
              <a:ext cx="107092" cy="312418"/>
              <a:chOff x="6305122" y="3748836"/>
              <a:chExt cx="107092" cy="312418"/>
            </a:xfrm>
          </p:grpSpPr>
          <p:sp>
            <p:nvSpPr>
              <p:cNvPr id="50" name="Arc 4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452530" y="4114391"/>
              <a:ext cx="45719" cy="172374"/>
              <a:chOff x="6661880" y="4094205"/>
              <a:chExt cx="107092" cy="312418"/>
            </a:xfrm>
          </p:grpSpPr>
          <p:sp>
            <p:nvSpPr>
              <p:cNvPr id="48" name="Arc 4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p:cNvGrpSpPr/>
            <p:nvPr/>
          </p:nvGrpSpPr>
          <p:grpSpPr>
            <a:xfrm flipH="1">
              <a:off x="6448411" y="4118508"/>
              <a:ext cx="45719" cy="172374"/>
              <a:chOff x="6661880" y="4094205"/>
              <a:chExt cx="107092" cy="312418"/>
            </a:xfrm>
          </p:grpSpPr>
          <p:sp>
            <p:nvSpPr>
              <p:cNvPr id="46" name="Arc 4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Arrow Connector 52"/>
          <p:cNvCxnSpPr/>
          <p:nvPr/>
        </p:nvCxnSpPr>
        <p:spPr>
          <a:xfrm flipH="1" flipV="1">
            <a:off x="3694165" y="4480252"/>
            <a:ext cx="280653" cy="1333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956416" y="4593313"/>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3990921" y="4499432"/>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3886491" y="4504317"/>
            <a:ext cx="101823" cy="48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992883" y="4480252"/>
            <a:ext cx="260898" cy="13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44505" y="5045095"/>
            <a:ext cx="1197053" cy="282757"/>
          </a:xfrm>
          <a:prstGeom prst="rect">
            <a:avLst/>
          </a:prstGeom>
          <a:noFill/>
        </p:spPr>
        <p:txBody>
          <a:bodyPr wrap="square" rtlCol="0">
            <a:spAutoFit/>
          </a:bodyPr>
          <a:lstStyle/>
          <a:p>
            <a:r>
              <a:rPr lang="fr-FR" dirty="0" smtClean="0"/>
              <a:t>Vue de droite</a:t>
            </a:r>
            <a:endParaRPr lang="en-US" dirty="0"/>
          </a:p>
        </p:txBody>
      </p:sp>
      <p:grpSp>
        <p:nvGrpSpPr>
          <p:cNvPr id="59" name="Group 58"/>
          <p:cNvGrpSpPr/>
          <p:nvPr/>
        </p:nvGrpSpPr>
        <p:grpSpPr>
          <a:xfrm rot="11654315" flipV="1">
            <a:off x="4144446" y="4422069"/>
            <a:ext cx="452774" cy="489089"/>
            <a:chOff x="6066439" y="3742661"/>
            <a:chExt cx="593532" cy="638839"/>
          </a:xfrm>
        </p:grpSpPr>
        <p:cxnSp>
          <p:nvCxnSpPr>
            <p:cNvPr id="60" name="Straight Connector 59"/>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432080" y="4044369"/>
              <a:ext cx="107092" cy="312418"/>
              <a:chOff x="6305122" y="3748836"/>
              <a:chExt cx="107092" cy="312418"/>
            </a:xfrm>
          </p:grpSpPr>
          <p:sp>
            <p:nvSpPr>
              <p:cNvPr id="73" name="Arc 7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3" name="Straight Connector 62"/>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452530" y="4114391"/>
              <a:ext cx="45719" cy="172374"/>
              <a:chOff x="6661880" y="4094205"/>
              <a:chExt cx="107092" cy="312418"/>
            </a:xfrm>
          </p:grpSpPr>
          <p:sp>
            <p:nvSpPr>
              <p:cNvPr id="71" name="Arc 7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66"/>
            <p:cNvGrpSpPr/>
            <p:nvPr/>
          </p:nvGrpSpPr>
          <p:grpSpPr>
            <a:xfrm flipH="1">
              <a:off x="6448411" y="4118508"/>
              <a:ext cx="45719" cy="172374"/>
              <a:chOff x="6661880" y="4094205"/>
              <a:chExt cx="107092" cy="312418"/>
            </a:xfrm>
          </p:grpSpPr>
          <p:sp>
            <p:nvSpPr>
              <p:cNvPr id="69" name="Arc 68"/>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69"/>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8" name="Oval 67"/>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rot="19994103" flipH="1">
            <a:off x="3782274" y="2580437"/>
            <a:ext cx="452774" cy="489089"/>
            <a:chOff x="6066439" y="3742661"/>
            <a:chExt cx="593532" cy="638839"/>
          </a:xfrm>
        </p:grpSpPr>
        <p:cxnSp>
          <p:nvCxnSpPr>
            <p:cNvPr id="77" name="Straight Connector 76"/>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6432080" y="4044369"/>
              <a:ext cx="107092" cy="312418"/>
              <a:chOff x="6305122" y="3748836"/>
              <a:chExt cx="107092" cy="312418"/>
            </a:xfrm>
          </p:grpSpPr>
          <p:sp>
            <p:nvSpPr>
              <p:cNvPr id="90" name="Arc 89"/>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0" name="Straight Connector 79"/>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6452530" y="4114391"/>
              <a:ext cx="45719" cy="172374"/>
              <a:chOff x="6661880" y="4094205"/>
              <a:chExt cx="107092" cy="312418"/>
            </a:xfrm>
          </p:grpSpPr>
          <p:sp>
            <p:nvSpPr>
              <p:cNvPr id="88" name="Arc 8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p:cNvGrpSpPr/>
            <p:nvPr/>
          </p:nvGrpSpPr>
          <p:grpSpPr>
            <a:xfrm flipH="1">
              <a:off x="6448411" y="4118508"/>
              <a:ext cx="45719" cy="172374"/>
              <a:chOff x="6661880" y="4094205"/>
              <a:chExt cx="107092" cy="312418"/>
            </a:xfrm>
          </p:grpSpPr>
          <p:sp>
            <p:nvSpPr>
              <p:cNvPr id="86" name="Arc 85"/>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5" name="Oval 84"/>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Arrow Connector 92"/>
          <p:cNvCxnSpPr/>
          <p:nvPr/>
        </p:nvCxnSpPr>
        <p:spPr>
          <a:xfrm flipH="1">
            <a:off x="3483859" y="3116270"/>
            <a:ext cx="284125" cy="162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749583" y="3095997"/>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3670134" y="3175323"/>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773829" y="3174581"/>
            <a:ext cx="101823" cy="48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786720" y="3121556"/>
            <a:ext cx="234068" cy="115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364677" y="3375791"/>
            <a:ext cx="1078155" cy="646331"/>
          </a:xfrm>
          <a:prstGeom prst="rect">
            <a:avLst/>
          </a:prstGeom>
          <a:noFill/>
        </p:spPr>
        <p:txBody>
          <a:bodyPr wrap="square" rtlCol="0">
            <a:spAutoFit/>
          </a:bodyPr>
          <a:lstStyle/>
          <a:p>
            <a:r>
              <a:rPr lang="fr-FR" dirty="0" smtClean="0"/>
              <a:t>Vue arrière</a:t>
            </a:r>
            <a:endParaRPr lang="en-US" dirty="0"/>
          </a:p>
        </p:txBody>
      </p:sp>
      <p:grpSp>
        <p:nvGrpSpPr>
          <p:cNvPr id="100" name="Group 99"/>
          <p:cNvGrpSpPr/>
          <p:nvPr/>
        </p:nvGrpSpPr>
        <p:grpSpPr>
          <a:xfrm rot="16757798">
            <a:off x="2319296" y="5404759"/>
            <a:ext cx="454402" cy="487336"/>
            <a:chOff x="6066439" y="3742661"/>
            <a:chExt cx="593532" cy="638839"/>
          </a:xfrm>
        </p:grpSpPr>
        <p:cxnSp>
          <p:nvCxnSpPr>
            <p:cNvPr id="101" name="Straight Connector 100"/>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6432080" y="4044369"/>
              <a:ext cx="107092" cy="312418"/>
              <a:chOff x="6305122" y="3748836"/>
              <a:chExt cx="107092" cy="312418"/>
            </a:xfrm>
          </p:grpSpPr>
          <p:sp>
            <p:nvSpPr>
              <p:cNvPr id="114" name="Arc 113"/>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4" name="Straight Connector 103"/>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6452530" y="4114391"/>
              <a:ext cx="45719" cy="172374"/>
              <a:chOff x="6661880" y="4094205"/>
              <a:chExt cx="107092" cy="312418"/>
            </a:xfrm>
          </p:grpSpPr>
          <p:sp>
            <p:nvSpPr>
              <p:cNvPr id="112" name="Arc 11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flipH="1">
              <a:off x="6448411" y="4118508"/>
              <a:ext cx="45719" cy="172374"/>
              <a:chOff x="6661880" y="4094205"/>
              <a:chExt cx="107092" cy="312418"/>
            </a:xfrm>
          </p:grpSpPr>
          <p:sp>
            <p:nvSpPr>
              <p:cNvPr id="110" name="Arc 10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9" name="Oval 10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7" name="Straight Arrow Connector 116"/>
          <p:cNvCxnSpPr/>
          <p:nvPr/>
        </p:nvCxnSpPr>
        <p:spPr>
          <a:xfrm flipV="1">
            <a:off x="2671136" y="4957134"/>
            <a:ext cx="4183" cy="296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2645468" y="5237072"/>
            <a:ext cx="52246" cy="4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660485" y="5143665"/>
            <a:ext cx="100547" cy="4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761032" y="5197481"/>
            <a:ext cx="0" cy="91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8" idx="5"/>
          </p:cNvCxnSpPr>
          <p:nvPr/>
        </p:nvCxnSpPr>
        <p:spPr>
          <a:xfrm>
            <a:off x="2690062" y="5276292"/>
            <a:ext cx="234068" cy="115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085456" y="5934065"/>
            <a:ext cx="1293664" cy="282757"/>
          </a:xfrm>
          <a:prstGeom prst="rect">
            <a:avLst/>
          </a:prstGeom>
          <a:noFill/>
        </p:spPr>
        <p:txBody>
          <a:bodyPr wrap="square" rtlCol="0">
            <a:spAutoFit/>
          </a:bodyPr>
          <a:lstStyle/>
          <a:p>
            <a:r>
              <a:rPr lang="fr-FR" dirty="0" smtClean="0"/>
              <a:t>Vue de dessous</a:t>
            </a:r>
            <a:endParaRPr lang="en-US" dirty="0"/>
          </a:p>
        </p:txBody>
      </p:sp>
      <p:cxnSp>
        <p:nvCxnSpPr>
          <p:cNvPr id="130" name="Straight Connector 129"/>
          <p:cNvCxnSpPr/>
          <p:nvPr/>
        </p:nvCxnSpPr>
        <p:spPr>
          <a:xfrm flipV="1">
            <a:off x="2579907" y="5155785"/>
            <a:ext cx="85941" cy="47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583540" y="5208067"/>
            <a:ext cx="0" cy="91617"/>
          </a:xfrm>
          <a:prstGeom prst="line">
            <a:avLst/>
          </a:prstGeom>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flipV="1">
            <a:off x="2387844" y="2287317"/>
            <a:ext cx="513893" cy="437903"/>
            <a:chOff x="7820018" y="621547"/>
            <a:chExt cx="673651" cy="571981"/>
          </a:xfrm>
        </p:grpSpPr>
        <p:cxnSp>
          <p:nvCxnSpPr>
            <p:cNvPr id="136" name="Straight Connector 135"/>
            <p:cNvCxnSpPr/>
            <p:nvPr/>
          </p:nvCxnSpPr>
          <p:spPr>
            <a:xfrm flipV="1">
              <a:off x="7820018" y="1019370"/>
              <a:ext cx="342006" cy="174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8162024" y="621547"/>
              <a:ext cx="5484" cy="387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8128376" y="987197"/>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148062" y="8651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8279867" y="935484"/>
              <a:ext cx="0" cy="1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8" idx="5"/>
            </p:cNvCxnSpPr>
            <p:nvPr/>
          </p:nvCxnSpPr>
          <p:spPr>
            <a:xfrm>
              <a:off x="8186834" y="1038426"/>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8042434" y="881022"/>
              <a:ext cx="112658" cy="62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047197" y="949311"/>
              <a:ext cx="0" cy="11966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rot="6132059">
            <a:off x="2547321" y="1886975"/>
            <a:ext cx="454402" cy="487336"/>
            <a:chOff x="6066439" y="3742661"/>
            <a:chExt cx="593532" cy="638839"/>
          </a:xfrm>
        </p:grpSpPr>
        <p:cxnSp>
          <p:nvCxnSpPr>
            <p:cNvPr id="146" name="Straight Connector 145"/>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48" name="Group 147"/>
            <p:cNvGrpSpPr/>
            <p:nvPr/>
          </p:nvGrpSpPr>
          <p:grpSpPr>
            <a:xfrm>
              <a:off x="6432080" y="4044369"/>
              <a:ext cx="107092" cy="312418"/>
              <a:chOff x="6305122" y="3748836"/>
              <a:chExt cx="107092" cy="312418"/>
            </a:xfrm>
          </p:grpSpPr>
          <p:sp>
            <p:nvSpPr>
              <p:cNvPr id="159" name="Arc 158"/>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0" name="Arc 159"/>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49" name="Straight Connector 148"/>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6452530" y="4114391"/>
              <a:ext cx="45719" cy="172374"/>
              <a:chOff x="6661880" y="4094205"/>
              <a:chExt cx="107092" cy="312418"/>
            </a:xfrm>
          </p:grpSpPr>
          <p:sp>
            <p:nvSpPr>
              <p:cNvPr id="157" name="Arc 15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Arc 15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Group 152"/>
            <p:cNvGrpSpPr/>
            <p:nvPr/>
          </p:nvGrpSpPr>
          <p:grpSpPr>
            <a:xfrm flipH="1">
              <a:off x="6448411" y="4118508"/>
              <a:ext cx="45719" cy="172374"/>
              <a:chOff x="6661880" y="4094205"/>
              <a:chExt cx="107092" cy="312418"/>
            </a:xfrm>
          </p:grpSpPr>
          <p:sp>
            <p:nvSpPr>
              <p:cNvPr id="155" name="Arc 154"/>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Arc 155"/>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4" name="Oval 153"/>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TextBox 160"/>
          <p:cNvSpPr txBox="1"/>
          <p:nvPr/>
        </p:nvSpPr>
        <p:spPr>
          <a:xfrm>
            <a:off x="2032410" y="1579382"/>
            <a:ext cx="1550030" cy="369332"/>
          </a:xfrm>
          <a:prstGeom prst="rect">
            <a:avLst/>
          </a:prstGeom>
          <a:noFill/>
        </p:spPr>
        <p:txBody>
          <a:bodyPr wrap="square" rtlCol="0">
            <a:spAutoFit/>
          </a:bodyPr>
          <a:lstStyle/>
          <a:p>
            <a:r>
              <a:rPr lang="fr-FR" dirty="0" smtClean="0"/>
              <a:t>Vue de dessus</a:t>
            </a:r>
            <a:endParaRPr lang="en-US"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32</a:t>
            </a:fld>
            <a:endParaRPr lang="en-US"/>
          </a:p>
        </p:txBody>
      </p:sp>
      <p:pic>
        <p:nvPicPr>
          <p:cNvPr id="3" name="Picture 2"/>
          <p:cNvPicPr>
            <a:picLocks noChangeAspect="1"/>
          </p:cNvPicPr>
          <p:nvPr/>
        </p:nvPicPr>
        <p:blipFill rotWithShape="1">
          <a:blip r:embed="rId2"/>
          <a:srcRect l="3232" t="10367" r="7987" b="5741"/>
          <a:stretch/>
        </p:blipFill>
        <p:spPr>
          <a:xfrm>
            <a:off x="1762016" y="2991527"/>
            <a:ext cx="1635386" cy="1571788"/>
          </a:xfrm>
          <a:prstGeom prst="rect">
            <a:avLst/>
          </a:prstGeom>
        </p:spPr>
      </p:pic>
      <p:pic>
        <p:nvPicPr>
          <p:cNvPr id="52" name="Picture 51"/>
          <p:cNvPicPr>
            <a:picLocks noChangeAspect="1"/>
          </p:cNvPicPr>
          <p:nvPr/>
        </p:nvPicPr>
        <p:blipFill>
          <a:blip r:embed="rId3"/>
          <a:stretch>
            <a:fillRect/>
          </a:stretch>
        </p:blipFill>
        <p:spPr>
          <a:xfrm>
            <a:off x="5597225" y="1510204"/>
            <a:ext cx="5362417" cy="5211271"/>
          </a:xfrm>
          <a:prstGeom prst="rect">
            <a:avLst/>
          </a:prstGeom>
          <a:ln>
            <a:solidFill>
              <a:schemeClr val="tx1"/>
            </a:solidFill>
          </a:ln>
        </p:spPr>
      </p:pic>
      <p:sp>
        <p:nvSpPr>
          <p:cNvPr id="162" name="TextBox 161"/>
          <p:cNvSpPr txBox="1"/>
          <p:nvPr/>
        </p:nvSpPr>
        <p:spPr>
          <a:xfrm>
            <a:off x="7402479" y="1613882"/>
            <a:ext cx="1660425" cy="1477328"/>
          </a:xfrm>
          <a:prstGeom prst="rect">
            <a:avLst/>
          </a:prstGeom>
          <a:solidFill>
            <a:schemeClr val="bg1"/>
          </a:solidFill>
          <a:ln w="3175">
            <a:solidFill>
              <a:schemeClr val="tx1"/>
            </a:solidFill>
          </a:ln>
        </p:spPr>
        <p:txBody>
          <a:bodyPr wrap="square" rtlCol="0">
            <a:spAutoFit/>
          </a:bodyPr>
          <a:lstStyle/>
          <a:p>
            <a:r>
              <a:rPr lang="fr-FR" dirty="0" smtClean="0"/>
              <a:t>Imaginons qu’on était en train de dessiner la vue de dessous</a:t>
            </a:r>
            <a:endParaRPr lang="en-US" dirty="0"/>
          </a:p>
        </p:txBody>
      </p:sp>
      <p:sp>
        <p:nvSpPr>
          <p:cNvPr id="5" name="Date Placeholder 4"/>
          <p:cNvSpPr>
            <a:spLocks noGrp="1"/>
          </p:cNvSpPr>
          <p:nvPr>
            <p:ph type="dt" sz="half" idx="10"/>
          </p:nvPr>
        </p:nvSpPr>
        <p:spPr/>
        <p:txBody>
          <a:bodyPr/>
          <a:lstStyle/>
          <a:p>
            <a:fld id="{E249B06F-FB05-4B98-8318-840899E98861}" type="datetime7">
              <a:rPr lang="en-US" smtClean="0"/>
              <a:pPr/>
              <a:t>Nov-18</a:t>
            </a:fld>
            <a:endParaRPr lang="en-US"/>
          </a:p>
        </p:txBody>
      </p:sp>
      <p:sp>
        <p:nvSpPr>
          <p:cNvPr id="75" name="Footer Placeholder 7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3004504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Un exemple un peu plus compliqué</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33</a:t>
            </a:fld>
            <a:endParaRPr lang="en-US"/>
          </a:p>
        </p:txBody>
      </p:sp>
      <p:pic>
        <p:nvPicPr>
          <p:cNvPr id="52" name="Picture 51"/>
          <p:cNvPicPr>
            <a:picLocks noChangeAspect="1"/>
          </p:cNvPicPr>
          <p:nvPr/>
        </p:nvPicPr>
        <p:blipFill rotWithShape="1">
          <a:blip r:embed="rId2"/>
          <a:srcRect t="34748"/>
          <a:stretch/>
        </p:blipFill>
        <p:spPr>
          <a:xfrm>
            <a:off x="5597225" y="3321050"/>
            <a:ext cx="5362417" cy="3400425"/>
          </a:xfrm>
          <a:prstGeom prst="rect">
            <a:avLst/>
          </a:prstGeom>
          <a:ln>
            <a:noFill/>
          </a:ln>
        </p:spPr>
      </p:pic>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 name="TextBox 183"/>
          <p:cNvSpPr txBox="1"/>
          <p:nvPr/>
        </p:nvSpPr>
        <p:spPr>
          <a:xfrm>
            <a:off x="838200" y="1690688"/>
            <a:ext cx="4351020" cy="369332"/>
          </a:xfrm>
          <a:prstGeom prst="rect">
            <a:avLst/>
          </a:prstGeom>
          <a:noFill/>
        </p:spPr>
        <p:txBody>
          <a:bodyPr wrap="square" rtlCol="0">
            <a:spAutoFit/>
          </a:bodyPr>
          <a:lstStyle/>
          <a:p>
            <a:r>
              <a:rPr lang="fr-FR" dirty="0" smtClean="0"/>
              <a:t>Tout abord, on se positionne sous l’objet</a:t>
            </a:r>
            <a:endParaRPr lang="en-US" dirty="0"/>
          </a:p>
        </p:txBody>
      </p:sp>
      <p:sp>
        <p:nvSpPr>
          <p:cNvPr id="3" name="Date Placeholder 2"/>
          <p:cNvSpPr>
            <a:spLocks noGrp="1"/>
          </p:cNvSpPr>
          <p:nvPr>
            <p:ph type="dt" sz="half" idx="10"/>
          </p:nvPr>
        </p:nvSpPr>
        <p:spPr/>
        <p:txBody>
          <a:bodyPr/>
          <a:lstStyle/>
          <a:p>
            <a:fld id="{3CF808A5-5E8F-487F-8F17-4011EC009055}"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42286700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Un exemple un peu plus compliqué</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34</a:t>
            </a:fld>
            <a:endParaRPr lang="en-US"/>
          </a:p>
        </p:txBody>
      </p:sp>
      <p:pic>
        <p:nvPicPr>
          <p:cNvPr id="52" name="Picture 51"/>
          <p:cNvPicPr>
            <a:picLocks noChangeAspect="1"/>
          </p:cNvPicPr>
          <p:nvPr/>
        </p:nvPicPr>
        <p:blipFill rotWithShape="1">
          <a:blip r:embed="rId2"/>
          <a:srcRect t="34748"/>
          <a:stretch/>
        </p:blipFill>
        <p:spPr>
          <a:xfrm>
            <a:off x="5597225" y="3321050"/>
            <a:ext cx="5362417" cy="3400425"/>
          </a:xfrm>
          <a:prstGeom prst="rect">
            <a:avLst/>
          </a:prstGeom>
          <a:ln>
            <a:noFill/>
          </a:ln>
        </p:spPr>
      </p:pic>
      <p:sp>
        <p:nvSpPr>
          <p:cNvPr id="162" name="TextBox 161"/>
          <p:cNvSpPr txBox="1"/>
          <p:nvPr/>
        </p:nvSpPr>
        <p:spPr>
          <a:xfrm>
            <a:off x="838201" y="1690688"/>
            <a:ext cx="4030979" cy="923330"/>
          </a:xfrm>
          <a:prstGeom prst="rect">
            <a:avLst/>
          </a:prstGeom>
          <a:noFill/>
        </p:spPr>
        <p:txBody>
          <a:bodyPr wrap="square" rtlCol="0">
            <a:spAutoFit/>
          </a:bodyPr>
          <a:lstStyle/>
          <a:p>
            <a:r>
              <a:rPr lang="fr-FR" dirty="0" smtClean="0"/>
              <a:t>Tout abord, on se positionne </a:t>
            </a:r>
            <a:r>
              <a:rPr lang="fr-FR" dirty="0"/>
              <a:t>sous l’objet</a:t>
            </a:r>
            <a:r>
              <a:rPr lang="fr-FR" dirty="0" smtClean="0"/>
              <a:t>, et on trace de linges verticales qui partent des bords extérieurs du corps.</a:t>
            </a:r>
            <a:endParaRPr lang="en-US" dirty="0"/>
          </a:p>
        </p:txBody>
      </p: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Connector 165"/>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87FE941B-9CF5-4957-891F-B8E3E475380B}"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
        <p:nvSpPr>
          <p:cNvPr id="9" name="TextBox 8"/>
          <p:cNvSpPr txBox="1"/>
          <p:nvPr/>
        </p:nvSpPr>
        <p:spPr>
          <a:xfrm>
            <a:off x="9308757" y="1690688"/>
            <a:ext cx="1573427" cy="646331"/>
          </a:xfrm>
          <a:prstGeom prst="rect">
            <a:avLst/>
          </a:prstGeom>
          <a:noFill/>
        </p:spPr>
        <p:txBody>
          <a:bodyPr wrap="square" rtlCol="0">
            <a:spAutoFit/>
          </a:bodyPr>
          <a:lstStyle/>
          <a:p>
            <a:r>
              <a:rPr lang="fr-FR" dirty="0" smtClean="0">
                <a:solidFill>
                  <a:schemeClr val="accent1"/>
                </a:solidFill>
              </a:rPr>
              <a:t>Traits de construction</a:t>
            </a:r>
            <a:endParaRPr lang="en-US" dirty="0">
              <a:solidFill>
                <a:schemeClr val="accent1"/>
              </a:solidFill>
            </a:endParaRPr>
          </a:p>
        </p:txBody>
      </p:sp>
      <p:cxnSp>
        <p:nvCxnSpPr>
          <p:cNvPr id="11" name="Straight Arrow Connector 10"/>
          <p:cNvCxnSpPr>
            <a:stCxn id="9" idx="1"/>
          </p:cNvCxnSpPr>
          <p:nvPr/>
        </p:nvCxnSpPr>
        <p:spPr>
          <a:xfrm flipH="1">
            <a:off x="7581900" y="2013854"/>
            <a:ext cx="1726857" cy="169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1"/>
          </p:cNvCxnSpPr>
          <p:nvPr/>
        </p:nvCxnSpPr>
        <p:spPr>
          <a:xfrm flipH="1">
            <a:off x="8813406" y="2013854"/>
            <a:ext cx="495351" cy="185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909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Un exemple un peu plus compliqué</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35</a:t>
            </a:fld>
            <a:endParaRPr lang="en-US"/>
          </a:p>
        </p:txBody>
      </p:sp>
      <p:pic>
        <p:nvPicPr>
          <p:cNvPr id="52" name="Picture 51"/>
          <p:cNvPicPr>
            <a:picLocks noChangeAspect="1"/>
          </p:cNvPicPr>
          <p:nvPr/>
        </p:nvPicPr>
        <p:blipFill rotWithShape="1">
          <a:blip r:embed="rId2"/>
          <a:srcRect t="34748"/>
          <a:stretch/>
        </p:blipFill>
        <p:spPr>
          <a:xfrm>
            <a:off x="5597225" y="3321050"/>
            <a:ext cx="5362417" cy="3400425"/>
          </a:xfrm>
          <a:prstGeom prst="rect">
            <a:avLst/>
          </a:prstGeom>
          <a:ln>
            <a:noFill/>
          </a:ln>
        </p:spPr>
      </p:pic>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 name="TextBox 183"/>
          <p:cNvSpPr txBox="1"/>
          <p:nvPr/>
        </p:nvSpPr>
        <p:spPr>
          <a:xfrm>
            <a:off x="838199" y="1690395"/>
            <a:ext cx="4029075" cy="2862322"/>
          </a:xfrm>
          <a:prstGeom prst="rect">
            <a:avLst/>
          </a:prstGeom>
          <a:noFill/>
        </p:spPr>
        <p:txBody>
          <a:bodyPr wrap="square" rtlCol="0">
            <a:spAutoFit/>
          </a:bodyPr>
          <a:lstStyle/>
          <a:p>
            <a:r>
              <a:rPr lang="fr-FR" dirty="0"/>
              <a:t>Tout abord, on se positionne sous </a:t>
            </a:r>
            <a:r>
              <a:rPr lang="fr-FR" dirty="0" smtClean="0"/>
              <a:t>l’objet</a:t>
            </a:r>
            <a:r>
              <a:rPr lang="fr-FR" dirty="0"/>
              <a:t>, et on trace de linges verticales qui partent des bords extérieurs du corps.</a:t>
            </a:r>
            <a:endParaRPr lang="en-US" dirty="0"/>
          </a:p>
          <a:p>
            <a:endParaRPr lang="fr-FR" dirty="0"/>
          </a:p>
          <a:p>
            <a:r>
              <a:rPr lang="fr-FR" dirty="0"/>
              <a:t>Nous savons que </a:t>
            </a:r>
            <a:r>
              <a:rPr lang="fr-FR" b="1" dirty="0" smtClean="0"/>
              <a:t>la </a:t>
            </a:r>
            <a:r>
              <a:rPr lang="fr-FR" b="1" dirty="0"/>
              <a:t>longueur de cette vue sera </a:t>
            </a:r>
            <a:r>
              <a:rPr lang="fr-FR" b="1" dirty="0" smtClean="0"/>
              <a:t>la </a:t>
            </a:r>
            <a:r>
              <a:rPr lang="fr-FR" b="1" dirty="0"/>
              <a:t>même que </a:t>
            </a:r>
            <a:r>
              <a:rPr lang="fr-FR" b="1" dirty="0" smtClean="0"/>
              <a:t>la </a:t>
            </a:r>
            <a:r>
              <a:rPr lang="fr-FR" b="1" dirty="0"/>
              <a:t>longueur </a:t>
            </a:r>
            <a:r>
              <a:rPr lang="fr-FR" b="1" dirty="0" smtClean="0"/>
              <a:t>de la </a:t>
            </a:r>
            <a:r>
              <a:rPr lang="fr-FR" b="1" dirty="0"/>
              <a:t>vue de face</a:t>
            </a:r>
            <a:r>
              <a:rPr lang="fr-FR" dirty="0"/>
              <a:t>,</a:t>
            </a:r>
            <a:endParaRPr lang="en-US" dirty="0"/>
          </a:p>
          <a:p>
            <a:endParaRPr lang="en-US" dirty="0"/>
          </a:p>
          <a:p>
            <a:endParaRPr lang="en-US" dirty="0"/>
          </a:p>
          <a:p>
            <a:endParaRPr lang="en-US" dirty="0"/>
          </a:p>
        </p:txBody>
      </p:sp>
      <p:sp>
        <p:nvSpPr>
          <p:cNvPr id="3" name="Date Placeholder 2"/>
          <p:cNvSpPr>
            <a:spLocks noGrp="1"/>
          </p:cNvSpPr>
          <p:nvPr>
            <p:ph type="dt" sz="half" idx="10"/>
          </p:nvPr>
        </p:nvSpPr>
        <p:spPr/>
        <p:txBody>
          <a:bodyPr/>
          <a:lstStyle/>
          <a:p>
            <a:fld id="{3BFF081C-EF0C-4FBE-A961-63B92615F37D}"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8035908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Un exemple un peu plus compliqué</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36</a:t>
            </a:fld>
            <a:endParaRPr lang="en-US"/>
          </a:p>
        </p:txBody>
      </p:sp>
      <p:pic>
        <p:nvPicPr>
          <p:cNvPr id="52"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 name="TextBox 183"/>
          <p:cNvSpPr txBox="1"/>
          <p:nvPr/>
        </p:nvSpPr>
        <p:spPr>
          <a:xfrm>
            <a:off x="838199" y="1690395"/>
            <a:ext cx="4029075" cy="3693319"/>
          </a:xfrm>
          <a:prstGeom prst="rect">
            <a:avLst/>
          </a:prstGeom>
          <a:noFill/>
        </p:spPr>
        <p:txBody>
          <a:bodyPr wrap="square" rtlCol="0">
            <a:spAutoFit/>
          </a:bodyPr>
          <a:lstStyle/>
          <a:p>
            <a:r>
              <a:rPr lang="fr-FR" dirty="0"/>
              <a:t>Tout abord, on se positionne sous </a:t>
            </a:r>
            <a:r>
              <a:rPr lang="fr-FR" dirty="0" smtClean="0"/>
              <a:t>l’objet</a:t>
            </a:r>
            <a:r>
              <a:rPr lang="fr-FR" dirty="0"/>
              <a:t>, et on trace de linges verticales qui partent des bords extérieurs du corps.</a:t>
            </a:r>
            <a:endParaRPr lang="en-US" dirty="0"/>
          </a:p>
          <a:p>
            <a:endParaRPr lang="fr-FR" dirty="0"/>
          </a:p>
          <a:p>
            <a:r>
              <a:rPr lang="fr-FR" dirty="0"/>
              <a:t>Nous savons que </a:t>
            </a:r>
            <a:r>
              <a:rPr lang="fr-FR" b="1" dirty="0"/>
              <a:t>la longueur de cette vue sera la même que </a:t>
            </a:r>
            <a:r>
              <a:rPr lang="fr-FR" b="1" dirty="0" smtClean="0"/>
              <a:t>la </a:t>
            </a:r>
            <a:r>
              <a:rPr lang="fr-FR" b="1" dirty="0"/>
              <a:t>longueur de la vue de </a:t>
            </a:r>
            <a:r>
              <a:rPr lang="fr-FR" b="1" dirty="0" smtClean="0"/>
              <a:t>face</a:t>
            </a:r>
            <a:r>
              <a:rPr lang="fr-FR" dirty="0" smtClean="0"/>
              <a:t>,</a:t>
            </a:r>
            <a:r>
              <a:rPr lang="en-US" dirty="0" smtClean="0"/>
              <a:t> </a:t>
            </a:r>
            <a:r>
              <a:rPr lang="fr-FR" dirty="0" smtClean="0"/>
              <a:t>nous créons donc la base du </a:t>
            </a:r>
            <a:r>
              <a:rPr lang="fr-FR" dirty="0"/>
              <a:t>corps pour cette vue </a:t>
            </a:r>
            <a:r>
              <a:rPr lang="fr-FR" dirty="0" smtClean="0"/>
              <a:t>sur </a:t>
            </a:r>
            <a:r>
              <a:rPr lang="fr-FR" dirty="0"/>
              <a:t>une </a:t>
            </a:r>
            <a:r>
              <a:rPr lang="fr-FR" dirty="0" smtClean="0"/>
              <a:t>position arbitraire</a:t>
            </a:r>
            <a:r>
              <a:rPr lang="fr-FR" dirty="0"/>
              <a:t>. </a:t>
            </a:r>
          </a:p>
          <a:p>
            <a:endParaRPr lang="en-US" dirty="0"/>
          </a:p>
          <a:p>
            <a:endParaRPr lang="en-US" dirty="0"/>
          </a:p>
          <a:p>
            <a:endParaRPr lang="en-US" dirty="0"/>
          </a:p>
          <a:p>
            <a:endParaRPr lang="en-US" dirty="0"/>
          </a:p>
        </p:txBody>
      </p:sp>
      <p:sp>
        <p:nvSpPr>
          <p:cNvPr id="3" name="Date Placeholder 2"/>
          <p:cNvSpPr>
            <a:spLocks noGrp="1"/>
          </p:cNvSpPr>
          <p:nvPr>
            <p:ph type="dt" sz="half" idx="10"/>
          </p:nvPr>
        </p:nvSpPr>
        <p:spPr/>
        <p:txBody>
          <a:bodyPr/>
          <a:lstStyle/>
          <a:p>
            <a:fld id="{1BC077F2-7068-4AED-9932-7FCAD573BA77}"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2565996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Un exemple un peu plus compliqué</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37</a:t>
            </a:fld>
            <a:endParaRPr lang="en-US"/>
          </a:p>
        </p:txBody>
      </p:sp>
      <p:pic>
        <p:nvPicPr>
          <p:cNvPr id="52"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2" name="Straight Arrow Connector 91"/>
          <p:cNvCxnSpPr/>
          <p:nvPr/>
        </p:nvCxnSpPr>
        <p:spPr>
          <a:xfrm flipV="1">
            <a:off x="8991600" y="1476320"/>
            <a:ext cx="0" cy="126688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9067800" y="1863241"/>
            <a:ext cx="1288608" cy="369332"/>
          </a:xfrm>
          <a:prstGeom prst="rect">
            <a:avLst/>
          </a:prstGeom>
          <a:noFill/>
        </p:spPr>
        <p:txBody>
          <a:bodyPr wrap="square" rtlCol="0">
            <a:spAutoFit/>
          </a:bodyPr>
          <a:lstStyle/>
          <a:p>
            <a:r>
              <a:rPr lang="fr-FR" dirty="0" smtClean="0"/>
              <a:t>Hauteur = ?</a:t>
            </a:r>
            <a:endParaRPr lang="en-US" dirty="0"/>
          </a:p>
        </p:txBody>
      </p:sp>
      <p:sp>
        <p:nvSpPr>
          <p:cNvPr id="184" name="TextBox 183"/>
          <p:cNvSpPr txBox="1"/>
          <p:nvPr/>
        </p:nvSpPr>
        <p:spPr>
          <a:xfrm>
            <a:off x="838199" y="1690395"/>
            <a:ext cx="4029075" cy="4801314"/>
          </a:xfrm>
          <a:prstGeom prst="rect">
            <a:avLst/>
          </a:prstGeom>
          <a:noFill/>
        </p:spPr>
        <p:txBody>
          <a:bodyPr wrap="square" rtlCol="0">
            <a:spAutoFit/>
          </a:bodyPr>
          <a:lstStyle/>
          <a:p>
            <a:r>
              <a:rPr lang="fr-FR" dirty="0"/>
              <a:t>Tout abord, on se positionne sous </a:t>
            </a:r>
            <a:r>
              <a:rPr lang="fr-FR" dirty="0" smtClean="0"/>
              <a:t>l’objet</a:t>
            </a:r>
            <a:r>
              <a:rPr lang="fr-FR" dirty="0"/>
              <a:t>, et on trace de linges verticales qui partent des bords extérieurs du corps.</a:t>
            </a:r>
            <a:endParaRPr lang="en-US" dirty="0"/>
          </a:p>
          <a:p>
            <a:endParaRPr lang="fr-FR" dirty="0"/>
          </a:p>
          <a:p>
            <a:r>
              <a:rPr lang="fr-FR" dirty="0"/>
              <a:t>Nous savons que </a:t>
            </a:r>
            <a:r>
              <a:rPr lang="fr-FR" b="1" dirty="0"/>
              <a:t>la longueur de cette vue sera la même que la longueur de la vue de face</a:t>
            </a:r>
            <a:r>
              <a:rPr lang="fr-FR" dirty="0"/>
              <a:t>,</a:t>
            </a:r>
            <a:r>
              <a:rPr lang="en-US" dirty="0"/>
              <a:t> </a:t>
            </a:r>
            <a:r>
              <a:rPr lang="fr-FR" dirty="0"/>
              <a:t>nous créons donc la base du corps pour cette vue sur une position arbitraire. </a:t>
            </a:r>
          </a:p>
          <a:p>
            <a:endParaRPr lang="fr-FR" dirty="0"/>
          </a:p>
          <a:p>
            <a:r>
              <a:rPr lang="fr-FR" dirty="0"/>
              <a:t>Maintenant nous </a:t>
            </a:r>
            <a:r>
              <a:rPr lang="fr-FR" dirty="0" smtClean="0"/>
              <a:t>devons </a:t>
            </a:r>
            <a:r>
              <a:rPr lang="fr-FR" dirty="0"/>
              <a:t>repérer </a:t>
            </a:r>
            <a:r>
              <a:rPr lang="fr-FR" dirty="0" smtClean="0"/>
              <a:t>la hauteur </a:t>
            </a:r>
            <a:r>
              <a:rPr lang="fr-FR" dirty="0"/>
              <a:t>du corps pour cette vue. </a:t>
            </a:r>
            <a:endParaRPr lang="en-US" dirty="0"/>
          </a:p>
          <a:p>
            <a:endParaRPr lang="en-US" dirty="0"/>
          </a:p>
          <a:p>
            <a:endParaRPr lang="en-US" dirty="0"/>
          </a:p>
          <a:p>
            <a:endParaRPr lang="en-US" dirty="0"/>
          </a:p>
          <a:p>
            <a:endParaRPr lang="en-US" dirty="0"/>
          </a:p>
          <a:p>
            <a:endParaRPr lang="en-US" dirty="0"/>
          </a:p>
        </p:txBody>
      </p:sp>
      <p:sp>
        <p:nvSpPr>
          <p:cNvPr id="3" name="Date Placeholder 2"/>
          <p:cNvSpPr>
            <a:spLocks noGrp="1"/>
          </p:cNvSpPr>
          <p:nvPr>
            <p:ph type="dt" sz="half" idx="10"/>
          </p:nvPr>
        </p:nvSpPr>
        <p:spPr/>
        <p:txBody>
          <a:bodyPr/>
          <a:lstStyle/>
          <a:p>
            <a:fld id="{5C8AD51D-776F-4C8F-8815-42AA957D5C24}"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33046181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Un exemple un peu plus compliqué</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38</a:t>
            </a:fld>
            <a:endParaRPr lang="en-US"/>
          </a:p>
        </p:txBody>
      </p:sp>
      <p:pic>
        <p:nvPicPr>
          <p:cNvPr id="52"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TextBox 98"/>
          <p:cNvSpPr txBox="1"/>
          <p:nvPr/>
        </p:nvSpPr>
        <p:spPr>
          <a:xfrm>
            <a:off x="9086850" y="1863241"/>
            <a:ext cx="1665776" cy="923330"/>
          </a:xfrm>
          <a:prstGeom prst="rect">
            <a:avLst/>
          </a:prstGeom>
          <a:noFill/>
        </p:spPr>
        <p:txBody>
          <a:bodyPr wrap="square" rtlCol="0">
            <a:spAutoFit/>
          </a:bodyPr>
          <a:lstStyle/>
          <a:p>
            <a:r>
              <a:rPr lang="fr-FR" dirty="0" smtClean="0"/>
              <a:t>Hauteur = longueur vue de gauche</a:t>
            </a:r>
            <a:endParaRPr lang="en-US" dirty="0"/>
          </a:p>
        </p:txBody>
      </p:sp>
      <p:cxnSp>
        <p:nvCxnSpPr>
          <p:cNvPr id="184" name="Straight Arrow Connector 183"/>
          <p:cNvCxnSpPr/>
          <p:nvPr/>
        </p:nvCxnSpPr>
        <p:spPr>
          <a:xfrm flipH="1" flipV="1">
            <a:off x="9791700" y="4981824"/>
            <a:ext cx="1047750" cy="2132"/>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rot="5400000" flipH="1" flipV="1">
            <a:off x="8468791" y="2225020"/>
            <a:ext cx="1047750" cy="2132"/>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3" name="Freeform 122"/>
          <p:cNvSpPr/>
          <p:nvPr/>
        </p:nvSpPr>
        <p:spPr>
          <a:xfrm>
            <a:off x="10502900" y="2514600"/>
            <a:ext cx="774222" cy="2381250"/>
          </a:xfrm>
          <a:custGeom>
            <a:avLst/>
            <a:gdLst>
              <a:gd name="connsiteX0" fmla="*/ 0 w 774222"/>
              <a:gd name="connsiteY0" fmla="*/ 0 h 2381250"/>
              <a:gd name="connsiteX1" fmla="*/ 768350 w 774222"/>
              <a:gd name="connsiteY1" fmla="*/ 825500 h 2381250"/>
              <a:gd name="connsiteX2" fmla="*/ 374650 w 774222"/>
              <a:gd name="connsiteY2" fmla="*/ 2381250 h 2381250"/>
            </a:gdLst>
            <a:ahLst/>
            <a:cxnLst>
              <a:cxn ang="0">
                <a:pos x="connsiteX0" y="connsiteY0"/>
              </a:cxn>
              <a:cxn ang="0">
                <a:pos x="connsiteX1" y="connsiteY1"/>
              </a:cxn>
              <a:cxn ang="0">
                <a:pos x="connsiteX2" y="connsiteY2"/>
              </a:cxn>
            </a:cxnLst>
            <a:rect l="l" t="t" r="r" b="b"/>
            <a:pathLst>
              <a:path w="774222" h="2381250">
                <a:moveTo>
                  <a:pt x="0" y="0"/>
                </a:moveTo>
                <a:cubicBezTo>
                  <a:pt x="352954" y="214312"/>
                  <a:pt x="705908" y="428625"/>
                  <a:pt x="768350" y="825500"/>
                </a:cubicBezTo>
                <a:cubicBezTo>
                  <a:pt x="830792" y="1222375"/>
                  <a:pt x="374650" y="2381250"/>
                  <a:pt x="374650" y="238125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838199" y="1690395"/>
            <a:ext cx="4029075" cy="6186309"/>
          </a:xfrm>
          <a:prstGeom prst="rect">
            <a:avLst/>
          </a:prstGeom>
          <a:noFill/>
        </p:spPr>
        <p:txBody>
          <a:bodyPr wrap="square" rtlCol="0">
            <a:spAutoFit/>
          </a:bodyPr>
          <a:lstStyle/>
          <a:p>
            <a:r>
              <a:rPr lang="fr-FR" dirty="0"/>
              <a:t>Tout abord, on se positionne sous </a:t>
            </a:r>
            <a:r>
              <a:rPr lang="fr-FR" dirty="0" smtClean="0"/>
              <a:t>l’objet</a:t>
            </a:r>
            <a:r>
              <a:rPr lang="fr-FR" dirty="0"/>
              <a:t>, et on trace de linges verticales qui partent des bords extérieurs du corps.</a:t>
            </a:r>
            <a:endParaRPr lang="en-US" dirty="0"/>
          </a:p>
          <a:p>
            <a:endParaRPr lang="fr-FR" dirty="0"/>
          </a:p>
          <a:p>
            <a:r>
              <a:rPr lang="fr-FR" dirty="0"/>
              <a:t>Nous savons que </a:t>
            </a:r>
            <a:r>
              <a:rPr lang="fr-FR" b="1" dirty="0"/>
              <a:t>la longueur de cette vue sera la même que la longueur de la vue de face</a:t>
            </a:r>
            <a:r>
              <a:rPr lang="fr-FR" dirty="0"/>
              <a:t>,</a:t>
            </a:r>
            <a:r>
              <a:rPr lang="en-US" dirty="0"/>
              <a:t> </a:t>
            </a:r>
            <a:r>
              <a:rPr lang="fr-FR" dirty="0"/>
              <a:t>nous créons donc la base du corps pour cette vue sur une position arbitraire. </a:t>
            </a:r>
          </a:p>
          <a:p>
            <a:endParaRPr lang="fr-FR" dirty="0"/>
          </a:p>
          <a:p>
            <a:r>
              <a:rPr lang="fr-FR" dirty="0"/>
              <a:t>Maintenant nous </a:t>
            </a:r>
            <a:r>
              <a:rPr lang="fr-FR" dirty="0" smtClean="0"/>
              <a:t>devons </a:t>
            </a:r>
            <a:r>
              <a:rPr lang="fr-FR" dirty="0"/>
              <a:t>repérer la hauteur du corps pour cette vue. </a:t>
            </a:r>
            <a:endParaRPr lang="en-US" dirty="0"/>
          </a:p>
          <a:p>
            <a:endParaRPr lang="fr-FR" dirty="0"/>
          </a:p>
          <a:p>
            <a:r>
              <a:rPr lang="fr-FR" dirty="0"/>
              <a:t>Nous savons que </a:t>
            </a:r>
            <a:r>
              <a:rPr lang="fr-FR" b="1" dirty="0" smtClean="0"/>
              <a:t>la hauteur </a:t>
            </a:r>
            <a:r>
              <a:rPr lang="fr-FR" b="1" dirty="0"/>
              <a:t>sera </a:t>
            </a:r>
            <a:r>
              <a:rPr lang="fr-FR" b="1" dirty="0" smtClean="0"/>
              <a:t>la longueur </a:t>
            </a:r>
            <a:r>
              <a:rPr lang="fr-FR" b="1" dirty="0"/>
              <a:t>de la vue de gauche (ou de droite</a:t>
            </a:r>
            <a:r>
              <a:rPr lang="fr-FR" b="1" dirty="0" smtClean="0"/>
              <a:t>)</a:t>
            </a:r>
            <a:r>
              <a:rPr lang="fr-FR" dirty="0" smtClean="0"/>
              <a:t>. </a:t>
            </a:r>
            <a:endParaRPr lang="en-US" dirty="0"/>
          </a:p>
          <a:p>
            <a:endParaRPr lang="en-US" dirty="0"/>
          </a:p>
          <a:p>
            <a:endParaRPr lang="en-US" dirty="0"/>
          </a:p>
          <a:p>
            <a:endParaRPr lang="en-US" dirty="0"/>
          </a:p>
          <a:p>
            <a:endParaRPr lang="en-US" dirty="0"/>
          </a:p>
          <a:p>
            <a:endParaRPr lang="en-US" dirty="0"/>
          </a:p>
          <a:p>
            <a:endParaRPr lang="en-US" dirty="0"/>
          </a:p>
        </p:txBody>
      </p:sp>
      <p:sp>
        <p:nvSpPr>
          <p:cNvPr id="3" name="Date Placeholder 2"/>
          <p:cNvSpPr>
            <a:spLocks noGrp="1"/>
          </p:cNvSpPr>
          <p:nvPr>
            <p:ph type="dt" sz="half" idx="10"/>
          </p:nvPr>
        </p:nvSpPr>
        <p:spPr/>
        <p:txBody>
          <a:bodyPr/>
          <a:lstStyle/>
          <a:p>
            <a:fld id="{D03C0A6F-0A1F-4648-AA5F-24932C6B5345}"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30761806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Un exemple un peu plus compliqué</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39</a:t>
            </a:fld>
            <a:endParaRPr lang="en-US"/>
          </a:p>
        </p:txBody>
      </p:sp>
      <p:pic>
        <p:nvPicPr>
          <p:cNvPr id="52"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TextBox 98"/>
          <p:cNvSpPr txBox="1"/>
          <p:nvPr/>
        </p:nvSpPr>
        <p:spPr>
          <a:xfrm>
            <a:off x="9086850" y="1863241"/>
            <a:ext cx="1665776" cy="923330"/>
          </a:xfrm>
          <a:prstGeom prst="rect">
            <a:avLst/>
          </a:prstGeom>
          <a:noFill/>
        </p:spPr>
        <p:txBody>
          <a:bodyPr wrap="square" rtlCol="0">
            <a:spAutoFit/>
          </a:bodyPr>
          <a:lstStyle/>
          <a:p>
            <a:r>
              <a:rPr lang="fr-FR" dirty="0" smtClean="0"/>
              <a:t>Hauteur = longueur vue de gauche</a:t>
            </a:r>
            <a:endParaRPr lang="en-US" dirty="0"/>
          </a:p>
        </p:txBody>
      </p:sp>
      <p:cxnSp>
        <p:nvCxnSpPr>
          <p:cNvPr id="184" name="Straight Arrow Connector 183"/>
          <p:cNvCxnSpPr/>
          <p:nvPr/>
        </p:nvCxnSpPr>
        <p:spPr>
          <a:xfrm flipH="1" flipV="1">
            <a:off x="9791700" y="4981824"/>
            <a:ext cx="1047750" cy="2132"/>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rot="5400000" flipH="1" flipV="1">
            <a:off x="8468791" y="2225020"/>
            <a:ext cx="1047750" cy="2132"/>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3" name="Freeform 122"/>
          <p:cNvSpPr/>
          <p:nvPr/>
        </p:nvSpPr>
        <p:spPr>
          <a:xfrm>
            <a:off x="10502900" y="2514600"/>
            <a:ext cx="774222" cy="2381250"/>
          </a:xfrm>
          <a:custGeom>
            <a:avLst/>
            <a:gdLst>
              <a:gd name="connsiteX0" fmla="*/ 0 w 774222"/>
              <a:gd name="connsiteY0" fmla="*/ 0 h 2381250"/>
              <a:gd name="connsiteX1" fmla="*/ 768350 w 774222"/>
              <a:gd name="connsiteY1" fmla="*/ 825500 h 2381250"/>
              <a:gd name="connsiteX2" fmla="*/ 374650 w 774222"/>
              <a:gd name="connsiteY2" fmla="*/ 2381250 h 2381250"/>
            </a:gdLst>
            <a:ahLst/>
            <a:cxnLst>
              <a:cxn ang="0">
                <a:pos x="connsiteX0" y="connsiteY0"/>
              </a:cxn>
              <a:cxn ang="0">
                <a:pos x="connsiteX1" y="connsiteY1"/>
              </a:cxn>
              <a:cxn ang="0">
                <a:pos x="connsiteX2" y="connsiteY2"/>
              </a:cxn>
            </a:cxnLst>
            <a:rect l="l" t="t" r="r" b="b"/>
            <a:pathLst>
              <a:path w="774222" h="2381250">
                <a:moveTo>
                  <a:pt x="0" y="0"/>
                </a:moveTo>
                <a:cubicBezTo>
                  <a:pt x="352954" y="214312"/>
                  <a:pt x="705908" y="428625"/>
                  <a:pt x="768350" y="825500"/>
                </a:cubicBezTo>
                <a:cubicBezTo>
                  <a:pt x="830792" y="1222375"/>
                  <a:pt x="374650" y="2381250"/>
                  <a:pt x="374650" y="238125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838199" y="1690395"/>
            <a:ext cx="4029075" cy="6186309"/>
          </a:xfrm>
          <a:prstGeom prst="rect">
            <a:avLst/>
          </a:prstGeom>
          <a:noFill/>
        </p:spPr>
        <p:txBody>
          <a:bodyPr wrap="square" rtlCol="0">
            <a:spAutoFit/>
          </a:bodyPr>
          <a:lstStyle/>
          <a:p>
            <a:r>
              <a:rPr lang="fr-FR" dirty="0"/>
              <a:t>Tout abord, on se positionne sous </a:t>
            </a:r>
            <a:r>
              <a:rPr lang="fr-FR" dirty="0" smtClean="0"/>
              <a:t>l’objet</a:t>
            </a:r>
            <a:r>
              <a:rPr lang="fr-FR" dirty="0"/>
              <a:t>, et on trace de linges verticales qui partent des bords extérieurs du corps.</a:t>
            </a:r>
            <a:endParaRPr lang="en-US" dirty="0"/>
          </a:p>
          <a:p>
            <a:endParaRPr lang="fr-FR" dirty="0"/>
          </a:p>
          <a:p>
            <a:r>
              <a:rPr lang="fr-FR" dirty="0"/>
              <a:t>Nous savons que </a:t>
            </a:r>
            <a:r>
              <a:rPr lang="fr-FR" b="1" dirty="0"/>
              <a:t>la longueur de cette vue sera la même que la longueur de la vue de face</a:t>
            </a:r>
            <a:r>
              <a:rPr lang="fr-FR" dirty="0"/>
              <a:t>,</a:t>
            </a:r>
            <a:r>
              <a:rPr lang="en-US" dirty="0"/>
              <a:t> </a:t>
            </a:r>
            <a:r>
              <a:rPr lang="fr-FR" dirty="0"/>
              <a:t>nous créons donc la base du corps pour cette vue sur une position arbitraire. </a:t>
            </a:r>
          </a:p>
          <a:p>
            <a:endParaRPr lang="fr-FR" dirty="0"/>
          </a:p>
          <a:p>
            <a:r>
              <a:rPr lang="fr-FR" dirty="0"/>
              <a:t>Maintenant nous </a:t>
            </a:r>
            <a:r>
              <a:rPr lang="fr-FR" dirty="0" smtClean="0"/>
              <a:t>devons </a:t>
            </a:r>
            <a:r>
              <a:rPr lang="fr-FR" dirty="0"/>
              <a:t>repérer la hauteur du corps pour cette vue. </a:t>
            </a:r>
            <a:endParaRPr lang="en-US" dirty="0"/>
          </a:p>
          <a:p>
            <a:endParaRPr lang="fr-FR" dirty="0"/>
          </a:p>
          <a:p>
            <a:r>
              <a:rPr lang="fr-FR" dirty="0"/>
              <a:t>Nous savons que </a:t>
            </a:r>
            <a:r>
              <a:rPr lang="fr-FR" b="1" dirty="0"/>
              <a:t>la hauteur sera la longueur de la vue de gauche (ou de droite). </a:t>
            </a:r>
            <a:endParaRPr lang="en-US" b="1" dirty="0"/>
          </a:p>
          <a:p>
            <a:endParaRPr lang="en-US" dirty="0"/>
          </a:p>
          <a:p>
            <a:endParaRPr lang="en-US" dirty="0"/>
          </a:p>
          <a:p>
            <a:endParaRPr lang="en-US" dirty="0"/>
          </a:p>
          <a:p>
            <a:endParaRPr lang="en-US" dirty="0"/>
          </a:p>
          <a:p>
            <a:endParaRPr lang="en-US" dirty="0"/>
          </a:p>
          <a:p>
            <a:endParaRPr lang="en-US" dirty="0"/>
          </a:p>
        </p:txBody>
      </p:sp>
      <p:sp>
        <p:nvSpPr>
          <p:cNvPr id="31" name="Rectangle 30"/>
          <p:cNvSpPr/>
          <p:nvPr/>
        </p:nvSpPr>
        <p:spPr>
          <a:xfrm>
            <a:off x="5214735" y="1501140"/>
            <a:ext cx="2274047" cy="1754326"/>
          </a:xfrm>
          <a:prstGeom prst="rect">
            <a:avLst/>
          </a:prstGeom>
        </p:spPr>
        <p:txBody>
          <a:bodyPr wrap="square">
            <a:spAutoFit/>
          </a:bodyPr>
          <a:lstStyle/>
          <a:p>
            <a:r>
              <a:rPr lang="fr-FR" dirty="0"/>
              <a:t>Pour aider notre construction </a:t>
            </a:r>
            <a:r>
              <a:rPr lang="fr-FR" b="1" u="sng" dirty="0">
                <a:solidFill>
                  <a:srgbClr val="FF0000"/>
                </a:solidFill>
              </a:rPr>
              <a:t>et </a:t>
            </a:r>
            <a:r>
              <a:rPr lang="fr-FR" b="1" u="sng" dirty="0" smtClean="0">
                <a:solidFill>
                  <a:srgbClr val="FF0000"/>
                </a:solidFill>
              </a:rPr>
              <a:t>éviter </a:t>
            </a:r>
            <a:r>
              <a:rPr lang="fr-FR" b="1" u="sng" dirty="0">
                <a:solidFill>
                  <a:srgbClr val="FF0000"/>
                </a:solidFill>
              </a:rPr>
              <a:t>de </a:t>
            </a:r>
            <a:r>
              <a:rPr lang="fr-FR" b="1" u="sng" dirty="0" smtClean="0">
                <a:solidFill>
                  <a:srgbClr val="FF0000"/>
                </a:solidFill>
              </a:rPr>
              <a:t>mesurer les  </a:t>
            </a:r>
            <a:r>
              <a:rPr lang="fr-FR" b="1" u="sng" dirty="0">
                <a:solidFill>
                  <a:srgbClr val="FF0000"/>
                </a:solidFill>
              </a:rPr>
              <a:t>d</a:t>
            </a:r>
            <a:r>
              <a:rPr lang="fr-FR" b="1" u="sng" dirty="0" smtClean="0">
                <a:solidFill>
                  <a:srgbClr val="FF0000"/>
                </a:solidFill>
              </a:rPr>
              <a:t>istances</a:t>
            </a:r>
            <a:r>
              <a:rPr lang="fr-FR" dirty="0"/>
              <a:t>, nous allons créer une droite, </a:t>
            </a:r>
            <a:r>
              <a:rPr lang="fr-FR" dirty="0">
                <a:solidFill>
                  <a:srgbClr val="FF0000"/>
                </a:solidFill>
              </a:rPr>
              <a:t>dite la droite à 45</a:t>
            </a:r>
            <a:r>
              <a:rPr lang="fr-FR" baseline="30000" dirty="0">
                <a:solidFill>
                  <a:srgbClr val="FF0000"/>
                </a:solidFill>
              </a:rPr>
              <a:t>o</a:t>
            </a:r>
            <a:r>
              <a:rPr lang="fr-FR" dirty="0">
                <a:solidFill>
                  <a:srgbClr val="FF0000"/>
                </a:solidFill>
              </a:rPr>
              <a:t>. </a:t>
            </a:r>
            <a:endParaRPr lang="en-US" dirty="0">
              <a:solidFill>
                <a:srgbClr val="FF0000"/>
              </a:solidFill>
            </a:endParaRPr>
          </a:p>
        </p:txBody>
      </p:sp>
      <p:sp>
        <p:nvSpPr>
          <p:cNvPr id="3" name="Date Placeholder 2"/>
          <p:cNvSpPr>
            <a:spLocks noGrp="1"/>
          </p:cNvSpPr>
          <p:nvPr>
            <p:ph type="dt" sz="half" idx="10"/>
          </p:nvPr>
        </p:nvSpPr>
        <p:spPr/>
        <p:txBody>
          <a:bodyPr/>
          <a:lstStyle/>
          <a:p>
            <a:fld id="{E06455C1-BCFD-422A-86AA-80232CCE9B8C}"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315152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vue de face</a:t>
            </a:r>
            <a:endParaRPr lang="en-US" dirty="0"/>
          </a:p>
        </p:txBody>
      </p:sp>
      <p:sp>
        <p:nvSpPr>
          <p:cNvPr id="4" name="Text Placeholder 3"/>
          <p:cNvSpPr>
            <a:spLocks noGrp="1"/>
          </p:cNvSpPr>
          <p:nvPr>
            <p:ph type="body" sz="half" idx="2"/>
          </p:nvPr>
        </p:nvSpPr>
        <p:spPr/>
        <p:txBody>
          <a:bodyPr/>
          <a:lstStyle/>
          <a:p>
            <a:r>
              <a:rPr lang="fr-FR" dirty="0" smtClean="0"/>
              <a:t>Nous définissons la première vue, appelée la vue de face. Il n’y a pas qu’une façon de définir cette vue, mais on peut prendre en compte, par exemple, le positionnement naturel de la pièce. </a:t>
            </a:r>
          </a:p>
          <a:p>
            <a:endParaRPr lang="fr-FR" dirty="0"/>
          </a:p>
          <a:p>
            <a:r>
              <a:rPr lang="fr-FR" dirty="0" smtClean="0"/>
              <a:t>Par exemple, la vue de face d’une calculatrice sera la vue où on voit les boutons de l’appareil et pas une vue de son côté. </a:t>
            </a:r>
          </a:p>
          <a:p>
            <a:endParaRPr lang="fr-FR" dirty="0"/>
          </a:p>
          <a:p>
            <a:r>
              <a:rPr lang="fr-FR" dirty="0" smtClean="0"/>
              <a:t>Entre les deux vues (1,2), qu’on a construit avant, la plus utile est la vue 1. Pouvez-vous expliquer pourquoi</a:t>
            </a:r>
            <a:r>
              <a:rPr lang="el-GR" dirty="0"/>
              <a:t>?</a:t>
            </a:r>
            <a:endParaRPr lang="en-US" dirty="0"/>
          </a:p>
        </p:txBody>
      </p:sp>
      <p:pic>
        <p:nvPicPr>
          <p:cNvPr id="5" name="Content Placeholder 3"/>
          <p:cNvPicPr>
            <a:picLocks noChangeAspect="1"/>
          </p:cNvPicPr>
          <p:nvPr/>
        </p:nvPicPr>
        <p:blipFill rotWithShape="1">
          <a:blip r:embed="rId2"/>
          <a:srcRect b="13111"/>
          <a:stretch/>
        </p:blipFill>
        <p:spPr>
          <a:xfrm>
            <a:off x="7183694" y="3361815"/>
            <a:ext cx="2533650" cy="2449727"/>
          </a:xfrm>
          <a:prstGeom prst="rect">
            <a:avLst/>
          </a:prstGeom>
        </p:spPr>
      </p:pic>
      <p:sp>
        <p:nvSpPr>
          <p:cNvPr id="6" name="Freeform 5"/>
          <p:cNvSpPr/>
          <p:nvPr/>
        </p:nvSpPr>
        <p:spPr>
          <a:xfrm>
            <a:off x="6837406" y="2290119"/>
            <a:ext cx="1746421" cy="1507524"/>
          </a:xfrm>
          <a:custGeom>
            <a:avLst/>
            <a:gdLst>
              <a:gd name="connsiteX0" fmla="*/ 0 w 1729945"/>
              <a:gd name="connsiteY0" fmla="*/ 321275 h 1507524"/>
              <a:gd name="connsiteX1" fmla="*/ 1359243 w 1729945"/>
              <a:gd name="connsiteY1" fmla="*/ 0 h 1507524"/>
              <a:gd name="connsiteX2" fmla="*/ 1359243 w 1729945"/>
              <a:gd name="connsiteY2" fmla="*/ 420129 h 1507524"/>
              <a:gd name="connsiteX3" fmla="*/ 1598140 w 1729945"/>
              <a:gd name="connsiteY3" fmla="*/ 354227 h 1507524"/>
              <a:gd name="connsiteX4" fmla="*/ 1721708 w 1729945"/>
              <a:gd name="connsiteY4" fmla="*/ 444843 h 1507524"/>
              <a:gd name="connsiteX5" fmla="*/ 1729945 w 1729945"/>
              <a:gd name="connsiteY5" fmla="*/ 1046205 h 1507524"/>
              <a:gd name="connsiteX6" fmla="*/ 8237 w 1729945"/>
              <a:gd name="connsiteY6" fmla="*/ 1507524 h 1507524"/>
              <a:gd name="connsiteX7" fmla="*/ 0 w 1729945"/>
              <a:gd name="connsiteY7" fmla="*/ 321275 h 1507524"/>
              <a:gd name="connsiteX0" fmla="*/ 0 w 1729945"/>
              <a:gd name="connsiteY0" fmla="*/ 321275 h 1507524"/>
              <a:gd name="connsiteX1" fmla="*/ 1359243 w 1729945"/>
              <a:gd name="connsiteY1" fmla="*/ 0 h 1507524"/>
              <a:gd name="connsiteX2" fmla="*/ 1359243 w 1729945"/>
              <a:gd name="connsiteY2" fmla="*/ 420129 h 1507524"/>
              <a:gd name="connsiteX3" fmla="*/ 1598140 w 1729945"/>
              <a:gd name="connsiteY3" fmla="*/ 354227 h 1507524"/>
              <a:gd name="connsiteX4" fmla="*/ 1721708 w 1729945"/>
              <a:gd name="connsiteY4" fmla="*/ 601362 h 1507524"/>
              <a:gd name="connsiteX5" fmla="*/ 1729945 w 1729945"/>
              <a:gd name="connsiteY5" fmla="*/ 1046205 h 1507524"/>
              <a:gd name="connsiteX6" fmla="*/ 8237 w 1729945"/>
              <a:gd name="connsiteY6" fmla="*/ 1507524 h 1507524"/>
              <a:gd name="connsiteX7" fmla="*/ 0 w 1729945"/>
              <a:gd name="connsiteY7" fmla="*/ 321275 h 1507524"/>
              <a:gd name="connsiteX0" fmla="*/ 0 w 1729945"/>
              <a:gd name="connsiteY0" fmla="*/ 321275 h 1507524"/>
              <a:gd name="connsiteX1" fmla="*/ 1359243 w 1729945"/>
              <a:gd name="connsiteY1" fmla="*/ 0 h 1507524"/>
              <a:gd name="connsiteX2" fmla="*/ 1359243 w 1729945"/>
              <a:gd name="connsiteY2" fmla="*/ 420129 h 1507524"/>
              <a:gd name="connsiteX3" fmla="*/ 1598140 w 1729945"/>
              <a:gd name="connsiteY3" fmla="*/ 354227 h 1507524"/>
              <a:gd name="connsiteX4" fmla="*/ 1729945 w 1729945"/>
              <a:gd name="connsiteY4" fmla="*/ 568410 h 1507524"/>
              <a:gd name="connsiteX5" fmla="*/ 1729945 w 1729945"/>
              <a:gd name="connsiteY5" fmla="*/ 1046205 h 1507524"/>
              <a:gd name="connsiteX6" fmla="*/ 8237 w 1729945"/>
              <a:gd name="connsiteY6" fmla="*/ 1507524 h 1507524"/>
              <a:gd name="connsiteX7" fmla="*/ 0 w 1729945"/>
              <a:gd name="connsiteY7" fmla="*/ 321275 h 1507524"/>
              <a:gd name="connsiteX0" fmla="*/ 0 w 1729945"/>
              <a:gd name="connsiteY0" fmla="*/ 321275 h 1507524"/>
              <a:gd name="connsiteX1" fmla="*/ 1359243 w 1729945"/>
              <a:gd name="connsiteY1" fmla="*/ 0 h 1507524"/>
              <a:gd name="connsiteX2" fmla="*/ 1359243 w 1729945"/>
              <a:gd name="connsiteY2" fmla="*/ 420129 h 1507524"/>
              <a:gd name="connsiteX3" fmla="*/ 1598140 w 1729945"/>
              <a:gd name="connsiteY3" fmla="*/ 354227 h 1507524"/>
              <a:gd name="connsiteX4" fmla="*/ 1729945 w 1729945"/>
              <a:gd name="connsiteY4" fmla="*/ 650789 h 1507524"/>
              <a:gd name="connsiteX5" fmla="*/ 1729945 w 1729945"/>
              <a:gd name="connsiteY5" fmla="*/ 1046205 h 1507524"/>
              <a:gd name="connsiteX6" fmla="*/ 8237 w 1729945"/>
              <a:gd name="connsiteY6" fmla="*/ 1507524 h 1507524"/>
              <a:gd name="connsiteX7" fmla="*/ 0 w 1729945"/>
              <a:gd name="connsiteY7" fmla="*/ 321275 h 1507524"/>
              <a:gd name="connsiteX0" fmla="*/ 0 w 1804085"/>
              <a:gd name="connsiteY0" fmla="*/ 321275 h 1507524"/>
              <a:gd name="connsiteX1" fmla="*/ 1359243 w 1804085"/>
              <a:gd name="connsiteY1" fmla="*/ 0 h 1507524"/>
              <a:gd name="connsiteX2" fmla="*/ 1359243 w 1804085"/>
              <a:gd name="connsiteY2" fmla="*/ 420129 h 1507524"/>
              <a:gd name="connsiteX3" fmla="*/ 1598140 w 1804085"/>
              <a:gd name="connsiteY3" fmla="*/ 354227 h 1507524"/>
              <a:gd name="connsiteX4" fmla="*/ 1804085 w 1804085"/>
              <a:gd name="connsiteY4" fmla="*/ 634313 h 1507524"/>
              <a:gd name="connsiteX5" fmla="*/ 1729945 w 1804085"/>
              <a:gd name="connsiteY5" fmla="*/ 1046205 h 1507524"/>
              <a:gd name="connsiteX6" fmla="*/ 8237 w 1804085"/>
              <a:gd name="connsiteY6" fmla="*/ 1507524 h 1507524"/>
              <a:gd name="connsiteX7" fmla="*/ 0 w 1804085"/>
              <a:gd name="connsiteY7" fmla="*/ 321275 h 1507524"/>
              <a:gd name="connsiteX0" fmla="*/ 0 w 1812324"/>
              <a:gd name="connsiteY0" fmla="*/ 321275 h 1507524"/>
              <a:gd name="connsiteX1" fmla="*/ 1359243 w 1812324"/>
              <a:gd name="connsiteY1" fmla="*/ 0 h 1507524"/>
              <a:gd name="connsiteX2" fmla="*/ 1359243 w 1812324"/>
              <a:gd name="connsiteY2" fmla="*/ 420129 h 1507524"/>
              <a:gd name="connsiteX3" fmla="*/ 1598140 w 1812324"/>
              <a:gd name="connsiteY3" fmla="*/ 354227 h 1507524"/>
              <a:gd name="connsiteX4" fmla="*/ 1804085 w 1812324"/>
              <a:gd name="connsiteY4" fmla="*/ 634313 h 1507524"/>
              <a:gd name="connsiteX5" fmla="*/ 1812324 w 1812324"/>
              <a:gd name="connsiteY5" fmla="*/ 1005016 h 1507524"/>
              <a:gd name="connsiteX6" fmla="*/ 8237 w 1812324"/>
              <a:gd name="connsiteY6" fmla="*/ 1507524 h 1507524"/>
              <a:gd name="connsiteX7" fmla="*/ 0 w 1812324"/>
              <a:gd name="connsiteY7" fmla="*/ 321275 h 1507524"/>
              <a:gd name="connsiteX0" fmla="*/ 0 w 1837036"/>
              <a:gd name="connsiteY0" fmla="*/ 321275 h 1507524"/>
              <a:gd name="connsiteX1" fmla="*/ 1359243 w 1837036"/>
              <a:gd name="connsiteY1" fmla="*/ 0 h 1507524"/>
              <a:gd name="connsiteX2" fmla="*/ 1359243 w 1837036"/>
              <a:gd name="connsiteY2" fmla="*/ 420129 h 1507524"/>
              <a:gd name="connsiteX3" fmla="*/ 1598140 w 1837036"/>
              <a:gd name="connsiteY3" fmla="*/ 354227 h 1507524"/>
              <a:gd name="connsiteX4" fmla="*/ 1837036 w 1837036"/>
              <a:gd name="connsiteY4" fmla="*/ 634313 h 1507524"/>
              <a:gd name="connsiteX5" fmla="*/ 1812324 w 1837036"/>
              <a:gd name="connsiteY5" fmla="*/ 1005016 h 1507524"/>
              <a:gd name="connsiteX6" fmla="*/ 8237 w 1837036"/>
              <a:gd name="connsiteY6" fmla="*/ 1507524 h 1507524"/>
              <a:gd name="connsiteX7" fmla="*/ 0 w 1837036"/>
              <a:gd name="connsiteY7" fmla="*/ 321275 h 1507524"/>
              <a:gd name="connsiteX0" fmla="*/ 0 w 1837037"/>
              <a:gd name="connsiteY0" fmla="*/ 321275 h 1507524"/>
              <a:gd name="connsiteX1" fmla="*/ 1359243 w 1837037"/>
              <a:gd name="connsiteY1" fmla="*/ 0 h 1507524"/>
              <a:gd name="connsiteX2" fmla="*/ 1359243 w 1837037"/>
              <a:gd name="connsiteY2" fmla="*/ 420129 h 1507524"/>
              <a:gd name="connsiteX3" fmla="*/ 1598140 w 1837037"/>
              <a:gd name="connsiteY3" fmla="*/ 354227 h 1507524"/>
              <a:gd name="connsiteX4" fmla="*/ 1837036 w 1837037"/>
              <a:gd name="connsiteY4" fmla="*/ 634313 h 1507524"/>
              <a:gd name="connsiteX5" fmla="*/ 1837037 w 1837037"/>
              <a:gd name="connsiteY5" fmla="*/ 1005016 h 1507524"/>
              <a:gd name="connsiteX6" fmla="*/ 8237 w 1837037"/>
              <a:gd name="connsiteY6" fmla="*/ 1507524 h 1507524"/>
              <a:gd name="connsiteX7" fmla="*/ 0 w 1837037"/>
              <a:gd name="connsiteY7" fmla="*/ 321275 h 1507524"/>
              <a:gd name="connsiteX0" fmla="*/ 0 w 1837036"/>
              <a:gd name="connsiteY0" fmla="*/ 321275 h 1507524"/>
              <a:gd name="connsiteX1" fmla="*/ 1359243 w 1837036"/>
              <a:gd name="connsiteY1" fmla="*/ 0 h 1507524"/>
              <a:gd name="connsiteX2" fmla="*/ 1359243 w 1837036"/>
              <a:gd name="connsiteY2" fmla="*/ 420129 h 1507524"/>
              <a:gd name="connsiteX3" fmla="*/ 1598140 w 1837036"/>
              <a:gd name="connsiteY3" fmla="*/ 354227 h 1507524"/>
              <a:gd name="connsiteX4" fmla="*/ 1837036 w 1837036"/>
              <a:gd name="connsiteY4" fmla="*/ 634313 h 1507524"/>
              <a:gd name="connsiteX5" fmla="*/ 1746421 w 1837036"/>
              <a:gd name="connsiteY5" fmla="*/ 1037967 h 1507524"/>
              <a:gd name="connsiteX6" fmla="*/ 8237 w 1837036"/>
              <a:gd name="connsiteY6" fmla="*/ 1507524 h 1507524"/>
              <a:gd name="connsiteX7" fmla="*/ 0 w 1837036"/>
              <a:gd name="connsiteY7" fmla="*/ 321275 h 1507524"/>
              <a:gd name="connsiteX0" fmla="*/ 0 w 1746421"/>
              <a:gd name="connsiteY0" fmla="*/ 321275 h 1507524"/>
              <a:gd name="connsiteX1" fmla="*/ 1359243 w 1746421"/>
              <a:gd name="connsiteY1" fmla="*/ 0 h 1507524"/>
              <a:gd name="connsiteX2" fmla="*/ 1359243 w 1746421"/>
              <a:gd name="connsiteY2" fmla="*/ 420129 h 1507524"/>
              <a:gd name="connsiteX3" fmla="*/ 1598140 w 1746421"/>
              <a:gd name="connsiteY3" fmla="*/ 354227 h 1507524"/>
              <a:gd name="connsiteX4" fmla="*/ 1664042 w 1746421"/>
              <a:gd name="connsiteY4" fmla="*/ 601361 h 1507524"/>
              <a:gd name="connsiteX5" fmla="*/ 1746421 w 1746421"/>
              <a:gd name="connsiteY5" fmla="*/ 1037967 h 1507524"/>
              <a:gd name="connsiteX6" fmla="*/ 8237 w 1746421"/>
              <a:gd name="connsiteY6" fmla="*/ 1507524 h 1507524"/>
              <a:gd name="connsiteX7" fmla="*/ 0 w 1746421"/>
              <a:gd name="connsiteY7" fmla="*/ 321275 h 1507524"/>
              <a:gd name="connsiteX0" fmla="*/ 0 w 1746421"/>
              <a:gd name="connsiteY0" fmla="*/ 321275 h 1507524"/>
              <a:gd name="connsiteX1" fmla="*/ 1359243 w 1746421"/>
              <a:gd name="connsiteY1" fmla="*/ 0 h 1507524"/>
              <a:gd name="connsiteX2" fmla="*/ 1359243 w 1746421"/>
              <a:gd name="connsiteY2" fmla="*/ 420129 h 1507524"/>
              <a:gd name="connsiteX3" fmla="*/ 1598140 w 1746421"/>
              <a:gd name="connsiteY3" fmla="*/ 354227 h 1507524"/>
              <a:gd name="connsiteX4" fmla="*/ 1729944 w 1746421"/>
              <a:gd name="connsiteY4" fmla="*/ 469555 h 1507524"/>
              <a:gd name="connsiteX5" fmla="*/ 1746421 w 1746421"/>
              <a:gd name="connsiteY5" fmla="*/ 1037967 h 1507524"/>
              <a:gd name="connsiteX6" fmla="*/ 8237 w 1746421"/>
              <a:gd name="connsiteY6" fmla="*/ 1507524 h 1507524"/>
              <a:gd name="connsiteX7" fmla="*/ 0 w 1746421"/>
              <a:gd name="connsiteY7" fmla="*/ 321275 h 1507524"/>
              <a:gd name="connsiteX0" fmla="*/ 0 w 1746421"/>
              <a:gd name="connsiteY0" fmla="*/ 321275 h 1507524"/>
              <a:gd name="connsiteX1" fmla="*/ 1359243 w 1746421"/>
              <a:gd name="connsiteY1" fmla="*/ 0 h 1507524"/>
              <a:gd name="connsiteX2" fmla="*/ 1359243 w 1746421"/>
              <a:gd name="connsiteY2" fmla="*/ 420129 h 1507524"/>
              <a:gd name="connsiteX3" fmla="*/ 1598140 w 1746421"/>
              <a:gd name="connsiteY3" fmla="*/ 354227 h 1507524"/>
              <a:gd name="connsiteX4" fmla="*/ 1721706 w 1746421"/>
              <a:gd name="connsiteY4" fmla="*/ 535458 h 1507524"/>
              <a:gd name="connsiteX5" fmla="*/ 1746421 w 1746421"/>
              <a:gd name="connsiteY5" fmla="*/ 1037967 h 1507524"/>
              <a:gd name="connsiteX6" fmla="*/ 8237 w 1746421"/>
              <a:gd name="connsiteY6" fmla="*/ 1507524 h 1507524"/>
              <a:gd name="connsiteX7" fmla="*/ 0 w 1746421"/>
              <a:gd name="connsiteY7" fmla="*/ 321275 h 150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6421" h="1507524">
                <a:moveTo>
                  <a:pt x="0" y="321275"/>
                </a:moveTo>
                <a:lnTo>
                  <a:pt x="1359243" y="0"/>
                </a:lnTo>
                <a:lnTo>
                  <a:pt x="1359243" y="420129"/>
                </a:lnTo>
                <a:lnTo>
                  <a:pt x="1598140" y="354227"/>
                </a:lnTo>
                <a:lnTo>
                  <a:pt x="1721706" y="535458"/>
                </a:lnTo>
                <a:cubicBezTo>
                  <a:pt x="1721706" y="659026"/>
                  <a:pt x="1746421" y="914399"/>
                  <a:pt x="1746421" y="1037967"/>
                </a:cubicBezTo>
                <a:lnTo>
                  <a:pt x="8237" y="1507524"/>
                </a:lnTo>
                <a:cubicBezTo>
                  <a:pt x="5491" y="1123092"/>
                  <a:pt x="2746" y="738659"/>
                  <a:pt x="0" y="321275"/>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flipH="1" flipV="1">
            <a:off x="6839727" y="2597909"/>
            <a:ext cx="626554" cy="1394303"/>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5133453" y="2720218"/>
            <a:ext cx="11712" cy="1608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149547" y="1512116"/>
            <a:ext cx="4286662" cy="1201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427923" y="1518978"/>
            <a:ext cx="1" cy="1605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39726" y="2597908"/>
            <a:ext cx="1965" cy="118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840708" y="2284101"/>
            <a:ext cx="1349189" cy="324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189897" y="2282316"/>
            <a:ext cx="10197" cy="437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197706" y="2629741"/>
            <a:ext cx="252813" cy="78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856492" y="3325110"/>
            <a:ext cx="1691473" cy="462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5133452" y="3122298"/>
            <a:ext cx="4286662" cy="1201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8189898" y="2301966"/>
            <a:ext cx="675903" cy="14858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841777" y="3804697"/>
            <a:ext cx="615773" cy="1347241"/>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6" idx="2"/>
          </p:cNvCxnSpPr>
          <p:nvPr/>
        </p:nvCxnSpPr>
        <p:spPr>
          <a:xfrm flipH="1" flipV="1">
            <a:off x="8196649" y="2710248"/>
            <a:ext cx="674300" cy="145380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6" idx="5"/>
          </p:cNvCxnSpPr>
          <p:nvPr/>
        </p:nvCxnSpPr>
        <p:spPr>
          <a:xfrm flipH="1" flipV="1">
            <a:off x="8583827" y="3328086"/>
            <a:ext cx="891919" cy="190694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6" idx="4"/>
          </p:cNvCxnSpPr>
          <p:nvPr/>
        </p:nvCxnSpPr>
        <p:spPr>
          <a:xfrm flipH="1" flipV="1">
            <a:off x="8559112" y="2825577"/>
            <a:ext cx="930431" cy="2020475"/>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8435546" y="2644346"/>
            <a:ext cx="739172" cy="1671857"/>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9725388" y="2872624"/>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endCxn id="25" idx="0"/>
          </p:cNvCxnSpPr>
          <p:nvPr/>
        </p:nvCxnSpPr>
        <p:spPr>
          <a:xfrm flipV="1">
            <a:off x="7874512" y="2872624"/>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25" idx="6"/>
          </p:cNvCxnSpPr>
          <p:nvPr/>
        </p:nvCxnSpPr>
        <p:spPr>
          <a:xfrm flipV="1">
            <a:off x="8506510" y="3095045"/>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5" idx="5"/>
          </p:cNvCxnSpPr>
          <p:nvPr/>
        </p:nvCxnSpPr>
        <p:spPr>
          <a:xfrm flipV="1">
            <a:off x="8253016" y="3498699"/>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5" idx="4"/>
          </p:cNvCxnSpPr>
          <p:nvPr/>
        </p:nvCxnSpPr>
        <p:spPr>
          <a:xfrm flipV="1">
            <a:off x="8572358" y="3655218"/>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5" idx="3"/>
          </p:cNvCxnSpPr>
          <p:nvPr/>
        </p:nvCxnSpPr>
        <p:spPr>
          <a:xfrm flipV="1">
            <a:off x="8870075" y="4207154"/>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5" idx="2"/>
          </p:cNvCxnSpPr>
          <p:nvPr/>
        </p:nvCxnSpPr>
        <p:spPr>
          <a:xfrm flipV="1">
            <a:off x="8882997" y="4586094"/>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685882" y="1396604"/>
            <a:ext cx="11712" cy="1608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97594" y="1396604"/>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1879110" y="3662010"/>
            <a:ext cx="1" cy="1605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697592" y="3005373"/>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449961" y="4021538"/>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520764" y="3651148"/>
            <a:ext cx="337751" cy="369332"/>
          </a:xfrm>
          <a:prstGeom prst="rect">
            <a:avLst/>
          </a:prstGeom>
          <a:noFill/>
        </p:spPr>
        <p:txBody>
          <a:bodyPr wrap="square" rtlCol="0">
            <a:spAutoFit/>
          </a:bodyPr>
          <a:lstStyle/>
          <a:p>
            <a:r>
              <a:rPr lang="fr-FR" dirty="0" smtClean="0"/>
              <a:t>1</a:t>
            </a:r>
            <a:endParaRPr lang="en-US" dirty="0"/>
          </a:p>
        </p:txBody>
      </p:sp>
      <p:sp>
        <p:nvSpPr>
          <p:cNvPr id="37" name="TextBox 36"/>
          <p:cNvSpPr txBox="1"/>
          <p:nvPr/>
        </p:nvSpPr>
        <p:spPr>
          <a:xfrm>
            <a:off x="5179625" y="2674549"/>
            <a:ext cx="337751" cy="369332"/>
          </a:xfrm>
          <a:prstGeom prst="rect">
            <a:avLst/>
          </a:prstGeom>
          <a:noFill/>
        </p:spPr>
        <p:txBody>
          <a:bodyPr wrap="square" rtlCol="0">
            <a:spAutoFit/>
          </a:bodyPr>
          <a:lstStyle/>
          <a:p>
            <a:r>
              <a:rPr lang="fr-FR" dirty="0"/>
              <a:t>2</a:t>
            </a:r>
            <a:endParaRPr lang="en-US" dirty="0"/>
          </a:p>
        </p:txBody>
      </p:sp>
      <p:sp>
        <p:nvSpPr>
          <p:cNvPr id="24" name="Slide Number Placeholder 23"/>
          <p:cNvSpPr>
            <a:spLocks noGrp="1"/>
          </p:cNvSpPr>
          <p:nvPr>
            <p:ph type="sldNum" sz="quarter" idx="12"/>
          </p:nvPr>
        </p:nvSpPr>
        <p:spPr/>
        <p:txBody>
          <a:bodyPr/>
          <a:lstStyle/>
          <a:p>
            <a:fld id="{0B3E07E0-055B-4305-A5F9-93FAB2F5D96F}" type="slidenum">
              <a:rPr lang="en-US" smtClean="0"/>
              <a:pPr/>
              <a:t>4</a:t>
            </a:fld>
            <a:endParaRPr lang="en-US"/>
          </a:p>
        </p:txBody>
      </p:sp>
      <p:sp>
        <p:nvSpPr>
          <p:cNvPr id="20" name="Date Placeholder 19"/>
          <p:cNvSpPr>
            <a:spLocks noGrp="1"/>
          </p:cNvSpPr>
          <p:nvPr>
            <p:ph type="dt" sz="half" idx="10"/>
          </p:nvPr>
        </p:nvSpPr>
        <p:spPr/>
        <p:txBody>
          <a:bodyPr/>
          <a:lstStyle/>
          <a:p>
            <a:fld id="{4B51E7BE-D343-4CF3-939A-450D47C5C4C6}" type="datetime7">
              <a:rPr lang="en-US" smtClean="0"/>
              <a:pPr/>
              <a:t>Nov-18</a:t>
            </a:fld>
            <a:endParaRPr lang="en-US"/>
          </a:p>
        </p:txBody>
      </p:sp>
      <p:sp>
        <p:nvSpPr>
          <p:cNvPr id="38" name="Footer Placeholder 37"/>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9572860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La droite à 45</a:t>
            </a:r>
            <a:r>
              <a:rPr lang="fr-FR" sz="3600" baseline="30000" dirty="0" smtClean="0"/>
              <a:t>o</a:t>
            </a:r>
            <a:endParaRPr lang="en-US" sz="3600" baseline="300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40</a:t>
            </a:fld>
            <a:endParaRPr lang="en-US"/>
          </a:p>
        </p:txBody>
      </p:sp>
      <p:pic>
        <p:nvPicPr>
          <p:cNvPr id="52"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Date Placeholder 2"/>
          <p:cNvSpPr>
            <a:spLocks noGrp="1"/>
          </p:cNvSpPr>
          <p:nvPr>
            <p:ph type="dt" sz="half" idx="10"/>
          </p:nvPr>
        </p:nvSpPr>
        <p:spPr/>
        <p:txBody>
          <a:bodyPr/>
          <a:lstStyle/>
          <a:p>
            <a:fld id="{1A1CDF2A-6074-498F-9CE2-1B53C575E687}"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8985391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41</a:t>
            </a:fld>
            <a:endParaRPr lang="en-US"/>
          </a:p>
        </p:txBody>
      </p:sp>
      <p:pic>
        <p:nvPicPr>
          <p:cNvPr id="52"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6" name="Straight Connector 185"/>
          <p:cNvCxnSpPr/>
          <p:nvPr/>
        </p:nvCxnSpPr>
        <p:spPr>
          <a:xfrm flipH="1" flipV="1">
            <a:off x="9787853" y="1348713"/>
            <a:ext cx="5715" cy="39814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7515287" y="2751706"/>
            <a:ext cx="3280785"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38200" y="1501140"/>
            <a:ext cx="4759025" cy="1815882"/>
          </a:xfrm>
          <a:prstGeom prst="rect">
            <a:avLst/>
          </a:prstGeom>
          <a:noFill/>
        </p:spPr>
        <p:txBody>
          <a:bodyPr wrap="square" rtlCol="0">
            <a:spAutoFit/>
          </a:bodyPr>
          <a:lstStyle/>
          <a:p>
            <a:pPr marL="342900" indent="-342900">
              <a:buAutoNum type="arabicPeriod"/>
            </a:pPr>
            <a:r>
              <a:rPr lang="fr-FR" sz="1600" b="1" dirty="0" smtClean="0"/>
              <a:t>Créer les </a:t>
            </a:r>
            <a:r>
              <a:rPr lang="fr-FR" sz="1600" b="1" dirty="0" smtClean="0">
                <a:solidFill>
                  <a:srgbClr val="FF0000"/>
                </a:solidFill>
              </a:rPr>
              <a:t>lignes de bases </a:t>
            </a:r>
            <a:r>
              <a:rPr lang="fr-FR" sz="1600" b="1" dirty="0" smtClean="0"/>
              <a:t>des vues : </a:t>
            </a:r>
            <a:r>
              <a:rPr lang="fr-FR" sz="1600" dirty="0"/>
              <a:t>On crée </a:t>
            </a:r>
            <a:r>
              <a:rPr lang="fr-FR" sz="1600" dirty="0">
                <a:solidFill>
                  <a:srgbClr val="FF0000"/>
                </a:solidFill>
              </a:rPr>
              <a:t>deux </a:t>
            </a:r>
            <a:r>
              <a:rPr lang="fr-FR" sz="1600" dirty="0" smtClean="0">
                <a:solidFill>
                  <a:srgbClr val="FF0000"/>
                </a:solidFill>
              </a:rPr>
              <a:t>lignes </a:t>
            </a:r>
            <a:r>
              <a:rPr lang="fr-FR" sz="1600" dirty="0"/>
              <a:t>: l’une </a:t>
            </a:r>
            <a:r>
              <a:rPr lang="fr-FR" sz="1600" dirty="0" smtClean="0"/>
              <a:t>verticale </a:t>
            </a:r>
            <a:r>
              <a:rPr lang="fr-FR" sz="1600" dirty="0"/>
              <a:t>et l’autre </a:t>
            </a:r>
            <a:r>
              <a:rPr lang="fr-FR" sz="1600" dirty="0" smtClean="0"/>
              <a:t>horizontale. </a:t>
            </a:r>
            <a:r>
              <a:rPr lang="fr-FR" sz="1600" dirty="0"/>
              <a:t>Pour les vues de dessous et de </a:t>
            </a:r>
            <a:r>
              <a:rPr lang="fr-FR" sz="1600" dirty="0" smtClean="0"/>
              <a:t>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a:t>
            </a:r>
            <a:r>
              <a:rPr lang="fr-FR" sz="1600" dirty="0" smtClean="0">
                <a:solidFill>
                  <a:srgbClr val="FF0000"/>
                </a:solidFill>
              </a:rPr>
              <a:t>lignes </a:t>
            </a:r>
            <a:r>
              <a:rPr lang="fr-FR" sz="1600" dirty="0" smtClean="0"/>
              <a:t>des contours </a:t>
            </a:r>
            <a:r>
              <a:rPr lang="fr-FR" sz="1600" dirty="0"/>
              <a:t>du corps passent par </a:t>
            </a:r>
            <a:r>
              <a:rPr lang="fr-FR" sz="1600" dirty="0" smtClean="0"/>
              <a:t>le (les) point(s) le (les) </a:t>
            </a:r>
            <a:r>
              <a:rPr lang="fr-FR" sz="1600" dirty="0"/>
              <a:t>plus </a:t>
            </a:r>
            <a:r>
              <a:rPr lang="fr-FR" sz="1600" dirty="0" smtClean="0"/>
              <a:t>proche(s) à la </a:t>
            </a:r>
            <a:r>
              <a:rPr lang="fr-FR" sz="1600" dirty="0"/>
              <a:t>vue </a:t>
            </a:r>
            <a:r>
              <a:rPr lang="fr-FR" sz="1600" dirty="0" smtClean="0"/>
              <a:t>de </a:t>
            </a:r>
            <a:r>
              <a:rPr lang="fr-FR" sz="1600" dirty="0"/>
              <a:t>face. </a:t>
            </a:r>
            <a:endParaRPr lang="fr-FR" sz="1600" dirty="0" smtClean="0"/>
          </a:p>
        </p:txBody>
      </p:sp>
      <p:sp>
        <p:nvSpPr>
          <p:cNvPr id="3" name="Date Placeholder 2"/>
          <p:cNvSpPr>
            <a:spLocks noGrp="1"/>
          </p:cNvSpPr>
          <p:nvPr>
            <p:ph type="dt" sz="half" idx="10"/>
          </p:nvPr>
        </p:nvSpPr>
        <p:spPr/>
        <p:txBody>
          <a:bodyPr/>
          <a:lstStyle/>
          <a:p>
            <a:fld id="{AF3BD365-8B3E-422E-B5D3-3EAFF34782FB}"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5719423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42</a:t>
            </a:fld>
            <a:endParaRPr lang="en-US"/>
          </a:p>
        </p:txBody>
      </p:sp>
      <p:pic>
        <p:nvPicPr>
          <p:cNvPr id="52"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6" name="Straight Connector 185"/>
          <p:cNvCxnSpPr/>
          <p:nvPr/>
        </p:nvCxnSpPr>
        <p:spPr>
          <a:xfrm flipH="1" flipV="1">
            <a:off x="9787853" y="1348713"/>
            <a:ext cx="5715" cy="39814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7515287" y="2751706"/>
            <a:ext cx="3280785"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38200" y="1501140"/>
            <a:ext cx="4759025" cy="1815882"/>
          </a:xfrm>
          <a:prstGeom prst="rect">
            <a:avLst/>
          </a:prstGeom>
          <a:noFill/>
        </p:spPr>
        <p:txBody>
          <a:bodyPr wrap="square" rtlCol="0">
            <a:spAutoFit/>
          </a:bodyPr>
          <a:lstStyle/>
          <a:p>
            <a:pPr marL="342900" indent="-342900">
              <a:buAutoNum type="arabicPeriod"/>
            </a:pPr>
            <a:r>
              <a:rPr lang="fr-FR" sz="1600" b="1" dirty="0" smtClean="0"/>
              <a:t>Créer les </a:t>
            </a:r>
            <a:r>
              <a:rPr lang="fr-FR" sz="1600" b="1" dirty="0" smtClean="0">
                <a:solidFill>
                  <a:srgbClr val="FF0000"/>
                </a:solidFill>
              </a:rPr>
              <a:t>lignes de bases </a:t>
            </a:r>
            <a:r>
              <a:rPr lang="fr-FR" sz="1600" b="1" dirty="0" smtClean="0"/>
              <a:t>des vues : </a:t>
            </a:r>
            <a:r>
              <a:rPr lang="fr-FR" sz="1600" dirty="0"/>
              <a:t>On crée </a:t>
            </a:r>
            <a:r>
              <a:rPr lang="fr-FR" sz="1600" dirty="0">
                <a:solidFill>
                  <a:srgbClr val="FF0000"/>
                </a:solidFill>
              </a:rPr>
              <a:t>deux </a:t>
            </a:r>
            <a:r>
              <a:rPr lang="fr-FR" sz="1600" dirty="0" smtClean="0">
                <a:solidFill>
                  <a:srgbClr val="FF0000"/>
                </a:solidFill>
              </a:rPr>
              <a:t>lignes </a:t>
            </a:r>
            <a:r>
              <a:rPr lang="fr-FR" sz="1600" dirty="0"/>
              <a:t>: l’une </a:t>
            </a:r>
            <a:r>
              <a:rPr lang="fr-FR" sz="1600" dirty="0" smtClean="0"/>
              <a:t>verticale </a:t>
            </a:r>
            <a:r>
              <a:rPr lang="fr-FR" sz="1600" dirty="0"/>
              <a:t>et l’autre </a:t>
            </a:r>
            <a:r>
              <a:rPr lang="fr-FR" sz="1600" dirty="0" smtClean="0"/>
              <a:t>horizontale. </a:t>
            </a:r>
            <a:r>
              <a:rPr lang="fr-FR" sz="1600" dirty="0"/>
              <a:t>Pour les vues de dessous et de </a:t>
            </a:r>
            <a:r>
              <a:rPr lang="fr-FR" sz="1600" dirty="0" smtClean="0"/>
              <a:t>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a:t>
            </a:r>
            <a:r>
              <a:rPr lang="fr-FR" sz="1600" dirty="0" smtClean="0">
                <a:solidFill>
                  <a:srgbClr val="FF0000"/>
                </a:solidFill>
              </a:rPr>
              <a:t>lignes </a:t>
            </a:r>
            <a:r>
              <a:rPr lang="fr-FR" sz="1600" dirty="0" smtClean="0"/>
              <a:t>des contours </a:t>
            </a:r>
            <a:r>
              <a:rPr lang="fr-FR" sz="1600" dirty="0"/>
              <a:t>du corps passent par </a:t>
            </a:r>
            <a:r>
              <a:rPr lang="fr-FR" sz="1600" dirty="0" smtClean="0"/>
              <a:t>le (les) point(s) le (les) </a:t>
            </a:r>
            <a:r>
              <a:rPr lang="fr-FR" sz="1600" dirty="0"/>
              <a:t>plus </a:t>
            </a:r>
            <a:r>
              <a:rPr lang="fr-FR" sz="1600" dirty="0" smtClean="0"/>
              <a:t>proche(s) à la </a:t>
            </a:r>
            <a:r>
              <a:rPr lang="fr-FR" sz="1600" dirty="0"/>
              <a:t>vue </a:t>
            </a:r>
            <a:r>
              <a:rPr lang="fr-FR" sz="1600" dirty="0" smtClean="0"/>
              <a:t>de </a:t>
            </a:r>
            <a:r>
              <a:rPr lang="fr-FR" sz="1600" dirty="0"/>
              <a:t>face. </a:t>
            </a:r>
            <a:endParaRPr lang="fr-FR" sz="1600" dirty="0" smtClean="0"/>
          </a:p>
        </p:txBody>
      </p:sp>
      <p:sp>
        <p:nvSpPr>
          <p:cNvPr id="3" name="Date Placeholder 2"/>
          <p:cNvSpPr>
            <a:spLocks noGrp="1"/>
          </p:cNvSpPr>
          <p:nvPr>
            <p:ph type="dt" sz="half" idx="10"/>
          </p:nvPr>
        </p:nvSpPr>
        <p:spPr/>
        <p:txBody>
          <a:bodyPr/>
          <a:lstStyle/>
          <a:p>
            <a:fld id="{F0C5D1D9-85EC-4A8E-A941-20C2FA7CCF65}"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
        <p:nvSpPr>
          <p:cNvPr id="6" name="TextBox 5"/>
          <p:cNvSpPr txBox="1"/>
          <p:nvPr/>
        </p:nvSpPr>
        <p:spPr>
          <a:xfrm>
            <a:off x="9152238" y="365125"/>
            <a:ext cx="2347784" cy="369332"/>
          </a:xfrm>
          <a:prstGeom prst="rect">
            <a:avLst/>
          </a:prstGeom>
          <a:noFill/>
        </p:spPr>
        <p:txBody>
          <a:bodyPr wrap="square" rtlCol="0">
            <a:spAutoFit/>
          </a:bodyPr>
          <a:lstStyle/>
          <a:p>
            <a:pPr algn="ctr"/>
            <a:r>
              <a:rPr lang="fr-FR" dirty="0" smtClean="0">
                <a:solidFill>
                  <a:srgbClr val="FF0000"/>
                </a:solidFill>
              </a:rPr>
              <a:t>ATTENTION </a:t>
            </a:r>
          </a:p>
        </p:txBody>
      </p:sp>
    </p:spTree>
    <p:extLst>
      <p:ext uri="{BB962C8B-B14F-4D97-AF65-F5344CB8AC3E}">
        <p14:creationId xmlns:p14="http://schemas.microsoft.com/office/powerpoint/2010/main" val="10245551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43</a:t>
            </a:fld>
            <a:endParaRPr lang="en-US"/>
          </a:p>
        </p:txBody>
      </p:sp>
      <p:pic>
        <p:nvPicPr>
          <p:cNvPr id="52" name="Picture 51"/>
          <p:cNvPicPr>
            <a:picLocks noChangeAspect="1"/>
          </p:cNvPicPr>
          <p:nvPr/>
        </p:nvPicPr>
        <p:blipFill rotWithShape="1">
          <a:blip r:embed="rId3"/>
          <a:srcRect t="23659" b="1"/>
          <a:stretch/>
        </p:blipFill>
        <p:spPr>
          <a:xfrm>
            <a:off x="5597225" y="2743200"/>
            <a:ext cx="5362417" cy="3978275"/>
          </a:xfrm>
          <a:prstGeom prst="rect">
            <a:avLst/>
          </a:prstGeom>
          <a:ln>
            <a:noFill/>
          </a:ln>
        </p:spPr>
      </p:pic>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6" name="Straight Connector 185"/>
          <p:cNvCxnSpPr/>
          <p:nvPr/>
        </p:nvCxnSpPr>
        <p:spPr>
          <a:xfrm flipH="1" flipV="1">
            <a:off x="9787853" y="1348713"/>
            <a:ext cx="5715" cy="39814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7515287" y="2751706"/>
            <a:ext cx="328078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38200" y="1501140"/>
            <a:ext cx="4759025" cy="1815882"/>
          </a:xfrm>
          <a:prstGeom prst="rect">
            <a:avLst/>
          </a:prstGeom>
          <a:noFill/>
        </p:spPr>
        <p:txBody>
          <a:bodyPr wrap="square" rtlCol="0">
            <a:spAutoFit/>
          </a:bodyPr>
          <a:lstStyle/>
          <a:p>
            <a:pPr marL="342900" indent="-342900">
              <a:buAutoNum type="arabicPeriod"/>
            </a:pPr>
            <a:r>
              <a:rPr lang="fr-FR" sz="1600" b="1" dirty="0" smtClean="0"/>
              <a:t>Créer les </a:t>
            </a:r>
            <a:r>
              <a:rPr lang="fr-FR" sz="1600" b="1" dirty="0" smtClean="0">
                <a:solidFill>
                  <a:srgbClr val="FF0000"/>
                </a:solidFill>
              </a:rPr>
              <a:t>lignes de bases </a:t>
            </a:r>
            <a:r>
              <a:rPr lang="fr-FR" sz="1600" b="1" dirty="0" smtClean="0"/>
              <a:t>des vues : </a:t>
            </a:r>
            <a:r>
              <a:rPr lang="fr-FR" sz="1600" dirty="0"/>
              <a:t>On crée </a:t>
            </a:r>
            <a:r>
              <a:rPr lang="fr-FR" sz="1600" dirty="0">
                <a:solidFill>
                  <a:srgbClr val="FF0000"/>
                </a:solidFill>
              </a:rPr>
              <a:t>deux </a:t>
            </a:r>
            <a:r>
              <a:rPr lang="fr-FR" sz="1600" dirty="0" smtClean="0">
                <a:solidFill>
                  <a:srgbClr val="FF0000"/>
                </a:solidFill>
              </a:rPr>
              <a:t>lignes </a:t>
            </a:r>
            <a:r>
              <a:rPr lang="fr-FR" sz="1600" dirty="0"/>
              <a:t>: l’une </a:t>
            </a:r>
            <a:r>
              <a:rPr lang="fr-FR" sz="1600" dirty="0" smtClean="0"/>
              <a:t>verticale </a:t>
            </a:r>
            <a:r>
              <a:rPr lang="fr-FR" sz="1600" dirty="0"/>
              <a:t>et l’autre </a:t>
            </a:r>
            <a:r>
              <a:rPr lang="fr-FR" sz="1600" dirty="0" smtClean="0"/>
              <a:t>horizontale. </a:t>
            </a:r>
            <a:r>
              <a:rPr lang="fr-FR" sz="1600" dirty="0"/>
              <a:t>Pour les vues de dessous et de </a:t>
            </a:r>
            <a:r>
              <a:rPr lang="fr-FR" sz="1600" dirty="0" smtClean="0"/>
              <a:t>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a:t>
            </a:r>
            <a:r>
              <a:rPr lang="fr-FR" sz="1600" dirty="0" smtClean="0">
                <a:solidFill>
                  <a:srgbClr val="FF0000"/>
                </a:solidFill>
              </a:rPr>
              <a:t>lignes </a:t>
            </a:r>
            <a:r>
              <a:rPr lang="fr-FR" sz="1600" dirty="0" smtClean="0"/>
              <a:t>des contours </a:t>
            </a:r>
            <a:r>
              <a:rPr lang="fr-FR" sz="1600" dirty="0"/>
              <a:t>du corps passent par </a:t>
            </a:r>
            <a:r>
              <a:rPr lang="fr-FR" sz="1600" dirty="0" smtClean="0"/>
              <a:t>le (les) point(s) le (les) </a:t>
            </a:r>
            <a:r>
              <a:rPr lang="fr-FR" sz="1600" dirty="0"/>
              <a:t>plus </a:t>
            </a:r>
            <a:r>
              <a:rPr lang="fr-FR" sz="1600" dirty="0" smtClean="0"/>
              <a:t>proche(s) à la </a:t>
            </a:r>
            <a:r>
              <a:rPr lang="fr-FR" sz="1600" dirty="0"/>
              <a:t>vue </a:t>
            </a:r>
            <a:r>
              <a:rPr lang="fr-FR" sz="1600" dirty="0" smtClean="0"/>
              <a:t>de </a:t>
            </a:r>
            <a:r>
              <a:rPr lang="fr-FR" sz="1600" dirty="0"/>
              <a:t>face. </a:t>
            </a:r>
            <a:endParaRPr lang="fr-FR" sz="1600" dirty="0" smtClean="0"/>
          </a:p>
        </p:txBody>
      </p:sp>
      <p:sp>
        <p:nvSpPr>
          <p:cNvPr id="3" name="Date Placeholder 2"/>
          <p:cNvSpPr>
            <a:spLocks noGrp="1"/>
          </p:cNvSpPr>
          <p:nvPr>
            <p:ph type="dt" sz="half" idx="10"/>
          </p:nvPr>
        </p:nvSpPr>
        <p:spPr/>
        <p:txBody>
          <a:bodyPr/>
          <a:lstStyle/>
          <a:p>
            <a:fld id="{9763EE9E-1A49-4A9F-9490-9F7746CDC311}"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
        <p:nvSpPr>
          <p:cNvPr id="6" name="TextBox 5"/>
          <p:cNvSpPr txBox="1"/>
          <p:nvPr/>
        </p:nvSpPr>
        <p:spPr>
          <a:xfrm>
            <a:off x="9152238" y="365125"/>
            <a:ext cx="2347784" cy="923330"/>
          </a:xfrm>
          <a:prstGeom prst="rect">
            <a:avLst/>
          </a:prstGeom>
          <a:noFill/>
        </p:spPr>
        <p:txBody>
          <a:bodyPr wrap="square" rtlCol="0">
            <a:spAutoFit/>
          </a:bodyPr>
          <a:lstStyle/>
          <a:p>
            <a:pPr algn="ctr"/>
            <a:r>
              <a:rPr lang="fr-FR" dirty="0" smtClean="0">
                <a:solidFill>
                  <a:srgbClr val="FF0000"/>
                </a:solidFill>
              </a:rPr>
              <a:t>ATTENTION :</a:t>
            </a:r>
          </a:p>
          <a:p>
            <a:pPr algn="ctr"/>
            <a:r>
              <a:rPr lang="fr-FR" dirty="0" smtClean="0">
                <a:solidFill>
                  <a:srgbClr val="FF0000"/>
                </a:solidFill>
              </a:rPr>
              <a:t> On insiste,</a:t>
            </a:r>
          </a:p>
          <a:p>
            <a:pPr algn="ctr"/>
            <a:r>
              <a:rPr lang="fr-FR" b="1" dirty="0" smtClean="0">
                <a:solidFill>
                  <a:srgbClr val="FF0000"/>
                </a:solidFill>
              </a:rPr>
              <a:t>ces deux lignes</a:t>
            </a:r>
            <a:r>
              <a:rPr lang="fr-FR" dirty="0">
                <a:solidFill>
                  <a:srgbClr val="FF0000"/>
                </a:solidFill>
              </a:rPr>
              <a:t>!</a:t>
            </a:r>
            <a:endParaRPr lang="fr-FR" dirty="0" smtClean="0">
              <a:solidFill>
                <a:srgbClr val="FF0000"/>
              </a:solidFill>
            </a:endParaRPr>
          </a:p>
        </p:txBody>
      </p:sp>
    </p:spTree>
    <p:extLst>
      <p:ext uri="{BB962C8B-B14F-4D97-AF65-F5344CB8AC3E}">
        <p14:creationId xmlns:p14="http://schemas.microsoft.com/office/powerpoint/2010/main" val="7616647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44</a:t>
            </a:fld>
            <a:endParaRPr lang="en-US"/>
          </a:p>
        </p:txBody>
      </p:sp>
      <p:pic>
        <p:nvPicPr>
          <p:cNvPr id="52"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7" name="Straight Connector 186"/>
          <p:cNvCxnSpPr/>
          <p:nvPr/>
        </p:nvCxnSpPr>
        <p:spPr>
          <a:xfrm flipH="1">
            <a:off x="7515287" y="2751706"/>
            <a:ext cx="328078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38200" y="1501140"/>
            <a:ext cx="4759025" cy="1815882"/>
          </a:xfrm>
          <a:prstGeom prst="rect">
            <a:avLst/>
          </a:prstGeom>
          <a:noFill/>
        </p:spPr>
        <p:txBody>
          <a:bodyPr wrap="square" rtlCol="0">
            <a:spAutoFit/>
          </a:bodyPr>
          <a:lstStyle/>
          <a:p>
            <a:pPr marL="342900" indent="-342900">
              <a:buAutoNum type="arabicPeriod"/>
            </a:pPr>
            <a:r>
              <a:rPr lang="fr-FR" sz="1600" b="1" dirty="0" smtClean="0"/>
              <a:t>Créer les </a:t>
            </a:r>
            <a:r>
              <a:rPr lang="fr-FR" sz="1600" b="1" dirty="0" smtClean="0">
                <a:solidFill>
                  <a:srgbClr val="FF0000"/>
                </a:solidFill>
              </a:rPr>
              <a:t>lignes de bases </a:t>
            </a:r>
            <a:r>
              <a:rPr lang="fr-FR" sz="1600" b="1" dirty="0" smtClean="0"/>
              <a:t>des vues : </a:t>
            </a:r>
            <a:r>
              <a:rPr lang="fr-FR" sz="1600" dirty="0"/>
              <a:t>On crée </a:t>
            </a:r>
            <a:r>
              <a:rPr lang="fr-FR" sz="1600" dirty="0">
                <a:solidFill>
                  <a:srgbClr val="FF0000"/>
                </a:solidFill>
              </a:rPr>
              <a:t>deux </a:t>
            </a:r>
            <a:r>
              <a:rPr lang="fr-FR" sz="1600" dirty="0" smtClean="0">
                <a:solidFill>
                  <a:srgbClr val="FF0000"/>
                </a:solidFill>
              </a:rPr>
              <a:t>lignes </a:t>
            </a:r>
            <a:r>
              <a:rPr lang="fr-FR" sz="1600" dirty="0"/>
              <a:t>: l’une </a:t>
            </a:r>
            <a:r>
              <a:rPr lang="fr-FR" sz="1600" dirty="0" smtClean="0"/>
              <a:t>verticale </a:t>
            </a:r>
            <a:r>
              <a:rPr lang="fr-FR" sz="1600" dirty="0"/>
              <a:t>et l’autre </a:t>
            </a:r>
            <a:r>
              <a:rPr lang="fr-FR" sz="1600" dirty="0" smtClean="0"/>
              <a:t>horizontale. </a:t>
            </a:r>
            <a:r>
              <a:rPr lang="fr-FR" sz="1600" dirty="0"/>
              <a:t>Pour les vues de dessous et de </a:t>
            </a:r>
            <a:r>
              <a:rPr lang="fr-FR" sz="1600" dirty="0" smtClean="0"/>
              <a:t>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a:t>
            </a:r>
            <a:r>
              <a:rPr lang="fr-FR" sz="1600" dirty="0" smtClean="0">
                <a:solidFill>
                  <a:srgbClr val="FF0000"/>
                </a:solidFill>
              </a:rPr>
              <a:t>lignes </a:t>
            </a:r>
            <a:r>
              <a:rPr lang="fr-FR" sz="1600" dirty="0" smtClean="0"/>
              <a:t>des contours </a:t>
            </a:r>
            <a:r>
              <a:rPr lang="fr-FR" sz="1600" dirty="0"/>
              <a:t>du corps passent par </a:t>
            </a:r>
            <a:r>
              <a:rPr lang="fr-FR" sz="1600" dirty="0" smtClean="0"/>
              <a:t>le (les) point(s) le (les) </a:t>
            </a:r>
            <a:r>
              <a:rPr lang="fr-FR" sz="1600" dirty="0"/>
              <a:t>plus </a:t>
            </a:r>
            <a:r>
              <a:rPr lang="fr-FR" sz="1600" dirty="0" smtClean="0"/>
              <a:t>proche(s) à la </a:t>
            </a:r>
            <a:r>
              <a:rPr lang="fr-FR" sz="1600" dirty="0"/>
              <a:t>vue </a:t>
            </a:r>
            <a:r>
              <a:rPr lang="fr-FR" sz="1600" dirty="0" smtClean="0"/>
              <a:t>de </a:t>
            </a:r>
            <a:r>
              <a:rPr lang="fr-FR" sz="1600" dirty="0"/>
              <a:t>face. </a:t>
            </a:r>
            <a:endParaRPr lang="fr-FR" sz="1600" dirty="0" smtClean="0"/>
          </a:p>
        </p:txBody>
      </p:sp>
      <p:sp>
        <p:nvSpPr>
          <p:cNvPr id="3" name="Date Placeholder 2"/>
          <p:cNvSpPr>
            <a:spLocks noGrp="1"/>
          </p:cNvSpPr>
          <p:nvPr>
            <p:ph type="dt" sz="half" idx="10"/>
          </p:nvPr>
        </p:nvSpPr>
        <p:spPr/>
        <p:txBody>
          <a:bodyPr/>
          <a:lstStyle/>
          <a:p>
            <a:fld id="{9D9993B8-57E5-4851-8E1E-CC2E9BFBFB00}"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
        <p:nvSpPr>
          <p:cNvPr id="6" name="TextBox 5"/>
          <p:cNvSpPr txBox="1"/>
          <p:nvPr/>
        </p:nvSpPr>
        <p:spPr>
          <a:xfrm>
            <a:off x="9152238" y="365125"/>
            <a:ext cx="2347784" cy="1754326"/>
          </a:xfrm>
          <a:prstGeom prst="rect">
            <a:avLst/>
          </a:prstGeom>
          <a:noFill/>
        </p:spPr>
        <p:txBody>
          <a:bodyPr wrap="square" rtlCol="0">
            <a:spAutoFit/>
          </a:bodyPr>
          <a:lstStyle/>
          <a:p>
            <a:pPr algn="ctr"/>
            <a:r>
              <a:rPr lang="fr-FR" dirty="0" smtClean="0">
                <a:solidFill>
                  <a:srgbClr val="FF0000"/>
                </a:solidFill>
              </a:rPr>
              <a:t>ATTENTION :</a:t>
            </a:r>
          </a:p>
          <a:p>
            <a:pPr algn="ctr"/>
            <a:r>
              <a:rPr lang="fr-FR" dirty="0" smtClean="0">
                <a:solidFill>
                  <a:srgbClr val="FF0000"/>
                </a:solidFill>
              </a:rPr>
              <a:t>Une erreur classique est de tracer ces lignes… qui rendent la construction de la droite à 45° fausse</a:t>
            </a:r>
          </a:p>
        </p:txBody>
      </p:sp>
      <p:cxnSp>
        <p:nvCxnSpPr>
          <p:cNvPr id="29" name="Straight Connector 28"/>
          <p:cNvCxnSpPr/>
          <p:nvPr/>
        </p:nvCxnSpPr>
        <p:spPr>
          <a:xfrm flipH="1" flipV="1">
            <a:off x="8811464" y="1313891"/>
            <a:ext cx="5715" cy="39814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7082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45</a:t>
            </a:fld>
            <a:endParaRPr lang="en-US"/>
          </a:p>
        </p:txBody>
      </p:sp>
      <p:pic>
        <p:nvPicPr>
          <p:cNvPr id="52"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7" name="Straight Connector 186"/>
          <p:cNvCxnSpPr/>
          <p:nvPr/>
        </p:nvCxnSpPr>
        <p:spPr>
          <a:xfrm flipH="1">
            <a:off x="7515287" y="2751706"/>
            <a:ext cx="328078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38200" y="1501140"/>
            <a:ext cx="4759025" cy="1815882"/>
          </a:xfrm>
          <a:prstGeom prst="rect">
            <a:avLst/>
          </a:prstGeom>
          <a:noFill/>
        </p:spPr>
        <p:txBody>
          <a:bodyPr wrap="square" rtlCol="0">
            <a:spAutoFit/>
          </a:bodyPr>
          <a:lstStyle/>
          <a:p>
            <a:pPr marL="342900" indent="-342900">
              <a:buAutoNum type="arabicPeriod"/>
            </a:pPr>
            <a:r>
              <a:rPr lang="fr-FR" sz="1600" b="1" dirty="0" smtClean="0"/>
              <a:t>Créer les </a:t>
            </a:r>
            <a:r>
              <a:rPr lang="fr-FR" sz="1600" b="1" dirty="0" smtClean="0">
                <a:solidFill>
                  <a:srgbClr val="FF0000"/>
                </a:solidFill>
              </a:rPr>
              <a:t>lignes de bases </a:t>
            </a:r>
            <a:r>
              <a:rPr lang="fr-FR" sz="1600" b="1" dirty="0" smtClean="0"/>
              <a:t>des vues : </a:t>
            </a:r>
            <a:r>
              <a:rPr lang="fr-FR" sz="1600" dirty="0"/>
              <a:t>On crée </a:t>
            </a:r>
            <a:r>
              <a:rPr lang="fr-FR" sz="1600" dirty="0">
                <a:solidFill>
                  <a:srgbClr val="FF0000"/>
                </a:solidFill>
              </a:rPr>
              <a:t>deux </a:t>
            </a:r>
            <a:r>
              <a:rPr lang="fr-FR" sz="1600" dirty="0" smtClean="0">
                <a:solidFill>
                  <a:srgbClr val="FF0000"/>
                </a:solidFill>
              </a:rPr>
              <a:t>lignes </a:t>
            </a:r>
            <a:r>
              <a:rPr lang="fr-FR" sz="1600" dirty="0"/>
              <a:t>: l’une </a:t>
            </a:r>
            <a:r>
              <a:rPr lang="fr-FR" sz="1600" dirty="0" smtClean="0"/>
              <a:t>verticale </a:t>
            </a:r>
            <a:r>
              <a:rPr lang="fr-FR" sz="1600" dirty="0"/>
              <a:t>et l’autre </a:t>
            </a:r>
            <a:r>
              <a:rPr lang="fr-FR" sz="1600" dirty="0" smtClean="0"/>
              <a:t>horizontale. </a:t>
            </a:r>
            <a:r>
              <a:rPr lang="fr-FR" sz="1600" dirty="0"/>
              <a:t>Pour les vues de dessous et de </a:t>
            </a:r>
            <a:r>
              <a:rPr lang="fr-FR" sz="1600" dirty="0" smtClean="0"/>
              <a:t>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a:t>
            </a:r>
            <a:r>
              <a:rPr lang="fr-FR" sz="1600" dirty="0" smtClean="0">
                <a:solidFill>
                  <a:srgbClr val="FF0000"/>
                </a:solidFill>
              </a:rPr>
              <a:t>lignes </a:t>
            </a:r>
            <a:r>
              <a:rPr lang="fr-FR" sz="1600" dirty="0" smtClean="0"/>
              <a:t>des contours </a:t>
            </a:r>
            <a:r>
              <a:rPr lang="fr-FR" sz="1600" dirty="0"/>
              <a:t>du corps passent par </a:t>
            </a:r>
            <a:r>
              <a:rPr lang="fr-FR" sz="1600" dirty="0" smtClean="0"/>
              <a:t>le (les) point(s) le (les) </a:t>
            </a:r>
            <a:r>
              <a:rPr lang="fr-FR" sz="1600" dirty="0"/>
              <a:t>plus </a:t>
            </a:r>
            <a:r>
              <a:rPr lang="fr-FR" sz="1600" dirty="0" smtClean="0"/>
              <a:t>proche(s) à la </a:t>
            </a:r>
            <a:r>
              <a:rPr lang="fr-FR" sz="1600" dirty="0"/>
              <a:t>vue </a:t>
            </a:r>
            <a:r>
              <a:rPr lang="fr-FR" sz="1600" dirty="0" smtClean="0"/>
              <a:t>de </a:t>
            </a:r>
            <a:r>
              <a:rPr lang="fr-FR" sz="1600" dirty="0"/>
              <a:t>face. </a:t>
            </a:r>
            <a:endParaRPr lang="fr-FR" sz="1600" dirty="0" smtClean="0"/>
          </a:p>
        </p:txBody>
      </p:sp>
      <p:sp>
        <p:nvSpPr>
          <p:cNvPr id="3" name="Date Placeholder 2"/>
          <p:cNvSpPr>
            <a:spLocks noGrp="1"/>
          </p:cNvSpPr>
          <p:nvPr>
            <p:ph type="dt" sz="half" idx="10"/>
          </p:nvPr>
        </p:nvSpPr>
        <p:spPr/>
        <p:txBody>
          <a:bodyPr/>
          <a:lstStyle/>
          <a:p>
            <a:fld id="{EEEF60F0-0363-4368-9D05-8EBF5DD65D41}"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
        <p:nvSpPr>
          <p:cNvPr id="6" name="TextBox 5"/>
          <p:cNvSpPr txBox="1"/>
          <p:nvPr/>
        </p:nvSpPr>
        <p:spPr>
          <a:xfrm>
            <a:off x="9152238" y="365125"/>
            <a:ext cx="2347784" cy="923330"/>
          </a:xfrm>
          <a:prstGeom prst="rect">
            <a:avLst/>
          </a:prstGeom>
          <a:noFill/>
        </p:spPr>
        <p:txBody>
          <a:bodyPr wrap="square" rtlCol="0">
            <a:spAutoFit/>
          </a:bodyPr>
          <a:lstStyle/>
          <a:p>
            <a:pPr algn="ctr"/>
            <a:r>
              <a:rPr lang="fr-FR" dirty="0" smtClean="0">
                <a:solidFill>
                  <a:srgbClr val="FF0000"/>
                </a:solidFill>
              </a:rPr>
              <a:t>ATTENTION :</a:t>
            </a:r>
          </a:p>
          <a:p>
            <a:pPr algn="ctr"/>
            <a:r>
              <a:rPr lang="fr-FR" dirty="0" smtClean="0">
                <a:solidFill>
                  <a:srgbClr val="FF0000"/>
                </a:solidFill>
              </a:rPr>
              <a:t>Fausse construction de la droite à 45°</a:t>
            </a:r>
          </a:p>
        </p:txBody>
      </p:sp>
      <p:cxnSp>
        <p:nvCxnSpPr>
          <p:cNvPr id="29" name="Straight Connector 28"/>
          <p:cNvCxnSpPr/>
          <p:nvPr/>
        </p:nvCxnSpPr>
        <p:spPr>
          <a:xfrm flipH="1" flipV="1">
            <a:off x="8811464" y="1313891"/>
            <a:ext cx="5715" cy="39814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Multiply 6"/>
          <p:cNvSpPr/>
          <p:nvPr/>
        </p:nvSpPr>
        <p:spPr>
          <a:xfrm>
            <a:off x="7406811" y="1616985"/>
            <a:ext cx="3885948" cy="3598033"/>
          </a:xfrm>
          <a:prstGeom prst="mathMultiply">
            <a:avLst>
              <a:gd name="adj1" fmla="val 9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1809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46</a:t>
            </a:fld>
            <a:endParaRPr lang="en-US"/>
          </a:p>
        </p:txBody>
      </p:sp>
      <p:pic>
        <p:nvPicPr>
          <p:cNvPr id="52"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6" name="Straight Connector 185"/>
          <p:cNvCxnSpPr/>
          <p:nvPr/>
        </p:nvCxnSpPr>
        <p:spPr>
          <a:xfrm flipH="1" flipV="1">
            <a:off x="9787853" y="1348713"/>
            <a:ext cx="5715" cy="39814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7515287" y="2751706"/>
            <a:ext cx="3280785"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38200" y="1501140"/>
            <a:ext cx="4759025" cy="1815882"/>
          </a:xfrm>
          <a:prstGeom prst="rect">
            <a:avLst/>
          </a:prstGeom>
          <a:noFill/>
        </p:spPr>
        <p:txBody>
          <a:bodyPr wrap="square" rtlCol="0">
            <a:spAutoFit/>
          </a:bodyPr>
          <a:lstStyle/>
          <a:p>
            <a:pPr marL="342900" indent="-342900">
              <a:buAutoNum type="arabicPeriod"/>
            </a:pPr>
            <a:r>
              <a:rPr lang="fr-FR" sz="1600" b="1" dirty="0" smtClean="0"/>
              <a:t>Créer les </a:t>
            </a:r>
            <a:r>
              <a:rPr lang="fr-FR" sz="1600" b="1" dirty="0" smtClean="0">
                <a:solidFill>
                  <a:srgbClr val="FF0000"/>
                </a:solidFill>
              </a:rPr>
              <a:t>lignes de bases </a:t>
            </a:r>
            <a:r>
              <a:rPr lang="fr-FR" sz="1600" b="1" dirty="0" smtClean="0"/>
              <a:t>des vues : </a:t>
            </a:r>
            <a:r>
              <a:rPr lang="fr-FR" sz="1600" dirty="0"/>
              <a:t>On crée </a:t>
            </a:r>
            <a:r>
              <a:rPr lang="fr-FR" sz="1600" dirty="0">
                <a:solidFill>
                  <a:srgbClr val="FF0000"/>
                </a:solidFill>
              </a:rPr>
              <a:t>deux </a:t>
            </a:r>
            <a:r>
              <a:rPr lang="fr-FR" sz="1600" dirty="0" smtClean="0">
                <a:solidFill>
                  <a:srgbClr val="FF0000"/>
                </a:solidFill>
              </a:rPr>
              <a:t>lignes </a:t>
            </a:r>
            <a:r>
              <a:rPr lang="fr-FR" sz="1600" dirty="0"/>
              <a:t>: l’une </a:t>
            </a:r>
            <a:r>
              <a:rPr lang="fr-FR" sz="1600" dirty="0" smtClean="0"/>
              <a:t>verticale </a:t>
            </a:r>
            <a:r>
              <a:rPr lang="fr-FR" sz="1600" dirty="0"/>
              <a:t>et l’autre </a:t>
            </a:r>
            <a:r>
              <a:rPr lang="fr-FR" sz="1600" dirty="0" smtClean="0"/>
              <a:t>horizontale. </a:t>
            </a:r>
            <a:r>
              <a:rPr lang="fr-FR" sz="1600" dirty="0"/>
              <a:t>Pour les vues de dessous et de </a:t>
            </a:r>
            <a:r>
              <a:rPr lang="fr-FR" sz="1600" dirty="0" smtClean="0"/>
              <a:t>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a:t>
            </a:r>
            <a:r>
              <a:rPr lang="fr-FR" sz="1600" dirty="0" smtClean="0">
                <a:solidFill>
                  <a:srgbClr val="FF0000"/>
                </a:solidFill>
              </a:rPr>
              <a:t>lignes </a:t>
            </a:r>
            <a:r>
              <a:rPr lang="fr-FR" sz="1600" dirty="0" smtClean="0"/>
              <a:t>des contours </a:t>
            </a:r>
            <a:r>
              <a:rPr lang="fr-FR" sz="1600" dirty="0"/>
              <a:t>du corps passent par </a:t>
            </a:r>
            <a:r>
              <a:rPr lang="fr-FR" sz="1600" dirty="0" smtClean="0"/>
              <a:t>le (les) point(s) le (les) </a:t>
            </a:r>
            <a:r>
              <a:rPr lang="fr-FR" sz="1600" dirty="0"/>
              <a:t>plus </a:t>
            </a:r>
            <a:r>
              <a:rPr lang="fr-FR" sz="1600" dirty="0" smtClean="0"/>
              <a:t>proche(s) à la </a:t>
            </a:r>
            <a:r>
              <a:rPr lang="fr-FR" sz="1600" dirty="0"/>
              <a:t>vue </a:t>
            </a:r>
            <a:r>
              <a:rPr lang="fr-FR" sz="1600" dirty="0" smtClean="0"/>
              <a:t>de </a:t>
            </a:r>
            <a:r>
              <a:rPr lang="fr-FR" sz="1600" dirty="0"/>
              <a:t>face. </a:t>
            </a:r>
            <a:endParaRPr lang="fr-FR" sz="1600" dirty="0" smtClean="0"/>
          </a:p>
        </p:txBody>
      </p:sp>
      <p:cxnSp>
        <p:nvCxnSpPr>
          <p:cNvPr id="5" name="Connecteur droit avec flèche 4"/>
          <p:cNvCxnSpPr/>
          <p:nvPr/>
        </p:nvCxnSpPr>
        <p:spPr>
          <a:xfrm flipV="1">
            <a:off x="9787853" y="4908407"/>
            <a:ext cx="0" cy="867553"/>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9787853" y="5215581"/>
            <a:ext cx="1544992" cy="1200329"/>
          </a:xfrm>
          <a:prstGeom prst="rect">
            <a:avLst/>
          </a:prstGeom>
          <a:noFill/>
          <a:ln>
            <a:solidFill>
              <a:schemeClr val="accent6"/>
            </a:solidFill>
          </a:ln>
        </p:spPr>
        <p:txBody>
          <a:bodyPr wrap="square" rtlCol="0">
            <a:spAutoFit/>
          </a:bodyPr>
          <a:lstStyle/>
          <a:p>
            <a:r>
              <a:rPr lang="fr-FR" dirty="0" smtClean="0"/>
              <a:t>Points du contour les plus proches à la vue de face</a:t>
            </a:r>
            <a:endParaRPr lang="fr-FR" dirty="0"/>
          </a:p>
        </p:txBody>
      </p:sp>
      <p:cxnSp>
        <p:nvCxnSpPr>
          <p:cNvPr id="29" name="Connecteur droit avec flèche 28"/>
          <p:cNvCxnSpPr/>
          <p:nvPr/>
        </p:nvCxnSpPr>
        <p:spPr>
          <a:xfrm>
            <a:off x="6812280" y="2745199"/>
            <a:ext cx="742913" cy="1"/>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848313" y="1532183"/>
            <a:ext cx="1544992" cy="1200329"/>
          </a:xfrm>
          <a:prstGeom prst="rect">
            <a:avLst/>
          </a:prstGeom>
          <a:noFill/>
          <a:ln>
            <a:solidFill>
              <a:schemeClr val="accent6"/>
            </a:solidFill>
          </a:ln>
        </p:spPr>
        <p:txBody>
          <a:bodyPr wrap="square" rtlCol="0">
            <a:spAutoFit/>
          </a:bodyPr>
          <a:lstStyle/>
          <a:p>
            <a:r>
              <a:rPr lang="fr-FR" dirty="0" smtClean="0"/>
              <a:t>Points du contour les plus proches à la vue de face</a:t>
            </a:r>
            <a:endParaRPr lang="fr-FR" dirty="0"/>
          </a:p>
        </p:txBody>
      </p:sp>
      <p:sp>
        <p:nvSpPr>
          <p:cNvPr id="3" name="Date Placeholder 2"/>
          <p:cNvSpPr>
            <a:spLocks noGrp="1"/>
          </p:cNvSpPr>
          <p:nvPr>
            <p:ph type="dt" sz="half" idx="10"/>
          </p:nvPr>
        </p:nvSpPr>
        <p:spPr/>
        <p:txBody>
          <a:bodyPr/>
          <a:lstStyle/>
          <a:p>
            <a:fld id="{73E718C0-B1F6-4DDB-A16A-93111F373245}" type="datetime7">
              <a:rPr lang="en-US" smtClean="0"/>
              <a:pPr/>
              <a:t>Nov-18</a:t>
            </a:fld>
            <a:endParaRPr lang="en-US"/>
          </a:p>
        </p:txBody>
      </p:sp>
      <p:sp>
        <p:nvSpPr>
          <p:cNvPr id="7" name="Footer Placeholder 6"/>
          <p:cNvSpPr>
            <a:spLocks noGrp="1"/>
          </p:cNvSpPr>
          <p:nvPr>
            <p:ph type="ftr" sz="quarter" idx="11"/>
          </p:nvPr>
        </p:nvSpPr>
        <p:spPr/>
        <p:txBody>
          <a:bodyPr/>
          <a:lstStyle/>
          <a:p>
            <a:r>
              <a:rPr lang="en-US" smtClean="0"/>
              <a:t>DI2</a:t>
            </a:r>
            <a:endParaRPr lang="en-US"/>
          </a:p>
        </p:txBody>
      </p:sp>
      <p:sp>
        <p:nvSpPr>
          <p:cNvPr id="8" name="Rectangle 7"/>
          <p:cNvSpPr/>
          <p:nvPr/>
        </p:nvSpPr>
        <p:spPr>
          <a:xfrm>
            <a:off x="9407611" y="296201"/>
            <a:ext cx="2463113" cy="923330"/>
          </a:xfrm>
          <a:prstGeom prst="rect">
            <a:avLst/>
          </a:prstGeom>
        </p:spPr>
        <p:txBody>
          <a:bodyPr wrap="square">
            <a:spAutoFit/>
          </a:bodyPr>
          <a:lstStyle/>
          <a:p>
            <a:pPr algn="ctr"/>
            <a:r>
              <a:rPr lang="fr-FR" dirty="0">
                <a:solidFill>
                  <a:srgbClr val="FF0000"/>
                </a:solidFill>
              </a:rPr>
              <a:t>ATTENTION :</a:t>
            </a:r>
          </a:p>
          <a:p>
            <a:pPr algn="ctr"/>
            <a:r>
              <a:rPr lang="fr-FR" dirty="0" smtClean="0">
                <a:solidFill>
                  <a:srgbClr val="FF0000"/>
                </a:solidFill>
              </a:rPr>
              <a:t>Bonne construction </a:t>
            </a:r>
            <a:r>
              <a:rPr lang="fr-FR" dirty="0">
                <a:solidFill>
                  <a:srgbClr val="FF0000"/>
                </a:solidFill>
              </a:rPr>
              <a:t>de la droite à 45°</a:t>
            </a:r>
          </a:p>
        </p:txBody>
      </p:sp>
    </p:spTree>
    <p:extLst>
      <p:ext uri="{BB962C8B-B14F-4D97-AF65-F5344CB8AC3E}">
        <p14:creationId xmlns:p14="http://schemas.microsoft.com/office/powerpoint/2010/main" val="23376206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47</a:t>
            </a:fld>
            <a:endParaRPr lang="en-US"/>
          </a:p>
        </p:txBody>
      </p:sp>
      <p:pic>
        <p:nvPicPr>
          <p:cNvPr id="52"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6" name="Straight Connector 185"/>
          <p:cNvCxnSpPr/>
          <p:nvPr/>
        </p:nvCxnSpPr>
        <p:spPr>
          <a:xfrm flipH="1" flipV="1">
            <a:off x="9787853" y="1348713"/>
            <a:ext cx="5715" cy="39814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7515287" y="2751706"/>
            <a:ext cx="3280785"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38200" y="1501140"/>
            <a:ext cx="4759025" cy="1815882"/>
          </a:xfrm>
          <a:prstGeom prst="rect">
            <a:avLst/>
          </a:prstGeom>
          <a:noFill/>
        </p:spPr>
        <p:txBody>
          <a:bodyPr wrap="square" rtlCol="0">
            <a:spAutoFit/>
          </a:bodyPr>
          <a:lstStyle/>
          <a:p>
            <a:pPr marL="342900" indent="-342900">
              <a:buAutoNum type="arabicPeriod"/>
            </a:pPr>
            <a:r>
              <a:rPr lang="fr-FR" sz="1600" b="1" dirty="0"/>
              <a:t>Créer les </a:t>
            </a:r>
            <a:r>
              <a:rPr lang="fr-FR" sz="1600" b="1" dirty="0">
                <a:solidFill>
                  <a:srgbClr val="FF0000"/>
                </a:solidFill>
              </a:rPr>
              <a:t>lignes de bases </a:t>
            </a:r>
            <a:r>
              <a:rPr lang="fr-FR" sz="1600" b="1" dirty="0"/>
              <a:t>des vues : </a:t>
            </a:r>
            <a:r>
              <a:rPr lang="fr-FR" sz="1600" dirty="0"/>
              <a:t>On crée </a:t>
            </a:r>
            <a:r>
              <a:rPr lang="fr-FR" sz="1600" dirty="0">
                <a:solidFill>
                  <a:srgbClr val="FF0000"/>
                </a:solidFill>
              </a:rPr>
              <a:t>deux lignes </a:t>
            </a:r>
            <a:r>
              <a:rPr lang="fr-FR" sz="1600" dirty="0"/>
              <a:t>: l’une verticale et l’autre horizontale. Pour les vues de dessous et de 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lignes </a:t>
            </a:r>
            <a:r>
              <a:rPr lang="fr-FR" sz="1600" dirty="0"/>
              <a:t>des contours du corps passent par le (les) point(s) le (les) plus proche(s) à la vue de face. </a:t>
            </a:r>
          </a:p>
        </p:txBody>
      </p:sp>
      <p:sp>
        <p:nvSpPr>
          <p:cNvPr id="3" name="TextBox 2"/>
          <p:cNvSpPr txBox="1"/>
          <p:nvPr/>
        </p:nvSpPr>
        <p:spPr>
          <a:xfrm>
            <a:off x="5435003" y="1222008"/>
            <a:ext cx="2195953" cy="1754326"/>
          </a:xfrm>
          <a:prstGeom prst="rect">
            <a:avLst/>
          </a:prstGeom>
          <a:noFill/>
        </p:spPr>
        <p:txBody>
          <a:bodyPr wrap="square" rtlCol="0">
            <a:spAutoFit/>
          </a:bodyPr>
          <a:lstStyle/>
          <a:p>
            <a:r>
              <a:rPr lang="fr-FR" dirty="0" smtClean="0"/>
              <a:t>Ici nous voulons construire la vue de dessous. Donc la ligne horizontale passe par la base de la vue de dessous.</a:t>
            </a:r>
            <a:endParaRPr lang="en-US" dirty="0"/>
          </a:p>
        </p:txBody>
      </p:sp>
      <p:sp>
        <p:nvSpPr>
          <p:cNvPr id="5" name="Date Placeholder 4"/>
          <p:cNvSpPr>
            <a:spLocks noGrp="1"/>
          </p:cNvSpPr>
          <p:nvPr>
            <p:ph type="dt" sz="half" idx="10"/>
          </p:nvPr>
        </p:nvSpPr>
        <p:spPr/>
        <p:txBody>
          <a:bodyPr/>
          <a:lstStyle/>
          <a:p>
            <a:fld id="{6F20456E-B13E-402A-9CB4-6FD7B37C1179}"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710035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48</a:t>
            </a:fld>
            <a:endParaRPr lang="en-US"/>
          </a:p>
        </p:txBody>
      </p:sp>
      <p:pic>
        <p:nvPicPr>
          <p:cNvPr id="52"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6" name="Straight Connector 185"/>
          <p:cNvCxnSpPr/>
          <p:nvPr/>
        </p:nvCxnSpPr>
        <p:spPr>
          <a:xfrm flipH="1" flipV="1">
            <a:off x="9787853" y="1348713"/>
            <a:ext cx="5715" cy="39814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7515287" y="2751706"/>
            <a:ext cx="3280785"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38200" y="1501140"/>
            <a:ext cx="4759025" cy="1815882"/>
          </a:xfrm>
          <a:prstGeom prst="rect">
            <a:avLst/>
          </a:prstGeom>
          <a:noFill/>
        </p:spPr>
        <p:txBody>
          <a:bodyPr wrap="square" rtlCol="0">
            <a:spAutoFit/>
          </a:bodyPr>
          <a:lstStyle/>
          <a:p>
            <a:pPr marL="342900" indent="-342900">
              <a:buAutoNum type="arabicPeriod"/>
            </a:pPr>
            <a:r>
              <a:rPr lang="fr-FR" sz="1600" b="1" dirty="0"/>
              <a:t>Créer les </a:t>
            </a:r>
            <a:r>
              <a:rPr lang="fr-FR" sz="1600" b="1" dirty="0">
                <a:solidFill>
                  <a:srgbClr val="FF0000"/>
                </a:solidFill>
              </a:rPr>
              <a:t>lignes de bases </a:t>
            </a:r>
            <a:r>
              <a:rPr lang="fr-FR" sz="1600" b="1" dirty="0"/>
              <a:t>des vues : </a:t>
            </a:r>
            <a:r>
              <a:rPr lang="fr-FR" sz="1600" dirty="0"/>
              <a:t>On crée </a:t>
            </a:r>
            <a:r>
              <a:rPr lang="fr-FR" sz="1600" dirty="0">
                <a:solidFill>
                  <a:srgbClr val="FF0000"/>
                </a:solidFill>
              </a:rPr>
              <a:t>deux lignes </a:t>
            </a:r>
            <a:r>
              <a:rPr lang="fr-FR" sz="1600" dirty="0"/>
              <a:t>: l’une verticale et l’autre horizontale. Pour les vues de dessous et de 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lignes </a:t>
            </a:r>
            <a:r>
              <a:rPr lang="fr-FR" sz="1600" dirty="0"/>
              <a:t>des contours du corps passent par le (les) point(s) le (les) plus proche(s) à la vue de face</a:t>
            </a:r>
            <a:r>
              <a:rPr lang="fr-FR" sz="1600" dirty="0" smtClean="0"/>
              <a:t>. </a:t>
            </a:r>
            <a:endParaRPr lang="fr-FR" sz="1600" dirty="0"/>
          </a:p>
        </p:txBody>
      </p:sp>
      <p:sp>
        <p:nvSpPr>
          <p:cNvPr id="3" name="TextBox 2"/>
          <p:cNvSpPr txBox="1"/>
          <p:nvPr/>
        </p:nvSpPr>
        <p:spPr>
          <a:xfrm>
            <a:off x="5435003" y="1222008"/>
            <a:ext cx="2195953" cy="1754326"/>
          </a:xfrm>
          <a:prstGeom prst="rect">
            <a:avLst/>
          </a:prstGeom>
          <a:noFill/>
        </p:spPr>
        <p:txBody>
          <a:bodyPr wrap="square" rtlCol="0">
            <a:spAutoFit/>
          </a:bodyPr>
          <a:lstStyle/>
          <a:p>
            <a:r>
              <a:rPr lang="fr-FR" dirty="0" smtClean="0"/>
              <a:t>Ici nous voulons construire la vue de dessous. Donc la ligne horizontale passe par la base de la vue de dessous.</a:t>
            </a:r>
            <a:endParaRPr lang="en-US" dirty="0"/>
          </a:p>
        </p:txBody>
      </p:sp>
      <p:sp>
        <p:nvSpPr>
          <p:cNvPr id="30" name="TextBox 29"/>
          <p:cNvSpPr txBox="1"/>
          <p:nvPr/>
        </p:nvSpPr>
        <p:spPr>
          <a:xfrm>
            <a:off x="9861665" y="580251"/>
            <a:ext cx="2195953" cy="2031325"/>
          </a:xfrm>
          <a:prstGeom prst="rect">
            <a:avLst/>
          </a:prstGeom>
          <a:noFill/>
        </p:spPr>
        <p:txBody>
          <a:bodyPr wrap="square" rtlCol="0">
            <a:spAutoFit/>
          </a:bodyPr>
          <a:lstStyle/>
          <a:p>
            <a:r>
              <a:rPr lang="fr-FR" dirty="0" smtClean="0"/>
              <a:t>Pour la ligne verticale nous pouvons utiliser soit la vue de gauche soit la vue de droite. La construction finale sera équivalente pour les deux cas.</a:t>
            </a:r>
            <a:endParaRPr lang="en-US" dirty="0"/>
          </a:p>
        </p:txBody>
      </p:sp>
      <p:sp>
        <p:nvSpPr>
          <p:cNvPr id="5" name="Date Placeholder 4"/>
          <p:cNvSpPr>
            <a:spLocks noGrp="1"/>
          </p:cNvSpPr>
          <p:nvPr>
            <p:ph type="dt" sz="half" idx="10"/>
          </p:nvPr>
        </p:nvSpPr>
        <p:spPr/>
        <p:txBody>
          <a:bodyPr/>
          <a:lstStyle/>
          <a:p>
            <a:fld id="{E50E3098-8040-4159-899C-D394EE7968FD}"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7595782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49</a:t>
            </a:fld>
            <a:endParaRPr lang="en-US"/>
          </a:p>
        </p:txBody>
      </p:sp>
      <p:pic>
        <p:nvPicPr>
          <p:cNvPr id="52"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sp>
        <p:nvSpPr>
          <p:cNvPr id="162" name="TextBox 161"/>
          <p:cNvSpPr txBox="1"/>
          <p:nvPr/>
        </p:nvSpPr>
        <p:spPr>
          <a:xfrm>
            <a:off x="838200" y="1501140"/>
            <a:ext cx="4759025" cy="2554545"/>
          </a:xfrm>
          <a:prstGeom prst="rect">
            <a:avLst/>
          </a:prstGeom>
          <a:noFill/>
        </p:spPr>
        <p:txBody>
          <a:bodyPr wrap="square" rtlCol="0">
            <a:spAutoFit/>
          </a:bodyPr>
          <a:lstStyle/>
          <a:p>
            <a:pPr marL="342900" indent="-342900">
              <a:buAutoNum type="arabicPeriod"/>
            </a:pPr>
            <a:r>
              <a:rPr lang="fr-FR" sz="1600" b="1" dirty="0"/>
              <a:t>Créer les </a:t>
            </a:r>
            <a:r>
              <a:rPr lang="fr-FR" sz="1600" b="1" dirty="0">
                <a:solidFill>
                  <a:srgbClr val="FF0000"/>
                </a:solidFill>
              </a:rPr>
              <a:t>lignes de bases </a:t>
            </a:r>
            <a:r>
              <a:rPr lang="fr-FR" sz="1600" b="1" dirty="0"/>
              <a:t>des vues : </a:t>
            </a:r>
            <a:r>
              <a:rPr lang="fr-FR" sz="1600" dirty="0"/>
              <a:t>On crée </a:t>
            </a:r>
            <a:r>
              <a:rPr lang="fr-FR" sz="1600" dirty="0">
                <a:solidFill>
                  <a:srgbClr val="FF0000"/>
                </a:solidFill>
              </a:rPr>
              <a:t>deux lignes </a:t>
            </a:r>
            <a:r>
              <a:rPr lang="fr-FR" sz="1600" dirty="0"/>
              <a:t>: l’une verticale et l’autre horizontale. Pour les vues de dessous et de 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lignes </a:t>
            </a:r>
            <a:r>
              <a:rPr lang="fr-FR" sz="1600" dirty="0"/>
              <a:t>des contours du corps passent par le (les) point(s) le (les) plus proche(s) à la vue de </a:t>
            </a:r>
            <a:r>
              <a:rPr lang="fr-FR" sz="1600" dirty="0" smtClean="0"/>
              <a:t>face. </a:t>
            </a:r>
            <a:endParaRPr lang="fr-FR" sz="1600" dirty="0"/>
          </a:p>
          <a:p>
            <a:pPr marL="342900" indent="-342900">
              <a:buAutoNum type="arabicPeriod"/>
            </a:pPr>
            <a:r>
              <a:rPr lang="fr-FR" sz="1600" b="1" dirty="0" smtClean="0"/>
              <a:t>Trouver </a:t>
            </a:r>
            <a:r>
              <a:rPr lang="fr-FR" sz="1600" b="1" dirty="0" smtClean="0">
                <a:solidFill>
                  <a:srgbClr val="7030A0"/>
                </a:solidFill>
              </a:rPr>
              <a:t>le point</a:t>
            </a:r>
            <a:r>
              <a:rPr lang="fr-FR" sz="1600" b="1" dirty="0" smtClean="0">
                <a:solidFill>
                  <a:schemeClr val="accent2"/>
                </a:solidFill>
              </a:rPr>
              <a:t> </a:t>
            </a:r>
            <a:r>
              <a:rPr lang="fr-FR" sz="1600" b="1" dirty="0" smtClean="0"/>
              <a:t>par où la droite à 45</a:t>
            </a:r>
            <a:r>
              <a:rPr lang="fr-FR" sz="1600" baseline="30000" dirty="0"/>
              <a:t>o</a:t>
            </a:r>
            <a:r>
              <a:rPr lang="fr-FR" sz="1600" b="1" dirty="0" smtClean="0"/>
              <a:t> passe </a:t>
            </a:r>
            <a:r>
              <a:rPr lang="fr-FR" sz="1600" b="1" dirty="0"/>
              <a:t>: </a:t>
            </a:r>
            <a:r>
              <a:rPr lang="fr-FR" sz="1600" dirty="0" smtClean="0"/>
              <a:t>Le point d’intersection est le point par où la droite à 45</a:t>
            </a:r>
            <a:r>
              <a:rPr lang="fr-FR" sz="1600" baseline="30000" dirty="0" smtClean="0"/>
              <a:t>o</a:t>
            </a:r>
            <a:r>
              <a:rPr lang="fr-FR" sz="1600" dirty="0" smtClean="0"/>
              <a:t> passe</a:t>
            </a:r>
          </a:p>
        </p:txBody>
      </p:sp>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6" name="Straight Connector 185"/>
          <p:cNvCxnSpPr/>
          <p:nvPr/>
        </p:nvCxnSpPr>
        <p:spPr>
          <a:xfrm flipH="1" flipV="1">
            <a:off x="9787853" y="1348713"/>
            <a:ext cx="5715" cy="39814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7515287" y="2751706"/>
            <a:ext cx="3280785"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9767374" y="2731227"/>
            <a:ext cx="45719" cy="45719"/>
          </a:xfrm>
          <a:prstGeom prst="ellipse">
            <a:avLst/>
          </a:prstGeom>
          <a:solidFill>
            <a:schemeClr val="accent2"/>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ate Placeholder 4"/>
          <p:cNvSpPr>
            <a:spLocks noGrp="1"/>
          </p:cNvSpPr>
          <p:nvPr>
            <p:ph type="dt" sz="half" idx="10"/>
          </p:nvPr>
        </p:nvSpPr>
        <p:spPr/>
        <p:txBody>
          <a:bodyPr/>
          <a:lstStyle/>
          <a:p>
            <a:fld id="{1741364E-472C-4227-927E-039978AEB1A5}"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530984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vue de face</a:t>
            </a:r>
            <a:endParaRPr lang="en-US" dirty="0"/>
          </a:p>
        </p:txBody>
      </p:sp>
      <p:sp>
        <p:nvSpPr>
          <p:cNvPr id="4" name="Text Placeholder 3"/>
          <p:cNvSpPr>
            <a:spLocks noGrp="1"/>
          </p:cNvSpPr>
          <p:nvPr>
            <p:ph type="body" sz="half" idx="2"/>
          </p:nvPr>
        </p:nvSpPr>
        <p:spPr/>
        <p:txBody>
          <a:bodyPr/>
          <a:lstStyle/>
          <a:p>
            <a:r>
              <a:rPr lang="fr-FR" b="1" dirty="0" smtClean="0"/>
              <a:t>A partir de la projection orthogonale on ne garde que le contour et on le représente en 2D avec une ligne épaisse en trait continu. Le but est de décrire le contour et </a:t>
            </a:r>
            <a:r>
              <a:rPr lang="fr-FR" b="1" dirty="0"/>
              <a:t>les projections </a:t>
            </a:r>
            <a:r>
              <a:rPr lang="fr-FR" b="1" dirty="0" smtClean="0"/>
              <a:t>des arêtes visibles. </a:t>
            </a:r>
          </a:p>
          <a:p>
            <a:endParaRPr lang="fr-FR" dirty="0" smtClean="0"/>
          </a:p>
          <a:p>
            <a:r>
              <a:rPr lang="fr-FR" dirty="0" smtClean="0"/>
              <a:t>	 </a:t>
            </a:r>
            <a:endParaRPr lang="fr-FR" dirty="0"/>
          </a:p>
        </p:txBody>
      </p:sp>
      <p:pic>
        <p:nvPicPr>
          <p:cNvPr id="38" name="Content Placeholder 3"/>
          <p:cNvPicPr>
            <a:picLocks noChangeAspect="1"/>
          </p:cNvPicPr>
          <p:nvPr/>
        </p:nvPicPr>
        <p:blipFill rotWithShape="1">
          <a:blip r:embed="rId2"/>
          <a:srcRect b="13111"/>
          <a:stretch/>
        </p:blipFill>
        <p:spPr>
          <a:xfrm>
            <a:off x="7150742" y="605967"/>
            <a:ext cx="2533650" cy="2449727"/>
          </a:xfrm>
          <a:prstGeom prst="rect">
            <a:avLst/>
          </a:prstGeom>
        </p:spPr>
      </p:pic>
      <p:sp>
        <p:nvSpPr>
          <p:cNvPr id="39" name="Freeform 38"/>
          <p:cNvSpPr/>
          <p:nvPr/>
        </p:nvSpPr>
        <p:spPr>
          <a:xfrm>
            <a:off x="9692436" y="116776"/>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endCxn id="39" idx="0"/>
          </p:cNvCxnSpPr>
          <p:nvPr/>
        </p:nvCxnSpPr>
        <p:spPr>
          <a:xfrm flipV="1">
            <a:off x="7841560" y="11677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6"/>
          </p:cNvCxnSpPr>
          <p:nvPr/>
        </p:nvCxnSpPr>
        <p:spPr>
          <a:xfrm flipV="1">
            <a:off x="8473558" y="339197"/>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9" idx="5"/>
          </p:cNvCxnSpPr>
          <p:nvPr/>
        </p:nvCxnSpPr>
        <p:spPr>
          <a:xfrm flipV="1">
            <a:off x="8220064" y="742851"/>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4"/>
          </p:cNvCxnSpPr>
          <p:nvPr/>
        </p:nvCxnSpPr>
        <p:spPr>
          <a:xfrm flipV="1">
            <a:off x="8539406" y="899370"/>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9" idx="3"/>
          </p:cNvCxnSpPr>
          <p:nvPr/>
        </p:nvCxnSpPr>
        <p:spPr>
          <a:xfrm flipV="1">
            <a:off x="8837123" y="1451306"/>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9" idx="2"/>
          </p:cNvCxnSpPr>
          <p:nvPr/>
        </p:nvCxnSpPr>
        <p:spPr>
          <a:xfrm flipV="1">
            <a:off x="8850045" y="1830246"/>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417009" y="1265690"/>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pic>
        <p:nvPicPr>
          <p:cNvPr id="84" name="Picture 83"/>
          <p:cNvPicPr>
            <a:picLocks noChangeAspect="1"/>
          </p:cNvPicPr>
          <p:nvPr/>
        </p:nvPicPr>
        <p:blipFill>
          <a:blip r:embed="rId3"/>
          <a:stretch>
            <a:fillRect/>
          </a:stretch>
        </p:blipFill>
        <p:spPr>
          <a:xfrm>
            <a:off x="8375443" y="3830951"/>
            <a:ext cx="1876425" cy="1876425"/>
          </a:xfrm>
          <a:prstGeom prst="rect">
            <a:avLst/>
          </a:prstGeom>
        </p:spPr>
      </p:pic>
      <p:cxnSp>
        <p:nvCxnSpPr>
          <p:cNvPr id="86" name="Straight Arrow Connector 85"/>
          <p:cNvCxnSpPr/>
          <p:nvPr/>
        </p:nvCxnSpPr>
        <p:spPr>
          <a:xfrm>
            <a:off x="7917180" y="4373880"/>
            <a:ext cx="622226" cy="729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574950" y="3930028"/>
            <a:ext cx="1678067" cy="646331"/>
          </a:xfrm>
          <a:prstGeom prst="rect">
            <a:avLst/>
          </a:prstGeom>
          <a:noFill/>
        </p:spPr>
        <p:txBody>
          <a:bodyPr wrap="square" rtlCol="0">
            <a:spAutoFit/>
          </a:bodyPr>
          <a:lstStyle/>
          <a:p>
            <a:r>
              <a:rPr lang="fr-FR" dirty="0" smtClean="0"/>
              <a:t>TRAIT FORT CONTINU</a:t>
            </a:r>
          </a:p>
        </p:txBody>
      </p:sp>
      <p:cxnSp>
        <p:nvCxnSpPr>
          <p:cNvPr id="89" name="Straight Arrow Connector 88"/>
          <p:cNvCxnSpPr/>
          <p:nvPr/>
        </p:nvCxnSpPr>
        <p:spPr>
          <a:xfrm flipV="1">
            <a:off x="7917180" y="4120002"/>
            <a:ext cx="998220" cy="253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7932234" y="4373879"/>
            <a:ext cx="12505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7932234" y="4373879"/>
            <a:ext cx="1734612"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932234" y="4373878"/>
            <a:ext cx="1989006" cy="669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7932234" y="4371174"/>
            <a:ext cx="1441429" cy="849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Slide Number Placeholder 102"/>
          <p:cNvSpPr>
            <a:spLocks noGrp="1"/>
          </p:cNvSpPr>
          <p:nvPr>
            <p:ph type="sldNum" sz="quarter" idx="12"/>
          </p:nvPr>
        </p:nvSpPr>
        <p:spPr/>
        <p:txBody>
          <a:bodyPr/>
          <a:lstStyle/>
          <a:p>
            <a:fld id="{0B3E07E0-055B-4305-A5F9-93FAB2F5D96F}" type="slidenum">
              <a:rPr lang="en-US" smtClean="0"/>
              <a:pPr/>
              <a:t>5</a:t>
            </a:fld>
            <a:endParaRPr lang="en-US"/>
          </a:p>
        </p:txBody>
      </p:sp>
      <p:cxnSp>
        <p:nvCxnSpPr>
          <p:cNvPr id="5" name="Straight Connector 4"/>
          <p:cNvCxnSpPr/>
          <p:nvPr/>
        </p:nvCxnSpPr>
        <p:spPr>
          <a:xfrm>
            <a:off x="1458098" y="3823069"/>
            <a:ext cx="24301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5D9C411C-B62C-410A-B76F-827115D3656E}"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9291598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50</a:t>
            </a:fld>
            <a:endParaRPr lang="en-US"/>
          </a:p>
        </p:txBody>
      </p:sp>
      <p:pic>
        <p:nvPicPr>
          <p:cNvPr id="52"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sp>
        <p:nvSpPr>
          <p:cNvPr id="162" name="TextBox 161"/>
          <p:cNvSpPr txBox="1"/>
          <p:nvPr/>
        </p:nvSpPr>
        <p:spPr>
          <a:xfrm>
            <a:off x="838200" y="1501140"/>
            <a:ext cx="4759025" cy="2800767"/>
          </a:xfrm>
          <a:prstGeom prst="rect">
            <a:avLst/>
          </a:prstGeom>
          <a:noFill/>
        </p:spPr>
        <p:txBody>
          <a:bodyPr wrap="square" rtlCol="0">
            <a:spAutoFit/>
          </a:bodyPr>
          <a:lstStyle/>
          <a:p>
            <a:pPr marL="342900" indent="-342900">
              <a:buAutoNum type="arabicPeriod"/>
            </a:pPr>
            <a:r>
              <a:rPr lang="fr-FR" sz="1600" b="1" dirty="0"/>
              <a:t>Créer les </a:t>
            </a:r>
            <a:r>
              <a:rPr lang="fr-FR" sz="1600" b="1" dirty="0">
                <a:solidFill>
                  <a:srgbClr val="FF0000"/>
                </a:solidFill>
              </a:rPr>
              <a:t>lignes de bases </a:t>
            </a:r>
            <a:r>
              <a:rPr lang="fr-FR" sz="1600" b="1" dirty="0"/>
              <a:t>des vues : </a:t>
            </a:r>
            <a:r>
              <a:rPr lang="fr-FR" sz="1600" dirty="0"/>
              <a:t>On crée </a:t>
            </a:r>
            <a:r>
              <a:rPr lang="fr-FR" sz="1600" dirty="0">
                <a:solidFill>
                  <a:srgbClr val="FF0000"/>
                </a:solidFill>
              </a:rPr>
              <a:t>deux lignes </a:t>
            </a:r>
            <a:r>
              <a:rPr lang="fr-FR" sz="1600" dirty="0"/>
              <a:t>: l’une verticale et l’autre horizontale. Pour les vues de dessous et de 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lignes </a:t>
            </a:r>
            <a:r>
              <a:rPr lang="fr-FR" sz="1600" dirty="0"/>
              <a:t>des contours du corps passent par le (les) point(s) le (les) plus proche(s) à la vue de face. </a:t>
            </a:r>
          </a:p>
          <a:p>
            <a:pPr marL="342900" indent="-342900">
              <a:buAutoNum type="arabicPeriod"/>
            </a:pPr>
            <a:r>
              <a:rPr lang="fr-FR" sz="1600" b="1" dirty="0" smtClean="0"/>
              <a:t>Trouver </a:t>
            </a:r>
            <a:r>
              <a:rPr lang="fr-FR" sz="1600" b="1" dirty="0" smtClean="0">
                <a:solidFill>
                  <a:srgbClr val="7030A0"/>
                </a:solidFill>
              </a:rPr>
              <a:t>le point </a:t>
            </a:r>
            <a:r>
              <a:rPr lang="fr-FR" sz="1600" b="1" dirty="0" smtClean="0"/>
              <a:t>par où la droite à 45</a:t>
            </a:r>
            <a:r>
              <a:rPr lang="fr-FR" sz="1600" baseline="30000" dirty="0"/>
              <a:t>o</a:t>
            </a:r>
            <a:r>
              <a:rPr lang="fr-FR" sz="1600" b="1" dirty="0" smtClean="0"/>
              <a:t> passe </a:t>
            </a:r>
            <a:r>
              <a:rPr lang="fr-FR" sz="1600" b="1" dirty="0"/>
              <a:t>: </a:t>
            </a:r>
            <a:r>
              <a:rPr lang="fr-FR" sz="1600" dirty="0" smtClean="0"/>
              <a:t>Le point d’intersection est le point par où la droite à 45</a:t>
            </a:r>
            <a:r>
              <a:rPr lang="fr-FR" sz="1600" baseline="30000" dirty="0" smtClean="0"/>
              <a:t>o</a:t>
            </a:r>
            <a:r>
              <a:rPr lang="fr-FR" sz="1600" dirty="0" smtClean="0"/>
              <a:t> passe.</a:t>
            </a:r>
          </a:p>
          <a:p>
            <a:pPr marL="342900" indent="-342900">
              <a:buAutoNum type="arabicPeriod"/>
            </a:pPr>
            <a:r>
              <a:rPr lang="fr-FR" sz="1600" b="1" dirty="0" smtClean="0"/>
              <a:t>Tracer la </a:t>
            </a:r>
            <a:r>
              <a:rPr lang="fr-FR" sz="1600" b="1" dirty="0" smtClean="0">
                <a:solidFill>
                  <a:schemeClr val="accent6"/>
                </a:solidFill>
              </a:rPr>
              <a:t>ligne</a:t>
            </a:r>
            <a:endParaRPr lang="en-US" sz="1600" dirty="0"/>
          </a:p>
        </p:txBody>
      </p:sp>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6" name="Straight Connector 185"/>
          <p:cNvCxnSpPr/>
          <p:nvPr/>
        </p:nvCxnSpPr>
        <p:spPr>
          <a:xfrm flipH="1" flipV="1">
            <a:off x="9787853" y="1348713"/>
            <a:ext cx="5715" cy="39814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7515287" y="2751706"/>
            <a:ext cx="3280785"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767374" y="2731227"/>
            <a:ext cx="45719" cy="45719"/>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0" name="Straight Connector 29"/>
          <p:cNvCxnSpPr/>
          <p:nvPr/>
        </p:nvCxnSpPr>
        <p:spPr>
          <a:xfrm flipV="1">
            <a:off x="8973870" y="1403237"/>
            <a:ext cx="2157984" cy="215619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2F02AAC4-B5C3-48B6-9750-31E265581516}"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8078020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51</a:t>
            </a:fld>
            <a:endParaRPr lang="en-US"/>
          </a:p>
        </p:txBody>
      </p:sp>
      <p:pic>
        <p:nvPicPr>
          <p:cNvPr id="52"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sp>
        <p:nvSpPr>
          <p:cNvPr id="162" name="TextBox 161"/>
          <p:cNvSpPr txBox="1"/>
          <p:nvPr/>
        </p:nvSpPr>
        <p:spPr>
          <a:xfrm>
            <a:off x="838200" y="1501140"/>
            <a:ext cx="4759025" cy="3785652"/>
          </a:xfrm>
          <a:prstGeom prst="rect">
            <a:avLst/>
          </a:prstGeom>
          <a:noFill/>
        </p:spPr>
        <p:txBody>
          <a:bodyPr wrap="square" rtlCol="0">
            <a:spAutoFit/>
          </a:bodyPr>
          <a:lstStyle/>
          <a:p>
            <a:pPr marL="342900" indent="-342900">
              <a:buAutoNum type="arabicPeriod"/>
            </a:pPr>
            <a:r>
              <a:rPr lang="fr-FR" sz="1600" b="1" dirty="0"/>
              <a:t>Créer les </a:t>
            </a:r>
            <a:r>
              <a:rPr lang="fr-FR" sz="1600" b="1" dirty="0">
                <a:solidFill>
                  <a:srgbClr val="FF0000"/>
                </a:solidFill>
              </a:rPr>
              <a:t>lignes de bases </a:t>
            </a:r>
            <a:r>
              <a:rPr lang="fr-FR" sz="1600" b="1" dirty="0"/>
              <a:t>des vues : </a:t>
            </a:r>
            <a:r>
              <a:rPr lang="fr-FR" sz="1600" dirty="0"/>
              <a:t>On crée </a:t>
            </a:r>
            <a:r>
              <a:rPr lang="fr-FR" sz="1600" dirty="0">
                <a:solidFill>
                  <a:srgbClr val="FF0000"/>
                </a:solidFill>
              </a:rPr>
              <a:t>deux lignes </a:t>
            </a:r>
            <a:r>
              <a:rPr lang="fr-FR" sz="1600" dirty="0"/>
              <a:t>: l’une verticale et l’autre horizontale. Pour les vues de dessous et de 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lignes </a:t>
            </a:r>
            <a:r>
              <a:rPr lang="fr-FR" sz="1600" dirty="0"/>
              <a:t>des contours du corps passent par le (les) point(s) le (les) plus proche(s) à la vue de face. </a:t>
            </a:r>
          </a:p>
          <a:p>
            <a:pPr marL="342900" indent="-342900">
              <a:buAutoNum type="arabicPeriod"/>
            </a:pPr>
            <a:r>
              <a:rPr lang="fr-FR" sz="1600" b="1" dirty="0" smtClean="0"/>
              <a:t>Trouver </a:t>
            </a:r>
            <a:r>
              <a:rPr lang="fr-FR" sz="1600" b="1" dirty="0" smtClean="0">
                <a:solidFill>
                  <a:srgbClr val="7030A0"/>
                </a:solidFill>
              </a:rPr>
              <a:t>le point </a:t>
            </a:r>
            <a:r>
              <a:rPr lang="fr-FR" sz="1600" b="1" dirty="0" smtClean="0"/>
              <a:t>par où la droite à 45</a:t>
            </a:r>
            <a:r>
              <a:rPr lang="fr-FR" sz="1600" baseline="30000" dirty="0"/>
              <a:t>o</a:t>
            </a:r>
            <a:r>
              <a:rPr lang="fr-FR" sz="1600" b="1" dirty="0" smtClean="0"/>
              <a:t> passe </a:t>
            </a:r>
            <a:r>
              <a:rPr lang="fr-FR" sz="1600" b="1" dirty="0"/>
              <a:t>: </a:t>
            </a:r>
            <a:r>
              <a:rPr lang="fr-FR" sz="1600" dirty="0" smtClean="0"/>
              <a:t>Le point d’intersection est le point par où la droite à 45</a:t>
            </a:r>
            <a:r>
              <a:rPr lang="fr-FR" sz="1600" baseline="30000" dirty="0" smtClean="0"/>
              <a:t>o</a:t>
            </a:r>
            <a:r>
              <a:rPr lang="fr-FR" sz="1600" dirty="0" smtClean="0"/>
              <a:t> passe.</a:t>
            </a:r>
          </a:p>
          <a:p>
            <a:pPr marL="342900" indent="-342900">
              <a:buAutoNum type="arabicPeriod"/>
            </a:pPr>
            <a:r>
              <a:rPr lang="fr-FR" sz="1600" b="1" dirty="0" smtClean="0"/>
              <a:t>Tracer la </a:t>
            </a:r>
            <a:r>
              <a:rPr lang="fr-FR" sz="1600" b="1" dirty="0" smtClean="0">
                <a:solidFill>
                  <a:schemeClr val="accent6"/>
                </a:solidFill>
              </a:rPr>
              <a:t>ligne</a:t>
            </a:r>
            <a:endParaRPr lang="en-US" sz="1600" dirty="0"/>
          </a:p>
          <a:p>
            <a:pPr marL="342900" indent="-342900">
              <a:buAutoNum type="arabicPeriod"/>
            </a:pPr>
            <a:r>
              <a:rPr lang="fr-FR" sz="1600" b="1" dirty="0" smtClean="0"/>
              <a:t>Utiliser la ligne : </a:t>
            </a:r>
          </a:p>
          <a:p>
            <a:pPr marL="800100" lvl="1" indent="-342900">
              <a:buAutoNum type="arabicPeriod"/>
            </a:pPr>
            <a:r>
              <a:rPr lang="fr-FR" sz="1600" dirty="0"/>
              <a:t>On crée </a:t>
            </a:r>
            <a:r>
              <a:rPr lang="fr-FR" sz="1600" dirty="0" smtClean="0"/>
              <a:t>des </a:t>
            </a:r>
            <a:r>
              <a:rPr lang="fr-FR" sz="1600" dirty="0"/>
              <a:t>lignes auxiliaires verticales pour </a:t>
            </a:r>
            <a:r>
              <a:rPr lang="fr-FR" sz="1600" dirty="0" smtClean="0"/>
              <a:t>chaque arête </a:t>
            </a:r>
            <a:r>
              <a:rPr lang="fr-FR" sz="1600" dirty="0"/>
              <a:t>verticale sur la vue qu’on a </a:t>
            </a:r>
            <a:r>
              <a:rPr lang="fr-FR" sz="1600" dirty="0" smtClean="0"/>
              <a:t>utilisée pour la </a:t>
            </a:r>
            <a:r>
              <a:rPr lang="fr-FR" sz="1600" dirty="0"/>
              <a:t>droite à 45</a:t>
            </a:r>
            <a:r>
              <a:rPr lang="fr-FR" sz="1600" baseline="30000" dirty="0"/>
              <a:t>o</a:t>
            </a:r>
          </a:p>
        </p:txBody>
      </p:sp>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6" name="Straight Connector 185"/>
          <p:cNvCxnSpPr/>
          <p:nvPr/>
        </p:nvCxnSpPr>
        <p:spPr>
          <a:xfrm flipH="1" flipV="1">
            <a:off x="9787853" y="1348713"/>
            <a:ext cx="5715" cy="39814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7515287" y="2751706"/>
            <a:ext cx="3280785"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767374" y="2731227"/>
            <a:ext cx="45719" cy="45719"/>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0" name="Straight Connector 29"/>
          <p:cNvCxnSpPr/>
          <p:nvPr/>
        </p:nvCxnSpPr>
        <p:spPr>
          <a:xfrm flipV="1">
            <a:off x="8973870" y="1403237"/>
            <a:ext cx="2157984" cy="215619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10835830" y="1462389"/>
            <a:ext cx="5715" cy="3981440"/>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80E817CB-4BAB-4D45-9622-A4172BD64980}"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8622548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52</a:t>
            </a:fld>
            <a:endParaRPr lang="en-US"/>
          </a:p>
        </p:txBody>
      </p:sp>
      <p:sp>
        <p:nvSpPr>
          <p:cNvPr id="162" name="TextBox 161"/>
          <p:cNvSpPr txBox="1"/>
          <p:nvPr/>
        </p:nvSpPr>
        <p:spPr>
          <a:xfrm>
            <a:off x="838200" y="1501140"/>
            <a:ext cx="4759025" cy="5016758"/>
          </a:xfrm>
          <a:prstGeom prst="rect">
            <a:avLst/>
          </a:prstGeom>
          <a:noFill/>
        </p:spPr>
        <p:txBody>
          <a:bodyPr wrap="square" rtlCol="0">
            <a:spAutoFit/>
          </a:bodyPr>
          <a:lstStyle/>
          <a:p>
            <a:pPr marL="342900" indent="-342900">
              <a:buAutoNum type="arabicPeriod"/>
            </a:pPr>
            <a:r>
              <a:rPr lang="fr-FR" sz="1600" b="1" dirty="0"/>
              <a:t>Créer les </a:t>
            </a:r>
            <a:r>
              <a:rPr lang="fr-FR" sz="1600" b="1" dirty="0">
                <a:solidFill>
                  <a:srgbClr val="FF0000"/>
                </a:solidFill>
              </a:rPr>
              <a:t>lignes de bases </a:t>
            </a:r>
            <a:r>
              <a:rPr lang="fr-FR" sz="1600" b="1" dirty="0"/>
              <a:t>des vues : </a:t>
            </a:r>
            <a:r>
              <a:rPr lang="fr-FR" sz="1600" dirty="0"/>
              <a:t>On crée </a:t>
            </a:r>
            <a:r>
              <a:rPr lang="fr-FR" sz="1600" dirty="0">
                <a:solidFill>
                  <a:srgbClr val="FF0000"/>
                </a:solidFill>
              </a:rPr>
              <a:t>deux lignes </a:t>
            </a:r>
            <a:r>
              <a:rPr lang="fr-FR" sz="1600" dirty="0"/>
              <a:t>: l’une verticale et l’autre horizontale. Pour les vues de dessous et de 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lignes </a:t>
            </a:r>
            <a:r>
              <a:rPr lang="fr-FR" sz="1600" dirty="0"/>
              <a:t>des contours du corps passent par le (les) point(s) le (les) plus proche(s) à la vue de face. </a:t>
            </a:r>
          </a:p>
          <a:p>
            <a:pPr marL="342900" indent="-342900">
              <a:buAutoNum type="arabicPeriod"/>
            </a:pPr>
            <a:r>
              <a:rPr lang="fr-FR" sz="1600" b="1" dirty="0" smtClean="0"/>
              <a:t>Trouver </a:t>
            </a:r>
            <a:r>
              <a:rPr lang="fr-FR" sz="1600" b="1" dirty="0" smtClean="0">
                <a:solidFill>
                  <a:srgbClr val="7030A0"/>
                </a:solidFill>
              </a:rPr>
              <a:t>le point </a:t>
            </a:r>
            <a:r>
              <a:rPr lang="fr-FR" sz="1600" b="1" dirty="0" smtClean="0"/>
              <a:t>par où la droite à 45</a:t>
            </a:r>
            <a:r>
              <a:rPr lang="fr-FR" sz="1600" baseline="30000" dirty="0"/>
              <a:t>o</a:t>
            </a:r>
            <a:r>
              <a:rPr lang="fr-FR" sz="1600" b="1" dirty="0" smtClean="0"/>
              <a:t> passe </a:t>
            </a:r>
            <a:r>
              <a:rPr lang="fr-FR" sz="1600" b="1" dirty="0"/>
              <a:t>: </a:t>
            </a:r>
            <a:r>
              <a:rPr lang="fr-FR" sz="1600" dirty="0" smtClean="0"/>
              <a:t>Le point d’intersection est le point par où la droite à 45</a:t>
            </a:r>
            <a:r>
              <a:rPr lang="fr-FR" sz="1600" baseline="30000" dirty="0" smtClean="0"/>
              <a:t>o</a:t>
            </a:r>
            <a:r>
              <a:rPr lang="fr-FR" sz="1600" dirty="0" smtClean="0"/>
              <a:t> passe.</a:t>
            </a:r>
          </a:p>
          <a:p>
            <a:pPr marL="342900" indent="-342900">
              <a:buAutoNum type="arabicPeriod"/>
            </a:pPr>
            <a:r>
              <a:rPr lang="fr-FR" sz="1600" b="1" dirty="0" smtClean="0"/>
              <a:t>Tracer la </a:t>
            </a:r>
            <a:r>
              <a:rPr lang="fr-FR" sz="1600" b="1" dirty="0" smtClean="0">
                <a:solidFill>
                  <a:schemeClr val="accent6"/>
                </a:solidFill>
              </a:rPr>
              <a:t>ligne</a:t>
            </a:r>
            <a:endParaRPr lang="en-US" sz="1600" dirty="0"/>
          </a:p>
          <a:p>
            <a:pPr marL="342900" indent="-342900">
              <a:buAutoNum type="arabicPeriod"/>
            </a:pPr>
            <a:r>
              <a:rPr lang="fr-FR" sz="1600" b="1" dirty="0" smtClean="0"/>
              <a:t>Utiliser la ligne : </a:t>
            </a:r>
          </a:p>
          <a:p>
            <a:pPr marL="800100" lvl="1" indent="-342900">
              <a:buAutoNum type="arabicPeriod"/>
            </a:pPr>
            <a:r>
              <a:rPr lang="fr-FR" sz="1600" dirty="0"/>
              <a:t>On crée des lignes auxiliaires verticales pour </a:t>
            </a:r>
            <a:r>
              <a:rPr lang="fr-FR" sz="1600" dirty="0" smtClean="0"/>
              <a:t>chaque arête </a:t>
            </a:r>
            <a:r>
              <a:rPr lang="fr-FR" sz="1600" dirty="0"/>
              <a:t>verticale sur la vue qu’on a utilisée pour la droite à 45</a:t>
            </a:r>
            <a:r>
              <a:rPr lang="fr-FR" sz="1600" baseline="30000" dirty="0"/>
              <a:t>o</a:t>
            </a:r>
          </a:p>
          <a:p>
            <a:pPr marL="800100" lvl="1" indent="-342900">
              <a:buAutoNum type="arabicPeriod"/>
            </a:pPr>
            <a:r>
              <a:rPr lang="fr-FR" sz="1600" dirty="0"/>
              <a:t>On crée des lignes auxiliaires horizontales aux points d’intersection de ces lignes avec la droite à 45. Ces lignes définissent les </a:t>
            </a:r>
            <a:r>
              <a:rPr lang="fr-FR" sz="1600" dirty="0" smtClean="0"/>
              <a:t>positions caractéristiques du </a:t>
            </a:r>
            <a:r>
              <a:rPr lang="fr-FR" sz="1600" dirty="0"/>
              <a:t>corps de la vue que nous sommes en train de construire </a:t>
            </a:r>
          </a:p>
        </p:txBody>
      </p:sp>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6" name="Straight Connector 185"/>
          <p:cNvCxnSpPr/>
          <p:nvPr/>
        </p:nvCxnSpPr>
        <p:spPr>
          <a:xfrm flipH="1" flipV="1">
            <a:off x="9787853" y="1348713"/>
            <a:ext cx="5715" cy="39814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7515287" y="2751706"/>
            <a:ext cx="3280785"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764993" y="2726465"/>
            <a:ext cx="45719" cy="45719"/>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0" name="Straight Connector 29"/>
          <p:cNvCxnSpPr/>
          <p:nvPr/>
        </p:nvCxnSpPr>
        <p:spPr>
          <a:xfrm flipV="1">
            <a:off x="8973870" y="1403237"/>
            <a:ext cx="2157984" cy="215619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10835830" y="1462389"/>
            <a:ext cx="5715" cy="398144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0808377" y="1676606"/>
            <a:ext cx="45719" cy="45719"/>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Connector 38"/>
          <p:cNvCxnSpPr/>
          <p:nvPr/>
        </p:nvCxnSpPr>
        <p:spPr>
          <a:xfrm>
            <a:off x="7414260" y="1696777"/>
            <a:ext cx="3905046" cy="1"/>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0C51BD27-8C96-4875-90C2-97B737685C22}"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8421645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53</a:t>
            </a:fld>
            <a:endParaRPr lang="en-US"/>
          </a:p>
        </p:txBody>
      </p:sp>
      <p:sp>
        <p:nvSpPr>
          <p:cNvPr id="162" name="TextBox 161"/>
          <p:cNvSpPr txBox="1"/>
          <p:nvPr/>
        </p:nvSpPr>
        <p:spPr>
          <a:xfrm>
            <a:off x="838200" y="1501140"/>
            <a:ext cx="4759025" cy="5016758"/>
          </a:xfrm>
          <a:prstGeom prst="rect">
            <a:avLst/>
          </a:prstGeom>
          <a:noFill/>
        </p:spPr>
        <p:txBody>
          <a:bodyPr wrap="square" rtlCol="0">
            <a:spAutoFit/>
          </a:bodyPr>
          <a:lstStyle/>
          <a:p>
            <a:pPr marL="342900" indent="-342900">
              <a:buAutoNum type="arabicPeriod"/>
            </a:pPr>
            <a:r>
              <a:rPr lang="fr-FR" sz="1600" b="1" dirty="0"/>
              <a:t>Créer les </a:t>
            </a:r>
            <a:r>
              <a:rPr lang="fr-FR" sz="1600" b="1" dirty="0">
                <a:solidFill>
                  <a:srgbClr val="FF0000"/>
                </a:solidFill>
              </a:rPr>
              <a:t>lignes de bases </a:t>
            </a:r>
            <a:r>
              <a:rPr lang="fr-FR" sz="1600" b="1" dirty="0"/>
              <a:t>des vues : </a:t>
            </a:r>
            <a:r>
              <a:rPr lang="fr-FR" sz="1600" dirty="0"/>
              <a:t>On crée </a:t>
            </a:r>
            <a:r>
              <a:rPr lang="fr-FR" sz="1600" dirty="0">
                <a:solidFill>
                  <a:srgbClr val="FF0000"/>
                </a:solidFill>
              </a:rPr>
              <a:t>deux lignes </a:t>
            </a:r>
            <a:r>
              <a:rPr lang="fr-FR" sz="1600" dirty="0"/>
              <a:t>: l’une verticale et l’autre horizontale. Pour les vues de dessous et de 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lignes </a:t>
            </a:r>
            <a:r>
              <a:rPr lang="fr-FR" sz="1600" dirty="0"/>
              <a:t>des contours du corps passent par le (les) point(s) le (les) plus proche(s) à la vue de face. </a:t>
            </a:r>
          </a:p>
          <a:p>
            <a:pPr marL="342900" indent="-342900">
              <a:buAutoNum type="arabicPeriod"/>
            </a:pPr>
            <a:r>
              <a:rPr lang="fr-FR" sz="1600" b="1" dirty="0" smtClean="0"/>
              <a:t>Trouver </a:t>
            </a:r>
            <a:r>
              <a:rPr lang="fr-FR" sz="1600" b="1" dirty="0" smtClean="0">
                <a:solidFill>
                  <a:srgbClr val="7030A0"/>
                </a:solidFill>
              </a:rPr>
              <a:t>le point </a:t>
            </a:r>
            <a:r>
              <a:rPr lang="fr-FR" sz="1600" b="1" dirty="0" smtClean="0"/>
              <a:t>par où la droite à 45</a:t>
            </a:r>
            <a:r>
              <a:rPr lang="fr-FR" sz="1600" baseline="30000" dirty="0"/>
              <a:t>o</a:t>
            </a:r>
            <a:r>
              <a:rPr lang="fr-FR" sz="1600" b="1" dirty="0" smtClean="0"/>
              <a:t> passe </a:t>
            </a:r>
            <a:r>
              <a:rPr lang="fr-FR" sz="1600" b="1" dirty="0"/>
              <a:t>: </a:t>
            </a:r>
            <a:r>
              <a:rPr lang="fr-FR" sz="1600" dirty="0" smtClean="0"/>
              <a:t>Le point d’intersection est le point par où la droite à 45</a:t>
            </a:r>
            <a:r>
              <a:rPr lang="fr-FR" sz="1600" baseline="30000" dirty="0" smtClean="0"/>
              <a:t>o</a:t>
            </a:r>
            <a:r>
              <a:rPr lang="fr-FR" sz="1600" dirty="0" smtClean="0"/>
              <a:t> passe.</a:t>
            </a:r>
          </a:p>
          <a:p>
            <a:pPr marL="342900" indent="-342900">
              <a:buAutoNum type="arabicPeriod"/>
            </a:pPr>
            <a:r>
              <a:rPr lang="fr-FR" sz="1600" b="1" dirty="0" smtClean="0"/>
              <a:t>Tracer la </a:t>
            </a:r>
            <a:r>
              <a:rPr lang="fr-FR" sz="1600" b="1" dirty="0" smtClean="0">
                <a:solidFill>
                  <a:schemeClr val="accent6"/>
                </a:solidFill>
              </a:rPr>
              <a:t>ligne</a:t>
            </a:r>
            <a:endParaRPr lang="en-US" sz="1600" dirty="0"/>
          </a:p>
          <a:p>
            <a:pPr marL="342900" indent="-342900">
              <a:buAutoNum type="arabicPeriod"/>
            </a:pPr>
            <a:r>
              <a:rPr lang="fr-FR" sz="1600" b="1" dirty="0" smtClean="0"/>
              <a:t>Utiliser la ligne : </a:t>
            </a:r>
          </a:p>
          <a:p>
            <a:pPr marL="800100" lvl="1" indent="-342900">
              <a:buAutoNum type="arabicPeriod"/>
            </a:pPr>
            <a:r>
              <a:rPr lang="fr-FR" sz="1600" dirty="0"/>
              <a:t>On crée des lignes auxiliaires verticales pour </a:t>
            </a:r>
            <a:r>
              <a:rPr lang="fr-FR" sz="1600" dirty="0" smtClean="0"/>
              <a:t>chaque arête </a:t>
            </a:r>
            <a:r>
              <a:rPr lang="fr-FR" sz="1600" dirty="0"/>
              <a:t>verticale sur la vue qu’on a utilisée pour la droite à 45</a:t>
            </a:r>
            <a:r>
              <a:rPr lang="fr-FR" sz="1600" baseline="30000" dirty="0"/>
              <a:t>o</a:t>
            </a:r>
          </a:p>
          <a:p>
            <a:pPr marL="800100" lvl="1" indent="-342900">
              <a:buAutoNum type="arabicPeriod"/>
            </a:pPr>
            <a:r>
              <a:rPr lang="fr-FR" sz="1600" dirty="0"/>
              <a:t>On crée des lignes auxiliaires horizontales aux points d’intersection de ces lignes avec la droite à 45. Ces lignes définissent les </a:t>
            </a:r>
            <a:r>
              <a:rPr lang="fr-FR" sz="1600" dirty="0" smtClean="0"/>
              <a:t>positions caractéristiques du </a:t>
            </a:r>
            <a:r>
              <a:rPr lang="fr-FR" sz="1600" dirty="0"/>
              <a:t>corps de la vue que nous sommes en train de construire </a:t>
            </a:r>
          </a:p>
        </p:txBody>
      </p:sp>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6" name="Straight Connector 185"/>
          <p:cNvCxnSpPr/>
          <p:nvPr/>
        </p:nvCxnSpPr>
        <p:spPr>
          <a:xfrm flipH="1" flipV="1">
            <a:off x="9787853" y="1348713"/>
            <a:ext cx="5715" cy="39814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7515287" y="2751706"/>
            <a:ext cx="3280785"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764993" y="2726465"/>
            <a:ext cx="45719" cy="45719"/>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0" name="Straight Connector 29"/>
          <p:cNvCxnSpPr/>
          <p:nvPr/>
        </p:nvCxnSpPr>
        <p:spPr>
          <a:xfrm flipV="1">
            <a:off x="8973870" y="1403237"/>
            <a:ext cx="2157984" cy="215619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10835830" y="1462389"/>
            <a:ext cx="5715" cy="398144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0808377" y="1676606"/>
            <a:ext cx="45719" cy="45719"/>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Connector 38"/>
          <p:cNvCxnSpPr/>
          <p:nvPr/>
        </p:nvCxnSpPr>
        <p:spPr>
          <a:xfrm>
            <a:off x="7414260" y="1696777"/>
            <a:ext cx="3905046" cy="1"/>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0C51BD27-8C96-4875-90C2-97B737685C22}"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
        <p:nvSpPr>
          <p:cNvPr id="8" name="Rectangle 7"/>
          <p:cNvSpPr/>
          <p:nvPr/>
        </p:nvSpPr>
        <p:spPr>
          <a:xfrm>
            <a:off x="1655805" y="5215018"/>
            <a:ext cx="4011827" cy="12434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5724184" y="691978"/>
            <a:ext cx="1047319" cy="51568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47638" y="159177"/>
            <a:ext cx="5121940" cy="1200329"/>
          </a:xfrm>
          <a:prstGeom prst="rect">
            <a:avLst/>
          </a:prstGeom>
          <a:noFill/>
          <a:ln>
            <a:solidFill>
              <a:srgbClr val="FF0000"/>
            </a:solidFill>
          </a:ln>
        </p:spPr>
        <p:txBody>
          <a:bodyPr wrap="square" rtlCol="0">
            <a:spAutoFit/>
          </a:bodyPr>
          <a:lstStyle/>
          <a:p>
            <a:r>
              <a:rPr lang="fr-FR" dirty="0" smtClean="0">
                <a:solidFill>
                  <a:srgbClr val="FF0000"/>
                </a:solidFill>
              </a:rPr>
              <a:t>Le rectangle défini par cette étape est appelé </a:t>
            </a:r>
            <a:r>
              <a:rPr lang="fr-FR" b="1" dirty="0" smtClean="0">
                <a:solidFill>
                  <a:srgbClr val="FF0000"/>
                </a:solidFill>
              </a:rPr>
              <a:t>rectangle englobant ou capable</a:t>
            </a:r>
            <a:r>
              <a:rPr lang="fr-FR" dirty="0" smtClean="0">
                <a:solidFill>
                  <a:srgbClr val="FF0000"/>
                </a:solidFill>
              </a:rPr>
              <a:t>. En général, tous les trait du corps doivent se trouver dans le rectangle englobant.</a:t>
            </a:r>
            <a:endParaRPr lang="en-US" dirty="0">
              <a:solidFill>
                <a:srgbClr val="FF0000"/>
              </a:solidFill>
            </a:endParaRPr>
          </a:p>
        </p:txBody>
      </p:sp>
    </p:spTree>
    <p:extLst>
      <p:ext uri="{BB962C8B-B14F-4D97-AF65-F5344CB8AC3E}">
        <p14:creationId xmlns:p14="http://schemas.microsoft.com/office/powerpoint/2010/main" val="5203252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54</a:t>
            </a:fld>
            <a:endParaRPr lang="en-US"/>
          </a:p>
        </p:txBody>
      </p:sp>
      <p:sp>
        <p:nvSpPr>
          <p:cNvPr id="162" name="TextBox 161"/>
          <p:cNvSpPr txBox="1"/>
          <p:nvPr/>
        </p:nvSpPr>
        <p:spPr>
          <a:xfrm>
            <a:off x="838200" y="1501140"/>
            <a:ext cx="4759025" cy="5016758"/>
          </a:xfrm>
          <a:prstGeom prst="rect">
            <a:avLst/>
          </a:prstGeom>
          <a:noFill/>
        </p:spPr>
        <p:txBody>
          <a:bodyPr wrap="square" rtlCol="0">
            <a:spAutoFit/>
          </a:bodyPr>
          <a:lstStyle/>
          <a:p>
            <a:pPr marL="342900" indent="-342900">
              <a:buAutoNum type="arabicPeriod"/>
            </a:pPr>
            <a:r>
              <a:rPr lang="fr-FR" sz="1600" b="1" dirty="0"/>
              <a:t>Créer les </a:t>
            </a:r>
            <a:r>
              <a:rPr lang="fr-FR" sz="1600" b="1" dirty="0">
                <a:solidFill>
                  <a:srgbClr val="FF0000"/>
                </a:solidFill>
              </a:rPr>
              <a:t>lignes de bases </a:t>
            </a:r>
            <a:r>
              <a:rPr lang="fr-FR" sz="1600" b="1" dirty="0"/>
              <a:t>des vues : </a:t>
            </a:r>
            <a:r>
              <a:rPr lang="fr-FR" sz="1600" dirty="0"/>
              <a:t>On crée </a:t>
            </a:r>
            <a:r>
              <a:rPr lang="fr-FR" sz="1600" dirty="0">
                <a:solidFill>
                  <a:srgbClr val="FF0000"/>
                </a:solidFill>
              </a:rPr>
              <a:t>deux lignes </a:t>
            </a:r>
            <a:r>
              <a:rPr lang="fr-FR" sz="1600" dirty="0"/>
              <a:t>: l’une verticale et l’autre horizontale. Pour les vues de dessous et de 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lignes </a:t>
            </a:r>
            <a:r>
              <a:rPr lang="fr-FR" sz="1600" dirty="0"/>
              <a:t>des contours du corps passent par le (les) point(s) le (les) plus proche(s) à la vue de face. </a:t>
            </a:r>
          </a:p>
          <a:p>
            <a:pPr marL="342900" indent="-342900">
              <a:buAutoNum type="arabicPeriod"/>
            </a:pPr>
            <a:r>
              <a:rPr lang="fr-FR" sz="1600" b="1" dirty="0" smtClean="0"/>
              <a:t>Trouver </a:t>
            </a:r>
            <a:r>
              <a:rPr lang="fr-FR" sz="1600" b="1" dirty="0" smtClean="0">
                <a:solidFill>
                  <a:srgbClr val="7030A0"/>
                </a:solidFill>
              </a:rPr>
              <a:t>le point </a:t>
            </a:r>
            <a:r>
              <a:rPr lang="fr-FR" sz="1600" b="1" dirty="0" smtClean="0"/>
              <a:t>par où la droite à 45</a:t>
            </a:r>
            <a:r>
              <a:rPr lang="fr-FR" sz="1600" baseline="30000" dirty="0"/>
              <a:t>o</a:t>
            </a:r>
            <a:r>
              <a:rPr lang="fr-FR" sz="1600" b="1" dirty="0" smtClean="0"/>
              <a:t> passe </a:t>
            </a:r>
            <a:r>
              <a:rPr lang="fr-FR" sz="1600" b="1" dirty="0"/>
              <a:t>: </a:t>
            </a:r>
            <a:r>
              <a:rPr lang="fr-FR" sz="1600" dirty="0" smtClean="0"/>
              <a:t>Le point d’intersection est le point par où la droite à 45</a:t>
            </a:r>
            <a:r>
              <a:rPr lang="fr-FR" sz="1600" baseline="30000" dirty="0" smtClean="0"/>
              <a:t>o</a:t>
            </a:r>
            <a:r>
              <a:rPr lang="fr-FR" sz="1600" dirty="0" smtClean="0"/>
              <a:t> passe.</a:t>
            </a:r>
          </a:p>
          <a:p>
            <a:pPr marL="342900" indent="-342900">
              <a:buAutoNum type="arabicPeriod"/>
            </a:pPr>
            <a:r>
              <a:rPr lang="fr-FR" sz="1600" b="1" dirty="0" smtClean="0"/>
              <a:t>Tracer la </a:t>
            </a:r>
            <a:r>
              <a:rPr lang="fr-FR" sz="1600" b="1" dirty="0" smtClean="0">
                <a:solidFill>
                  <a:schemeClr val="accent6"/>
                </a:solidFill>
              </a:rPr>
              <a:t>ligne</a:t>
            </a:r>
            <a:endParaRPr lang="en-US" sz="1600" dirty="0"/>
          </a:p>
          <a:p>
            <a:pPr marL="342900" indent="-342900">
              <a:buAutoNum type="arabicPeriod"/>
            </a:pPr>
            <a:r>
              <a:rPr lang="fr-FR" sz="1600" b="1" dirty="0" smtClean="0"/>
              <a:t>Utiliser la ligne : </a:t>
            </a:r>
          </a:p>
          <a:p>
            <a:pPr marL="800100" lvl="1" indent="-342900">
              <a:buAutoNum type="arabicPeriod"/>
            </a:pPr>
            <a:r>
              <a:rPr lang="fr-FR" sz="1600" dirty="0"/>
              <a:t>On crée des lignes auxiliaires verticales pour </a:t>
            </a:r>
            <a:r>
              <a:rPr lang="fr-FR" sz="1600" dirty="0" smtClean="0"/>
              <a:t>chaque arête </a:t>
            </a:r>
            <a:r>
              <a:rPr lang="fr-FR" sz="1600" dirty="0"/>
              <a:t>verticale sur la vue qu’on a utilisée pour la droite à 45</a:t>
            </a:r>
            <a:r>
              <a:rPr lang="fr-FR" sz="1600" baseline="30000" dirty="0"/>
              <a:t>o</a:t>
            </a:r>
          </a:p>
          <a:p>
            <a:pPr marL="800100" lvl="1" indent="-342900">
              <a:buAutoNum type="arabicPeriod"/>
            </a:pPr>
            <a:r>
              <a:rPr lang="fr-FR" sz="1600" dirty="0"/>
              <a:t>On crée des lignes auxiliaires horizontales aux points d’intersection de ces lignes avec la droite à 45. Ces lignes définissent les </a:t>
            </a:r>
            <a:r>
              <a:rPr lang="fr-FR" sz="1600" dirty="0" smtClean="0"/>
              <a:t>positions caractéristiques du </a:t>
            </a:r>
            <a:r>
              <a:rPr lang="fr-FR" sz="1600" dirty="0"/>
              <a:t>corps de la vue que nous sommes en train de construire </a:t>
            </a:r>
          </a:p>
        </p:txBody>
      </p:sp>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6" name="Straight Connector 185"/>
          <p:cNvCxnSpPr/>
          <p:nvPr/>
        </p:nvCxnSpPr>
        <p:spPr>
          <a:xfrm flipH="1" flipV="1">
            <a:off x="9787853" y="1348713"/>
            <a:ext cx="5715" cy="39814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7515287" y="2751706"/>
            <a:ext cx="3280785"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764993" y="2726465"/>
            <a:ext cx="45719" cy="45719"/>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0" name="Straight Connector 29"/>
          <p:cNvCxnSpPr/>
          <p:nvPr/>
        </p:nvCxnSpPr>
        <p:spPr>
          <a:xfrm flipV="1">
            <a:off x="8973870" y="1403237"/>
            <a:ext cx="2157984" cy="215619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10835830" y="1462389"/>
            <a:ext cx="5715" cy="398144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0808377" y="1676606"/>
            <a:ext cx="45719" cy="45719"/>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Connector 38"/>
          <p:cNvCxnSpPr/>
          <p:nvPr/>
        </p:nvCxnSpPr>
        <p:spPr>
          <a:xfrm>
            <a:off x="7414260" y="1696777"/>
            <a:ext cx="3905046" cy="1"/>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0C51BD27-8C96-4875-90C2-97B737685C22}"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
        <p:nvSpPr>
          <p:cNvPr id="8" name="Rectangle 7"/>
          <p:cNvSpPr/>
          <p:nvPr/>
        </p:nvSpPr>
        <p:spPr>
          <a:xfrm>
            <a:off x="1655805" y="5215018"/>
            <a:ext cx="4011827" cy="12434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5724184" y="691978"/>
            <a:ext cx="1047319" cy="51568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47638" y="159177"/>
            <a:ext cx="5121940" cy="1200329"/>
          </a:xfrm>
          <a:prstGeom prst="rect">
            <a:avLst/>
          </a:prstGeom>
          <a:noFill/>
          <a:ln>
            <a:solidFill>
              <a:srgbClr val="FF0000"/>
            </a:solidFill>
          </a:ln>
        </p:spPr>
        <p:txBody>
          <a:bodyPr wrap="square" rtlCol="0">
            <a:spAutoFit/>
          </a:bodyPr>
          <a:lstStyle/>
          <a:p>
            <a:r>
              <a:rPr lang="fr-FR" dirty="0" smtClean="0">
                <a:solidFill>
                  <a:srgbClr val="FF0000"/>
                </a:solidFill>
              </a:rPr>
              <a:t>Le rectangle défini par cette étape est appelé </a:t>
            </a:r>
            <a:r>
              <a:rPr lang="fr-FR" b="1" dirty="0" smtClean="0">
                <a:solidFill>
                  <a:srgbClr val="FF0000"/>
                </a:solidFill>
              </a:rPr>
              <a:t>rectangle englobant ou capable</a:t>
            </a:r>
            <a:r>
              <a:rPr lang="fr-FR" dirty="0" smtClean="0">
                <a:solidFill>
                  <a:srgbClr val="FF0000"/>
                </a:solidFill>
              </a:rPr>
              <a:t>. En général, tous les trait du corps doivent se trouver dans le rectangle englobant.</a:t>
            </a:r>
            <a:endParaRPr lang="en-US" dirty="0">
              <a:solidFill>
                <a:srgbClr val="FF0000"/>
              </a:solidFill>
            </a:endParaRPr>
          </a:p>
        </p:txBody>
      </p:sp>
      <p:sp>
        <p:nvSpPr>
          <p:cNvPr id="6" name="TextBox 5"/>
          <p:cNvSpPr txBox="1"/>
          <p:nvPr/>
        </p:nvSpPr>
        <p:spPr>
          <a:xfrm>
            <a:off x="9275806" y="5330153"/>
            <a:ext cx="2465423" cy="923330"/>
          </a:xfrm>
          <a:prstGeom prst="rect">
            <a:avLst/>
          </a:prstGeom>
          <a:noFill/>
          <a:ln>
            <a:solidFill>
              <a:srgbClr val="0070C0"/>
            </a:solidFill>
          </a:ln>
        </p:spPr>
        <p:txBody>
          <a:bodyPr wrap="square" rtlCol="0">
            <a:spAutoFit/>
          </a:bodyPr>
          <a:lstStyle/>
          <a:p>
            <a:r>
              <a:rPr lang="fr-FR" b="1" dirty="0" smtClean="0">
                <a:solidFill>
                  <a:schemeClr val="accent1"/>
                </a:solidFill>
              </a:rPr>
              <a:t>Toutes les vue ont un rectangle capable. Ils sont indiqués en bleu.</a:t>
            </a:r>
            <a:endParaRPr lang="en-US" b="1" dirty="0">
              <a:solidFill>
                <a:schemeClr val="accent1"/>
              </a:solidFill>
            </a:endParaRPr>
          </a:p>
        </p:txBody>
      </p:sp>
      <p:sp>
        <p:nvSpPr>
          <p:cNvPr id="7" name="Rectangle 6"/>
          <p:cNvSpPr/>
          <p:nvPr/>
        </p:nvSpPr>
        <p:spPr>
          <a:xfrm>
            <a:off x="5821296" y="3798385"/>
            <a:ext cx="1076629" cy="1088176"/>
          </a:xfrm>
          <a:prstGeom prst="rect">
            <a:avLst/>
          </a:prstGeom>
          <a:noFill/>
          <a:ln w="28575">
            <a:solidFill>
              <a:srgbClr val="0070C0">
                <a:alpha val="5882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769410" y="3793633"/>
            <a:ext cx="1076629" cy="1088176"/>
          </a:xfrm>
          <a:prstGeom prst="rect">
            <a:avLst/>
          </a:prstGeom>
          <a:noFill/>
          <a:ln w="28575">
            <a:solidFill>
              <a:srgbClr val="0070C0">
                <a:alpha val="5882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562993" y="3801132"/>
            <a:ext cx="1233269" cy="1085429"/>
          </a:xfrm>
          <a:prstGeom prst="rect">
            <a:avLst/>
          </a:prstGeom>
          <a:noFill/>
          <a:ln w="28575">
            <a:solidFill>
              <a:srgbClr val="0070C0">
                <a:alpha val="5882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553090" y="5544354"/>
            <a:ext cx="1270639" cy="1085429"/>
          </a:xfrm>
          <a:prstGeom prst="rect">
            <a:avLst/>
          </a:prstGeom>
          <a:noFill/>
          <a:ln w="28575">
            <a:solidFill>
              <a:srgbClr val="0070C0">
                <a:alpha val="5882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563810" y="1681821"/>
            <a:ext cx="1258058" cy="1085429"/>
          </a:xfrm>
          <a:prstGeom prst="rect">
            <a:avLst/>
          </a:prstGeom>
          <a:noFill/>
          <a:ln w="28575">
            <a:solidFill>
              <a:srgbClr val="0070C0">
                <a:alpha val="5882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5986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51"/>
          <p:cNvPicPr>
            <a:picLocks noChangeAspect="1"/>
          </p:cNvPicPr>
          <p:nvPr/>
        </p:nvPicPr>
        <p:blipFill rotWithShape="1">
          <a:blip r:embed="rId2"/>
          <a:srcRect t="23659" b="1"/>
          <a:stretch/>
        </p:blipFill>
        <p:spPr>
          <a:xfrm>
            <a:off x="5597225" y="2743200"/>
            <a:ext cx="5362417" cy="3978275"/>
          </a:xfrm>
          <a:prstGeom prst="rect">
            <a:avLst/>
          </a:prstGeom>
          <a:ln>
            <a:noFill/>
          </a:ln>
        </p:spPr>
      </p:pic>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55</a:t>
            </a:fld>
            <a:endParaRPr lang="en-US"/>
          </a:p>
        </p:txBody>
      </p:sp>
      <p:sp>
        <p:nvSpPr>
          <p:cNvPr id="162" name="TextBox 161"/>
          <p:cNvSpPr txBox="1"/>
          <p:nvPr/>
        </p:nvSpPr>
        <p:spPr>
          <a:xfrm>
            <a:off x="838200" y="1501140"/>
            <a:ext cx="4759025" cy="5016758"/>
          </a:xfrm>
          <a:prstGeom prst="rect">
            <a:avLst/>
          </a:prstGeom>
          <a:noFill/>
        </p:spPr>
        <p:txBody>
          <a:bodyPr wrap="square" rtlCol="0">
            <a:spAutoFit/>
          </a:bodyPr>
          <a:lstStyle/>
          <a:p>
            <a:pPr marL="342900" indent="-342900">
              <a:buAutoNum type="arabicPeriod"/>
            </a:pPr>
            <a:r>
              <a:rPr lang="fr-FR" sz="1600" b="1" dirty="0"/>
              <a:t>Créer les </a:t>
            </a:r>
            <a:r>
              <a:rPr lang="fr-FR" sz="1600" b="1" dirty="0">
                <a:solidFill>
                  <a:srgbClr val="FF0000"/>
                </a:solidFill>
              </a:rPr>
              <a:t>lignes de bases </a:t>
            </a:r>
            <a:r>
              <a:rPr lang="fr-FR" sz="1600" b="1" dirty="0"/>
              <a:t>des vues : </a:t>
            </a:r>
            <a:r>
              <a:rPr lang="fr-FR" sz="1600" dirty="0"/>
              <a:t>On crée </a:t>
            </a:r>
            <a:r>
              <a:rPr lang="fr-FR" sz="1600" dirty="0">
                <a:solidFill>
                  <a:srgbClr val="FF0000"/>
                </a:solidFill>
              </a:rPr>
              <a:t>deux lignes </a:t>
            </a:r>
            <a:r>
              <a:rPr lang="fr-FR" sz="1600" dirty="0"/>
              <a:t>: l’une verticale et l’autre horizontale. Pour les vues de dessous et de 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lignes </a:t>
            </a:r>
            <a:r>
              <a:rPr lang="fr-FR" sz="1600" dirty="0"/>
              <a:t>des contours du corps passent par le (les) point(s) le (les) plus proche(s) à la vue de face. </a:t>
            </a:r>
          </a:p>
          <a:p>
            <a:pPr marL="342900" indent="-342900">
              <a:buAutoNum type="arabicPeriod"/>
            </a:pPr>
            <a:r>
              <a:rPr lang="fr-FR" sz="1600" b="1" dirty="0" smtClean="0"/>
              <a:t>Trouver </a:t>
            </a:r>
            <a:r>
              <a:rPr lang="fr-FR" sz="1600" b="1" dirty="0" smtClean="0">
                <a:solidFill>
                  <a:srgbClr val="7030A0"/>
                </a:solidFill>
              </a:rPr>
              <a:t>le point</a:t>
            </a:r>
            <a:r>
              <a:rPr lang="fr-FR" sz="1600" b="1" dirty="0"/>
              <a:t> </a:t>
            </a:r>
            <a:r>
              <a:rPr lang="fr-FR" sz="1600" b="1" dirty="0" smtClean="0"/>
              <a:t>par où la droite à 45</a:t>
            </a:r>
            <a:r>
              <a:rPr lang="fr-FR" sz="1600" baseline="30000" dirty="0"/>
              <a:t>o</a:t>
            </a:r>
            <a:r>
              <a:rPr lang="fr-FR" sz="1600" b="1" dirty="0" smtClean="0"/>
              <a:t> passe </a:t>
            </a:r>
            <a:r>
              <a:rPr lang="fr-FR" sz="1600" b="1" dirty="0"/>
              <a:t>: </a:t>
            </a:r>
            <a:r>
              <a:rPr lang="fr-FR" sz="1600" dirty="0" smtClean="0"/>
              <a:t>Le point d’intersection est le point par où la droite à 45</a:t>
            </a:r>
            <a:r>
              <a:rPr lang="fr-FR" sz="1600" baseline="30000" dirty="0" smtClean="0"/>
              <a:t>o</a:t>
            </a:r>
            <a:r>
              <a:rPr lang="fr-FR" sz="1600" dirty="0" smtClean="0"/>
              <a:t> passe.</a:t>
            </a:r>
          </a:p>
          <a:p>
            <a:pPr marL="342900" indent="-342900">
              <a:buAutoNum type="arabicPeriod"/>
            </a:pPr>
            <a:r>
              <a:rPr lang="fr-FR" sz="1600" b="1" dirty="0" smtClean="0"/>
              <a:t>Tracer la </a:t>
            </a:r>
            <a:r>
              <a:rPr lang="fr-FR" sz="1600" b="1" dirty="0" smtClean="0">
                <a:solidFill>
                  <a:schemeClr val="accent6"/>
                </a:solidFill>
              </a:rPr>
              <a:t>ligne</a:t>
            </a:r>
            <a:endParaRPr lang="en-US" sz="1600" dirty="0"/>
          </a:p>
          <a:p>
            <a:pPr marL="342900" indent="-342900">
              <a:buAutoNum type="arabicPeriod"/>
            </a:pPr>
            <a:r>
              <a:rPr lang="fr-FR" sz="1600" b="1" dirty="0" smtClean="0"/>
              <a:t>Utiliser la ligne : </a:t>
            </a:r>
          </a:p>
          <a:p>
            <a:pPr marL="800100" lvl="1" indent="-342900">
              <a:buAutoNum type="arabicPeriod"/>
            </a:pPr>
            <a:r>
              <a:rPr lang="fr-FR" sz="1600" dirty="0"/>
              <a:t>On crée des lignes auxiliaires verticales pour </a:t>
            </a:r>
            <a:r>
              <a:rPr lang="fr-FR" sz="1600" dirty="0" smtClean="0"/>
              <a:t>chaque arête </a:t>
            </a:r>
            <a:r>
              <a:rPr lang="fr-FR" sz="1600" dirty="0"/>
              <a:t>verticale sur la vue qu’on a utilisée pour la droite à 45</a:t>
            </a:r>
            <a:r>
              <a:rPr lang="fr-FR" sz="1600" baseline="30000" dirty="0"/>
              <a:t>o</a:t>
            </a:r>
          </a:p>
          <a:p>
            <a:pPr marL="800100" lvl="1" indent="-342900">
              <a:buAutoNum type="arabicPeriod"/>
            </a:pPr>
            <a:r>
              <a:rPr lang="fr-FR" sz="1600" dirty="0"/>
              <a:t>On crée des lignes auxiliaires horizontales aux points d’intersection de ces lignes avec la droite à 45. Ces lignes définissent les </a:t>
            </a:r>
            <a:r>
              <a:rPr lang="fr-FR" sz="1600" dirty="0" smtClean="0"/>
              <a:t>positions caractéristiques du </a:t>
            </a:r>
            <a:r>
              <a:rPr lang="fr-FR" sz="1600" dirty="0"/>
              <a:t>corps de la vue que nous sommes en train de construire  </a:t>
            </a:r>
          </a:p>
        </p:txBody>
      </p:sp>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6" name="Straight Connector 185"/>
          <p:cNvCxnSpPr/>
          <p:nvPr/>
        </p:nvCxnSpPr>
        <p:spPr>
          <a:xfrm flipH="1" flipV="1">
            <a:off x="9787853" y="1348713"/>
            <a:ext cx="5715" cy="39814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7515287" y="2751706"/>
            <a:ext cx="3280785"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764993" y="2726465"/>
            <a:ext cx="45719" cy="45719"/>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0" name="Straight Connector 29"/>
          <p:cNvCxnSpPr/>
          <p:nvPr/>
        </p:nvCxnSpPr>
        <p:spPr>
          <a:xfrm flipV="1">
            <a:off x="8973870" y="1403237"/>
            <a:ext cx="2157984" cy="215619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10835830" y="1462389"/>
            <a:ext cx="5715" cy="398144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0808377" y="1676606"/>
            <a:ext cx="45719" cy="45719"/>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Connector 38"/>
          <p:cNvCxnSpPr/>
          <p:nvPr/>
        </p:nvCxnSpPr>
        <p:spPr>
          <a:xfrm>
            <a:off x="7414260" y="1696777"/>
            <a:ext cx="3905046" cy="1"/>
          </a:xfrm>
          <a:prstGeom prst="line">
            <a:avLst/>
          </a:prstGeom>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7183395" y="237091"/>
            <a:ext cx="4744994" cy="923330"/>
          </a:xfrm>
          <a:prstGeom prst="rect">
            <a:avLst/>
          </a:prstGeom>
          <a:noFill/>
        </p:spPr>
        <p:txBody>
          <a:bodyPr wrap="square" rtlCol="0">
            <a:spAutoFit/>
          </a:bodyPr>
          <a:lstStyle/>
          <a:p>
            <a:r>
              <a:rPr lang="fr-FR" dirty="0" smtClean="0"/>
              <a:t>On peut tracer le contour de la vue de dessus. </a:t>
            </a:r>
            <a:r>
              <a:rPr lang="fr-FR" b="1" dirty="0" smtClean="0"/>
              <a:t>Sur ce cas, le rectangle englobant coïncide avec le contour du corps sur la vue de dessous.</a:t>
            </a:r>
            <a:endParaRPr lang="fr-FR" b="1" dirty="0"/>
          </a:p>
        </p:txBody>
      </p:sp>
      <p:sp>
        <p:nvSpPr>
          <p:cNvPr id="5" name="Date Placeholder 4"/>
          <p:cNvSpPr>
            <a:spLocks noGrp="1"/>
          </p:cNvSpPr>
          <p:nvPr>
            <p:ph type="dt" sz="half" idx="10"/>
          </p:nvPr>
        </p:nvSpPr>
        <p:spPr/>
        <p:txBody>
          <a:bodyPr/>
          <a:lstStyle/>
          <a:p>
            <a:fld id="{93070698-EC32-4782-8610-77EA43E4317C}"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32143126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56</a:t>
            </a:fld>
            <a:endParaRPr lang="en-US"/>
          </a:p>
        </p:txBody>
      </p:sp>
      <p:pic>
        <p:nvPicPr>
          <p:cNvPr id="52" name="Picture 51"/>
          <p:cNvPicPr>
            <a:picLocks noChangeAspect="1"/>
          </p:cNvPicPr>
          <p:nvPr/>
        </p:nvPicPr>
        <p:blipFill rotWithShape="1">
          <a:blip r:embed="rId2"/>
          <a:srcRect t="343"/>
          <a:stretch/>
        </p:blipFill>
        <p:spPr>
          <a:xfrm>
            <a:off x="5597225" y="1531620"/>
            <a:ext cx="5362417" cy="5189855"/>
          </a:xfrm>
          <a:prstGeom prst="rect">
            <a:avLst/>
          </a:prstGeom>
          <a:ln>
            <a:noFill/>
          </a:ln>
        </p:spPr>
      </p:pic>
      <p:sp>
        <p:nvSpPr>
          <p:cNvPr id="162" name="TextBox 161"/>
          <p:cNvSpPr txBox="1"/>
          <p:nvPr/>
        </p:nvSpPr>
        <p:spPr>
          <a:xfrm>
            <a:off x="838200" y="1501140"/>
            <a:ext cx="4759025" cy="5016758"/>
          </a:xfrm>
          <a:prstGeom prst="rect">
            <a:avLst/>
          </a:prstGeom>
          <a:noFill/>
        </p:spPr>
        <p:txBody>
          <a:bodyPr wrap="square" rtlCol="0">
            <a:spAutoFit/>
          </a:bodyPr>
          <a:lstStyle/>
          <a:p>
            <a:pPr marL="342900" indent="-342900">
              <a:buAutoNum type="arabicPeriod"/>
            </a:pPr>
            <a:r>
              <a:rPr lang="fr-FR" sz="1600" b="1" dirty="0"/>
              <a:t>Créer les </a:t>
            </a:r>
            <a:r>
              <a:rPr lang="fr-FR" sz="1600" b="1" dirty="0">
                <a:solidFill>
                  <a:srgbClr val="FF0000"/>
                </a:solidFill>
              </a:rPr>
              <a:t>lignes de bases </a:t>
            </a:r>
            <a:r>
              <a:rPr lang="fr-FR" sz="1600" b="1" dirty="0"/>
              <a:t>des vues : </a:t>
            </a:r>
            <a:r>
              <a:rPr lang="fr-FR" sz="1600" dirty="0"/>
              <a:t>On crée </a:t>
            </a:r>
            <a:r>
              <a:rPr lang="fr-FR" sz="1600" dirty="0">
                <a:solidFill>
                  <a:srgbClr val="FF0000"/>
                </a:solidFill>
              </a:rPr>
              <a:t>deux lignes </a:t>
            </a:r>
            <a:r>
              <a:rPr lang="fr-FR" sz="1600" dirty="0"/>
              <a:t>: l’une verticale et l’autre horizontale. Pour les vues de dessous et de 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lignes </a:t>
            </a:r>
            <a:r>
              <a:rPr lang="fr-FR" sz="1600" dirty="0"/>
              <a:t>des contours du corps passent par le (les) point(s) le (les) plus proche(s) à la vue de face. </a:t>
            </a:r>
          </a:p>
          <a:p>
            <a:pPr marL="342900" indent="-342900">
              <a:buAutoNum type="arabicPeriod"/>
            </a:pPr>
            <a:r>
              <a:rPr lang="fr-FR" sz="1600" b="1" dirty="0" smtClean="0"/>
              <a:t>Trouver </a:t>
            </a:r>
            <a:r>
              <a:rPr lang="fr-FR" sz="1600" b="1" dirty="0" smtClean="0">
                <a:solidFill>
                  <a:srgbClr val="7030A0"/>
                </a:solidFill>
              </a:rPr>
              <a:t>le point </a:t>
            </a:r>
            <a:r>
              <a:rPr lang="fr-FR" sz="1600" b="1" dirty="0" smtClean="0"/>
              <a:t>par où la droite à 45</a:t>
            </a:r>
            <a:r>
              <a:rPr lang="fr-FR" sz="1600" baseline="30000" dirty="0"/>
              <a:t>o</a:t>
            </a:r>
            <a:r>
              <a:rPr lang="fr-FR" sz="1600" b="1" dirty="0" smtClean="0"/>
              <a:t> passe </a:t>
            </a:r>
            <a:r>
              <a:rPr lang="fr-FR" sz="1600" b="1" dirty="0"/>
              <a:t>: </a:t>
            </a:r>
            <a:r>
              <a:rPr lang="fr-FR" sz="1600" dirty="0" smtClean="0"/>
              <a:t>Le point d’intersection est le point par où la droite à 45</a:t>
            </a:r>
            <a:r>
              <a:rPr lang="fr-FR" sz="1600" baseline="30000" dirty="0" smtClean="0"/>
              <a:t>o</a:t>
            </a:r>
            <a:r>
              <a:rPr lang="fr-FR" sz="1600" dirty="0" smtClean="0"/>
              <a:t> passe.</a:t>
            </a:r>
          </a:p>
          <a:p>
            <a:pPr marL="342900" indent="-342900">
              <a:buAutoNum type="arabicPeriod"/>
            </a:pPr>
            <a:r>
              <a:rPr lang="fr-FR" sz="1600" b="1" dirty="0" smtClean="0"/>
              <a:t>Tracer la </a:t>
            </a:r>
            <a:r>
              <a:rPr lang="fr-FR" sz="1600" b="1" dirty="0" smtClean="0">
                <a:solidFill>
                  <a:schemeClr val="accent6"/>
                </a:solidFill>
              </a:rPr>
              <a:t>ligne</a:t>
            </a:r>
            <a:endParaRPr lang="en-US" sz="1600" dirty="0"/>
          </a:p>
          <a:p>
            <a:pPr marL="342900" indent="-342900">
              <a:buAutoNum type="arabicPeriod"/>
            </a:pPr>
            <a:r>
              <a:rPr lang="fr-FR" sz="1600" b="1" dirty="0" smtClean="0"/>
              <a:t>Utiliser la ligne : </a:t>
            </a:r>
          </a:p>
          <a:p>
            <a:pPr marL="800100" lvl="1" indent="-342900">
              <a:buAutoNum type="arabicPeriod"/>
            </a:pPr>
            <a:r>
              <a:rPr lang="fr-FR" sz="1600" dirty="0"/>
              <a:t>On crée des lignes auxiliaires verticales pour </a:t>
            </a:r>
            <a:r>
              <a:rPr lang="fr-FR" sz="1600" dirty="0" smtClean="0"/>
              <a:t>chaque arête </a:t>
            </a:r>
            <a:r>
              <a:rPr lang="fr-FR" sz="1600" dirty="0"/>
              <a:t>verticale sur la vue qu’on a utilisée pour la droite à 45</a:t>
            </a:r>
            <a:r>
              <a:rPr lang="fr-FR" sz="1600" baseline="30000" dirty="0"/>
              <a:t>o</a:t>
            </a:r>
          </a:p>
          <a:p>
            <a:pPr marL="800100" lvl="1" indent="-342900">
              <a:buAutoNum type="arabicPeriod"/>
            </a:pPr>
            <a:r>
              <a:rPr lang="fr-FR" sz="1600" dirty="0"/>
              <a:t>On crée des lignes auxiliaires horizontales aux points d’intersection de ces lignes avec la droite à 45. Ces lignes définissent les </a:t>
            </a:r>
            <a:r>
              <a:rPr lang="fr-FR" sz="1600" dirty="0" smtClean="0"/>
              <a:t>positions caractéristiques du </a:t>
            </a:r>
            <a:r>
              <a:rPr lang="fr-FR" sz="1600" dirty="0"/>
              <a:t>corps de la vue que nous sommes en train de construire  </a:t>
            </a:r>
          </a:p>
        </p:txBody>
      </p:sp>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6" name="Straight Connector 185"/>
          <p:cNvCxnSpPr/>
          <p:nvPr/>
        </p:nvCxnSpPr>
        <p:spPr>
          <a:xfrm flipH="1" flipV="1">
            <a:off x="9787853" y="1348713"/>
            <a:ext cx="5715" cy="39814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7515287" y="2751706"/>
            <a:ext cx="3280785"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764993" y="2726465"/>
            <a:ext cx="45719" cy="45719"/>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0" name="Straight Connector 29"/>
          <p:cNvCxnSpPr/>
          <p:nvPr/>
        </p:nvCxnSpPr>
        <p:spPr>
          <a:xfrm flipV="1">
            <a:off x="8973870" y="1403237"/>
            <a:ext cx="2157984" cy="215619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10835830" y="1462389"/>
            <a:ext cx="5715" cy="398144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0808377" y="1676606"/>
            <a:ext cx="45719" cy="45719"/>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Connector 38"/>
          <p:cNvCxnSpPr/>
          <p:nvPr/>
        </p:nvCxnSpPr>
        <p:spPr>
          <a:xfrm flipV="1">
            <a:off x="7515287" y="1696777"/>
            <a:ext cx="3804019" cy="5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9810" y="1717086"/>
            <a:ext cx="1119551" cy="1029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X²</a:t>
            </a:r>
            <a:endParaRPr lang="fr-FR" dirty="0"/>
          </a:p>
        </p:txBody>
      </p:sp>
      <p:sp>
        <p:nvSpPr>
          <p:cNvPr id="32" name="ZoneTexte 31"/>
          <p:cNvSpPr txBox="1"/>
          <p:nvPr/>
        </p:nvSpPr>
        <p:spPr>
          <a:xfrm>
            <a:off x="7581900" y="571500"/>
            <a:ext cx="3549954" cy="369332"/>
          </a:xfrm>
          <a:prstGeom prst="rect">
            <a:avLst/>
          </a:prstGeom>
          <a:noFill/>
        </p:spPr>
        <p:txBody>
          <a:bodyPr wrap="square" rtlCol="0">
            <a:spAutoFit/>
          </a:bodyPr>
          <a:lstStyle/>
          <a:p>
            <a:r>
              <a:rPr lang="fr-FR" dirty="0" smtClean="0"/>
              <a:t>Et après on trace les autres détails !</a:t>
            </a:r>
            <a:endParaRPr lang="fr-FR" dirty="0"/>
          </a:p>
        </p:txBody>
      </p:sp>
      <p:sp>
        <p:nvSpPr>
          <p:cNvPr id="5" name="Date Placeholder 4"/>
          <p:cNvSpPr>
            <a:spLocks noGrp="1"/>
          </p:cNvSpPr>
          <p:nvPr>
            <p:ph type="dt" sz="half" idx="10"/>
          </p:nvPr>
        </p:nvSpPr>
        <p:spPr/>
        <p:txBody>
          <a:bodyPr/>
          <a:lstStyle/>
          <a:p>
            <a:fld id="{52B6065F-17B4-4045-A7AB-A77B71493516}"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8686319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57</a:t>
            </a:fld>
            <a:endParaRPr lang="en-US"/>
          </a:p>
        </p:txBody>
      </p:sp>
      <p:pic>
        <p:nvPicPr>
          <p:cNvPr id="52" name="Picture 51"/>
          <p:cNvPicPr>
            <a:picLocks noChangeAspect="1"/>
          </p:cNvPicPr>
          <p:nvPr/>
        </p:nvPicPr>
        <p:blipFill rotWithShape="1">
          <a:blip r:embed="rId2"/>
          <a:srcRect t="343"/>
          <a:stretch/>
        </p:blipFill>
        <p:spPr>
          <a:xfrm>
            <a:off x="5597225" y="1531620"/>
            <a:ext cx="5362417" cy="5189855"/>
          </a:xfrm>
          <a:prstGeom prst="rect">
            <a:avLst/>
          </a:prstGeom>
          <a:ln>
            <a:noFill/>
          </a:ln>
        </p:spPr>
      </p:pic>
      <p:sp>
        <p:nvSpPr>
          <p:cNvPr id="162" name="TextBox 161"/>
          <p:cNvSpPr txBox="1"/>
          <p:nvPr/>
        </p:nvSpPr>
        <p:spPr>
          <a:xfrm>
            <a:off x="838200" y="1501140"/>
            <a:ext cx="4759025" cy="5016758"/>
          </a:xfrm>
          <a:prstGeom prst="rect">
            <a:avLst/>
          </a:prstGeom>
          <a:noFill/>
        </p:spPr>
        <p:txBody>
          <a:bodyPr wrap="square" rtlCol="0">
            <a:spAutoFit/>
          </a:bodyPr>
          <a:lstStyle/>
          <a:p>
            <a:pPr marL="342900" indent="-342900">
              <a:buAutoNum type="arabicPeriod"/>
            </a:pPr>
            <a:r>
              <a:rPr lang="fr-FR" sz="1600" b="1" dirty="0"/>
              <a:t>Créer les </a:t>
            </a:r>
            <a:r>
              <a:rPr lang="fr-FR" sz="1600" b="1" dirty="0">
                <a:solidFill>
                  <a:srgbClr val="FF0000"/>
                </a:solidFill>
              </a:rPr>
              <a:t>lignes de bases </a:t>
            </a:r>
            <a:r>
              <a:rPr lang="fr-FR" sz="1600" b="1" dirty="0"/>
              <a:t>des vues : </a:t>
            </a:r>
            <a:r>
              <a:rPr lang="fr-FR" sz="1600" dirty="0"/>
              <a:t>On crée </a:t>
            </a:r>
            <a:r>
              <a:rPr lang="fr-FR" sz="1600" dirty="0">
                <a:solidFill>
                  <a:srgbClr val="FF0000"/>
                </a:solidFill>
              </a:rPr>
              <a:t>deux lignes </a:t>
            </a:r>
            <a:r>
              <a:rPr lang="fr-FR" sz="1600" dirty="0"/>
              <a:t>: l’une verticale et l’autre horizontale. Pour les vues de dessous et de 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lignes </a:t>
            </a:r>
            <a:r>
              <a:rPr lang="fr-FR" sz="1600" dirty="0"/>
              <a:t>des contours du corps passent par le (les) point(s) le (les) plus proche(s) à la vue de face. </a:t>
            </a:r>
          </a:p>
          <a:p>
            <a:pPr marL="342900" indent="-342900">
              <a:buAutoNum type="arabicPeriod"/>
            </a:pPr>
            <a:r>
              <a:rPr lang="fr-FR" sz="1600" b="1" dirty="0" smtClean="0"/>
              <a:t>Trouver </a:t>
            </a:r>
            <a:r>
              <a:rPr lang="fr-FR" sz="1600" b="1" dirty="0" smtClean="0">
                <a:solidFill>
                  <a:srgbClr val="7030A0"/>
                </a:solidFill>
              </a:rPr>
              <a:t>le point </a:t>
            </a:r>
            <a:r>
              <a:rPr lang="fr-FR" sz="1600" b="1" dirty="0" smtClean="0"/>
              <a:t>par où la droite à 45</a:t>
            </a:r>
            <a:r>
              <a:rPr lang="fr-FR" sz="1600" baseline="30000" dirty="0"/>
              <a:t>o</a:t>
            </a:r>
            <a:r>
              <a:rPr lang="fr-FR" sz="1600" b="1" dirty="0" smtClean="0"/>
              <a:t> passe </a:t>
            </a:r>
            <a:r>
              <a:rPr lang="fr-FR" sz="1600" b="1" dirty="0"/>
              <a:t>: </a:t>
            </a:r>
            <a:r>
              <a:rPr lang="fr-FR" sz="1600" dirty="0" smtClean="0"/>
              <a:t>Le point d’intersection est le point par où la droite à 45</a:t>
            </a:r>
            <a:r>
              <a:rPr lang="fr-FR" sz="1600" baseline="30000" dirty="0" smtClean="0"/>
              <a:t>o</a:t>
            </a:r>
            <a:r>
              <a:rPr lang="fr-FR" sz="1600" dirty="0" smtClean="0"/>
              <a:t> passe.</a:t>
            </a:r>
          </a:p>
          <a:p>
            <a:pPr marL="342900" indent="-342900">
              <a:buAutoNum type="arabicPeriod"/>
            </a:pPr>
            <a:r>
              <a:rPr lang="fr-FR" sz="1600" b="1" dirty="0" smtClean="0"/>
              <a:t>Tracer la </a:t>
            </a:r>
            <a:r>
              <a:rPr lang="fr-FR" sz="1600" b="1" dirty="0" smtClean="0">
                <a:solidFill>
                  <a:schemeClr val="accent6"/>
                </a:solidFill>
              </a:rPr>
              <a:t>ligne</a:t>
            </a:r>
            <a:endParaRPr lang="en-US" sz="1600" dirty="0"/>
          </a:p>
          <a:p>
            <a:pPr marL="342900" indent="-342900">
              <a:buAutoNum type="arabicPeriod"/>
            </a:pPr>
            <a:r>
              <a:rPr lang="fr-FR" sz="1600" b="1" dirty="0" smtClean="0"/>
              <a:t>Utiliser la ligne : </a:t>
            </a:r>
          </a:p>
          <a:p>
            <a:pPr marL="800100" lvl="1" indent="-342900">
              <a:buAutoNum type="arabicPeriod"/>
            </a:pPr>
            <a:r>
              <a:rPr lang="fr-FR" sz="1600" dirty="0"/>
              <a:t>On crée des lignes auxiliaires verticales pour </a:t>
            </a:r>
            <a:r>
              <a:rPr lang="fr-FR" sz="1600" dirty="0" smtClean="0"/>
              <a:t>chaque arête </a:t>
            </a:r>
            <a:r>
              <a:rPr lang="fr-FR" sz="1600" dirty="0"/>
              <a:t>verticale sur la vue qu’on a utilisée pour la droite à 45</a:t>
            </a:r>
            <a:r>
              <a:rPr lang="fr-FR" sz="1600" baseline="30000" dirty="0"/>
              <a:t>o</a:t>
            </a:r>
          </a:p>
          <a:p>
            <a:pPr marL="800100" lvl="1" indent="-342900">
              <a:buAutoNum type="arabicPeriod"/>
            </a:pPr>
            <a:r>
              <a:rPr lang="fr-FR" sz="1600" dirty="0"/>
              <a:t>On crée des lignes auxiliaires horizontales aux points d’intersection de ces lignes avec la droite à 45. Ces lignes définissent les </a:t>
            </a:r>
            <a:r>
              <a:rPr lang="fr-FR" sz="1600" dirty="0" smtClean="0"/>
              <a:t>positions caractéristiques du </a:t>
            </a:r>
            <a:r>
              <a:rPr lang="fr-FR" sz="1600" dirty="0"/>
              <a:t>corps de la vue que nous sommes en train de construire  </a:t>
            </a:r>
          </a:p>
        </p:txBody>
      </p:sp>
      <p:cxnSp>
        <p:nvCxnSpPr>
          <p:cNvPr id="75" name="Straight Connector 74"/>
          <p:cNvCxnSpPr/>
          <p:nvPr/>
        </p:nvCxnSpPr>
        <p:spPr>
          <a:xfrm flipV="1">
            <a:off x="7581900" y="137160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8115300" y="1501140"/>
            <a:ext cx="0" cy="246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8465820" y="1371600"/>
            <a:ext cx="0" cy="2945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8633460" y="1222008"/>
            <a:ext cx="5715" cy="398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8813406" y="1318244"/>
            <a:ext cx="5715" cy="3981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rot="16757798">
            <a:off x="7880480" y="4942804"/>
            <a:ext cx="454402" cy="487336"/>
            <a:chOff x="6066439" y="3742661"/>
            <a:chExt cx="593532" cy="638839"/>
          </a:xfrm>
        </p:grpSpPr>
        <p:cxnSp>
          <p:nvCxnSpPr>
            <p:cNvPr id="169" name="Straight Connector 168"/>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432080" y="4044369"/>
              <a:ext cx="107092" cy="312418"/>
              <a:chOff x="6305122" y="3748836"/>
              <a:chExt cx="107092" cy="312418"/>
            </a:xfrm>
          </p:grpSpPr>
          <p:sp>
            <p:nvSpPr>
              <p:cNvPr id="182" name="Arc 181"/>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2" name="Straight Connector 171"/>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452530" y="4114391"/>
              <a:ext cx="45719" cy="172374"/>
              <a:chOff x="6661880" y="4094205"/>
              <a:chExt cx="107092" cy="312418"/>
            </a:xfrm>
          </p:grpSpPr>
          <p:sp>
            <p:nvSpPr>
              <p:cNvPr id="180" name="Arc 179"/>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Arc 180"/>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6" name="Group 175"/>
            <p:cNvGrpSpPr/>
            <p:nvPr/>
          </p:nvGrpSpPr>
          <p:grpSpPr>
            <a:xfrm flipH="1">
              <a:off x="6448411" y="4118508"/>
              <a:ext cx="45719" cy="172374"/>
              <a:chOff x="6661880" y="4094205"/>
              <a:chExt cx="107092" cy="312418"/>
            </a:xfrm>
          </p:grpSpPr>
          <p:sp>
            <p:nvSpPr>
              <p:cNvPr id="178" name="Arc 177"/>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Arc 178"/>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7" name="Oval 176"/>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6" name="Straight Connector 185"/>
          <p:cNvCxnSpPr/>
          <p:nvPr/>
        </p:nvCxnSpPr>
        <p:spPr>
          <a:xfrm flipH="1" flipV="1">
            <a:off x="9787853" y="1348713"/>
            <a:ext cx="5715" cy="39814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7515287" y="2751706"/>
            <a:ext cx="3280785"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764993" y="2726465"/>
            <a:ext cx="45719" cy="45719"/>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0" name="Straight Connector 29"/>
          <p:cNvCxnSpPr/>
          <p:nvPr/>
        </p:nvCxnSpPr>
        <p:spPr>
          <a:xfrm flipV="1">
            <a:off x="8973870" y="1403237"/>
            <a:ext cx="2157984" cy="215619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10309545" y="1371600"/>
            <a:ext cx="5715" cy="398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10835830" y="1462389"/>
            <a:ext cx="5715" cy="3981440"/>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0287915" y="2201162"/>
            <a:ext cx="45719" cy="45719"/>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p:cNvSpPr/>
          <p:nvPr/>
        </p:nvSpPr>
        <p:spPr>
          <a:xfrm>
            <a:off x="10808377" y="1676606"/>
            <a:ext cx="45719" cy="45719"/>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7" name="Straight Connector 36"/>
          <p:cNvCxnSpPr/>
          <p:nvPr/>
        </p:nvCxnSpPr>
        <p:spPr>
          <a:xfrm flipV="1">
            <a:off x="7515287" y="2222273"/>
            <a:ext cx="3804019" cy="5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7515287" y="1696777"/>
            <a:ext cx="3804019" cy="5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624475" y="1540397"/>
            <a:ext cx="1844467" cy="1477328"/>
          </a:xfrm>
          <a:prstGeom prst="rect">
            <a:avLst/>
          </a:prstGeom>
          <a:noFill/>
        </p:spPr>
        <p:txBody>
          <a:bodyPr wrap="square" rtlCol="0">
            <a:spAutoFit/>
          </a:bodyPr>
          <a:lstStyle/>
          <a:p>
            <a:r>
              <a:rPr lang="fr-FR" dirty="0" smtClean="0"/>
              <a:t>Ces lignes ne sont que les guides de construction, donc on les supprime à la fin </a:t>
            </a:r>
            <a:endParaRPr lang="en-US" dirty="0"/>
          </a:p>
        </p:txBody>
      </p:sp>
      <p:sp>
        <p:nvSpPr>
          <p:cNvPr id="5" name="Date Placeholder 4"/>
          <p:cNvSpPr>
            <a:spLocks noGrp="1"/>
          </p:cNvSpPr>
          <p:nvPr>
            <p:ph type="dt" sz="half" idx="10"/>
          </p:nvPr>
        </p:nvSpPr>
        <p:spPr/>
        <p:txBody>
          <a:bodyPr/>
          <a:lstStyle/>
          <a:p>
            <a:fld id="{F7062217-C9BE-4DA3-8BD2-BA3191968131}"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115335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La droite </a:t>
            </a:r>
            <a:r>
              <a:rPr lang="fr-FR" sz="3600" dirty="0"/>
              <a:t>à 45</a:t>
            </a:r>
            <a:r>
              <a:rPr lang="fr-FR" sz="3600" baseline="30000" dirty="0"/>
              <a:t>o</a:t>
            </a:r>
            <a:endParaRPr lang="en-US" sz="3600" dirty="0"/>
          </a:p>
        </p:txBody>
      </p:sp>
      <p:sp>
        <p:nvSpPr>
          <p:cNvPr id="4" name="Slide Number Placeholder 3"/>
          <p:cNvSpPr>
            <a:spLocks noGrp="1"/>
          </p:cNvSpPr>
          <p:nvPr>
            <p:ph type="sldNum" sz="quarter" idx="12"/>
          </p:nvPr>
        </p:nvSpPr>
        <p:spPr/>
        <p:txBody>
          <a:bodyPr/>
          <a:lstStyle/>
          <a:p>
            <a:fld id="{0B3E07E0-055B-4305-A5F9-93FAB2F5D96F}" type="slidenum">
              <a:rPr lang="en-US" smtClean="0"/>
              <a:pPr/>
              <a:t>58</a:t>
            </a:fld>
            <a:endParaRPr lang="en-US"/>
          </a:p>
        </p:txBody>
      </p:sp>
      <p:pic>
        <p:nvPicPr>
          <p:cNvPr id="52" name="Picture 51"/>
          <p:cNvPicPr>
            <a:picLocks noChangeAspect="1"/>
          </p:cNvPicPr>
          <p:nvPr/>
        </p:nvPicPr>
        <p:blipFill rotWithShape="1">
          <a:blip r:embed="rId2"/>
          <a:srcRect t="343"/>
          <a:stretch/>
        </p:blipFill>
        <p:spPr>
          <a:xfrm>
            <a:off x="5597225" y="1531620"/>
            <a:ext cx="5362417" cy="5189855"/>
          </a:xfrm>
          <a:prstGeom prst="rect">
            <a:avLst/>
          </a:prstGeom>
          <a:ln>
            <a:noFill/>
          </a:ln>
        </p:spPr>
      </p:pic>
      <p:sp>
        <p:nvSpPr>
          <p:cNvPr id="162" name="TextBox 161"/>
          <p:cNvSpPr txBox="1"/>
          <p:nvPr/>
        </p:nvSpPr>
        <p:spPr>
          <a:xfrm>
            <a:off x="838200" y="1501140"/>
            <a:ext cx="4759025" cy="5016758"/>
          </a:xfrm>
          <a:prstGeom prst="rect">
            <a:avLst/>
          </a:prstGeom>
          <a:noFill/>
        </p:spPr>
        <p:txBody>
          <a:bodyPr wrap="square" rtlCol="0">
            <a:spAutoFit/>
          </a:bodyPr>
          <a:lstStyle/>
          <a:p>
            <a:pPr marL="342900" indent="-342900">
              <a:buAutoNum type="arabicPeriod"/>
            </a:pPr>
            <a:r>
              <a:rPr lang="fr-FR" sz="1600" b="1" dirty="0"/>
              <a:t>Créer les </a:t>
            </a:r>
            <a:r>
              <a:rPr lang="fr-FR" sz="1600" b="1" dirty="0">
                <a:solidFill>
                  <a:srgbClr val="FF0000"/>
                </a:solidFill>
              </a:rPr>
              <a:t>lignes de bases </a:t>
            </a:r>
            <a:r>
              <a:rPr lang="fr-FR" sz="1600" b="1" dirty="0"/>
              <a:t>des vues : </a:t>
            </a:r>
            <a:r>
              <a:rPr lang="fr-FR" sz="1600" dirty="0"/>
              <a:t>On crée </a:t>
            </a:r>
            <a:r>
              <a:rPr lang="fr-FR" sz="1600" dirty="0">
                <a:solidFill>
                  <a:srgbClr val="FF0000"/>
                </a:solidFill>
              </a:rPr>
              <a:t>deux lignes </a:t>
            </a:r>
            <a:r>
              <a:rPr lang="fr-FR" sz="1600" dirty="0"/>
              <a:t>: l’une verticale et l’autre horizontale. Pour les vues de dessous et de dessus, </a:t>
            </a:r>
            <a:r>
              <a:rPr lang="fr-FR" sz="1600" dirty="0">
                <a:solidFill>
                  <a:srgbClr val="FF0000"/>
                </a:solidFill>
              </a:rPr>
              <a:t>les lignes </a:t>
            </a:r>
            <a:r>
              <a:rPr lang="fr-FR" sz="1600" dirty="0"/>
              <a:t>sont verticales et pour les vues de gauche et droite, elles sont horizontales. Ces </a:t>
            </a:r>
            <a:r>
              <a:rPr lang="fr-FR" sz="1600" dirty="0">
                <a:solidFill>
                  <a:srgbClr val="FF0000"/>
                </a:solidFill>
              </a:rPr>
              <a:t>deux lignes </a:t>
            </a:r>
            <a:r>
              <a:rPr lang="fr-FR" sz="1600" dirty="0"/>
              <a:t>des contours du corps passent par le (les) point(s) le (les) plus proche(s) à la vue de face. </a:t>
            </a:r>
          </a:p>
          <a:p>
            <a:pPr marL="342900" indent="-342900">
              <a:buAutoNum type="arabicPeriod"/>
            </a:pPr>
            <a:r>
              <a:rPr lang="fr-FR" sz="1600" b="1" dirty="0" smtClean="0"/>
              <a:t>Trouver </a:t>
            </a:r>
            <a:r>
              <a:rPr lang="fr-FR" sz="1600" b="1" dirty="0">
                <a:solidFill>
                  <a:srgbClr val="7030A0"/>
                </a:solidFill>
              </a:rPr>
              <a:t>le</a:t>
            </a:r>
            <a:r>
              <a:rPr lang="fr-FR" sz="1600" b="1" dirty="0"/>
              <a:t> </a:t>
            </a:r>
            <a:r>
              <a:rPr lang="fr-FR" sz="1600" b="1" dirty="0">
                <a:solidFill>
                  <a:srgbClr val="7030A0"/>
                </a:solidFill>
              </a:rPr>
              <a:t>point</a:t>
            </a:r>
            <a:r>
              <a:rPr lang="fr-FR" sz="1600" b="1" dirty="0"/>
              <a:t> </a:t>
            </a:r>
            <a:r>
              <a:rPr lang="fr-FR" sz="1600" b="1" dirty="0" smtClean="0"/>
              <a:t>par où la </a:t>
            </a:r>
            <a:r>
              <a:rPr lang="fr-FR" sz="1600" b="1" dirty="0"/>
              <a:t>droite à 45</a:t>
            </a:r>
            <a:r>
              <a:rPr lang="fr-FR" sz="1600" baseline="30000" dirty="0"/>
              <a:t>o</a:t>
            </a:r>
            <a:r>
              <a:rPr lang="fr-FR" sz="1600" b="1" dirty="0"/>
              <a:t> passe : </a:t>
            </a:r>
            <a:r>
              <a:rPr lang="fr-FR" sz="1600" dirty="0"/>
              <a:t>Le point d’intersection est le point </a:t>
            </a:r>
            <a:r>
              <a:rPr lang="fr-FR" sz="1600" dirty="0" smtClean="0"/>
              <a:t>par où la </a:t>
            </a:r>
            <a:r>
              <a:rPr lang="fr-FR" sz="1600" dirty="0"/>
              <a:t>droite à 45</a:t>
            </a:r>
            <a:r>
              <a:rPr lang="fr-FR" sz="1600" baseline="30000" dirty="0"/>
              <a:t>o</a:t>
            </a:r>
            <a:r>
              <a:rPr lang="fr-FR" sz="1600" dirty="0"/>
              <a:t> passe.</a:t>
            </a:r>
          </a:p>
          <a:p>
            <a:pPr marL="342900" indent="-342900">
              <a:buAutoNum type="arabicPeriod"/>
            </a:pPr>
            <a:r>
              <a:rPr lang="fr-FR" sz="1600" b="1" dirty="0"/>
              <a:t>Tracer la </a:t>
            </a:r>
            <a:r>
              <a:rPr lang="fr-FR" sz="1600" b="1" dirty="0">
                <a:solidFill>
                  <a:schemeClr val="accent6"/>
                </a:solidFill>
              </a:rPr>
              <a:t>ligne</a:t>
            </a:r>
            <a:endParaRPr lang="en-US" sz="1600" dirty="0"/>
          </a:p>
          <a:p>
            <a:pPr marL="342900" indent="-342900">
              <a:buAutoNum type="arabicPeriod"/>
            </a:pPr>
            <a:r>
              <a:rPr lang="fr-FR" sz="1600" b="1" dirty="0"/>
              <a:t>Utiliser la ligne : </a:t>
            </a:r>
          </a:p>
          <a:p>
            <a:pPr marL="800100" lvl="1" indent="-342900">
              <a:buAutoNum type="arabicPeriod"/>
            </a:pPr>
            <a:r>
              <a:rPr lang="fr-FR" sz="1600" dirty="0"/>
              <a:t>On crée des lignes auxiliaires verticales pour </a:t>
            </a:r>
            <a:r>
              <a:rPr lang="fr-FR" sz="1600" dirty="0" smtClean="0"/>
              <a:t>chaque arête </a:t>
            </a:r>
            <a:r>
              <a:rPr lang="fr-FR" sz="1600" dirty="0"/>
              <a:t>verticale sur la vue qu’on a utilisée pour la droite à 45</a:t>
            </a:r>
            <a:r>
              <a:rPr lang="fr-FR" sz="1600" baseline="30000" dirty="0"/>
              <a:t>o</a:t>
            </a:r>
          </a:p>
          <a:p>
            <a:pPr marL="800100" lvl="1" indent="-342900">
              <a:buAutoNum type="arabicPeriod"/>
            </a:pPr>
            <a:r>
              <a:rPr lang="fr-FR" sz="1600" dirty="0"/>
              <a:t>On crée des lignes auxiliaires horizontales aux points d’intersection de ces lignes avec la droite à 45. Ces lignes définissent les </a:t>
            </a:r>
            <a:r>
              <a:rPr lang="fr-FR" sz="1600" dirty="0" smtClean="0"/>
              <a:t>positions caractéristiques du </a:t>
            </a:r>
            <a:r>
              <a:rPr lang="fr-FR" sz="1600" dirty="0"/>
              <a:t>corps de la vue que nous sommes en train de construire  </a:t>
            </a:r>
          </a:p>
        </p:txBody>
      </p:sp>
      <p:sp>
        <p:nvSpPr>
          <p:cNvPr id="3" name="Date Placeholder 2"/>
          <p:cNvSpPr>
            <a:spLocks noGrp="1"/>
          </p:cNvSpPr>
          <p:nvPr>
            <p:ph type="dt" sz="half" idx="10"/>
          </p:nvPr>
        </p:nvSpPr>
        <p:spPr/>
        <p:txBody>
          <a:bodyPr/>
          <a:lstStyle/>
          <a:p>
            <a:fld id="{C755E772-A56E-4E5C-85F1-5621354B4265}"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2195224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smtClean="0"/>
              <a:t>Combien de vues devrons-nous représenter ?</a:t>
            </a:r>
            <a:endParaRPr lang="en-US" sz="4000" dirty="0"/>
          </a:p>
        </p:txBody>
      </p:sp>
      <p:sp>
        <p:nvSpPr>
          <p:cNvPr id="3" name="Content Placeholder 2"/>
          <p:cNvSpPr>
            <a:spLocks noGrp="1"/>
          </p:cNvSpPr>
          <p:nvPr>
            <p:ph sz="half" idx="1"/>
          </p:nvPr>
        </p:nvSpPr>
        <p:spPr>
          <a:xfrm>
            <a:off x="838200" y="1825625"/>
            <a:ext cx="5686168" cy="4351338"/>
          </a:xfrm>
        </p:spPr>
        <p:txBody>
          <a:bodyPr/>
          <a:lstStyle/>
          <a:p>
            <a:r>
              <a:rPr lang="fr-FR" dirty="0" smtClean="0"/>
              <a:t>Le nombre de vues représentées sur un dessin industriel doivent être autant que nécessaire pour représenter la pièce précisément.</a:t>
            </a:r>
          </a:p>
          <a:p>
            <a:endParaRPr lang="fr-FR" dirty="0"/>
          </a:p>
        </p:txBody>
      </p:sp>
      <p:sp>
        <p:nvSpPr>
          <p:cNvPr id="7" name="Slide Number Placeholder 6"/>
          <p:cNvSpPr>
            <a:spLocks noGrp="1"/>
          </p:cNvSpPr>
          <p:nvPr>
            <p:ph type="sldNum" sz="quarter" idx="12"/>
          </p:nvPr>
        </p:nvSpPr>
        <p:spPr/>
        <p:txBody>
          <a:bodyPr/>
          <a:lstStyle/>
          <a:p>
            <a:fld id="{0B3E07E0-055B-4305-A5F9-93FAB2F5D96F}" type="slidenum">
              <a:rPr lang="en-US" smtClean="0"/>
              <a:pPr/>
              <a:t>59</a:t>
            </a:fld>
            <a:endParaRPr lang="en-US"/>
          </a:p>
        </p:txBody>
      </p:sp>
      <p:sp>
        <p:nvSpPr>
          <p:cNvPr id="4" name="Date Placeholder 3"/>
          <p:cNvSpPr>
            <a:spLocks noGrp="1"/>
          </p:cNvSpPr>
          <p:nvPr>
            <p:ph type="dt" sz="half" idx="10"/>
          </p:nvPr>
        </p:nvSpPr>
        <p:spPr/>
        <p:txBody>
          <a:bodyPr/>
          <a:lstStyle/>
          <a:p>
            <a:fld id="{C723B81C-A37E-4C86-B302-11DF7D52ACCC}"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730466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vue de face</a:t>
            </a:r>
            <a:endParaRPr lang="en-US" dirty="0"/>
          </a:p>
        </p:txBody>
      </p:sp>
      <p:sp>
        <p:nvSpPr>
          <p:cNvPr id="4" name="Text Placeholder 3"/>
          <p:cNvSpPr>
            <a:spLocks noGrp="1"/>
          </p:cNvSpPr>
          <p:nvPr>
            <p:ph type="body" sz="half" idx="2"/>
          </p:nvPr>
        </p:nvSpPr>
        <p:spPr/>
        <p:txBody>
          <a:bodyPr/>
          <a:lstStyle/>
          <a:p>
            <a:r>
              <a:rPr lang="fr-FR" b="1" dirty="0" smtClean="0"/>
              <a:t>A partir de la projection orthogonale on ne garde que le contour et on le représente en 2D avec une ligne épaisse en trait continu. Le but est de décrire </a:t>
            </a:r>
            <a:r>
              <a:rPr lang="fr-FR" b="1" dirty="0" smtClean="0">
                <a:solidFill>
                  <a:schemeClr val="accent2"/>
                </a:solidFill>
              </a:rPr>
              <a:t>le contour </a:t>
            </a:r>
            <a:r>
              <a:rPr lang="fr-FR" b="1" dirty="0"/>
              <a:t>et les projections </a:t>
            </a:r>
            <a:r>
              <a:rPr lang="fr-FR" b="1" dirty="0" smtClean="0"/>
              <a:t>des </a:t>
            </a:r>
            <a:r>
              <a:rPr lang="fr-FR" b="1" dirty="0"/>
              <a:t>arêtes </a:t>
            </a:r>
            <a:r>
              <a:rPr lang="fr-FR" b="1" dirty="0" smtClean="0"/>
              <a:t>visibles. </a:t>
            </a:r>
          </a:p>
          <a:p>
            <a:endParaRPr lang="fr-FR" dirty="0" smtClean="0"/>
          </a:p>
          <a:p>
            <a:r>
              <a:rPr lang="fr-FR" dirty="0" smtClean="0"/>
              <a:t>	 </a:t>
            </a:r>
            <a:endParaRPr lang="fr-FR" dirty="0"/>
          </a:p>
        </p:txBody>
      </p:sp>
      <p:pic>
        <p:nvPicPr>
          <p:cNvPr id="38" name="Content Placeholder 3"/>
          <p:cNvPicPr>
            <a:picLocks noChangeAspect="1"/>
          </p:cNvPicPr>
          <p:nvPr/>
        </p:nvPicPr>
        <p:blipFill rotWithShape="1">
          <a:blip r:embed="rId2"/>
          <a:srcRect b="13111"/>
          <a:stretch/>
        </p:blipFill>
        <p:spPr>
          <a:xfrm>
            <a:off x="7150742" y="605967"/>
            <a:ext cx="2533650" cy="2449727"/>
          </a:xfrm>
          <a:prstGeom prst="rect">
            <a:avLst/>
          </a:prstGeom>
        </p:spPr>
      </p:pic>
      <p:sp>
        <p:nvSpPr>
          <p:cNvPr id="39" name="Freeform 38"/>
          <p:cNvSpPr/>
          <p:nvPr/>
        </p:nvSpPr>
        <p:spPr>
          <a:xfrm>
            <a:off x="9692436" y="116776"/>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endCxn id="39" idx="0"/>
          </p:cNvCxnSpPr>
          <p:nvPr/>
        </p:nvCxnSpPr>
        <p:spPr>
          <a:xfrm flipV="1">
            <a:off x="7841560" y="11677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6"/>
          </p:cNvCxnSpPr>
          <p:nvPr/>
        </p:nvCxnSpPr>
        <p:spPr>
          <a:xfrm flipV="1">
            <a:off x="8473558" y="339197"/>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9" idx="5"/>
          </p:cNvCxnSpPr>
          <p:nvPr/>
        </p:nvCxnSpPr>
        <p:spPr>
          <a:xfrm flipV="1">
            <a:off x="8220064" y="742851"/>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4"/>
          </p:cNvCxnSpPr>
          <p:nvPr/>
        </p:nvCxnSpPr>
        <p:spPr>
          <a:xfrm flipV="1">
            <a:off x="8539406" y="899370"/>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9" idx="3"/>
          </p:cNvCxnSpPr>
          <p:nvPr/>
        </p:nvCxnSpPr>
        <p:spPr>
          <a:xfrm flipV="1">
            <a:off x="8837123" y="1451306"/>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9" idx="2"/>
          </p:cNvCxnSpPr>
          <p:nvPr/>
        </p:nvCxnSpPr>
        <p:spPr>
          <a:xfrm flipV="1">
            <a:off x="8850045" y="1830246"/>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417009" y="1265690"/>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pic>
        <p:nvPicPr>
          <p:cNvPr id="84" name="Picture 83"/>
          <p:cNvPicPr>
            <a:picLocks noChangeAspect="1"/>
          </p:cNvPicPr>
          <p:nvPr/>
        </p:nvPicPr>
        <p:blipFill>
          <a:blip r:embed="rId3"/>
          <a:stretch>
            <a:fillRect/>
          </a:stretch>
        </p:blipFill>
        <p:spPr>
          <a:xfrm>
            <a:off x="8375443" y="3830951"/>
            <a:ext cx="1876425" cy="1876425"/>
          </a:xfrm>
          <a:prstGeom prst="rect">
            <a:avLst/>
          </a:prstGeom>
        </p:spPr>
      </p:pic>
      <p:cxnSp>
        <p:nvCxnSpPr>
          <p:cNvPr id="86" name="Straight Arrow Connector 85"/>
          <p:cNvCxnSpPr/>
          <p:nvPr/>
        </p:nvCxnSpPr>
        <p:spPr>
          <a:xfrm>
            <a:off x="7917180" y="4373880"/>
            <a:ext cx="622226" cy="729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574950" y="3930028"/>
            <a:ext cx="1678067" cy="646331"/>
          </a:xfrm>
          <a:prstGeom prst="rect">
            <a:avLst/>
          </a:prstGeom>
          <a:noFill/>
        </p:spPr>
        <p:txBody>
          <a:bodyPr wrap="square" rtlCol="0">
            <a:spAutoFit/>
          </a:bodyPr>
          <a:lstStyle/>
          <a:p>
            <a:r>
              <a:rPr lang="fr-FR" dirty="0" smtClean="0"/>
              <a:t>TRAIT FORT CONTINU</a:t>
            </a:r>
          </a:p>
        </p:txBody>
      </p:sp>
      <p:cxnSp>
        <p:nvCxnSpPr>
          <p:cNvPr id="89" name="Straight Arrow Connector 88"/>
          <p:cNvCxnSpPr/>
          <p:nvPr/>
        </p:nvCxnSpPr>
        <p:spPr>
          <a:xfrm flipV="1">
            <a:off x="7917180" y="4120002"/>
            <a:ext cx="998220" cy="253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7932234" y="4373879"/>
            <a:ext cx="12505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7932234" y="4373879"/>
            <a:ext cx="1734612"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932234" y="4373878"/>
            <a:ext cx="1989006" cy="669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7932234" y="4371174"/>
            <a:ext cx="1441429" cy="849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Slide Number Placeholder 102"/>
          <p:cNvSpPr>
            <a:spLocks noGrp="1"/>
          </p:cNvSpPr>
          <p:nvPr>
            <p:ph type="sldNum" sz="quarter" idx="12"/>
          </p:nvPr>
        </p:nvSpPr>
        <p:spPr/>
        <p:txBody>
          <a:bodyPr/>
          <a:lstStyle/>
          <a:p>
            <a:fld id="{0B3E07E0-055B-4305-A5F9-93FAB2F5D96F}" type="slidenum">
              <a:rPr lang="en-US" smtClean="0"/>
              <a:pPr/>
              <a:t>6</a:t>
            </a:fld>
            <a:endParaRPr lang="en-US"/>
          </a:p>
        </p:txBody>
      </p:sp>
      <p:cxnSp>
        <p:nvCxnSpPr>
          <p:cNvPr id="5" name="Straight Connector 4"/>
          <p:cNvCxnSpPr/>
          <p:nvPr/>
        </p:nvCxnSpPr>
        <p:spPr>
          <a:xfrm>
            <a:off x="1458098" y="3823069"/>
            <a:ext cx="24301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10648950" y="373519"/>
            <a:ext cx="1196340" cy="369332"/>
          </a:xfrm>
          <a:prstGeom prst="rect">
            <a:avLst/>
          </a:prstGeom>
          <a:noFill/>
          <a:ln w="19050">
            <a:solidFill>
              <a:schemeClr val="accent2"/>
            </a:solidFill>
          </a:ln>
        </p:spPr>
        <p:txBody>
          <a:bodyPr wrap="square" rtlCol="0">
            <a:spAutoFit/>
          </a:bodyPr>
          <a:lstStyle/>
          <a:p>
            <a:pPr algn="ctr"/>
            <a:r>
              <a:rPr lang="fr-FR" b="1" dirty="0" smtClean="0">
                <a:solidFill>
                  <a:schemeClr val="accent2"/>
                </a:solidFill>
              </a:rPr>
              <a:t>Contour</a:t>
            </a:r>
            <a:endParaRPr lang="fr-FR" b="1" dirty="0">
              <a:solidFill>
                <a:schemeClr val="accent2"/>
              </a:solidFill>
            </a:endParaRPr>
          </a:p>
        </p:txBody>
      </p:sp>
      <p:sp>
        <p:nvSpPr>
          <p:cNvPr id="6" name="Date Placeholder 5"/>
          <p:cNvSpPr>
            <a:spLocks noGrp="1"/>
          </p:cNvSpPr>
          <p:nvPr>
            <p:ph type="dt" sz="half" idx="10"/>
          </p:nvPr>
        </p:nvSpPr>
        <p:spPr/>
        <p:txBody>
          <a:bodyPr/>
          <a:lstStyle/>
          <a:p>
            <a:fld id="{1098447A-D7A8-4C27-8E30-ECC68302443D}" type="datetime7">
              <a:rPr lang="en-US" smtClean="0"/>
              <a:pPr/>
              <a:t>Nov-18</a:t>
            </a:fld>
            <a:endParaRPr lang="en-US"/>
          </a:p>
        </p:txBody>
      </p:sp>
      <p:sp>
        <p:nvSpPr>
          <p:cNvPr id="7" name="Footer Placeholder 6"/>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7334332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a:t>Combien de vues devrons-nous représenter ?</a:t>
            </a:r>
            <a:endParaRPr lang="en-US" sz="4000" dirty="0"/>
          </a:p>
        </p:txBody>
      </p:sp>
      <p:sp>
        <p:nvSpPr>
          <p:cNvPr id="3" name="Content Placeholder 2"/>
          <p:cNvSpPr>
            <a:spLocks noGrp="1"/>
          </p:cNvSpPr>
          <p:nvPr>
            <p:ph sz="half" idx="1"/>
          </p:nvPr>
        </p:nvSpPr>
        <p:spPr>
          <a:xfrm>
            <a:off x="838199" y="1825625"/>
            <a:ext cx="5676901" cy="4351338"/>
          </a:xfrm>
        </p:spPr>
        <p:txBody>
          <a:bodyPr/>
          <a:lstStyle/>
          <a:p>
            <a:r>
              <a:rPr lang="fr-FR" dirty="0"/>
              <a:t>Le </a:t>
            </a:r>
            <a:r>
              <a:rPr lang="fr-FR" dirty="0" smtClean="0"/>
              <a:t>nombre </a:t>
            </a:r>
            <a:r>
              <a:rPr lang="fr-FR" dirty="0"/>
              <a:t>de </a:t>
            </a:r>
            <a:r>
              <a:rPr lang="fr-FR" dirty="0" smtClean="0"/>
              <a:t>vues </a:t>
            </a:r>
            <a:r>
              <a:rPr lang="fr-FR" dirty="0"/>
              <a:t>représentées sur un dessin industriel doivent être autant que nécessaire pour représenter la pièce précisément.</a:t>
            </a:r>
          </a:p>
          <a:p>
            <a:endParaRPr lang="fr-FR" dirty="0" smtClean="0"/>
          </a:p>
          <a:p>
            <a:r>
              <a:rPr lang="fr-FR" dirty="0" smtClean="0"/>
              <a:t>Pour un dessin de définition, 1 ou 2 vues suffisent, mais parfois 3 peuvent être nécessaires. Par exemple, pour représenter la pièce étudiée, deux vues sont suffisantes.</a:t>
            </a:r>
            <a:endParaRPr lang="fr-FR" dirty="0"/>
          </a:p>
        </p:txBody>
      </p:sp>
      <p:pic>
        <p:nvPicPr>
          <p:cNvPr id="5" name="Content Placeholder 3"/>
          <p:cNvPicPr>
            <a:picLocks noChangeAspect="1"/>
          </p:cNvPicPr>
          <p:nvPr/>
        </p:nvPicPr>
        <p:blipFill rotWithShape="1">
          <a:blip r:embed="rId2"/>
          <a:srcRect b="13111"/>
          <a:stretch/>
        </p:blipFill>
        <p:spPr>
          <a:xfrm>
            <a:off x="7801532" y="1551567"/>
            <a:ext cx="2533650" cy="2449727"/>
          </a:xfrm>
          <a:prstGeom prst="rect">
            <a:avLst/>
          </a:prstGeom>
        </p:spPr>
      </p:pic>
      <p:sp>
        <p:nvSpPr>
          <p:cNvPr id="18" name="Slide Number Placeholder 17"/>
          <p:cNvSpPr>
            <a:spLocks noGrp="1"/>
          </p:cNvSpPr>
          <p:nvPr>
            <p:ph type="sldNum" sz="quarter" idx="12"/>
          </p:nvPr>
        </p:nvSpPr>
        <p:spPr/>
        <p:txBody>
          <a:bodyPr/>
          <a:lstStyle/>
          <a:p>
            <a:fld id="{0B3E07E0-055B-4305-A5F9-93FAB2F5D96F}" type="slidenum">
              <a:rPr lang="en-US" smtClean="0"/>
              <a:pPr/>
              <a:t>60</a:t>
            </a:fld>
            <a:endParaRPr lang="en-US"/>
          </a:p>
        </p:txBody>
      </p:sp>
      <p:sp>
        <p:nvSpPr>
          <p:cNvPr id="4" name="Date Placeholder 3"/>
          <p:cNvSpPr>
            <a:spLocks noGrp="1"/>
          </p:cNvSpPr>
          <p:nvPr>
            <p:ph type="dt" sz="half" idx="10"/>
          </p:nvPr>
        </p:nvSpPr>
        <p:spPr/>
        <p:txBody>
          <a:bodyPr/>
          <a:lstStyle/>
          <a:p>
            <a:fld id="{1402F41A-28F3-4D71-B7A0-CF32EE8551F7}" type="datetime7">
              <a:rPr lang="en-US" smtClean="0"/>
              <a:pPr/>
              <a:t>Nov-18</a:t>
            </a:fld>
            <a:endParaRPr lang="en-US"/>
          </a:p>
        </p:txBody>
      </p:sp>
      <p:sp>
        <p:nvSpPr>
          <p:cNvPr id="8" name="Footer Placeholder 7"/>
          <p:cNvSpPr>
            <a:spLocks noGrp="1"/>
          </p:cNvSpPr>
          <p:nvPr>
            <p:ph type="ftr" sz="quarter" idx="11"/>
          </p:nvPr>
        </p:nvSpPr>
        <p:spPr/>
        <p:txBody>
          <a:bodyPr/>
          <a:lstStyle/>
          <a:p>
            <a:r>
              <a:rPr lang="en-US" smtClean="0"/>
              <a:t>DI2</a:t>
            </a:r>
            <a:endParaRPr lang="en-US"/>
          </a:p>
        </p:txBody>
      </p:sp>
      <p:pic>
        <p:nvPicPr>
          <p:cNvPr id="9" name="Picture 8"/>
          <p:cNvPicPr>
            <a:picLocks noChangeAspect="1"/>
          </p:cNvPicPr>
          <p:nvPr/>
        </p:nvPicPr>
        <p:blipFill rotWithShape="1">
          <a:blip r:embed="rId3"/>
          <a:srcRect l="3981" t="40863" r="52398" b="36557"/>
          <a:stretch/>
        </p:blipFill>
        <p:spPr>
          <a:xfrm>
            <a:off x="7035114" y="4347389"/>
            <a:ext cx="4544565" cy="1680694"/>
          </a:xfrm>
          <a:prstGeom prst="rect">
            <a:avLst/>
          </a:prstGeom>
        </p:spPr>
      </p:pic>
    </p:spTree>
    <p:extLst>
      <p:ext uri="{BB962C8B-B14F-4D97-AF65-F5344CB8AC3E}">
        <p14:creationId xmlns:p14="http://schemas.microsoft.com/office/powerpoint/2010/main" val="39435960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a:t>Combien de vues devrons-nous représenter ?</a:t>
            </a:r>
            <a:endParaRPr lang="en-US" sz="4000" dirty="0"/>
          </a:p>
        </p:txBody>
      </p:sp>
      <p:sp>
        <p:nvSpPr>
          <p:cNvPr id="3" name="Content Placeholder 2"/>
          <p:cNvSpPr>
            <a:spLocks noGrp="1"/>
          </p:cNvSpPr>
          <p:nvPr>
            <p:ph sz="half" idx="1"/>
          </p:nvPr>
        </p:nvSpPr>
        <p:spPr>
          <a:xfrm>
            <a:off x="838199" y="1825625"/>
            <a:ext cx="5800725" cy="4351338"/>
          </a:xfrm>
        </p:spPr>
        <p:txBody>
          <a:bodyPr/>
          <a:lstStyle/>
          <a:p>
            <a:r>
              <a:rPr lang="fr-FR" dirty="0"/>
              <a:t>Le </a:t>
            </a:r>
            <a:r>
              <a:rPr lang="fr-FR" dirty="0" smtClean="0"/>
              <a:t>nombre </a:t>
            </a:r>
            <a:r>
              <a:rPr lang="fr-FR" dirty="0"/>
              <a:t>de </a:t>
            </a:r>
            <a:r>
              <a:rPr lang="fr-FR" dirty="0" smtClean="0"/>
              <a:t>vues </a:t>
            </a:r>
            <a:r>
              <a:rPr lang="fr-FR" dirty="0"/>
              <a:t>représentées sur un dessin industriel doivent être autant que nécessaire pour représenter la pièce précisément.</a:t>
            </a:r>
          </a:p>
          <a:p>
            <a:endParaRPr lang="fr-FR" dirty="0" smtClean="0"/>
          </a:p>
          <a:p>
            <a:r>
              <a:rPr lang="fr-FR" dirty="0" smtClean="0"/>
              <a:t>Pour cet exemple</a:t>
            </a:r>
            <a:endParaRPr lang="fr-FR" dirty="0"/>
          </a:p>
        </p:txBody>
      </p:sp>
      <p:pic>
        <p:nvPicPr>
          <p:cNvPr id="4" name="Picture 3"/>
          <p:cNvPicPr>
            <a:picLocks noChangeAspect="1"/>
          </p:cNvPicPr>
          <p:nvPr/>
        </p:nvPicPr>
        <p:blipFill rotWithShape="1">
          <a:blip r:embed="rId2"/>
          <a:srcRect t="13229" b="5121"/>
          <a:stretch/>
        </p:blipFill>
        <p:spPr>
          <a:xfrm>
            <a:off x="7321377" y="2596851"/>
            <a:ext cx="3041823" cy="2247112"/>
          </a:xfrm>
          <a:prstGeom prst="rect">
            <a:avLst/>
          </a:prstGeom>
        </p:spPr>
      </p:pic>
      <p:sp>
        <p:nvSpPr>
          <p:cNvPr id="18" name="Slide Number Placeholder 17"/>
          <p:cNvSpPr>
            <a:spLocks noGrp="1"/>
          </p:cNvSpPr>
          <p:nvPr>
            <p:ph type="sldNum" sz="quarter" idx="12"/>
          </p:nvPr>
        </p:nvSpPr>
        <p:spPr/>
        <p:txBody>
          <a:bodyPr/>
          <a:lstStyle/>
          <a:p>
            <a:fld id="{0B3E07E0-055B-4305-A5F9-93FAB2F5D96F}" type="slidenum">
              <a:rPr lang="en-US" smtClean="0"/>
              <a:pPr/>
              <a:t>61</a:t>
            </a:fld>
            <a:endParaRPr lang="en-US"/>
          </a:p>
        </p:txBody>
      </p:sp>
      <p:sp>
        <p:nvSpPr>
          <p:cNvPr id="5" name="Date Placeholder 4"/>
          <p:cNvSpPr>
            <a:spLocks noGrp="1"/>
          </p:cNvSpPr>
          <p:nvPr>
            <p:ph type="dt" sz="half" idx="10"/>
          </p:nvPr>
        </p:nvSpPr>
        <p:spPr/>
        <p:txBody>
          <a:bodyPr/>
          <a:lstStyle/>
          <a:p>
            <a:fld id="{F90C7140-B40E-4C1A-8CED-055541EE68F1}"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0760824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a:t>Combien de vues devrons-nous représenter ?</a:t>
            </a:r>
            <a:endParaRPr lang="en-US" sz="4000" dirty="0"/>
          </a:p>
        </p:txBody>
      </p:sp>
      <p:sp>
        <p:nvSpPr>
          <p:cNvPr id="3" name="Content Placeholder 2"/>
          <p:cNvSpPr>
            <a:spLocks noGrp="1"/>
          </p:cNvSpPr>
          <p:nvPr>
            <p:ph sz="half" idx="1"/>
          </p:nvPr>
        </p:nvSpPr>
        <p:spPr>
          <a:xfrm>
            <a:off x="838199" y="1825624"/>
            <a:ext cx="5649097" cy="4550461"/>
          </a:xfrm>
        </p:spPr>
        <p:txBody>
          <a:bodyPr/>
          <a:lstStyle/>
          <a:p>
            <a:r>
              <a:rPr lang="fr-FR" dirty="0"/>
              <a:t>Le </a:t>
            </a:r>
            <a:r>
              <a:rPr lang="fr-FR" dirty="0" smtClean="0"/>
              <a:t>nombre </a:t>
            </a:r>
            <a:r>
              <a:rPr lang="fr-FR" dirty="0"/>
              <a:t>de </a:t>
            </a:r>
            <a:r>
              <a:rPr lang="fr-FR" dirty="0" smtClean="0"/>
              <a:t>vues </a:t>
            </a:r>
            <a:r>
              <a:rPr lang="fr-FR" dirty="0"/>
              <a:t>représentées sur un dessin industriel doivent être autant que nécessaire pour représenter la pièce précisément.</a:t>
            </a:r>
          </a:p>
          <a:p>
            <a:endParaRPr lang="fr-FR" dirty="0" smtClean="0"/>
          </a:p>
          <a:p>
            <a:r>
              <a:rPr lang="fr-FR" dirty="0" smtClean="0"/>
              <a:t>Pour cet exemple on a créé trois vues. </a:t>
            </a:r>
            <a:endParaRPr lang="fr-FR" dirty="0"/>
          </a:p>
        </p:txBody>
      </p:sp>
      <p:pic>
        <p:nvPicPr>
          <p:cNvPr id="5" name="Picture 4"/>
          <p:cNvPicPr>
            <a:picLocks noChangeAspect="1"/>
          </p:cNvPicPr>
          <p:nvPr/>
        </p:nvPicPr>
        <p:blipFill rotWithShape="1">
          <a:blip r:embed="rId2"/>
          <a:srcRect t="13229" b="5121"/>
          <a:stretch/>
        </p:blipFill>
        <p:spPr>
          <a:xfrm>
            <a:off x="7980405" y="1466336"/>
            <a:ext cx="1880287" cy="1389041"/>
          </a:xfrm>
          <a:prstGeom prst="rect">
            <a:avLst/>
          </a:prstGeom>
        </p:spPr>
      </p:pic>
      <p:pic>
        <p:nvPicPr>
          <p:cNvPr id="6" name="Picture 5"/>
          <p:cNvPicPr>
            <a:picLocks noChangeAspect="1"/>
          </p:cNvPicPr>
          <p:nvPr/>
        </p:nvPicPr>
        <p:blipFill>
          <a:blip r:embed="rId3"/>
          <a:stretch>
            <a:fillRect/>
          </a:stretch>
        </p:blipFill>
        <p:spPr>
          <a:xfrm>
            <a:off x="6711133" y="3122398"/>
            <a:ext cx="4733925" cy="3562350"/>
          </a:xfrm>
          <a:prstGeom prst="rect">
            <a:avLst/>
          </a:prstGeom>
        </p:spPr>
      </p:pic>
      <p:sp>
        <p:nvSpPr>
          <p:cNvPr id="7" name="Slide Number Placeholder 6"/>
          <p:cNvSpPr>
            <a:spLocks noGrp="1"/>
          </p:cNvSpPr>
          <p:nvPr>
            <p:ph type="sldNum" sz="quarter" idx="12"/>
          </p:nvPr>
        </p:nvSpPr>
        <p:spPr/>
        <p:txBody>
          <a:bodyPr/>
          <a:lstStyle/>
          <a:p>
            <a:fld id="{0B3E07E0-055B-4305-A5F9-93FAB2F5D96F}" type="slidenum">
              <a:rPr lang="en-US" smtClean="0"/>
              <a:pPr/>
              <a:t>62</a:t>
            </a:fld>
            <a:endParaRPr lang="en-US"/>
          </a:p>
        </p:txBody>
      </p:sp>
      <p:sp>
        <p:nvSpPr>
          <p:cNvPr id="4" name="Date Placeholder 3"/>
          <p:cNvSpPr>
            <a:spLocks noGrp="1"/>
          </p:cNvSpPr>
          <p:nvPr>
            <p:ph type="dt" sz="half" idx="10"/>
          </p:nvPr>
        </p:nvSpPr>
        <p:spPr/>
        <p:txBody>
          <a:bodyPr/>
          <a:lstStyle/>
          <a:p>
            <a:fld id="{E88DE9AF-12D7-49B0-958E-9AC7DFBC6062}" type="datetime7">
              <a:rPr lang="en-US" smtClean="0"/>
              <a:pPr/>
              <a:t>Nov-18</a:t>
            </a:fld>
            <a:endParaRPr lang="en-US"/>
          </a:p>
        </p:txBody>
      </p:sp>
      <p:sp>
        <p:nvSpPr>
          <p:cNvPr id="8" name="Footer Placeholder 7"/>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7628708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a:t>Combien de vues devrons-nous représenter ?</a:t>
            </a:r>
            <a:endParaRPr lang="en-US" sz="4000" dirty="0"/>
          </a:p>
        </p:txBody>
      </p:sp>
      <p:sp>
        <p:nvSpPr>
          <p:cNvPr id="3" name="Content Placeholder 2"/>
          <p:cNvSpPr>
            <a:spLocks noGrp="1"/>
          </p:cNvSpPr>
          <p:nvPr>
            <p:ph sz="half" idx="1"/>
          </p:nvPr>
        </p:nvSpPr>
        <p:spPr>
          <a:xfrm>
            <a:off x="838199" y="1825624"/>
            <a:ext cx="5649097" cy="4550461"/>
          </a:xfrm>
        </p:spPr>
        <p:txBody>
          <a:bodyPr/>
          <a:lstStyle/>
          <a:p>
            <a:r>
              <a:rPr lang="fr-FR" dirty="0"/>
              <a:t>Le </a:t>
            </a:r>
            <a:r>
              <a:rPr lang="fr-FR" dirty="0" smtClean="0"/>
              <a:t>nombre </a:t>
            </a:r>
            <a:r>
              <a:rPr lang="fr-FR" dirty="0"/>
              <a:t>de </a:t>
            </a:r>
            <a:r>
              <a:rPr lang="fr-FR" dirty="0" smtClean="0"/>
              <a:t>vues </a:t>
            </a:r>
            <a:r>
              <a:rPr lang="fr-FR" dirty="0"/>
              <a:t>représentées sur un dessin industriel doivent être autant que nécessaire pour représenter la pièce précisément.</a:t>
            </a:r>
          </a:p>
          <a:p>
            <a:endParaRPr lang="fr-FR" dirty="0" smtClean="0"/>
          </a:p>
          <a:p>
            <a:r>
              <a:rPr lang="fr-FR" dirty="0" smtClean="0"/>
              <a:t>Pour cet exemple on a créé trois vues. </a:t>
            </a:r>
            <a:r>
              <a:rPr lang="fr-FR" dirty="0" smtClean="0">
                <a:solidFill>
                  <a:srgbClr val="FF0000"/>
                </a:solidFill>
              </a:rPr>
              <a:t>Lesquelles ?</a:t>
            </a:r>
            <a:endParaRPr lang="fr-FR" dirty="0">
              <a:solidFill>
                <a:srgbClr val="FF0000"/>
              </a:solidFill>
            </a:endParaRPr>
          </a:p>
        </p:txBody>
      </p:sp>
      <p:pic>
        <p:nvPicPr>
          <p:cNvPr id="5" name="Picture 4"/>
          <p:cNvPicPr>
            <a:picLocks noChangeAspect="1"/>
          </p:cNvPicPr>
          <p:nvPr/>
        </p:nvPicPr>
        <p:blipFill rotWithShape="1">
          <a:blip r:embed="rId2"/>
          <a:srcRect t="13229" b="5121"/>
          <a:stretch/>
        </p:blipFill>
        <p:spPr>
          <a:xfrm>
            <a:off x="7980405" y="1466336"/>
            <a:ext cx="1880287" cy="1389041"/>
          </a:xfrm>
          <a:prstGeom prst="rect">
            <a:avLst/>
          </a:prstGeom>
        </p:spPr>
      </p:pic>
      <p:pic>
        <p:nvPicPr>
          <p:cNvPr id="6" name="Picture 5"/>
          <p:cNvPicPr>
            <a:picLocks noChangeAspect="1"/>
          </p:cNvPicPr>
          <p:nvPr/>
        </p:nvPicPr>
        <p:blipFill>
          <a:blip r:embed="rId3"/>
          <a:stretch>
            <a:fillRect/>
          </a:stretch>
        </p:blipFill>
        <p:spPr>
          <a:xfrm>
            <a:off x="6711133" y="3122398"/>
            <a:ext cx="4733925" cy="3562350"/>
          </a:xfrm>
          <a:prstGeom prst="rect">
            <a:avLst/>
          </a:prstGeom>
        </p:spPr>
      </p:pic>
      <p:sp>
        <p:nvSpPr>
          <p:cNvPr id="7" name="Slide Number Placeholder 6"/>
          <p:cNvSpPr>
            <a:spLocks noGrp="1"/>
          </p:cNvSpPr>
          <p:nvPr>
            <p:ph type="sldNum" sz="quarter" idx="12"/>
          </p:nvPr>
        </p:nvSpPr>
        <p:spPr/>
        <p:txBody>
          <a:bodyPr/>
          <a:lstStyle/>
          <a:p>
            <a:fld id="{0B3E07E0-055B-4305-A5F9-93FAB2F5D96F}" type="slidenum">
              <a:rPr lang="en-US" smtClean="0"/>
              <a:pPr/>
              <a:t>63</a:t>
            </a:fld>
            <a:endParaRPr lang="en-US"/>
          </a:p>
        </p:txBody>
      </p:sp>
      <p:sp>
        <p:nvSpPr>
          <p:cNvPr id="4" name="Date Placeholder 3"/>
          <p:cNvSpPr>
            <a:spLocks noGrp="1"/>
          </p:cNvSpPr>
          <p:nvPr>
            <p:ph type="dt" sz="half" idx="10"/>
          </p:nvPr>
        </p:nvSpPr>
        <p:spPr/>
        <p:txBody>
          <a:bodyPr/>
          <a:lstStyle/>
          <a:p>
            <a:fld id="{A329F825-C86A-4829-B25B-A8CDA4354F5F}" type="datetime7">
              <a:rPr lang="en-US" smtClean="0"/>
              <a:pPr/>
              <a:t>Nov-18</a:t>
            </a:fld>
            <a:endParaRPr lang="en-US"/>
          </a:p>
        </p:txBody>
      </p:sp>
      <p:sp>
        <p:nvSpPr>
          <p:cNvPr id="8" name="Footer Placeholder 7"/>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8019386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a:t>Combien de vues devrons-nous représenter ?</a:t>
            </a:r>
            <a:endParaRPr lang="en-US" sz="4000" dirty="0"/>
          </a:p>
        </p:txBody>
      </p:sp>
      <p:sp>
        <p:nvSpPr>
          <p:cNvPr id="3" name="Content Placeholder 2"/>
          <p:cNvSpPr>
            <a:spLocks noGrp="1"/>
          </p:cNvSpPr>
          <p:nvPr>
            <p:ph sz="half" idx="1"/>
          </p:nvPr>
        </p:nvSpPr>
        <p:spPr>
          <a:xfrm>
            <a:off x="838200" y="1825624"/>
            <a:ext cx="5219699" cy="4550461"/>
          </a:xfrm>
        </p:spPr>
        <p:txBody>
          <a:bodyPr>
            <a:normAutofit fontScale="92500" lnSpcReduction="10000"/>
          </a:bodyPr>
          <a:lstStyle/>
          <a:p>
            <a:r>
              <a:rPr lang="fr-FR" dirty="0"/>
              <a:t>Le </a:t>
            </a:r>
            <a:r>
              <a:rPr lang="fr-FR" dirty="0" smtClean="0"/>
              <a:t>nombre </a:t>
            </a:r>
            <a:r>
              <a:rPr lang="fr-FR" dirty="0"/>
              <a:t>de </a:t>
            </a:r>
            <a:r>
              <a:rPr lang="fr-FR" dirty="0" smtClean="0"/>
              <a:t>vues </a:t>
            </a:r>
            <a:r>
              <a:rPr lang="fr-FR" dirty="0"/>
              <a:t>représentées sur un dessin industriel doivent être autant que nécessaire pour représenter la pièce précisément.</a:t>
            </a:r>
          </a:p>
          <a:p>
            <a:endParaRPr lang="fr-FR" dirty="0" smtClean="0"/>
          </a:p>
          <a:p>
            <a:r>
              <a:rPr lang="fr-FR" dirty="0" smtClean="0"/>
              <a:t>Pour cet exemple on a créer trois vues. </a:t>
            </a:r>
            <a:r>
              <a:rPr lang="fr-FR" dirty="0" smtClean="0">
                <a:solidFill>
                  <a:srgbClr val="FF0000"/>
                </a:solidFill>
              </a:rPr>
              <a:t>Expliquez les correspondances entre les cercles en lignes épaisses continues et en lignes fines interrompues de la vue de droite avec les cylindres de la vue de face.</a:t>
            </a:r>
            <a:endParaRPr lang="fr-FR" dirty="0">
              <a:solidFill>
                <a:srgbClr val="FF0000"/>
              </a:solidFill>
            </a:endParaRPr>
          </a:p>
        </p:txBody>
      </p:sp>
      <p:pic>
        <p:nvPicPr>
          <p:cNvPr id="5" name="Picture 4"/>
          <p:cNvPicPr>
            <a:picLocks noChangeAspect="1"/>
          </p:cNvPicPr>
          <p:nvPr/>
        </p:nvPicPr>
        <p:blipFill rotWithShape="1">
          <a:blip r:embed="rId2"/>
          <a:srcRect t="13229" b="5121"/>
          <a:stretch/>
        </p:blipFill>
        <p:spPr>
          <a:xfrm>
            <a:off x="7980405" y="1466336"/>
            <a:ext cx="1880287" cy="1389041"/>
          </a:xfrm>
          <a:prstGeom prst="rect">
            <a:avLst/>
          </a:prstGeom>
        </p:spPr>
      </p:pic>
      <p:pic>
        <p:nvPicPr>
          <p:cNvPr id="6" name="Picture 5"/>
          <p:cNvPicPr>
            <a:picLocks noChangeAspect="1"/>
          </p:cNvPicPr>
          <p:nvPr/>
        </p:nvPicPr>
        <p:blipFill>
          <a:blip r:embed="rId3"/>
          <a:stretch>
            <a:fillRect/>
          </a:stretch>
        </p:blipFill>
        <p:spPr>
          <a:xfrm>
            <a:off x="6711133" y="3122398"/>
            <a:ext cx="4733925" cy="3562350"/>
          </a:xfrm>
          <a:prstGeom prst="rect">
            <a:avLst/>
          </a:prstGeom>
        </p:spPr>
      </p:pic>
      <p:sp>
        <p:nvSpPr>
          <p:cNvPr id="7" name="Slide Number Placeholder 6"/>
          <p:cNvSpPr>
            <a:spLocks noGrp="1"/>
          </p:cNvSpPr>
          <p:nvPr>
            <p:ph type="sldNum" sz="quarter" idx="12"/>
          </p:nvPr>
        </p:nvSpPr>
        <p:spPr/>
        <p:txBody>
          <a:bodyPr/>
          <a:lstStyle/>
          <a:p>
            <a:fld id="{0B3E07E0-055B-4305-A5F9-93FAB2F5D96F}" type="slidenum">
              <a:rPr lang="en-US" smtClean="0"/>
              <a:pPr/>
              <a:t>64</a:t>
            </a:fld>
            <a:endParaRPr lang="en-US"/>
          </a:p>
        </p:txBody>
      </p:sp>
      <p:sp>
        <p:nvSpPr>
          <p:cNvPr id="4" name="Date Placeholder 3"/>
          <p:cNvSpPr>
            <a:spLocks noGrp="1"/>
          </p:cNvSpPr>
          <p:nvPr>
            <p:ph type="dt" sz="half" idx="10"/>
          </p:nvPr>
        </p:nvSpPr>
        <p:spPr/>
        <p:txBody>
          <a:bodyPr/>
          <a:lstStyle/>
          <a:p>
            <a:fld id="{87731FC6-9A6B-42A2-ADDC-23C8AD787989}" type="datetime7">
              <a:rPr lang="en-US" smtClean="0"/>
              <a:pPr/>
              <a:t>Nov-18</a:t>
            </a:fld>
            <a:endParaRPr lang="en-US"/>
          </a:p>
        </p:txBody>
      </p:sp>
      <p:sp>
        <p:nvSpPr>
          <p:cNvPr id="8" name="Footer Placeholder 7"/>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8360743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a:t>Combien de vues devrons-nous représenter ?</a:t>
            </a:r>
            <a:endParaRPr lang="en-US" sz="4000" dirty="0"/>
          </a:p>
        </p:txBody>
      </p:sp>
      <p:sp>
        <p:nvSpPr>
          <p:cNvPr id="3" name="Content Placeholder 2"/>
          <p:cNvSpPr>
            <a:spLocks noGrp="1"/>
          </p:cNvSpPr>
          <p:nvPr>
            <p:ph sz="half" idx="1"/>
          </p:nvPr>
        </p:nvSpPr>
        <p:spPr>
          <a:xfrm>
            <a:off x="838200" y="1825624"/>
            <a:ext cx="5581650" cy="4550461"/>
          </a:xfrm>
        </p:spPr>
        <p:txBody>
          <a:bodyPr/>
          <a:lstStyle/>
          <a:p>
            <a:r>
              <a:rPr lang="fr-FR" dirty="0"/>
              <a:t>Le </a:t>
            </a:r>
            <a:r>
              <a:rPr lang="fr-FR" dirty="0" smtClean="0"/>
              <a:t>nombre </a:t>
            </a:r>
            <a:r>
              <a:rPr lang="fr-FR" dirty="0"/>
              <a:t>de </a:t>
            </a:r>
            <a:r>
              <a:rPr lang="fr-FR" dirty="0" smtClean="0"/>
              <a:t>vues </a:t>
            </a:r>
            <a:r>
              <a:rPr lang="fr-FR" dirty="0"/>
              <a:t>représentées sur un dessin industriel doivent être autant que nécessaire pour représenter la pièce précisément.</a:t>
            </a:r>
          </a:p>
          <a:p>
            <a:endParaRPr lang="fr-FR" dirty="0" smtClean="0"/>
          </a:p>
          <a:p>
            <a:r>
              <a:rPr lang="fr-FR" dirty="0" smtClean="0"/>
              <a:t>Pour cet exemple on a créer trois vues. Regardez aussi que nous avons utilisé une nouvelle ligne :</a:t>
            </a:r>
            <a:r>
              <a:rPr lang="fr-FR" dirty="0"/>
              <a:t> </a:t>
            </a:r>
            <a:r>
              <a:rPr lang="fr-FR" dirty="0" smtClean="0"/>
              <a:t>Le trait d'axe</a:t>
            </a:r>
          </a:p>
        </p:txBody>
      </p:sp>
      <p:pic>
        <p:nvPicPr>
          <p:cNvPr id="5" name="Picture 4"/>
          <p:cNvPicPr>
            <a:picLocks noChangeAspect="1"/>
          </p:cNvPicPr>
          <p:nvPr/>
        </p:nvPicPr>
        <p:blipFill rotWithShape="1">
          <a:blip r:embed="rId2"/>
          <a:srcRect t="13229" b="5121"/>
          <a:stretch/>
        </p:blipFill>
        <p:spPr>
          <a:xfrm>
            <a:off x="7980405" y="1466336"/>
            <a:ext cx="1880287" cy="1389041"/>
          </a:xfrm>
          <a:prstGeom prst="rect">
            <a:avLst/>
          </a:prstGeom>
        </p:spPr>
      </p:pic>
      <p:pic>
        <p:nvPicPr>
          <p:cNvPr id="6" name="Picture 5"/>
          <p:cNvPicPr>
            <a:picLocks noChangeAspect="1"/>
          </p:cNvPicPr>
          <p:nvPr/>
        </p:nvPicPr>
        <p:blipFill>
          <a:blip r:embed="rId3"/>
          <a:stretch>
            <a:fillRect/>
          </a:stretch>
        </p:blipFill>
        <p:spPr>
          <a:xfrm>
            <a:off x="6711133" y="3122398"/>
            <a:ext cx="4733925" cy="3562350"/>
          </a:xfrm>
          <a:prstGeom prst="rect">
            <a:avLst/>
          </a:prstGeom>
        </p:spPr>
      </p:pic>
      <p:sp>
        <p:nvSpPr>
          <p:cNvPr id="7" name="Slide Number Placeholder 6"/>
          <p:cNvSpPr>
            <a:spLocks noGrp="1"/>
          </p:cNvSpPr>
          <p:nvPr>
            <p:ph type="sldNum" sz="quarter" idx="12"/>
          </p:nvPr>
        </p:nvSpPr>
        <p:spPr/>
        <p:txBody>
          <a:bodyPr/>
          <a:lstStyle/>
          <a:p>
            <a:fld id="{0B3E07E0-055B-4305-A5F9-93FAB2F5D96F}" type="slidenum">
              <a:rPr lang="en-US" smtClean="0"/>
              <a:pPr/>
              <a:t>65</a:t>
            </a:fld>
            <a:endParaRPr lang="en-US"/>
          </a:p>
        </p:txBody>
      </p:sp>
      <p:grpSp>
        <p:nvGrpSpPr>
          <p:cNvPr id="4" name="Group 3"/>
          <p:cNvGrpSpPr/>
          <p:nvPr/>
        </p:nvGrpSpPr>
        <p:grpSpPr>
          <a:xfrm>
            <a:off x="2085975" y="6105525"/>
            <a:ext cx="2743200" cy="47625"/>
            <a:chOff x="1724025" y="6076950"/>
            <a:chExt cx="2743200" cy="47625"/>
          </a:xfrm>
        </p:grpSpPr>
        <p:pic>
          <p:nvPicPr>
            <p:cNvPr id="8" name="Picture 7"/>
            <p:cNvPicPr>
              <a:picLocks noChangeAspect="1"/>
            </p:cNvPicPr>
            <p:nvPr/>
          </p:nvPicPr>
          <p:blipFill rotWithShape="1">
            <a:blip r:embed="rId3"/>
            <a:srcRect l="64397" t="73847" r="16488" b="24816"/>
            <a:stretch/>
          </p:blipFill>
          <p:spPr>
            <a:xfrm>
              <a:off x="1724025" y="6076950"/>
              <a:ext cx="904875" cy="47625"/>
            </a:xfrm>
            <a:prstGeom prst="rect">
              <a:avLst/>
            </a:prstGeom>
          </p:spPr>
        </p:pic>
        <p:pic>
          <p:nvPicPr>
            <p:cNvPr id="9" name="Picture 8"/>
            <p:cNvPicPr>
              <a:picLocks noChangeAspect="1"/>
            </p:cNvPicPr>
            <p:nvPr/>
          </p:nvPicPr>
          <p:blipFill rotWithShape="1">
            <a:blip r:embed="rId3"/>
            <a:srcRect l="64397" t="73847" r="16488" b="24816"/>
            <a:stretch/>
          </p:blipFill>
          <p:spPr>
            <a:xfrm>
              <a:off x="2647950" y="6076950"/>
              <a:ext cx="904875" cy="47625"/>
            </a:xfrm>
            <a:prstGeom prst="rect">
              <a:avLst/>
            </a:prstGeom>
          </p:spPr>
        </p:pic>
        <p:pic>
          <p:nvPicPr>
            <p:cNvPr id="10" name="Picture 9"/>
            <p:cNvPicPr>
              <a:picLocks noChangeAspect="1"/>
            </p:cNvPicPr>
            <p:nvPr/>
          </p:nvPicPr>
          <p:blipFill rotWithShape="1">
            <a:blip r:embed="rId3"/>
            <a:srcRect l="64397" t="73847" r="16488" b="24816"/>
            <a:stretch/>
          </p:blipFill>
          <p:spPr>
            <a:xfrm>
              <a:off x="3562350" y="6076950"/>
              <a:ext cx="904875" cy="47625"/>
            </a:xfrm>
            <a:prstGeom prst="rect">
              <a:avLst/>
            </a:prstGeom>
          </p:spPr>
        </p:pic>
      </p:grpSp>
      <p:sp>
        <p:nvSpPr>
          <p:cNvPr id="11" name="Date Placeholder 10"/>
          <p:cNvSpPr>
            <a:spLocks noGrp="1"/>
          </p:cNvSpPr>
          <p:nvPr>
            <p:ph type="dt" sz="half" idx="10"/>
          </p:nvPr>
        </p:nvSpPr>
        <p:spPr/>
        <p:txBody>
          <a:bodyPr/>
          <a:lstStyle/>
          <a:p>
            <a:fld id="{7C595309-D612-4633-AEC0-526AD16F7742}" type="datetime7">
              <a:rPr lang="en-US" smtClean="0"/>
              <a:pPr/>
              <a:t>Nov-18</a:t>
            </a:fld>
            <a:endParaRPr lang="en-US"/>
          </a:p>
        </p:txBody>
      </p:sp>
      <p:sp>
        <p:nvSpPr>
          <p:cNvPr id="12" name="Footer Placeholder 11"/>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9925133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a:t>Combien de vues devrons-nous représenter ?</a:t>
            </a:r>
            <a:endParaRPr lang="en-US" sz="4000" dirty="0"/>
          </a:p>
        </p:txBody>
      </p:sp>
      <p:sp>
        <p:nvSpPr>
          <p:cNvPr id="3" name="Content Placeholder 2"/>
          <p:cNvSpPr>
            <a:spLocks noGrp="1"/>
          </p:cNvSpPr>
          <p:nvPr>
            <p:ph sz="half" idx="1"/>
          </p:nvPr>
        </p:nvSpPr>
        <p:spPr>
          <a:xfrm>
            <a:off x="838200" y="1825624"/>
            <a:ext cx="5581650" cy="4550461"/>
          </a:xfrm>
        </p:spPr>
        <p:txBody>
          <a:bodyPr/>
          <a:lstStyle/>
          <a:p>
            <a:r>
              <a:rPr lang="fr-FR" dirty="0"/>
              <a:t>Le </a:t>
            </a:r>
            <a:r>
              <a:rPr lang="fr-FR" dirty="0" smtClean="0"/>
              <a:t>nombre </a:t>
            </a:r>
            <a:r>
              <a:rPr lang="fr-FR" dirty="0"/>
              <a:t>de </a:t>
            </a:r>
            <a:r>
              <a:rPr lang="fr-FR" dirty="0" smtClean="0"/>
              <a:t>vues </a:t>
            </a:r>
            <a:r>
              <a:rPr lang="fr-FR" dirty="0"/>
              <a:t>représentées sur un dessin industriel doivent être autant que nécessaire pour représenter la pièce précisément.</a:t>
            </a:r>
          </a:p>
          <a:p>
            <a:endParaRPr lang="fr-FR" dirty="0" smtClean="0"/>
          </a:p>
          <a:p>
            <a:r>
              <a:rPr lang="fr-FR" dirty="0" smtClean="0"/>
              <a:t>Le trait d'axe :</a:t>
            </a:r>
            <a:br>
              <a:rPr lang="fr-FR" dirty="0" smtClean="0"/>
            </a:br>
            <a:r>
              <a:rPr lang="fr-FR" dirty="0"/>
              <a:t>ligne fine en traits interrompus longs et courts en alternance </a:t>
            </a:r>
            <a:br>
              <a:rPr lang="fr-FR" dirty="0"/>
            </a:br>
            <a:endParaRPr lang="fr-FR" dirty="0" smtClean="0"/>
          </a:p>
        </p:txBody>
      </p:sp>
      <p:pic>
        <p:nvPicPr>
          <p:cNvPr id="5" name="Picture 4"/>
          <p:cNvPicPr>
            <a:picLocks noChangeAspect="1"/>
          </p:cNvPicPr>
          <p:nvPr/>
        </p:nvPicPr>
        <p:blipFill rotWithShape="1">
          <a:blip r:embed="rId2"/>
          <a:srcRect t="13229" b="5121"/>
          <a:stretch/>
        </p:blipFill>
        <p:spPr>
          <a:xfrm>
            <a:off x="7980405" y="1466336"/>
            <a:ext cx="1880287" cy="1389041"/>
          </a:xfrm>
          <a:prstGeom prst="rect">
            <a:avLst/>
          </a:prstGeom>
        </p:spPr>
      </p:pic>
      <p:pic>
        <p:nvPicPr>
          <p:cNvPr id="6" name="Picture 5"/>
          <p:cNvPicPr>
            <a:picLocks noChangeAspect="1"/>
          </p:cNvPicPr>
          <p:nvPr/>
        </p:nvPicPr>
        <p:blipFill>
          <a:blip r:embed="rId3"/>
          <a:stretch>
            <a:fillRect/>
          </a:stretch>
        </p:blipFill>
        <p:spPr>
          <a:xfrm>
            <a:off x="6711133" y="3122398"/>
            <a:ext cx="4733925" cy="3562350"/>
          </a:xfrm>
          <a:prstGeom prst="rect">
            <a:avLst/>
          </a:prstGeom>
        </p:spPr>
      </p:pic>
      <p:sp>
        <p:nvSpPr>
          <p:cNvPr id="7" name="Slide Number Placeholder 6"/>
          <p:cNvSpPr>
            <a:spLocks noGrp="1"/>
          </p:cNvSpPr>
          <p:nvPr>
            <p:ph type="sldNum" sz="quarter" idx="12"/>
          </p:nvPr>
        </p:nvSpPr>
        <p:spPr/>
        <p:txBody>
          <a:bodyPr/>
          <a:lstStyle/>
          <a:p>
            <a:fld id="{0B3E07E0-055B-4305-A5F9-93FAB2F5D96F}" type="slidenum">
              <a:rPr lang="en-US" smtClean="0"/>
              <a:pPr/>
              <a:t>66</a:t>
            </a:fld>
            <a:endParaRPr lang="en-US"/>
          </a:p>
        </p:txBody>
      </p:sp>
      <p:grpSp>
        <p:nvGrpSpPr>
          <p:cNvPr id="4" name="Group 3"/>
          <p:cNvGrpSpPr/>
          <p:nvPr/>
        </p:nvGrpSpPr>
        <p:grpSpPr>
          <a:xfrm>
            <a:off x="2209800" y="5348588"/>
            <a:ext cx="2743200" cy="47625"/>
            <a:chOff x="1724025" y="6076950"/>
            <a:chExt cx="2743200" cy="47625"/>
          </a:xfrm>
        </p:grpSpPr>
        <p:pic>
          <p:nvPicPr>
            <p:cNvPr id="8" name="Picture 7"/>
            <p:cNvPicPr>
              <a:picLocks noChangeAspect="1"/>
            </p:cNvPicPr>
            <p:nvPr/>
          </p:nvPicPr>
          <p:blipFill rotWithShape="1">
            <a:blip r:embed="rId3"/>
            <a:srcRect l="64397" t="73847" r="16488" b="24816"/>
            <a:stretch/>
          </p:blipFill>
          <p:spPr>
            <a:xfrm>
              <a:off x="1724025" y="6076950"/>
              <a:ext cx="904875" cy="47625"/>
            </a:xfrm>
            <a:prstGeom prst="rect">
              <a:avLst/>
            </a:prstGeom>
          </p:spPr>
        </p:pic>
        <p:pic>
          <p:nvPicPr>
            <p:cNvPr id="9" name="Picture 8"/>
            <p:cNvPicPr>
              <a:picLocks noChangeAspect="1"/>
            </p:cNvPicPr>
            <p:nvPr/>
          </p:nvPicPr>
          <p:blipFill rotWithShape="1">
            <a:blip r:embed="rId3"/>
            <a:srcRect l="64397" t="73847" r="16488" b="24816"/>
            <a:stretch/>
          </p:blipFill>
          <p:spPr>
            <a:xfrm>
              <a:off x="2647950" y="6076950"/>
              <a:ext cx="904875" cy="47625"/>
            </a:xfrm>
            <a:prstGeom prst="rect">
              <a:avLst/>
            </a:prstGeom>
          </p:spPr>
        </p:pic>
        <p:pic>
          <p:nvPicPr>
            <p:cNvPr id="10" name="Picture 9"/>
            <p:cNvPicPr>
              <a:picLocks noChangeAspect="1"/>
            </p:cNvPicPr>
            <p:nvPr/>
          </p:nvPicPr>
          <p:blipFill rotWithShape="1">
            <a:blip r:embed="rId3"/>
            <a:srcRect l="64397" t="73847" r="16488" b="24816"/>
            <a:stretch/>
          </p:blipFill>
          <p:spPr>
            <a:xfrm>
              <a:off x="3562350" y="6076950"/>
              <a:ext cx="904875" cy="47625"/>
            </a:xfrm>
            <a:prstGeom prst="rect">
              <a:avLst/>
            </a:prstGeom>
          </p:spPr>
        </p:pic>
      </p:grpSp>
      <p:cxnSp>
        <p:nvCxnSpPr>
          <p:cNvPr id="12" name="Straight Arrow Connector 11"/>
          <p:cNvCxnSpPr/>
          <p:nvPr/>
        </p:nvCxnSpPr>
        <p:spPr>
          <a:xfrm>
            <a:off x="5648325" y="4371975"/>
            <a:ext cx="1733550" cy="742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648325" y="4371975"/>
            <a:ext cx="1062808" cy="1397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648325" y="3848101"/>
            <a:ext cx="2962275" cy="52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648325" y="4371975"/>
            <a:ext cx="3048000" cy="1397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fld id="{D2C31A54-4213-4E2A-BF96-9E1D5ACA81A5}" type="datetime7">
              <a:rPr lang="en-US" smtClean="0"/>
              <a:pPr/>
              <a:t>Nov-18</a:t>
            </a:fld>
            <a:endParaRPr lang="en-US"/>
          </a:p>
        </p:txBody>
      </p:sp>
      <p:sp>
        <p:nvSpPr>
          <p:cNvPr id="14" name="Footer Placeholder 13"/>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4635384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a:t>Combien de vues devrons-nous représenter ?</a:t>
            </a:r>
            <a:endParaRPr lang="en-US" sz="4000" dirty="0"/>
          </a:p>
        </p:txBody>
      </p:sp>
      <p:sp>
        <p:nvSpPr>
          <p:cNvPr id="3" name="Content Placeholder 2"/>
          <p:cNvSpPr>
            <a:spLocks noGrp="1"/>
          </p:cNvSpPr>
          <p:nvPr>
            <p:ph sz="half" idx="1"/>
          </p:nvPr>
        </p:nvSpPr>
        <p:spPr>
          <a:xfrm>
            <a:off x="838200" y="1825624"/>
            <a:ext cx="5581650" cy="4550461"/>
          </a:xfrm>
        </p:spPr>
        <p:txBody>
          <a:bodyPr/>
          <a:lstStyle/>
          <a:p>
            <a:r>
              <a:rPr lang="fr-FR" dirty="0"/>
              <a:t>Le </a:t>
            </a:r>
            <a:r>
              <a:rPr lang="fr-FR" dirty="0" smtClean="0"/>
              <a:t>nombre </a:t>
            </a:r>
            <a:r>
              <a:rPr lang="fr-FR" dirty="0"/>
              <a:t>de </a:t>
            </a:r>
            <a:r>
              <a:rPr lang="fr-FR" dirty="0" smtClean="0"/>
              <a:t>vues </a:t>
            </a:r>
            <a:r>
              <a:rPr lang="fr-FR" dirty="0"/>
              <a:t>représentées sur un dessin industriel doivent être autant que nécessaire pour représenter la pièce précisément.</a:t>
            </a:r>
          </a:p>
          <a:p>
            <a:endParaRPr lang="fr-FR" dirty="0" smtClean="0"/>
          </a:p>
          <a:p>
            <a:r>
              <a:rPr lang="fr-FR" dirty="0" smtClean="0"/>
              <a:t>Le trait d'axe :</a:t>
            </a:r>
            <a:br>
              <a:rPr lang="fr-FR" dirty="0" smtClean="0"/>
            </a:br>
            <a:r>
              <a:rPr lang="fr-FR" dirty="0" smtClean="0"/>
              <a:t/>
            </a:r>
            <a:br>
              <a:rPr lang="fr-FR" dirty="0" smtClean="0"/>
            </a:br>
            <a:r>
              <a:rPr lang="fr-FR" dirty="0" smtClean="0"/>
              <a:t>indique les position des centres d’un axe cylindrique, </a:t>
            </a:r>
          </a:p>
        </p:txBody>
      </p:sp>
      <p:pic>
        <p:nvPicPr>
          <p:cNvPr id="5" name="Picture 4"/>
          <p:cNvPicPr>
            <a:picLocks noChangeAspect="1"/>
          </p:cNvPicPr>
          <p:nvPr/>
        </p:nvPicPr>
        <p:blipFill rotWithShape="1">
          <a:blip r:embed="rId2"/>
          <a:srcRect t="13229" b="5121"/>
          <a:stretch/>
        </p:blipFill>
        <p:spPr>
          <a:xfrm>
            <a:off x="7980405" y="1466336"/>
            <a:ext cx="1880287" cy="1389041"/>
          </a:xfrm>
          <a:prstGeom prst="rect">
            <a:avLst/>
          </a:prstGeom>
        </p:spPr>
      </p:pic>
      <p:pic>
        <p:nvPicPr>
          <p:cNvPr id="6" name="Picture 5"/>
          <p:cNvPicPr>
            <a:picLocks noChangeAspect="1"/>
          </p:cNvPicPr>
          <p:nvPr/>
        </p:nvPicPr>
        <p:blipFill>
          <a:blip r:embed="rId3"/>
          <a:stretch>
            <a:fillRect/>
          </a:stretch>
        </p:blipFill>
        <p:spPr>
          <a:xfrm>
            <a:off x="6711133" y="3122398"/>
            <a:ext cx="4733925" cy="3562350"/>
          </a:xfrm>
          <a:prstGeom prst="rect">
            <a:avLst/>
          </a:prstGeom>
        </p:spPr>
      </p:pic>
      <p:sp>
        <p:nvSpPr>
          <p:cNvPr id="7" name="Slide Number Placeholder 6"/>
          <p:cNvSpPr>
            <a:spLocks noGrp="1"/>
          </p:cNvSpPr>
          <p:nvPr>
            <p:ph type="sldNum" sz="quarter" idx="12"/>
          </p:nvPr>
        </p:nvSpPr>
        <p:spPr/>
        <p:txBody>
          <a:bodyPr/>
          <a:lstStyle/>
          <a:p>
            <a:fld id="{0B3E07E0-055B-4305-A5F9-93FAB2F5D96F}" type="slidenum">
              <a:rPr lang="en-US" smtClean="0"/>
              <a:pPr/>
              <a:t>67</a:t>
            </a:fld>
            <a:endParaRPr lang="en-US"/>
          </a:p>
        </p:txBody>
      </p:sp>
      <p:grpSp>
        <p:nvGrpSpPr>
          <p:cNvPr id="4" name="Group 3"/>
          <p:cNvGrpSpPr/>
          <p:nvPr/>
        </p:nvGrpSpPr>
        <p:grpSpPr>
          <a:xfrm>
            <a:off x="2054311" y="4609585"/>
            <a:ext cx="2743200" cy="47625"/>
            <a:chOff x="1724025" y="6076950"/>
            <a:chExt cx="2743200" cy="47625"/>
          </a:xfrm>
        </p:grpSpPr>
        <p:pic>
          <p:nvPicPr>
            <p:cNvPr id="8" name="Picture 7"/>
            <p:cNvPicPr>
              <a:picLocks noChangeAspect="1"/>
            </p:cNvPicPr>
            <p:nvPr/>
          </p:nvPicPr>
          <p:blipFill rotWithShape="1">
            <a:blip r:embed="rId3"/>
            <a:srcRect l="64397" t="73847" r="16488" b="24816"/>
            <a:stretch/>
          </p:blipFill>
          <p:spPr>
            <a:xfrm>
              <a:off x="1724025" y="6076950"/>
              <a:ext cx="904875" cy="47625"/>
            </a:xfrm>
            <a:prstGeom prst="rect">
              <a:avLst/>
            </a:prstGeom>
          </p:spPr>
        </p:pic>
        <p:pic>
          <p:nvPicPr>
            <p:cNvPr id="9" name="Picture 8"/>
            <p:cNvPicPr>
              <a:picLocks noChangeAspect="1"/>
            </p:cNvPicPr>
            <p:nvPr/>
          </p:nvPicPr>
          <p:blipFill rotWithShape="1">
            <a:blip r:embed="rId3"/>
            <a:srcRect l="64397" t="73847" r="16488" b="24816"/>
            <a:stretch/>
          </p:blipFill>
          <p:spPr>
            <a:xfrm>
              <a:off x="2647950" y="6076950"/>
              <a:ext cx="904875" cy="47625"/>
            </a:xfrm>
            <a:prstGeom prst="rect">
              <a:avLst/>
            </a:prstGeom>
          </p:spPr>
        </p:pic>
        <p:pic>
          <p:nvPicPr>
            <p:cNvPr id="10" name="Picture 9"/>
            <p:cNvPicPr>
              <a:picLocks noChangeAspect="1"/>
            </p:cNvPicPr>
            <p:nvPr/>
          </p:nvPicPr>
          <p:blipFill rotWithShape="1">
            <a:blip r:embed="rId3"/>
            <a:srcRect l="64397" t="73847" r="16488" b="24816"/>
            <a:stretch/>
          </p:blipFill>
          <p:spPr>
            <a:xfrm>
              <a:off x="3562350" y="6076950"/>
              <a:ext cx="904875" cy="47625"/>
            </a:xfrm>
            <a:prstGeom prst="rect">
              <a:avLst/>
            </a:prstGeom>
          </p:spPr>
        </p:pic>
      </p:grpSp>
      <p:cxnSp>
        <p:nvCxnSpPr>
          <p:cNvPr id="16" name="Straight Arrow Connector 15"/>
          <p:cNvCxnSpPr/>
          <p:nvPr/>
        </p:nvCxnSpPr>
        <p:spPr>
          <a:xfrm flipV="1">
            <a:off x="5762625" y="3848101"/>
            <a:ext cx="2847975" cy="1522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762625" y="5371070"/>
            <a:ext cx="2933700" cy="398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fld id="{7617A1CA-8AE5-4BB0-8772-01C1FFAE6723}" type="datetime7">
              <a:rPr lang="en-US" smtClean="0"/>
              <a:pPr/>
              <a:t>Nov-18</a:t>
            </a:fld>
            <a:endParaRPr lang="en-US"/>
          </a:p>
        </p:txBody>
      </p:sp>
      <p:sp>
        <p:nvSpPr>
          <p:cNvPr id="12" name="Footer Placeholder 11"/>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42000095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a:t>Combien de vues devrons-nous représenter ?</a:t>
            </a:r>
            <a:endParaRPr lang="en-US" sz="4000" dirty="0"/>
          </a:p>
        </p:txBody>
      </p:sp>
      <p:sp>
        <p:nvSpPr>
          <p:cNvPr id="3" name="Content Placeholder 2"/>
          <p:cNvSpPr>
            <a:spLocks noGrp="1"/>
          </p:cNvSpPr>
          <p:nvPr>
            <p:ph sz="half" idx="1"/>
          </p:nvPr>
        </p:nvSpPr>
        <p:spPr>
          <a:xfrm>
            <a:off x="838200" y="1825624"/>
            <a:ext cx="5581650" cy="4550461"/>
          </a:xfrm>
        </p:spPr>
        <p:txBody>
          <a:bodyPr>
            <a:normAutofit/>
          </a:bodyPr>
          <a:lstStyle/>
          <a:p>
            <a:r>
              <a:rPr lang="fr-FR" dirty="0"/>
              <a:t>Le </a:t>
            </a:r>
            <a:r>
              <a:rPr lang="fr-FR" dirty="0" smtClean="0"/>
              <a:t>nombre </a:t>
            </a:r>
            <a:r>
              <a:rPr lang="fr-FR" dirty="0"/>
              <a:t>de </a:t>
            </a:r>
            <a:r>
              <a:rPr lang="fr-FR" dirty="0" smtClean="0"/>
              <a:t>vues </a:t>
            </a:r>
            <a:r>
              <a:rPr lang="fr-FR" dirty="0"/>
              <a:t>représentées sur un dessin industriel doivent être autant que nécessaire pour représenter la pièce précisément.</a:t>
            </a:r>
          </a:p>
          <a:p>
            <a:endParaRPr lang="fr-FR" dirty="0" smtClean="0"/>
          </a:p>
          <a:p>
            <a:r>
              <a:rPr lang="fr-FR" dirty="0" smtClean="0"/>
              <a:t>Le trait d'axe</a:t>
            </a:r>
            <a:br>
              <a:rPr lang="fr-FR" dirty="0" smtClean="0"/>
            </a:br>
            <a:r>
              <a:rPr lang="fr-FR" dirty="0" smtClean="0"/>
              <a:t/>
            </a:r>
            <a:br>
              <a:rPr lang="fr-FR" dirty="0" smtClean="0"/>
            </a:br>
            <a:r>
              <a:rPr lang="fr-FR" dirty="0" smtClean="0"/>
              <a:t>indique les position des centres d’un axe cylindrique, les formes circulaires etc.</a:t>
            </a:r>
          </a:p>
        </p:txBody>
      </p:sp>
      <p:pic>
        <p:nvPicPr>
          <p:cNvPr id="5" name="Picture 4"/>
          <p:cNvPicPr>
            <a:picLocks noChangeAspect="1"/>
          </p:cNvPicPr>
          <p:nvPr/>
        </p:nvPicPr>
        <p:blipFill rotWithShape="1">
          <a:blip r:embed="rId2"/>
          <a:srcRect t="13229" b="5121"/>
          <a:stretch/>
        </p:blipFill>
        <p:spPr>
          <a:xfrm>
            <a:off x="7980405" y="1466336"/>
            <a:ext cx="1880287" cy="1389041"/>
          </a:xfrm>
          <a:prstGeom prst="rect">
            <a:avLst/>
          </a:prstGeom>
        </p:spPr>
      </p:pic>
      <p:pic>
        <p:nvPicPr>
          <p:cNvPr id="6" name="Picture 5"/>
          <p:cNvPicPr>
            <a:picLocks noChangeAspect="1"/>
          </p:cNvPicPr>
          <p:nvPr/>
        </p:nvPicPr>
        <p:blipFill>
          <a:blip r:embed="rId3"/>
          <a:stretch>
            <a:fillRect/>
          </a:stretch>
        </p:blipFill>
        <p:spPr>
          <a:xfrm>
            <a:off x="6711133" y="3122398"/>
            <a:ext cx="4733925" cy="3562350"/>
          </a:xfrm>
          <a:prstGeom prst="rect">
            <a:avLst/>
          </a:prstGeom>
        </p:spPr>
      </p:pic>
      <p:sp>
        <p:nvSpPr>
          <p:cNvPr id="7" name="Slide Number Placeholder 6"/>
          <p:cNvSpPr>
            <a:spLocks noGrp="1"/>
          </p:cNvSpPr>
          <p:nvPr>
            <p:ph type="sldNum" sz="quarter" idx="12"/>
          </p:nvPr>
        </p:nvSpPr>
        <p:spPr/>
        <p:txBody>
          <a:bodyPr/>
          <a:lstStyle/>
          <a:p>
            <a:fld id="{0B3E07E0-055B-4305-A5F9-93FAB2F5D96F}" type="slidenum">
              <a:rPr lang="en-US" smtClean="0"/>
              <a:pPr/>
              <a:t>68</a:t>
            </a:fld>
            <a:endParaRPr lang="en-US"/>
          </a:p>
        </p:txBody>
      </p:sp>
      <p:grpSp>
        <p:nvGrpSpPr>
          <p:cNvPr id="4" name="Group 3"/>
          <p:cNvGrpSpPr/>
          <p:nvPr/>
        </p:nvGrpSpPr>
        <p:grpSpPr>
          <a:xfrm>
            <a:off x="2095500" y="4638675"/>
            <a:ext cx="2743200" cy="47625"/>
            <a:chOff x="1724025" y="6076950"/>
            <a:chExt cx="2743200" cy="47625"/>
          </a:xfrm>
        </p:grpSpPr>
        <p:pic>
          <p:nvPicPr>
            <p:cNvPr id="8" name="Picture 7"/>
            <p:cNvPicPr>
              <a:picLocks noChangeAspect="1"/>
            </p:cNvPicPr>
            <p:nvPr/>
          </p:nvPicPr>
          <p:blipFill rotWithShape="1">
            <a:blip r:embed="rId3"/>
            <a:srcRect l="64397" t="73847" r="16488" b="24816"/>
            <a:stretch/>
          </p:blipFill>
          <p:spPr>
            <a:xfrm>
              <a:off x="1724025" y="6076950"/>
              <a:ext cx="904875" cy="47625"/>
            </a:xfrm>
            <a:prstGeom prst="rect">
              <a:avLst/>
            </a:prstGeom>
          </p:spPr>
        </p:pic>
        <p:pic>
          <p:nvPicPr>
            <p:cNvPr id="9" name="Picture 8"/>
            <p:cNvPicPr>
              <a:picLocks noChangeAspect="1"/>
            </p:cNvPicPr>
            <p:nvPr/>
          </p:nvPicPr>
          <p:blipFill rotWithShape="1">
            <a:blip r:embed="rId3"/>
            <a:srcRect l="64397" t="73847" r="16488" b="24816"/>
            <a:stretch/>
          </p:blipFill>
          <p:spPr>
            <a:xfrm>
              <a:off x="2647950" y="6076950"/>
              <a:ext cx="904875" cy="47625"/>
            </a:xfrm>
            <a:prstGeom prst="rect">
              <a:avLst/>
            </a:prstGeom>
          </p:spPr>
        </p:pic>
        <p:pic>
          <p:nvPicPr>
            <p:cNvPr id="10" name="Picture 9"/>
            <p:cNvPicPr>
              <a:picLocks noChangeAspect="1"/>
            </p:cNvPicPr>
            <p:nvPr/>
          </p:nvPicPr>
          <p:blipFill rotWithShape="1">
            <a:blip r:embed="rId3"/>
            <a:srcRect l="64397" t="73847" r="16488" b="24816"/>
            <a:stretch/>
          </p:blipFill>
          <p:spPr>
            <a:xfrm>
              <a:off x="3562350" y="6076950"/>
              <a:ext cx="904875" cy="47625"/>
            </a:xfrm>
            <a:prstGeom prst="rect">
              <a:avLst/>
            </a:prstGeom>
          </p:spPr>
        </p:pic>
      </p:grpSp>
      <p:cxnSp>
        <p:nvCxnSpPr>
          <p:cNvPr id="13" name="Straight Arrow Connector 12"/>
          <p:cNvCxnSpPr/>
          <p:nvPr/>
        </p:nvCxnSpPr>
        <p:spPr>
          <a:xfrm flipV="1">
            <a:off x="5713004" y="5076825"/>
            <a:ext cx="1640296" cy="31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745344" y="5394722"/>
            <a:ext cx="965789" cy="339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fld id="{D11CFFDB-2C70-42ED-9983-592E439D350E}" type="datetime7">
              <a:rPr lang="en-US" smtClean="0"/>
              <a:pPr/>
              <a:t>Nov-18</a:t>
            </a:fld>
            <a:endParaRPr lang="en-US"/>
          </a:p>
        </p:txBody>
      </p:sp>
      <p:sp>
        <p:nvSpPr>
          <p:cNvPr id="12" name="Footer Placeholder 11"/>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4073124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a:t>Combien de vues devrons-nous représenter ?</a:t>
            </a:r>
            <a:endParaRPr lang="en-US" sz="4000" dirty="0"/>
          </a:p>
        </p:txBody>
      </p:sp>
      <p:sp>
        <p:nvSpPr>
          <p:cNvPr id="3" name="Content Placeholder 2"/>
          <p:cNvSpPr>
            <a:spLocks noGrp="1"/>
          </p:cNvSpPr>
          <p:nvPr>
            <p:ph sz="half" idx="1"/>
          </p:nvPr>
        </p:nvSpPr>
        <p:spPr>
          <a:xfrm>
            <a:off x="838200" y="1825624"/>
            <a:ext cx="5581650" cy="4550461"/>
          </a:xfrm>
        </p:spPr>
        <p:txBody>
          <a:bodyPr>
            <a:normAutofit/>
          </a:bodyPr>
          <a:lstStyle/>
          <a:p>
            <a:r>
              <a:rPr lang="fr-FR" dirty="0"/>
              <a:t>Le </a:t>
            </a:r>
            <a:r>
              <a:rPr lang="fr-FR" dirty="0" smtClean="0"/>
              <a:t>nombre </a:t>
            </a:r>
            <a:r>
              <a:rPr lang="fr-FR" dirty="0"/>
              <a:t>de </a:t>
            </a:r>
            <a:r>
              <a:rPr lang="fr-FR" dirty="0" smtClean="0"/>
              <a:t>vues </a:t>
            </a:r>
            <a:r>
              <a:rPr lang="fr-FR" dirty="0"/>
              <a:t>représentées sur un dessin industriel doivent être autant que nécessaire pour représenter la pièce précisément.</a:t>
            </a:r>
          </a:p>
          <a:p>
            <a:endParaRPr lang="fr-FR" dirty="0" smtClean="0"/>
          </a:p>
          <a:p>
            <a:r>
              <a:rPr lang="fr-FR" dirty="0" smtClean="0"/>
              <a:t>Le trait d'axe</a:t>
            </a:r>
            <a:br>
              <a:rPr lang="fr-FR" dirty="0" smtClean="0"/>
            </a:br>
            <a:r>
              <a:rPr lang="fr-FR" dirty="0" smtClean="0"/>
              <a:t/>
            </a:r>
            <a:br>
              <a:rPr lang="fr-FR" dirty="0" smtClean="0"/>
            </a:br>
            <a:r>
              <a:rPr lang="fr-FR" dirty="0" smtClean="0"/>
              <a:t>indique les position des centres d’un axe cylindrique, les formes circulaires etc.</a:t>
            </a:r>
          </a:p>
        </p:txBody>
      </p:sp>
      <p:pic>
        <p:nvPicPr>
          <p:cNvPr id="5" name="Picture 4"/>
          <p:cNvPicPr>
            <a:picLocks noChangeAspect="1"/>
          </p:cNvPicPr>
          <p:nvPr/>
        </p:nvPicPr>
        <p:blipFill rotWithShape="1">
          <a:blip r:embed="rId2"/>
          <a:srcRect t="13229" b="5121"/>
          <a:stretch/>
        </p:blipFill>
        <p:spPr>
          <a:xfrm>
            <a:off x="7980405" y="1466336"/>
            <a:ext cx="1880287" cy="1389041"/>
          </a:xfrm>
          <a:prstGeom prst="rect">
            <a:avLst/>
          </a:prstGeom>
        </p:spPr>
      </p:pic>
      <p:pic>
        <p:nvPicPr>
          <p:cNvPr id="6" name="Picture 5"/>
          <p:cNvPicPr>
            <a:picLocks noChangeAspect="1"/>
          </p:cNvPicPr>
          <p:nvPr/>
        </p:nvPicPr>
        <p:blipFill>
          <a:blip r:embed="rId3"/>
          <a:stretch>
            <a:fillRect/>
          </a:stretch>
        </p:blipFill>
        <p:spPr>
          <a:xfrm>
            <a:off x="6711133" y="3122398"/>
            <a:ext cx="4733925" cy="3562350"/>
          </a:xfrm>
          <a:prstGeom prst="rect">
            <a:avLst/>
          </a:prstGeom>
        </p:spPr>
      </p:pic>
      <p:sp>
        <p:nvSpPr>
          <p:cNvPr id="7" name="Slide Number Placeholder 6"/>
          <p:cNvSpPr>
            <a:spLocks noGrp="1"/>
          </p:cNvSpPr>
          <p:nvPr>
            <p:ph type="sldNum" sz="quarter" idx="12"/>
          </p:nvPr>
        </p:nvSpPr>
        <p:spPr/>
        <p:txBody>
          <a:bodyPr/>
          <a:lstStyle/>
          <a:p>
            <a:fld id="{0B3E07E0-055B-4305-A5F9-93FAB2F5D96F}" type="slidenum">
              <a:rPr lang="en-US" smtClean="0"/>
              <a:pPr/>
              <a:t>69</a:t>
            </a:fld>
            <a:endParaRPr lang="en-US"/>
          </a:p>
        </p:txBody>
      </p:sp>
      <p:grpSp>
        <p:nvGrpSpPr>
          <p:cNvPr id="4" name="Group 3"/>
          <p:cNvGrpSpPr/>
          <p:nvPr/>
        </p:nvGrpSpPr>
        <p:grpSpPr>
          <a:xfrm>
            <a:off x="2095500" y="4638675"/>
            <a:ext cx="2743200" cy="47625"/>
            <a:chOff x="1724025" y="6076950"/>
            <a:chExt cx="2743200" cy="47625"/>
          </a:xfrm>
        </p:grpSpPr>
        <p:pic>
          <p:nvPicPr>
            <p:cNvPr id="8" name="Picture 7"/>
            <p:cNvPicPr>
              <a:picLocks noChangeAspect="1"/>
            </p:cNvPicPr>
            <p:nvPr/>
          </p:nvPicPr>
          <p:blipFill rotWithShape="1">
            <a:blip r:embed="rId3"/>
            <a:srcRect l="64397" t="73847" r="16488" b="24816"/>
            <a:stretch/>
          </p:blipFill>
          <p:spPr>
            <a:xfrm>
              <a:off x="1724025" y="6076950"/>
              <a:ext cx="904875" cy="47625"/>
            </a:xfrm>
            <a:prstGeom prst="rect">
              <a:avLst/>
            </a:prstGeom>
          </p:spPr>
        </p:pic>
        <p:pic>
          <p:nvPicPr>
            <p:cNvPr id="9" name="Picture 8"/>
            <p:cNvPicPr>
              <a:picLocks noChangeAspect="1"/>
            </p:cNvPicPr>
            <p:nvPr/>
          </p:nvPicPr>
          <p:blipFill rotWithShape="1">
            <a:blip r:embed="rId3"/>
            <a:srcRect l="64397" t="73847" r="16488" b="24816"/>
            <a:stretch/>
          </p:blipFill>
          <p:spPr>
            <a:xfrm>
              <a:off x="2647950" y="6076950"/>
              <a:ext cx="904875" cy="47625"/>
            </a:xfrm>
            <a:prstGeom prst="rect">
              <a:avLst/>
            </a:prstGeom>
          </p:spPr>
        </p:pic>
        <p:pic>
          <p:nvPicPr>
            <p:cNvPr id="10" name="Picture 9"/>
            <p:cNvPicPr>
              <a:picLocks noChangeAspect="1"/>
            </p:cNvPicPr>
            <p:nvPr/>
          </p:nvPicPr>
          <p:blipFill rotWithShape="1">
            <a:blip r:embed="rId3"/>
            <a:srcRect l="64397" t="73847" r="16488" b="24816"/>
            <a:stretch/>
          </p:blipFill>
          <p:spPr>
            <a:xfrm>
              <a:off x="3562350" y="6076950"/>
              <a:ext cx="904875" cy="47625"/>
            </a:xfrm>
            <a:prstGeom prst="rect">
              <a:avLst/>
            </a:prstGeom>
          </p:spPr>
        </p:pic>
      </p:grpSp>
      <p:sp>
        <p:nvSpPr>
          <p:cNvPr id="11" name="Oval 10"/>
          <p:cNvSpPr/>
          <p:nvPr/>
        </p:nvSpPr>
        <p:spPr>
          <a:xfrm>
            <a:off x="2514600" y="5543550"/>
            <a:ext cx="895350" cy="4857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86634" y="4620220"/>
            <a:ext cx="4570455" cy="923330"/>
          </a:xfrm>
          <a:prstGeom prst="rect">
            <a:avLst/>
          </a:prstGeom>
          <a:solidFill>
            <a:schemeClr val="bg1"/>
          </a:solidFill>
          <a:ln w="28575">
            <a:solidFill>
              <a:srgbClr val="FF0000"/>
            </a:solidFill>
          </a:ln>
        </p:spPr>
        <p:txBody>
          <a:bodyPr wrap="square" rtlCol="0">
            <a:spAutoFit/>
          </a:bodyPr>
          <a:lstStyle/>
          <a:p>
            <a:r>
              <a:rPr lang="fr-FR" dirty="0" smtClean="0">
                <a:solidFill>
                  <a:srgbClr val="FF0000"/>
                </a:solidFill>
              </a:rPr>
              <a:t>Nous présenterons d’autres utilisations de cette ligne plus tard, comme par exemple pour indiquez </a:t>
            </a:r>
            <a:r>
              <a:rPr lang="fr-FR" b="1" dirty="0" smtClean="0">
                <a:solidFill>
                  <a:srgbClr val="FF0000"/>
                </a:solidFill>
              </a:rPr>
              <a:t>les dentures </a:t>
            </a:r>
            <a:r>
              <a:rPr lang="fr-FR" dirty="0" smtClean="0">
                <a:solidFill>
                  <a:srgbClr val="FF0000"/>
                </a:solidFill>
              </a:rPr>
              <a:t>et les </a:t>
            </a:r>
            <a:r>
              <a:rPr lang="fr-FR" b="1" dirty="0" smtClean="0">
                <a:solidFill>
                  <a:srgbClr val="FF0000"/>
                </a:solidFill>
              </a:rPr>
              <a:t>plans de symétrie</a:t>
            </a:r>
            <a:r>
              <a:rPr lang="fr-FR" dirty="0" smtClean="0">
                <a:solidFill>
                  <a:srgbClr val="FF0000"/>
                </a:solidFill>
              </a:rPr>
              <a:t>.</a:t>
            </a:r>
            <a:endParaRPr lang="en-US" dirty="0">
              <a:solidFill>
                <a:srgbClr val="FF0000"/>
              </a:solidFill>
            </a:endParaRPr>
          </a:p>
        </p:txBody>
      </p:sp>
      <p:sp>
        <p:nvSpPr>
          <p:cNvPr id="13" name="Date Placeholder 12"/>
          <p:cNvSpPr>
            <a:spLocks noGrp="1"/>
          </p:cNvSpPr>
          <p:nvPr>
            <p:ph type="dt" sz="half" idx="10"/>
          </p:nvPr>
        </p:nvSpPr>
        <p:spPr/>
        <p:txBody>
          <a:bodyPr/>
          <a:lstStyle/>
          <a:p>
            <a:fld id="{8A69FB73-8691-480D-B001-653BB227435D}" type="datetime7">
              <a:rPr lang="en-US" smtClean="0"/>
              <a:pPr/>
              <a:t>Nov-18</a:t>
            </a:fld>
            <a:endParaRPr lang="en-US"/>
          </a:p>
        </p:txBody>
      </p:sp>
      <p:sp>
        <p:nvSpPr>
          <p:cNvPr id="14" name="Footer Placeholder 13"/>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220561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vue de face</a:t>
            </a:r>
            <a:endParaRPr lang="en-US" dirty="0"/>
          </a:p>
        </p:txBody>
      </p:sp>
      <p:sp>
        <p:nvSpPr>
          <p:cNvPr id="4" name="Text Placeholder 3"/>
          <p:cNvSpPr>
            <a:spLocks noGrp="1"/>
          </p:cNvSpPr>
          <p:nvPr>
            <p:ph type="body" sz="half" idx="2"/>
          </p:nvPr>
        </p:nvSpPr>
        <p:spPr/>
        <p:txBody>
          <a:bodyPr/>
          <a:lstStyle/>
          <a:p>
            <a:r>
              <a:rPr lang="fr-FR" b="1" dirty="0" smtClean="0"/>
              <a:t>A partir de la projection orthogonale on ne garde que le contour et on le représente en 2D avec une ligne épaisse en trait continu. Le but est de décrire </a:t>
            </a:r>
            <a:r>
              <a:rPr lang="fr-FR" b="1" dirty="0" smtClean="0">
                <a:solidFill>
                  <a:schemeClr val="accent2"/>
                </a:solidFill>
              </a:rPr>
              <a:t>le contour </a:t>
            </a:r>
            <a:r>
              <a:rPr lang="fr-FR" b="1" dirty="0"/>
              <a:t>et les projections des </a:t>
            </a:r>
            <a:r>
              <a:rPr lang="fr-FR" b="1" dirty="0" smtClean="0">
                <a:solidFill>
                  <a:schemeClr val="accent6"/>
                </a:solidFill>
              </a:rPr>
              <a:t>arêtes visibles</a:t>
            </a:r>
            <a:r>
              <a:rPr lang="fr-FR" b="1" dirty="0" smtClean="0"/>
              <a:t>. </a:t>
            </a:r>
          </a:p>
          <a:p>
            <a:endParaRPr lang="fr-FR" dirty="0" smtClean="0"/>
          </a:p>
          <a:p>
            <a:r>
              <a:rPr lang="fr-FR" dirty="0" smtClean="0"/>
              <a:t>	 </a:t>
            </a:r>
            <a:endParaRPr lang="fr-FR" dirty="0"/>
          </a:p>
        </p:txBody>
      </p:sp>
      <p:pic>
        <p:nvPicPr>
          <p:cNvPr id="38" name="Content Placeholder 3"/>
          <p:cNvPicPr>
            <a:picLocks noChangeAspect="1"/>
          </p:cNvPicPr>
          <p:nvPr/>
        </p:nvPicPr>
        <p:blipFill rotWithShape="1">
          <a:blip r:embed="rId2"/>
          <a:srcRect b="13111"/>
          <a:stretch/>
        </p:blipFill>
        <p:spPr>
          <a:xfrm>
            <a:off x="7150742" y="605967"/>
            <a:ext cx="2533650" cy="2449727"/>
          </a:xfrm>
          <a:prstGeom prst="rect">
            <a:avLst/>
          </a:prstGeom>
        </p:spPr>
      </p:pic>
      <p:sp>
        <p:nvSpPr>
          <p:cNvPr id="39" name="Freeform 38"/>
          <p:cNvSpPr/>
          <p:nvPr/>
        </p:nvSpPr>
        <p:spPr>
          <a:xfrm>
            <a:off x="9692436" y="116776"/>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endCxn id="39" idx="0"/>
          </p:cNvCxnSpPr>
          <p:nvPr/>
        </p:nvCxnSpPr>
        <p:spPr>
          <a:xfrm flipV="1">
            <a:off x="7841560" y="11677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6"/>
          </p:cNvCxnSpPr>
          <p:nvPr/>
        </p:nvCxnSpPr>
        <p:spPr>
          <a:xfrm flipV="1">
            <a:off x="8473558" y="339197"/>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9" idx="5"/>
          </p:cNvCxnSpPr>
          <p:nvPr/>
        </p:nvCxnSpPr>
        <p:spPr>
          <a:xfrm flipV="1">
            <a:off x="8220064" y="742851"/>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4"/>
          </p:cNvCxnSpPr>
          <p:nvPr/>
        </p:nvCxnSpPr>
        <p:spPr>
          <a:xfrm flipV="1">
            <a:off x="8539406" y="899370"/>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9" idx="3"/>
          </p:cNvCxnSpPr>
          <p:nvPr/>
        </p:nvCxnSpPr>
        <p:spPr>
          <a:xfrm flipV="1">
            <a:off x="8837123" y="1451306"/>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9" idx="2"/>
          </p:cNvCxnSpPr>
          <p:nvPr/>
        </p:nvCxnSpPr>
        <p:spPr>
          <a:xfrm flipV="1">
            <a:off x="8850045" y="1830246"/>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417009" y="1265690"/>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pic>
        <p:nvPicPr>
          <p:cNvPr id="84" name="Picture 83"/>
          <p:cNvPicPr>
            <a:picLocks noChangeAspect="1"/>
          </p:cNvPicPr>
          <p:nvPr/>
        </p:nvPicPr>
        <p:blipFill>
          <a:blip r:embed="rId3"/>
          <a:stretch>
            <a:fillRect/>
          </a:stretch>
        </p:blipFill>
        <p:spPr>
          <a:xfrm>
            <a:off x="8375443" y="3830951"/>
            <a:ext cx="1876425" cy="1876425"/>
          </a:xfrm>
          <a:prstGeom prst="rect">
            <a:avLst/>
          </a:prstGeom>
        </p:spPr>
      </p:pic>
      <p:cxnSp>
        <p:nvCxnSpPr>
          <p:cNvPr id="86" name="Straight Arrow Connector 85"/>
          <p:cNvCxnSpPr/>
          <p:nvPr/>
        </p:nvCxnSpPr>
        <p:spPr>
          <a:xfrm>
            <a:off x="7917180" y="4373880"/>
            <a:ext cx="622226" cy="729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574950" y="3930028"/>
            <a:ext cx="1678067" cy="646331"/>
          </a:xfrm>
          <a:prstGeom prst="rect">
            <a:avLst/>
          </a:prstGeom>
          <a:noFill/>
        </p:spPr>
        <p:txBody>
          <a:bodyPr wrap="square" rtlCol="0">
            <a:spAutoFit/>
          </a:bodyPr>
          <a:lstStyle/>
          <a:p>
            <a:r>
              <a:rPr lang="fr-FR" dirty="0" smtClean="0"/>
              <a:t>TRAIT FORT CONTINU</a:t>
            </a:r>
          </a:p>
        </p:txBody>
      </p:sp>
      <p:cxnSp>
        <p:nvCxnSpPr>
          <p:cNvPr id="89" name="Straight Arrow Connector 88"/>
          <p:cNvCxnSpPr/>
          <p:nvPr/>
        </p:nvCxnSpPr>
        <p:spPr>
          <a:xfrm flipV="1">
            <a:off x="7917180" y="4120002"/>
            <a:ext cx="998220" cy="253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7932234" y="4373879"/>
            <a:ext cx="12505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7932234" y="4373879"/>
            <a:ext cx="1734612"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932234" y="4373878"/>
            <a:ext cx="1989006" cy="669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7932234" y="4371174"/>
            <a:ext cx="1441429" cy="849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Slide Number Placeholder 102"/>
          <p:cNvSpPr>
            <a:spLocks noGrp="1"/>
          </p:cNvSpPr>
          <p:nvPr>
            <p:ph type="sldNum" sz="quarter" idx="12"/>
          </p:nvPr>
        </p:nvSpPr>
        <p:spPr/>
        <p:txBody>
          <a:bodyPr/>
          <a:lstStyle/>
          <a:p>
            <a:fld id="{0B3E07E0-055B-4305-A5F9-93FAB2F5D96F}" type="slidenum">
              <a:rPr lang="en-US" smtClean="0"/>
              <a:pPr/>
              <a:t>7</a:t>
            </a:fld>
            <a:endParaRPr lang="en-US"/>
          </a:p>
        </p:txBody>
      </p:sp>
      <p:cxnSp>
        <p:nvCxnSpPr>
          <p:cNvPr id="5" name="Straight Connector 4"/>
          <p:cNvCxnSpPr/>
          <p:nvPr/>
        </p:nvCxnSpPr>
        <p:spPr>
          <a:xfrm>
            <a:off x="1458098" y="3823069"/>
            <a:ext cx="24301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Freeform 38"/>
          <p:cNvSpPr/>
          <p:nvPr/>
        </p:nvSpPr>
        <p:spPr>
          <a:xfrm>
            <a:off x="7417009" y="1249082"/>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ZoneTexte 47"/>
          <p:cNvSpPr txBox="1"/>
          <p:nvPr/>
        </p:nvSpPr>
        <p:spPr>
          <a:xfrm>
            <a:off x="10648950" y="373519"/>
            <a:ext cx="1196340" cy="369332"/>
          </a:xfrm>
          <a:prstGeom prst="rect">
            <a:avLst/>
          </a:prstGeom>
          <a:noFill/>
          <a:ln w="19050">
            <a:solidFill>
              <a:schemeClr val="accent2"/>
            </a:solidFill>
          </a:ln>
        </p:spPr>
        <p:txBody>
          <a:bodyPr wrap="square" rtlCol="0">
            <a:spAutoFit/>
          </a:bodyPr>
          <a:lstStyle/>
          <a:p>
            <a:pPr algn="ctr"/>
            <a:r>
              <a:rPr lang="fr-FR" b="1" dirty="0" smtClean="0">
                <a:solidFill>
                  <a:schemeClr val="accent2"/>
                </a:solidFill>
              </a:rPr>
              <a:t>Contour</a:t>
            </a:r>
            <a:endParaRPr lang="fr-FR" b="1" dirty="0">
              <a:solidFill>
                <a:schemeClr val="accent2"/>
              </a:solidFill>
            </a:endParaRPr>
          </a:p>
        </p:txBody>
      </p:sp>
      <p:sp>
        <p:nvSpPr>
          <p:cNvPr id="73" name="ZoneTexte 72"/>
          <p:cNvSpPr txBox="1"/>
          <p:nvPr/>
        </p:nvSpPr>
        <p:spPr>
          <a:xfrm>
            <a:off x="6086439" y="895251"/>
            <a:ext cx="1196340" cy="646331"/>
          </a:xfrm>
          <a:prstGeom prst="rect">
            <a:avLst/>
          </a:prstGeom>
          <a:noFill/>
          <a:ln w="19050">
            <a:solidFill>
              <a:schemeClr val="accent6"/>
            </a:solidFill>
          </a:ln>
        </p:spPr>
        <p:txBody>
          <a:bodyPr wrap="square" rtlCol="0">
            <a:spAutoFit/>
          </a:bodyPr>
          <a:lstStyle/>
          <a:p>
            <a:pPr algn="ctr"/>
            <a:r>
              <a:rPr lang="fr-FR" b="1" dirty="0" smtClean="0">
                <a:solidFill>
                  <a:schemeClr val="accent6"/>
                </a:solidFill>
              </a:rPr>
              <a:t>Arêtes Visibles</a:t>
            </a:r>
            <a:endParaRPr lang="fr-FR" b="1" dirty="0">
              <a:solidFill>
                <a:schemeClr val="accent6"/>
              </a:solidFill>
            </a:endParaRPr>
          </a:p>
        </p:txBody>
      </p:sp>
      <p:sp>
        <p:nvSpPr>
          <p:cNvPr id="3" name="Date Placeholder 2"/>
          <p:cNvSpPr>
            <a:spLocks noGrp="1"/>
          </p:cNvSpPr>
          <p:nvPr>
            <p:ph type="dt" sz="half" idx="10"/>
          </p:nvPr>
        </p:nvSpPr>
        <p:spPr/>
        <p:txBody>
          <a:bodyPr/>
          <a:lstStyle/>
          <a:p>
            <a:fld id="{942491B0-B257-490A-A06D-1C13D02CFC12}"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828836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a:t>Combien de vues devrons-nous représenter ?</a:t>
            </a:r>
            <a:endParaRPr lang="en-US" sz="4000" dirty="0"/>
          </a:p>
        </p:txBody>
      </p:sp>
      <p:sp>
        <p:nvSpPr>
          <p:cNvPr id="3" name="Content Placeholder 2"/>
          <p:cNvSpPr>
            <a:spLocks noGrp="1"/>
          </p:cNvSpPr>
          <p:nvPr>
            <p:ph sz="half" idx="1"/>
          </p:nvPr>
        </p:nvSpPr>
        <p:spPr>
          <a:xfrm>
            <a:off x="838200" y="1825624"/>
            <a:ext cx="5581650" cy="4550461"/>
          </a:xfrm>
        </p:spPr>
        <p:txBody>
          <a:bodyPr>
            <a:normAutofit lnSpcReduction="10000"/>
          </a:bodyPr>
          <a:lstStyle/>
          <a:p>
            <a:r>
              <a:rPr lang="fr-FR" dirty="0"/>
              <a:t>Le </a:t>
            </a:r>
            <a:r>
              <a:rPr lang="fr-FR" dirty="0" smtClean="0"/>
              <a:t>nombre </a:t>
            </a:r>
            <a:r>
              <a:rPr lang="fr-FR" dirty="0"/>
              <a:t>de </a:t>
            </a:r>
            <a:r>
              <a:rPr lang="fr-FR" dirty="0" smtClean="0"/>
              <a:t>vues </a:t>
            </a:r>
            <a:r>
              <a:rPr lang="fr-FR" dirty="0"/>
              <a:t>représentées sur un dessin industriel doivent être autant que nécessaire pour représenter la pièce précisément.</a:t>
            </a:r>
          </a:p>
          <a:p>
            <a:endParaRPr lang="fr-FR" dirty="0" smtClean="0"/>
          </a:p>
          <a:p>
            <a:r>
              <a:rPr lang="fr-FR" dirty="0" smtClean="0"/>
              <a:t>Le trait d'axe</a:t>
            </a:r>
            <a:br>
              <a:rPr lang="fr-FR" dirty="0" smtClean="0"/>
            </a:br>
            <a:r>
              <a:rPr lang="fr-FR" dirty="0" smtClean="0"/>
              <a:t/>
            </a:r>
            <a:br>
              <a:rPr lang="fr-FR" dirty="0" smtClean="0"/>
            </a:br>
            <a:r>
              <a:rPr lang="fr-FR" dirty="0" smtClean="0"/>
              <a:t>indique les position des centres d’un axe cylindrique, les formes circulaires etc.</a:t>
            </a:r>
            <a:r>
              <a:rPr lang="fr-FR" dirty="0"/>
              <a:t/>
            </a:r>
            <a:br>
              <a:rPr lang="fr-FR" dirty="0"/>
            </a:br>
            <a:r>
              <a:rPr lang="fr-FR" dirty="0" smtClean="0"/>
              <a:t>Cette ligne est appelé </a:t>
            </a:r>
            <a:r>
              <a:rPr lang="fr-FR" dirty="0" smtClean="0">
                <a:solidFill>
                  <a:srgbClr val="FF0000"/>
                </a:solidFill>
              </a:rPr>
              <a:t>trait d’axe</a:t>
            </a:r>
            <a:r>
              <a:rPr lang="fr-FR" dirty="0" smtClean="0"/>
              <a:t>.</a:t>
            </a:r>
          </a:p>
        </p:txBody>
      </p:sp>
      <p:pic>
        <p:nvPicPr>
          <p:cNvPr id="5" name="Picture 4"/>
          <p:cNvPicPr>
            <a:picLocks noChangeAspect="1"/>
          </p:cNvPicPr>
          <p:nvPr/>
        </p:nvPicPr>
        <p:blipFill rotWithShape="1">
          <a:blip r:embed="rId2"/>
          <a:srcRect t="13229" b="5121"/>
          <a:stretch/>
        </p:blipFill>
        <p:spPr>
          <a:xfrm>
            <a:off x="7980405" y="1466336"/>
            <a:ext cx="1880287" cy="1389041"/>
          </a:xfrm>
          <a:prstGeom prst="rect">
            <a:avLst/>
          </a:prstGeom>
        </p:spPr>
      </p:pic>
      <p:pic>
        <p:nvPicPr>
          <p:cNvPr id="6" name="Picture 5"/>
          <p:cNvPicPr>
            <a:picLocks noChangeAspect="1"/>
          </p:cNvPicPr>
          <p:nvPr/>
        </p:nvPicPr>
        <p:blipFill>
          <a:blip r:embed="rId3"/>
          <a:stretch>
            <a:fillRect/>
          </a:stretch>
        </p:blipFill>
        <p:spPr>
          <a:xfrm>
            <a:off x="6711133" y="3122398"/>
            <a:ext cx="4733925" cy="3562350"/>
          </a:xfrm>
          <a:prstGeom prst="rect">
            <a:avLst/>
          </a:prstGeom>
        </p:spPr>
      </p:pic>
      <p:sp>
        <p:nvSpPr>
          <p:cNvPr id="7" name="Slide Number Placeholder 6"/>
          <p:cNvSpPr>
            <a:spLocks noGrp="1"/>
          </p:cNvSpPr>
          <p:nvPr>
            <p:ph type="sldNum" sz="quarter" idx="12"/>
          </p:nvPr>
        </p:nvSpPr>
        <p:spPr/>
        <p:txBody>
          <a:bodyPr/>
          <a:lstStyle/>
          <a:p>
            <a:fld id="{0B3E07E0-055B-4305-A5F9-93FAB2F5D96F}" type="slidenum">
              <a:rPr lang="en-US" smtClean="0"/>
              <a:pPr/>
              <a:t>70</a:t>
            </a:fld>
            <a:endParaRPr lang="en-US"/>
          </a:p>
        </p:txBody>
      </p:sp>
      <p:grpSp>
        <p:nvGrpSpPr>
          <p:cNvPr id="4" name="Group 3"/>
          <p:cNvGrpSpPr/>
          <p:nvPr/>
        </p:nvGrpSpPr>
        <p:grpSpPr>
          <a:xfrm>
            <a:off x="2079025" y="4309161"/>
            <a:ext cx="2743200" cy="47625"/>
            <a:chOff x="1724025" y="6076950"/>
            <a:chExt cx="2743200" cy="47625"/>
          </a:xfrm>
        </p:grpSpPr>
        <p:pic>
          <p:nvPicPr>
            <p:cNvPr id="8" name="Picture 7"/>
            <p:cNvPicPr>
              <a:picLocks noChangeAspect="1"/>
            </p:cNvPicPr>
            <p:nvPr/>
          </p:nvPicPr>
          <p:blipFill rotWithShape="1">
            <a:blip r:embed="rId3"/>
            <a:srcRect l="64397" t="73847" r="16488" b="24816"/>
            <a:stretch/>
          </p:blipFill>
          <p:spPr>
            <a:xfrm>
              <a:off x="1724025" y="6076950"/>
              <a:ext cx="904875" cy="47625"/>
            </a:xfrm>
            <a:prstGeom prst="rect">
              <a:avLst/>
            </a:prstGeom>
          </p:spPr>
        </p:pic>
        <p:pic>
          <p:nvPicPr>
            <p:cNvPr id="9" name="Picture 8"/>
            <p:cNvPicPr>
              <a:picLocks noChangeAspect="1"/>
            </p:cNvPicPr>
            <p:nvPr/>
          </p:nvPicPr>
          <p:blipFill rotWithShape="1">
            <a:blip r:embed="rId3"/>
            <a:srcRect l="64397" t="73847" r="16488" b="24816"/>
            <a:stretch/>
          </p:blipFill>
          <p:spPr>
            <a:xfrm>
              <a:off x="2647950" y="6076950"/>
              <a:ext cx="904875" cy="47625"/>
            </a:xfrm>
            <a:prstGeom prst="rect">
              <a:avLst/>
            </a:prstGeom>
          </p:spPr>
        </p:pic>
        <p:pic>
          <p:nvPicPr>
            <p:cNvPr id="10" name="Picture 9"/>
            <p:cNvPicPr>
              <a:picLocks noChangeAspect="1"/>
            </p:cNvPicPr>
            <p:nvPr/>
          </p:nvPicPr>
          <p:blipFill rotWithShape="1">
            <a:blip r:embed="rId3"/>
            <a:srcRect l="64397" t="73847" r="16488" b="24816"/>
            <a:stretch/>
          </p:blipFill>
          <p:spPr>
            <a:xfrm>
              <a:off x="3562350" y="6076950"/>
              <a:ext cx="904875" cy="47625"/>
            </a:xfrm>
            <a:prstGeom prst="rect">
              <a:avLst/>
            </a:prstGeom>
          </p:spPr>
        </p:pic>
      </p:grpSp>
      <p:sp>
        <p:nvSpPr>
          <p:cNvPr id="13" name="Date Placeholder 12"/>
          <p:cNvSpPr>
            <a:spLocks noGrp="1"/>
          </p:cNvSpPr>
          <p:nvPr>
            <p:ph type="dt" sz="half" idx="10"/>
          </p:nvPr>
        </p:nvSpPr>
        <p:spPr/>
        <p:txBody>
          <a:bodyPr/>
          <a:lstStyle/>
          <a:p>
            <a:fld id="{8A69FB73-8691-480D-B001-653BB227435D}" type="datetime7">
              <a:rPr lang="en-US" smtClean="0"/>
              <a:pPr/>
              <a:t>Nov-18</a:t>
            </a:fld>
            <a:endParaRPr lang="en-US"/>
          </a:p>
        </p:txBody>
      </p:sp>
      <p:sp>
        <p:nvSpPr>
          <p:cNvPr id="14" name="Footer Placeholder 13"/>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7413460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a:t>Combien de vues devrons-nous représenter ?</a:t>
            </a:r>
            <a:endParaRPr lang="en-US" sz="4000" dirty="0"/>
          </a:p>
        </p:txBody>
      </p:sp>
      <p:sp>
        <p:nvSpPr>
          <p:cNvPr id="3" name="Content Placeholder 2"/>
          <p:cNvSpPr>
            <a:spLocks noGrp="1"/>
          </p:cNvSpPr>
          <p:nvPr>
            <p:ph sz="half" idx="1"/>
          </p:nvPr>
        </p:nvSpPr>
        <p:spPr>
          <a:xfrm>
            <a:off x="838200" y="1825625"/>
            <a:ext cx="5581650" cy="4351338"/>
          </a:xfrm>
        </p:spPr>
        <p:txBody>
          <a:bodyPr>
            <a:normAutofit/>
          </a:bodyPr>
          <a:lstStyle/>
          <a:p>
            <a:r>
              <a:rPr lang="fr-FR" dirty="0" smtClean="0"/>
              <a:t>Le trait d’axe nous permet d’utiliser que la vue de face pour la représentation de cette pièce. </a:t>
            </a:r>
          </a:p>
          <a:p>
            <a:endParaRPr lang="fr-FR" dirty="0"/>
          </a:p>
          <a:p>
            <a:pPr marL="0" indent="0">
              <a:buNone/>
            </a:pPr>
            <a:endParaRPr lang="fr-FR" dirty="0" smtClean="0"/>
          </a:p>
        </p:txBody>
      </p:sp>
      <p:pic>
        <p:nvPicPr>
          <p:cNvPr id="6" name="Picture 5"/>
          <p:cNvPicPr>
            <a:picLocks noChangeAspect="1"/>
          </p:cNvPicPr>
          <p:nvPr/>
        </p:nvPicPr>
        <p:blipFill rotWithShape="1">
          <a:blip r:embed="rId2"/>
          <a:srcRect l="36079" t="47167"/>
          <a:stretch/>
        </p:blipFill>
        <p:spPr>
          <a:xfrm>
            <a:off x="7407554" y="3707026"/>
            <a:ext cx="3025988" cy="1882089"/>
          </a:xfrm>
          <a:prstGeom prst="rect">
            <a:avLst/>
          </a:prstGeom>
        </p:spPr>
      </p:pic>
      <p:pic>
        <p:nvPicPr>
          <p:cNvPr id="7" name="Picture 6"/>
          <p:cNvPicPr>
            <a:picLocks noChangeAspect="1"/>
          </p:cNvPicPr>
          <p:nvPr/>
        </p:nvPicPr>
        <p:blipFill rotWithShape="1">
          <a:blip r:embed="rId3"/>
          <a:srcRect t="13229" b="5121"/>
          <a:stretch/>
        </p:blipFill>
        <p:spPr>
          <a:xfrm>
            <a:off x="7980404" y="1894703"/>
            <a:ext cx="1880287" cy="1389041"/>
          </a:xfrm>
          <a:prstGeom prst="rect">
            <a:avLst/>
          </a:prstGeom>
        </p:spPr>
      </p:pic>
      <p:sp>
        <p:nvSpPr>
          <p:cNvPr id="4" name="Slide Number Placeholder 3"/>
          <p:cNvSpPr>
            <a:spLocks noGrp="1"/>
          </p:cNvSpPr>
          <p:nvPr>
            <p:ph type="sldNum" sz="quarter" idx="12"/>
          </p:nvPr>
        </p:nvSpPr>
        <p:spPr/>
        <p:txBody>
          <a:bodyPr/>
          <a:lstStyle/>
          <a:p>
            <a:fld id="{0B3E07E0-055B-4305-A5F9-93FAB2F5D96F}" type="slidenum">
              <a:rPr lang="en-US" smtClean="0"/>
              <a:pPr/>
              <a:t>71</a:t>
            </a:fld>
            <a:endParaRPr lang="en-US"/>
          </a:p>
        </p:txBody>
      </p:sp>
      <p:sp>
        <p:nvSpPr>
          <p:cNvPr id="5" name="Date Placeholder 4"/>
          <p:cNvSpPr>
            <a:spLocks noGrp="1"/>
          </p:cNvSpPr>
          <p:nvPr>
            <p:ph type="dt" sz="half" idx="10"/>
          </p:nvPr>
        </p:nvSpPr>
        <p:spPr/>
        <p:txBody>
          <a:bodyPr/>
          <a:lstStyle/>
          <a:p>
            <a:fld id="{12806200-5602-40DF-8394-6043D01DB437}" type="datetime7">
              <a:rPr lang="en-US" smtClean="0"/>
              <a:pPr/>
              <a:t>Nov-18</a:t>
            </a:fld>
            <a:endParaRPr lang="en-US"/>
          </a:p>
        </p:txBody>
      </p:sp>
      <p:sp>
        <p:nvSpPr>
          <p:cNvPr id="8" name="Footer Placeholder 7"/>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624920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a:t>Combien de vues devrons-nous représenter ?</a:t>
            </a:r>
            <a:endParaRPr lang="en-US" sz="4000" dirty="0"/>
          </a:p>
        </p:txBody>
      </p:sp>
      <p:sp>
        <p:nvSpPr>
          <p:cNvPr id="3" name="Content Placeholder 2"/>
          <p:cNvSpPr>
            <a:spLocks noGrp="1"/>
          </p:cNvSpPr>
          <p:nvPr>
            <p:ph sz="half" idx="1"/>
          </p:nvPr>
        </p:nvSpPr>
        <p:spPr>
          <a:xfrm>
            <a:off x="838200" y="1825625"/>
            <a:ext cx="5581650" cy="4351338"/>
          </a:xfrm>
        </p:spPr>
        <p:txBody>
          <a:bodyPr>
            <a:normAutofit/>
          </a:bodyPr>
          <a:lstStyle/>
          <a:p>
            <a:r>
              <a:rPr lang="fr-FR" dirty="0" smtClean="0"/>
              <a:t>Le trait d’axe nous permet d’utiliser que la vue de face pour la représentation de cette pièce. </a:t>
            </a:r>
          </a:p>
          <a:p>
            <a:endParaRPr lang="fr-FR" dirty="0" smtClean="0"/>
          </a:p>
          <a:p>
            <a:r>
              <a:rPr lang="fr-FR" dirty="0" smtClean="0">
                <a:solidFill>
                  <a:srgbClr val="FF0000"/>
                </a:solidFill>
              </a:rPr>
              <a:t>Comparer les deux pièces et les </a:t>
            </a:r>
            <a:r>
              <a:rPr lang="fr-FR" dirty="0">
                <a:solidFill>
                  <a:srgbClr val="FF0000"/>
                </a:solidFill>
              </a:rPr>
              <a:t>d</a:t>
            </a:r>
            <a:r>
              <a:rPr lang="fr-FR" dirty="0" smtClean="0">
                <a:solidFill>
                  <a:srgbClr val="FF0000"/>
                </a:solidFill>
              </a:rPr>
              <a:t>ifférences aux dessins. Quelle est votre observation </a:t>
            </a:r>
            <a:r>
              <a:rPr lang="el-GR" dirty="0" smtClean="0">
                <a:solidFill>
                  <a:srgbClr val="FF0000"/>
                </a:solidFill>
              </a:rPr>
              <a:t>?</a:t>
            </a:r>
            <a:r>
              <a:rPr lang="fr-FR" dirty="0" smtClean="0">
                <a:solidFill>
                  <a:srgbClr val="FF0000"/>
                </a:solidFill>
              </a:rPr>
              <a:t> </a:t>
            </a:r>
            <a:endParaRPr lang="fr-FR" dirty="0">
              <a:solidFill>
                <a:srgbClr val="FF0000"/>
              </a:solidFill>
            </a:endParaRPr>
          </a:p>
          <a:p>
            <a:pPr marL="0" indent="0">
              <a:buNone/>
            </a:pPr>
            <a:endParaRPr lang="fr-FR" dirty="0" smtClean="0"/>
          </a:p>
        </p:txBody>
      </p:sp>
      <p:pic>
        <p:nvPicPr>
          <p:cNvPr id="6" name="Picture 5"/>
          <p:cNvPicPr>
            <a:picLocks noChangeAspect="1"/>
          </p:cNvPicPr>
          <p:nvPr/>
        </p:nvPicPr>
        <p:blipFill rotWithShape="1">
          <a:blip r:embed="rId2"/>
          <a:srcRect l="36079" t="47167"/>
          <a:stretch/>
        </p:blipFill>
        <p:spPr>
          <a:xfrm>
            <a:off x="6398706" y="3811160"/>
            <a:ext cx="3025988" cy="1882089"/>
          </a:xfrm>
          <a:prstGeom prst="rect">
            <a:avLst/>
          </a:prstGeom>
        </p:spPr>
      </p:pic>
      <p:pic>
        <p:nvPicPr>
          <p:cNvPr id="7" name="Picture 6"/>
          <p:cNvPicPr>
            <a:picLocks noChangeAspect="1"/>
          </p:cNvPicPr>
          <p:nvPr/>
        </p:nvPicPr>
        <p:blipFill rotWithShape="1">
          <a:blip r:embed="rId3"/>
          <a:srcRect t="13229" b="5121"/>
          <a:stretch/>
        </p:blipFill>
        <p:spPr>
          <a:xfrm>
            <a:off x="7040261" y="1934367"/>
            <a:ext cx="1880287" cy="1389041"/>
          </a:xfrm>
          <a:prstGeom prst="rect">
            <a:avLst/>
          </a:prstGeom>
        </p:spPr>
      </p:pic>
      <p:sp>
        <p:nvSpPr>
          <p:cNvPr id="4" name="Slide Number Placeholder 3"/>
          <p:cNvSpPr>
            <a:spLocks noGrp="1"/>
          </p:cNvSpPr>
          <p:nvPr>
            <p:ph type="sldNum" sz="quarter" idx="12"/>
          </p:nvPr>
        </p:nvSpPr>
        <p:spPr/>
        <p:txBody>
          <a:bodyPr/>
          <a:lstStyle/>
          <a:p>
            <a:fld id="{0B3E07E0-055B-4305-A5F9-93FAB2F5D96F}" type="slidenum">
              <a:rPr lang="en-US" smtClean="0"/>
              <a:pPr/>
              <a:t>72</a:t>
            </a:fld>
            <a:endParaRPr lang="en-US"/>
          </a:p>
        </p:txBody>
      </p:sp>
      <p:pic>
        <p:nvPicPr>
          <p:cNvPr id="5" name="Picture 4"/>
          <p:cNvPicPr>
            <a:picLocks noChangeAspect="1"/>
          </p:cNvPicPr>
          <p:nvPr/>
        </p:nvPicPr>
        <p:blipFill>
          <a:blip r:embed="rId4"/>
          <a:stretch>
            <a:fillRect/>
          </a:stretch>
        </p:blipFill>
        <p:spPr>
          <a:xfrm>
            <a:off x="9833530" y="1779701"/>
            <a:ext cx="1949633" cy="1639117"/>
          </a:xfrm>
          <a:prstGeom prst="rect">
            <a:avLst/>
          </a:prstGeom>
        </p:spPr>
      </p:pic>
      <p:pic>
        <p:nvPicPr>
          <p:cNvPr id="9" name="Picture 8"/>
          <p:cNvPicPr>
            <a:picLocks noChangeAspect="1"/>
          </p:cNvPicPr>
          <p:nvPr/>
        </p:nvPicPr>
        <p:blipFill rotWithShape="1">
          <a:blip r:embed="rId5"/>
          <a:srcRect l="12336" t="25060" r="28733" b="25787"/>
          <a:stretch/>
        </p:blipFill>
        <p:spPr>
          <a:xfrm>
            <a:off x="9500894" y="4132830"/>
            <a:ext cx="2614906" cy="1314948"/>
          </a:xfrm>
          <a:prstGeom prst="rect">
            <a:avLst/>
          </a:prstGeom>
        </p:spPr>
      </p:pic>
      <p:sp>
        <p:nvSpPr>
          <p:cNvPr id="8" name="Date Placeholder 7"/>
          <p:cNvSpPr>
            <a:spLocks noGrp="1"/>
          </p:cNvSpPr>
          <p:nvPr>
            <p:ph type="dt" sz="half" idx="10"/>
          </p:nvPr>
        </p:nvSpPr>
        <p:spPr/>
        <p:txBody>
          <a:bodyPr/>
          <a:lstStyle/>
          <a:p>
            <a:fld id="{056BE562-B9B8-4794-AE28-7F2A72EF29FF}" type="datetime7">
              <a:rPr lang="en-US" smtClean="0"/>
              <a:pPr/>
              <a:t>Nov-18</a:t>
            </a:fld>
            <a:endParaRPr lang="en-US"/>
          </a:p>
        </p:txBody>
      </p:sp>
      <p:sp>
        <p:nvSpPr>
          <p:cNvPr id="10" name="Footer Placeholder 9"/>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37403489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961" y="558894"/>
            <a:ext cx="9982200" cy="841062"/>
          </a:xfrm>
        </p:spPr>
        <p:txBody>
          <a:bodyPr/>
          <a:lstStyle/>
          <a:p>
            <a:r>
              <a:rPr lang="fr-FR" smtClean="0"/>
              <a:t>Les lignes </a:t>
            </a:r>
            <a:r>
              <a:rPr lang="fr-FR" dirty="0" smtClean="0"/>
              <a:t>basiques du dessin technique</a:t>
            </a:r>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168838713"/>
              </p:ext>
            </p:extLst>
          </p:nvPr>
        </p:nvGraphicFramePr>
        <p:xfrm>
          <a:off x="910461" y="1606440"/>
          <a:ext cx="10033764" cy="4547235"/>
        </p:xfrm>
        <a:graphic>
          <a:graphicData uri="http://schemas.openxmlformats.org/drawingml/2006/table">
            <a:tbl>
              <a:tblPr firstRow="1" bandRow="1">
                <a:tableStyleId>{5940675A-B579-460E-94D1-54222C63F5DA}</a:tableStyleId>
              </a:tblPr>
              <a:tblGrid>
                <a:gridCol w="2242314"/>
                <a:gridCol w="3248025"/>
                <a:gridCol w="1079157"/>
                <a:gridCol w="1161535"/>
                <a:gridCol w="2302733"/>
              </a:tblGrid>
              <a:tr h="342900">
                <a:tc>
                  <a:txBody>
                    <a:bodyPr/>
                    <a:lstStyle/>
                    <a:p>
                      <a:r>
                        <a:rPr lang="fr-FR" b="1" dirty="0" smtClean="0"/>
                        <a:t>Ligne de :</a:t>
                      </a:r>
                      <a:endParaRPr lang="en-US" b="1" dirty="0"/>
                    </a:p>
                  </a:txBody>
                  <a:tcPr/>
                </a:tc>
                <a:tc>
                  <a:txBody>
                    <a:bodyPr/>
                    <a:lstStyle/>
                    <a:p>
                      <a:r>
                        <a:rPr lang="fr-FR" b="1" dirty="0" smtClean="0"/>
                        <a:t>Elle dénote :</a:t>
                      </a:r>
                      <a:endParaRPr lang="en-US" b="1" dirty="0"/>
                    </a:p>
                  </a:txBody>
                  <a:tcPr/>
                </a:tc>
                <a:tc>
                  <a:txBody>
                    <a:bodyPr/>
                    <a:lstStyle/>
                    <a:p>
                      <a:r>
                        <a:rPr lang="fr-FR" b="1" dirty="0" smtClean="0"/>
                        <a:t>Largeur</a:t>
                      </a:r>
                      <a:endParaRPr lang="en-US" b="1" dirty="0"/>
                    </a:p>
                  </a:txBody>
                  <a:tcPr/>
                </a:tc>
                <a:tc>
                  <a:txBody>
                    <a:bodyPr/>
                    <a:lstStyle/>
                    <a:p>
                      <a:r>
                        <a:rPr lang="fr-FR" b="1" dirty="0" smtClean="0"/>
                        <a:t>Trait</a:t>
                      </a:r>
                      <a:endParaRPr lang="en-US" b="1" dirty="0"/>
                    </a:p>
                  </a:txBody>
                  <a:tcPr/>
                </a:tc>
                <a:tc>
                  <a:txBody>
                    <a:bodyPr/>
                    <a:lstStyle/>
                    <a:p>
                      <a:r>
                        <a:rPr lang="fr-FR" b="1" dirty="0" smtClean="0"/>
                        <a:t>Représentation</a:t>
                      </a:r>
                      <a:endParaRPr lang="en-US" b="1" dirty="0"/>
                    </a:p>
                  </a:txBody>
                  <a:tcPr/>
                </a:tc>
              </a:tr>
              <a:tr h="1082040">
                <a:tc>
                  <a:txBody>
                    <a:bodyPr/>
                    <a:lstStyle/>
                    <a:p>
                      <a:r>
                        <a:rPr lang="fr-FR" sz="1600" dirty="0" smtClean="0"/>
                        <a:t>Arêtes</a:t>
                      </a:r>
                      <a:r>
                        <a:rPr lang="fr-FR" sz="1600" baseline="0" dirty="0" smtClean="0"/>
                        <a:t> et contours visibles</a:t>
                      </a:r>
                      <a:endParaRPr lang="en-US" sz="16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aseline="0" dirty="0" smtClean="0"/>
                        <a:t>Le contour d’un objet et les lignes où on repère des angles formées par la surface visible de l’objet </a:t>
                      </a:r>
                      <a:endParaRPr lang="en-US" sz="1600" dirty="0" smtClean="0"/>
                    </a:p>
                  </a:txBody>
                  <a:tcPr anchor="ctr"/>
                </a:tc>
                <a:tc>
                  <a:txBody>
                    <a:bodyPr/>
                    <a:lstStyle/>
                    <a:p>
                      <a:r>
                        <a:rPr lang="fr-FR" sz="1600" dirty="0" smtClean="0"/>
                        <a:t>Epaisse</a:t>
                      </a:r>
                    </a:p>
                    <a:p>
                      <a:r>
                        <a:rPr lang="fr-FR" sz="1600" dirty="0" smtClean="0"/>
                        <a:t>(0,7</a:t>
                      </a:r>
                      <a:r>
                        <a:rPr lang="fr-FR" sz="1600" baseline="0" dirty="0" smtClean="0"/>
                        <a:t> mm)</a:t>
                      </a:r>
                      <a:endParaRPr lang="en-US" sz="1600" dirty="0"/>
                    </a:p>
                  </a:txBody>
                  <a:tcPr anchor="ctr"/>
                </a:tc>
                <a:tc>
                  <a:txBody>
                    <a:bodyPr/>
                    <a:lstStyle/>
                    <a:p>
                      <a:r>
                        <a:rPr lang="fr-FR" sz="1600" dirty="0" smtClean="0"/>
                        <a:t>Continu</a:t>
                      </a:r>
                      <a:endParaRPr lang="en-US" sz="1600" dirty="0"/>
                    </a:p>
                  </a:txBody>
                  <a:tcPr anchor="ctr"/>
                </a:tc>
                <a:tc>
                  <a:txBody>
                    <a:bodyPr/>
                    <a:lstStyle/>
                    <a:p>
                      <a:endParaRPr lang="en-US" sz="1600" dirty="0"/>
                    </a:p>
                  </a:txBody>
                  <a:tcPr anchor="ctr"/>
                </a:tc>
              </a:tr>
              <a:tr h="1057275">
                <a:tc>
                  <a:txBody>
                    <a:bodyPr/>
                    <a:lstStyle/>
                    <a:p>
                      <a:r>
                        <a:rPr lang="fr-FR" sz="1600" dirty="0" smtClean="0"/>
                        <a:t>Arêtes et contours cachés</a:t>
                      </a:r>
                      <a:endParaRPr lang="en-US" sz="16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aseline="0" dirty="0" smtClean="0"/>
                        <a:t>Comme avant mais pour les surfaces cachées de l’objet </a:t>
                      </a:r>
                      <a:endParaRPr lang="en-US" sz="1600" dirty="0" smtClean="0"/>
                    </a:p>
                  </a:txBody>
                  <a:tcPr anchor="ctr"/>
                </a:tc>
                <a:tc>
                  <a:txBody>
                    <a:bodyPr/>
                    <a:lstStyle/>
                    <a:p>
                      <a:r>
                        <a:rPr lang="fr-FR" sz="1600" dirty="0" smtClean="0"/>
                        <a:t>Fine </a:t>
                      </a:r>
                    </a:p>
                    <a:p>
                      <a:r>
                        <a:rPr lang="fr-FR" sz="1600" dirty="0" smtClean="0"/>
                        <a:t>(0,5</a:t>
                      </a:r>
                      <a:r>
                        <a:rPr lang="fr-FR" sz="1600" baseline="0" dirty="0" smtClean="0"/>
                        <a:t> mm)</a:t>
                      </a:r>
                      <a:endParaRPr lang="en-US" sz="1600" dirty="0"/>
                    </a:p>
                  </a:txBody>
                  <a:tcPr anchor="ctr"/>
                </a:tc>
                <a:tc>
                  <a:txBody>
                    <a:bodyPr/>
                    <a:lstStyle/>
                    <a:p>
                      <a:r>
                        <a:rPr lang="fr-FR" sz="1600" dirty="0" smtClean="0"/>
                        <a:t>Interrompu</a:t>
                      </a:r>
                      <a:endParaRPr lang="en-US" sz="1600" dirty="0"/>
                    </a:p>
                  </a:txBody>
                  <a:tcPr anchor="ctr"/>
                </a:tc>
                <a:tc>
                  <a:txBody>
                    <a:bodyPr/>
                    <a:lstStyle/>
                    <a:p>
                      <a:endParaRPr lang="en-US" sz="1600" dirty="0"/>
                    </a:p>
                  </a:txBody>
                  <a:tcPr anchor="ctr"/>
                </a:tc>
              </a:tr>
              <a:tr h="2038350">
                <a:tc>
                  <a:txBody>
                    <a:bodyPr/>
                    <a:lstStyle/>
                    <a:p>
                      <a:r>
                        <a:rPr lang="fr-FR" sz="1600" dirty="0" smtClean="0"/>
                        <a:t>Axes : pièces</a:t>
                      </a:r>
                      <a:r>
                        <a:rPr lang="fr-FR" sz="1600" baseline="0" dirty="0" smtClean="0"/>
                        <a:t> de </a:t>
                      </a:r>
                      <a:r>
                        <a:rPr lang="fr-FR" sz="1600" dirty="0" smtClean="0"/>
                        <a:t>révolution,</a:t>
                      </a:r>
                      <a:r>
                        <a:rPr lang="fr-FR" sz="1600" baseline="0" dirty="0" smtClean="0"/>
                        <a:t> centres, cercles fictifs </a:t>
                      </a:r>
                    </a:p>
                    <a:p>
                      <a:r>
                        <a:rPr lang="fr-FR" sz="1600" baseline="0" dirty="0" smtClean="0"/>
                        <a:t>(mais aussi : plan de symétrie, trajectoire, assemblage en vue isométrique, dentures, …)</a:t>
                      </a:r>
                      <a:endParaRPr lang="en-US" sz="1600" b="1"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600" dirty="0" smtClean="0"/>
                        <a:t>La position d’un</a:t>
                      </a:r>
                      <a:r>
                        <a:rPr lang="fr-FR" sz="1600" baseline="0" dirty="0" smtClean="0"/>
                        <a:t> axe de révolution, centres</a:t>
                      </a:r>
                      <a:br>
                        <a:rPr lang="fr-FR" sz="1600" baseline="0" dirty="0" smtClean="0"/>
                      </a:br>
                      <a:endParaRPr lang="fr-FR" sz="600" baseline="0" dirty="0" smtClean="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600" baseline="0" dirty="0" smtClean="0"/>
                        <a:t>Cercles fictifs d’où on repère des configurations géométriques qui sont caractéristiques d’une pièce</a:t>
                      </a:r>
                      <a:br>
                        <a:rPr lang="fr-FR" sz="1600" baseline="0" dirty="0" smtClean="0"/>
                      </a:br>
                      <a:r>
                        <a:rPr lang="fr-FR" sz="600" baseline="0" dirty="0" smtClean="0"/>
                        <a:t> </a:t>
                      </a:r>
                      <a:endParaRPr lang="fr-FR" sz="1200" baseline="0" dirty="0" smtClean="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600" baseline="0" dirty="0" smtClean="0"/>
                        <a:t>La position d’un plan de symétrie</a:t>
                      </a:r>
                      <a:endParaRPr lang="en-US" sz="1600" dirty="0" smtClean="0"/>
                    </a:p>
                  </a:txBody>
                  <a:tcPr anchor="ctr"/>
                </a:tc>
                <a:tc>
                  <a:txBody>
                    <a:bodyPr/>
                    <a:lstStyle/>
                    <a:p>
                      <a:r>
                        <a:rPr lang="fr-FR" sz="1600" dirty="0" smtClean="0"/>
                        <a:t>Fine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(0,35</a:t>
                      </a:r>
                      <a:r>
                        <a:rPr lang="fr-FR" sz="1600" baseline="0" dirty="0" smtClean="0"/>
                        <a:t> mm)</a:t>
                      </a:r>
                      <a:endParaRPr lang="en-US" sz="1600"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Mixte Interrompu long,</a:t>
                      </a:r>
                      <a:r>
                        <a:rPr lang="fr-FR" sz="1600" baseline="0" dirty="0" smtClean="0"/>
                        <a:t> court</a:t>
                      </a:r>
                      <a:endParaRPr lang="en-US" sz="1600" dirty="0" smtClean="0"/>
                    </a:p>
                    <a:p>
                      <a:endParaRPr lang="en-US" sz="1600" dirty="0"/>
                    </a:p>
                  </a:txBody>
                  <a:tcPr anchor="ctr"/>
                </a:tc>
                <a:tc>
                  <a:txBody>
                    <a:bodyPr/>
                    <a:lstStyle/>
                    <a:p>
                      <a:r>
                        <a:rPr lang="fr-FR" sz="1100" b="1" dirty="0" smtClean="0"/>
                        <a:t>Représentation classique:</a:t>
                      </a:r>
                    </a:p>
                    <a:p>
                      <a:endParaRPr lang="fr-FR" sz="1100" dirty="0" smtClean="0"/>
                    </a:p>
                    <a:p>
                      <a:endParaRPr lang="fr-FR" sz="1100" dirty="0" smtClean="0"/>
                    </a:p>
                    <a:p>
                      <a:endParaRPr lang="fr-FR" sz="1100" dirty="0" smtClean="0"/>
                    </a:p>
                    <a:p>
                      <a:endParaRPr lang="fr-FR" sz="1100" dirty="0" smtClean="0"/>
                    </a:p>
                    <a:p>
                      <a:r>
                        <a:rPr lang="fr-FR" sz="1100" dirty="0" smtClean="0"/>
                        <a:t>Représentation avec deux</a:t>
                      </a:r>
                      <a:r>
                        <a:rPr lang="fr-FR" sz="1100" baseline="0" dirty="0" smtClean="0"/>
                        <a:t> traits gros à ses extrémités, u</a:t>
                      </a:r>
                      <a:r>
                        <a:rPr lang="fr-FR" sz="1100" dirty="0" smtClean="0"/>
                        <a:t>tilisée que</a:t>
                      </a:r>
                      <a:r>
                        <a:rPr lang="fr-FR" sz="1100" baseline="0" dirty="0" smtClean="0"/>
                        <a:t> pour identifier un plan de symétrie : </a:t>
                      </a:r>
                      <a:endParaRPr lang="fr-FR" sz="1100" dirty="0" smtClean="0"/>
                    </a:p>
                    <a:p>
                      <a:endParaRPr lang="fr-FR" sz="1600" dirty="0" smtClean="0"/>
                    </a:p>
                  </a:txBody>
                  <a:tcPr anchor="ctr"/>
                </a:tc>
              </a:tr>
            </a:tbl>
          </a:graphicData>
        </a:graphic>
      </p:graphicFrame>
      <p:sp>
        <p:nvSpPr>
          <p:cNvPr id="5" name="Slide Number Placeholder 4"/>
          <p:cNvSpPr>
            <a:spLocks noGrp="1"/>
          </p:cNvSpPr>
          <p:nvPr>
            <p:ph type="sldNum" sz="quarter" idx="12"/>
          </p:nvPr>
        </p:nvSpPr>
        <p:spPr/>
        <p:txBody>
          <a:bodyPr/>
          <a:lstStyle/>
          <a:p>
            <a:fld id="{0B3E07E0-055B-4305-A5F9-93FAB2F5D96F}" type="slidenum">
              <a:rPr lang="en-US" smtClean="0"/>
              <a:pPr/>
              <a:t>73</a:t>
            </a:fld>
            <a:endParaRPr lang="en-US"/>
          </a:p>
        </p:txBody>
      </p:sp>
      <p:cxnSp>
        <p:nvCxnSpPr>
          <p:cNvPr id="7" name="Straight Connector 6"/>
          <p:cNvCxnSpPr/>
          <p:nvPr/>
        </p:nvCxnSpPr>
        <p:spPr>
          <a:xfrm flipV="1">
            <a:off x="8867070" y="2568877"/>
            <a:ext cx="1752549" cy="60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flipV="1">
            <a:off x="8867070" y="3534639"/>
            <a:ext cx="1752549" cy="45719"/>
            <a:chOff x="970206" y="6289675"/>
            <a:chExt cx="2362200" cy="66675"/>
          </a:xfrm>
          <a:noFill/>
        </p:grpSpPr>
        <p:pic>
          <p:nvPicPr>
            <p:cNvPr id="13" name="Picture 12"/>
            <p:cNvPicPr>
              <a:picLocks noChangeAspect="1"/>
            </p:cNvPicPr>
            <p:nvPr/>
          </p:nvPicPr>
          <p:blipFill rotWithShape="1">
            <a:blip r:embed="rId2"/>
            <a:srcRect l="10160" t="55609" r="23536" b="40801"/>
            <a:stretch/>
          </p:blipFill>
          <p:spPr>
            <a:xfrm>
              <a:off x="970206" y="6289675"/>
              <a:ext cx="1162050" cy="66675"/>
            </a:xfrm>
            <a:prstGeom prst="rect">
              <a:avLst/>
            </a:prstGeom>
            <a:grpFill/>
          </p:spPr>
        </p:pic>
        <p:pic>
          <p:nvPicPr>
            <p:cNvPr id="14" name="Picture 13"/>
            <p:cNvPicPr>
              <a:picLocks noChangeAspect="1"/>
            </p:cNvPicPr>
            <p:nvPr/>
          </p:nvPicPr>
          <p:blipFill rotWithShape="1">
            <a:blip r:embed="rId2"/>
            <a:srcRect l="10160" t="55609" r="23536" b="40801"/>
            <a:stretch/>
          </p:blipFill>
          <p:spPr>
            <a:xfrm>
              <a:off x="2170356" y="6289675"/>
              <a:ext cx="1162050" cy="66675"/>
            </a:xfrm>
            <a:prstGeom prst="rect">
              <a:avLst/>
            </a:prstGeom>
            <a:grpFill/>
          </p:spPr>
        </p:pic>
      </p:grpSp>
      <p:grpSp>
        <p:nvGrpSpPr>
          <p:cNvPr id="16" name="Group 15"/>
          <p:cNvGrpSpPr/>
          <p:nvPr/>
        </p:nvGrpSpPr>
        <p:grpSpPr>
          <a:xfrm>
            <a:off x="8708956" y="4630647"/>
            <a:ext cx="2181200" cy="45719"/>
            <a:chOff x="1724025" y="6076950"/>
            <a:chExt cx="1828800" cy="47625"/>
          </a:xfrm>
        </p:grpSpPr>
        <p:pic>
          <p:nvPicPr>
            <p:cNvPr id="17" name="Picture 16"/>
            <p:cNvPicPr>
              <a:picLocks noChangeAspect="1"/>
            </p:cNvPicPr>
            <p:nvPr/>
          </p:nvPicPr>
          <p:blipFill rotWithShape="1">
            <a:blip r:embed="rId3"/>
            <a:srcRect l="64397" t="73847" r="16488" b="24816"/>
            <a:stretch/>
          </p:blipFill>
          <p:spPr>
            <a:xfrm>
              <a:off x="1724025" y="6076950"/>
              <a:ext cx="904875" cy="47625"/>
            </a:xfrm>
            <a:prstGeom prst="rect">
              <a:avLst/>
            </a:prstGeom>
          </p:spPr>
        </p:pic>
        <p:pic>
          <p:nvPicPr>
            <p:cNvPr id="18" name="Picture 17"/>
            <p:cNvPicPr>
              <a:picLocks noChangeAspect="1"/>
            </p:cNvPicPr>
            <p:nvPr/>
          </p:nvPicPr>
          <p:blipFill rotWithShape="1">
            <a:blip r:embed="rId3"/>
            <a:srcRect l="64397" t="73847" r="16488" b="24816"/>
            <a:stretch/>
          </p:blipFill>
          <p:spPr>
            <a:xfrm>
              <a:off x="2647950" y="6076950"/>
              <a:ext cx="904875" cy="47625"/>
            </a:xfrm>
            <a:prstGeom prst="rect">
              <a:avLst/>
            </a:prstGeom>
          </p:spPr>
        </p:pic>
      </p:grpSp>
      <p:grpSp>
        <p:nvGrpSpPr>
          <p:cNvPr id="33" name="Group 32"/>
          <p:cNvGrpSpPr/>
          <p:nvPr/>
        </p:nvGrpSpPr>
        <p:grpSpPr>
          <a:xfrm>
            <a:off x="8666878" y="5825942"/>
            <a:ext cx="2181200" cy="126117"/>
            <a:chOff x="8427815" y="5844415"/>
            <a:chExt cx="2181200" cy="126117"/>
          </a:xfrm>
        </p:grpSpPr>
        <p:grpSp>
          <p:nvGrpSpPr>
            <p:cNvPr id="25" name="Group 24"/>
            <p:cNvGrpSpPr/>
            <p:nvPr/>
          </p:nvGrpSpPr>
          <p:grpSpPr>
            <a:xfrm>
              <a:off x="8427815" y="5890707"/>
              <a:ext cx="2181200" cy="45719"/>
              <a:chOff x="1724025" y="6076950"/>
              <a:chExt cx="1828800" cy="47625"/>
            </a:xfrm>
          </p:grpSpPr>
          <p:pic>
            <p:nvPicPr>
              <p:cNvPr id="26" name="Picture 25"/>
              <p:cNvPicPr>
                <a:picLocks noChangeAspect="1"/>
              </p:cNvPicPr>
              <p:nvPr/>
            </p:nvPicPr>
            <p:blipFill rotWithShape="1">
              <a:blip r:embed="rId3"/>
              <a:srcRect l="64397" t="73847" r="16488" b="24816"/>
              <a:stretch/>
            </p:blipFill>
            <p:spPr>
              <a:xfrm>
                <a:off x="1724025" y="6076950"/>
                <a:ext cx="904875" cy="47625"/>
              </a:xfrm>
              <a:prstGeom prst="rect">
                <a:avLst/>
              </a:prstGeom>
            </p:spPr>
          </p:pic>
          <p:pic>
            <p:nvPicPr>
              <p:cNvPr id="27" name="Picture 26"/>
              <p:cNvPicPr>
                <a:picLocks noChangeAspect="1"/>
              </p:cNvPicPr>
              <p:nvPr/>
            </p:nvPicPr>
            <p:blipFill rotWithShape="1">
              <a:blip r:embed="rId3"/>
              <a:srcRect l="64397" t="73847" r="16488" b="24816"/>
              <a:stretch/>
            </p:blipFill>
            <p:spPr>
              <a:xfrm>
                <a:off x="2647950" y="6076950"/>
                <a:ext cx="904875" cy="47625"/>
              </a:xfrm>
              <a:prstGeom prst="rect">
                <a:avLst/>
              </a:prstGeom>
            </p:spPr>
          </p:pic>
        </p:grpSp>
        <p:cxnSp>
          <p:nvCxnSpPr>
            <p:cNvPr id="29" name="Straight Connector 28"/>
            <p:cNvCxnSpPr/>
            <p:nvPr/>
          </p:nvCxnSpPr>
          <p:spPr>
            <a:xfrm>
              <a:off x="8486800" y="5844415"/>
              <a:ext cx="0" cy="119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543975" y="5847075"/>
              <a:ext cx="0" cy="119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0458475" y="5851280"/>
              <a:ext cx="0" cy="119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0515650" y="5844415"/>
              <a:ext cx="0" cy="119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Date Placeholder 2"/>
          <p:cNvSpPr>
            <a:spLocks noGrp="1"/>
          </p:cNvSpPr>
          <p:nvPr>
            <p:ph type="dt" sz="half" idx="10"/>
          </p:nvPr>
        </p:nvSpPr>
        <p:spPr/>
        <p:txBody>
          <a:bodyPr/>
          <a:lstStyle/>
          <a:p>
            <a:fld id="{D90A7EA7-1E2E-4BF3-A83D-C9093045B7D0}" type="datetime7">
              <a:rPr lang="en-US" smtClean="0"/>
              <a:pPr/>
              <a:t>Nov-18</a:t>
            </a:fld>
            <a:endParaRPr lang="en-US"/>
          </a:p>
        </p:txBody>
      </p:sp>
      <p:sp>
        <p:nvSpPr>
          <p:cNvPr id="4" name="Footer Placeholder 3"/>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761322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Exercice </a:t>
            </a:r>
            <a:r>
              <a:rPr lang="fr-FR" dirty="0"/>
              <a:t>1</a:t>
            </a:r>
          </a:p>
        </p:txBody>
      </p:sp>
      <p:sp>
        <p:nvSpPr>
          <p:cNvPr id="3" name="Content Placeholder 2"/>
          <p:cNvSpPr>
            <a:spLocks noGrp="1"/>
          </p:cNvSpPr>
          <p:nvPr>
            <p:ph sz="half" idx="1"/>
          </p:nvPr>
        </p:nvSpPr>
        <p:spPr/>
        <p:txBody>
          <a:bodyPr/>
          <a:lstStyle/>
          <a:p>
            <a:r>
              <a:rPr lang="fr-FR" dirty="0" smtClean="0"/>
              <a:t>Observez</a:t>
            </a:r>
            <a:r>
              <a:rPr lang="en-US" dirty="0" smtClean="0"/>
              <a:t> l</a:t>
            </a:r>
            <a:r>
              <a:rPr lang="fr-FR" dirty="0" smtClean="0"/>
              <a:t>’utilisation des lignes en traits mixtes. Quelles caractéristiques </a:t>
            </a:r>
            <a:r>
              <a:rPr lang="fr-FR" dirty="0"/>
              <a:t>de l’objet </a:t>
            </a:r>
            <a:r>
              <a:rPr lang="fr-FR" dirty="0" smtClean="0"/>
              <a:t>sont représentées </a:t>
            </a:r>
            <a:r>
              <a:rPr lang="el-GR" dirty="0" smtClean="0"/>
              <a:t>?</a:t>
            </a:r>
          </a:p>
          <a:p>
            <a:endParaRPr lang="el-GR" dirty="0"/>
          </a:p>
          <a:p>
            <a:pPr marL="0" indent="0">
              <a:buNone/>
            </a:pPr>
            <a:endParaRPr lang="en-US" dirty="0"/>
          </a:p>
        </p:txBody>
      </p:sp>
      <p:sp>
        <p:nvSpPr>
          <p:cNvPr id="5" name="Slide Number Placeholder 4"/>
          <p:cNvSpPr>
            <a:spLocks noGrp="1"/>
          </p:cNvSpPr>
          <p:nvPr>
            <p:ph type="sldNum" sz="quarter" idx="12"/>
          </p:nvPr>
        </p:nvSpPr>
        <p:spPr/>
        <p:txBody>
          <a:bodyPr/>
          <a:lstStyle/>
          <a:p>
            <a:fld id="{0B3E07E0-055B-4305-A5F9-93FAB2F5D96F}" type="slidenum">
              <a:rPr lang="en-US" smtClean="0"/>
              <a:pPr/>
              <a:t>74</a:t>
            </a:fld>
            <a:endParaRPr lang="en-US"/>
          </a:p>
        </p:txBody>
      </p:sp>
      <p:pic>
        <p:nvPicPr>
          <p:cNvPr id="6" name="Picture 5"/>
          <p:cNvPicPr>
            <a:picLocks noChangeAspect="1"/>
          </p:cNvPicPr>
          <p:nvPr/>
        </p:nvPicPr>
        <p:blipFill>
          <a:blip r:embed="rId2"/>
          <a:stretch>
            <a:fillRect/>
          </a:stretch>
        </p:blipFill>
        <p:spPr>
          <a:xfrm>
            <a:off x="7618556" y="1336782"/>
            <a:ext cx="3831652" cy="4687887"/>
          </a:xfrm>
          <a:prstGeom prst="rect">
            <a:avLst/>
          </a:prstGeom>
        </p:spPr>
      </p:pic>
      <p:pic>
        <p:nvPicPr>
          <p:cNvPr id="7" name="Picture 6"/>
          <p:cNvPicPr>
            <a:picLocks noChangeAspect="1"/>
          </p:cNvPicPr>
          <p:nvPr/>
        </p:nvPicPr>
        <p:blipFill>
          <a:blip r:embed="rId3"/>
          <a:stretch>
            <a:fillRect/>
          </a:stretch>
        </p:blipFill>
        <p:spPr>
          <a:xfrm>
            <a:off x="3619499" y="67628"/>
            <a:ext cx="2028825" cy="1623060"/>
          </a:xfrm>
          <a:prstGeom prst="rect">
            <a:avLst/>
          </a:prstGeom>
        </p:spPr>
      </p:pic>
      <p:pic>
        <p:nvPicPr>
          <p:cNvPr id="4" name="Picture 3"/>
          <p:cNvPicPr>
            <a:picLocks noChangeAspect="1"/>
          </p:cNvPicPr>
          <p:nvPr/>
        </p:nvPicPr>
        <p:blipFill>
          <a:blip r:embed="rId4"/>
          <a:stretch>
            <a:fillRect/>
          </a:stretch>
        </p:blipFill>
        <p:spPr>
          <a:xfrm>
            <a:off x="6091351" y="4026008"/>
            <a:ext cx="1521555" cy="1905786"/>
          </a:xfrm>
          <a:prstGeom prst="rect">
            <a:avLst/>
          </a:prstGeom>
        </p:spPr>
      </p:pic>
      <p:sp>
        <p:nvSpPr>
          <p:cNvPr id="8" name="Date Placeholder 7"/>
          <p:cNvSpPr>
            <a:spLocks noGrp="1"/>
          </p:cNvSpPr>
          <p:nvPr>
            <p:ph type="dt" sz="half" idx="10"/>
          </p:nvPr>
        </p:nvSpPr>
        <p:spPr/>
        <p:txBody>
          <a:bodyPr/>
          <a:lstStyle/>
          <a:p>
            <a:fld id="{B79F8B79-5D47-4280-A3F1-39DFE628A142}" type="datetime7">
              <a:rPr lang="en-US" smtClean="0"/>
              <a:pPr/>
              <a:t>Nov-18</a:t>
            </a:fld>
            <a:endParaRPr lang="en-US"/>
          </a:p>
        </p:txBody>
      </p:sp>
      <p:sp>
        <p:nvSpPr>
          <p:cNvPr id="9" name="Footer Placeholder 8"/>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42047952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Exercice 1</a:t>
            </a:r>
            <a:endParaRPr lang="fr-FR" dirty="0"/>
          </a:p>
        </p:txBody>
      </p:sp>
      <p:sp>
        <p:nvSpPr>
          <p:cNvPr id="3" name="Content Placeholder 2"/>
          <p:cNvSpPr>
            <a:spLocks noGrp="1"/>
          </p:cNvSpPr>
          <p:nvPr>
            <p:ph sz="half" idx="1"/>
          </p:nvPr>
        </p:nvSpPr>
        <p:spPr>
          <a:xfrm>
            <a:off x="838200" y="1825625"/>
            <a:ext cx="5093043" cy="4351338"/>
          </a:xfrm>
        </p:spPr>
        <p:txBody>
          <a:bodyPr/>
          <a:lstStyle/>
          <a:p>
            <a:r>
              <a:rPr lang="en-US" dirty="0" err="1"/>
              <a:t>Observez</a:t>
            </a:r>
            <a:r>
              <a:rPr lang="en-US" dirty="0"/>
              <a:t> l</a:t>
            </a:r>
            <a:r>
              <a:rPr lang="fr-FR" dirty="0"/>
              <a:t>’utilisation des lignes en traits mixtes. Quelles caractéristiques de l’objet sont représentées </a:t>
            </a:r>
            <a:r>
              <a:rPr lang="el-GR" dirty="0"/>
              <a:t>?</a:t>
            </a:r>
          </a:p>
          <a:p>
            <a:endParaRPr lang="fr-FR" dirty="0"/>
          </a:p>
          <a:p>
            <a:r>
              <a:rPr lang="fr-FR" dirty="0" smtClean="0"/>
              <a:t>Quelle intersection est représentée par la ligne AB </a:t>
            </a:r>
            <a:r>
              <a:rPr lang="el-GR" dirty="0" smtClean="0"/>
              <a:t>?</a:t>
            </a:r>
            <a:r>
              <a:rPr lang="fr-FR" dirty="0" smtClean="0"/>
              <a:t> Repérez les mêmes points sur la vue de droite</a:t>
            </a:r>
            <a:endParaRPr lang="el-GR" b="1" dirty="0" smtClean="0"/>
          </a:p>
          <a:p>
            <a:endParaRPr lang="el-GR" dirty="0"/>
          </a:p>
          <a:p>
            <a:pPr marL="0" indent="0">
              <a:buNone/>
            </a:pPr>
            <a:endParaRPr lang="en-US" dirty="0"/>
          </a:p>
        </p:txBody>
      </p:sp>
      <p:sp>
        <p:nvSpPr>
          <p:cNvPr id="5" name="Slide Number Placeholder 4"/>
          <p:cNvSpPr>
            <a:spLocks noGrp="1"/>
          </p:cNvSpPr>
          <p:nvPr>
            <p:ph type="sldNum" sz="quarter" idx="12"/>
          </p:nvPr>
        </p:nvSpPr>
        <p:spPr/>
        <p:txBody>
          <a:bodyPr/>
          <a:lstStyle/>
          <a:p>
            <a:fld id="{0B3E07E0-055B-4305-A5F9-93FAB2F5D96F}" type="slidenum">
              <a:rPr lang="en-US" smtClean="0"/>
              <a:pPr/>
              <a:t>75</a:t>
            </a:fld>
            <a:endParaRPr lang="en-US"/>
          </a:p>
        </p:txBody>
      </p:sp>
      <p:pic>
        <p:nvPicPr>
          <p:cNvPr id="7" name="Picture 6"/>
          <p:cNvPicPr>
            <a:picLocks noChangeAspect="1"/>
          </p:cNvPicPr>
          <p:nvPr/>
        </p:nvPicPr>
        <p:blipFill>
          <a:blip r:embed="rId2"/>
          <a:stretch>
            <a:fillRect/>
          </a:stretch>
        </p:blipFill>
        <p:spPr>
          <a:xfrm>
            <a:off x="3619499" y="67628"/>
            <a:ext cx="2028825" cy="1623060"/>
          </a:xfrm>
          <a:prstGeom prst="rect">
            <a:avLst/>
          </a:prstGeom>
        </p:spPr>
      </p:pic>
      <p:pic>
        <p:nvPicPr>
          <p:cNvPr id="12" name="Picture 11"/>
          <p:cNvPicPr>
            <a:picLocks noChangeAspect="1"/>
          </p:cNvPicPr>
          <p:nvPr/>
        </p:nvPicPr>
        <p:blipFill>
          <a:blip r:embed="rId3"/>
          <a:stretch>
            <a:fillRect/>
          </a:stretch>
        </p:blipFill>
        <p:spPr>
          <a:xfrm>
            <a:off x="7618556" y="1336782"/>
            <a:ext cx="3831652" cy="4687887"/>
          </a:xfrm>
          <a:prstGeom prst="rect">
            <a:avLst/>
          </a:prstGeom>
        </p:spPr>
      </p:pic>
      <p:pic>
        <p:nvPicPr>
          <p:cNvPr id="13" name="Picture 12"/>
          <p:cNvPicPr>
            <a:picLocks noChangeAspect="1"/>
          </p:cNvPicPr>
          <p:nvPr/>
        </p:nvPicPr>
        <p:blipFill>
          <a:blip r:embed="rId4"/>
          <a:stretch>
            <a:fillRect/>
          </a:stretch>
        </p:blipFill>
        <p:spPr>
          <a:xfrm>
            <a:off x="6091351" y="4026008"/>
            <a:ext cx="1521555" cy="1905786"/>
          </a:xfrm>
          <a:prstGeom prst="rect">
            <a:avLst/>
          </a:prstGeom>
        </p:spPr>
      </p:pic>
      <p:sp>
        <p:nvSpPr>
          <p:cNvPr id="8" name="TextBox 7"/>
          <p:cNvSpPr txBox="1"/>
          <p:nvPr/>
        </p:nvSpPr>
        <p:spPr>
          <a:xfrm>
            <a:off x="9168715" y="2166551"/>
            <a:ext cx="280086" cy="369332"/>
          </a:xfrm>
          <a:prstGeom prst="rect">
            <a:avLst/>
          </a:prstGeom>
          <a:noFill/>
        </p:spPr>
        <p:txBody>
          <a:bodyPr wrap="square" rtlCol="0">
            <a:spAutoFit/>
          </a:bodyPr>
          <a:lstStyle/>
          <a:p>
            <a:r>
              <a:rPr lang="fr-FR" dirty="0" smtClean="0"/>
              <a:t>A</a:t>
            </a:r>
            <a:endParaRPr lang="en-US" dirty="0"/>
          </a:p>
        </p:txBody>
      </p:sp>
      <p:sp>
        <p:nvSpPr>
          <p:cNvPr id="9" name="TextBox 8"/>
          <p:cNvSpPr txBox="1"/>
          <p:nvPr/>
        </p:nvSpPr>
        <p:spPr>
          <a:xfrm>
            <a:off x="9168715" y="2662345"/>
            <a:ext cx="255372" cy="369332"/>
          </a:xfrm>
          <a:prstGeom prst="rect">
            <a:avLst/>
          </a:prstGeom>
          <a:noFill/>
        </p:spPr>
        <p:txBody>
          <a:bodyPr wrap="square" rtlCol="0">
            <a:spAutoFit/>
          </a:bodyPr>
          <a:lstStyle/>
          <a:p>
            <a:r>
              <a:rPr lang="fr-FR" dirty="0" smtClean="0"/>
              <a:t>B</a:t>
            </a:r>
            <a:endParaRPr lang="en-US" dirty="0"/>
          </a:p>
        </p:txBody>
      </p:sp>
      <p:sp>
        <p:nvSpPr>
          <p:cNvPr id="4" name="Date Placeholder 3"/>
          <p:cNvSpPr>
            <a:spLocks noGrp="1"/>
          </p:cNvSpPr>
          <p:nvPr>
            <p:ph type="dt" sz="half" idx="10"/>
          </p:nvPr>
        </p:nvSpPr>
        <p:spPr/>
        <p:txBody>
          <a:bodyPr/>
          <a:lstStyle/>
          <a:p>
            <a:fld id="{13C6BAE0-2FA5-4E08-9362-2D90937A3661}"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7076221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Exercice 2</a:t>
            </a:r>
            <a:endParaRPr lang="en-US" dirty="0"/>
          </a:p>
        </p:txBody>
      </p:sp>
      <p:sp>
        <p:nvSpPr>
          <p:cNvPr id="3" name="Content Placeholder 2"/>
          <p:cNvSpPr>
            <a:spLocks noGrp="1"/>
          </p:cNvSpPr>
          <p:nvPr>
            <p:ph sz="half" idx="1"/>
          </p:nvPr>
        </p:nvSpPr>
        <p:spPr>
          <a:xfrm>
            <a:off x="838200" y="1825625"/>
            <a:ext cx="4730578" cy="4351338"/>
          </a:xfrm>
        </p:spPr>
        <p:txBody>
          <a:bodyPr>
            <a:normAutofit/>
          </a:bodyPr>
          <a:lstStyle/>
          <a:p>
            <a:r>
              <a:rPr lang="fr-FR" dirty="0" smtClean="0"/>
              <a:t>Comment les lignes mixtes sont-elles utilisées dans ce cas ? </a:t>
            </a:r>
          </a:p>
        </p:txBody>
      </p:sp>
      <p:sp>
        <p:nvSpPr>
          <p:cNvPr id="4" name="Content Placeholder 3"/>
          <p:cNvSpPr>
            <a:spLocks noGrp="1"/>
          </p:cNvSpPr>
          <p:nvPr>
            <p:ph sz="half" idx="2"/>
          </p:nvPr>
        </p:nvSpPr>
        <p:spPr/>
        <p:txBody>
          <a:bodyPr>
            <a:normAutofit/>
          </a:bodyPr>
          <a:lstStyle/>
          <a:p>
            <a:endParaRPr lang="en-US"/>
          </a:p>
        </p:txBody>
      </p:sp>
      <p:sp>
        <p:nvSpPr>
          <p:cNvPr id="5" name="Slide Number Placeholder 4"/>
          <p:cNvSpPr>
            <a:spLocks noGrp="1"/>
          </p:cNvSpPr>
          <p:nvPr>
            <p:ph type="sldNum" sz="quarter" idx="12"/>
          </p:nvPr>
        </p:nvSpPr>
        <p:spPr/>
        <p:txBody>
          <a:bodyPr/>
          <a:lstStyle/>
          <a:p>
            <a:fld id="{0B3E07E0-055B-4305-A5F9-93FAB2F5D96F}" type="slidenum">
              <a:rPr lang="en-US" smtClean="0"/>
              <a:pPr/>
              <a:t>76</a:t>
            </a:fld>
            <a:endParaRPr lang="en-US"/>
          </a:p>
        </p:txBody>
      </p:sp>
      <p:pic>
        <p:nvPicPr>
          <p:cNvPr id="7" name="Picture 6"/>
          <p:cNvPicPr>
            <a:picLocks noChangeAspect="1"/>
          </p:cNvPicPr>
          <p:nvPr/>
        </p:nvPicPr>
        <p:blipFill>
          <a:blip r:embed="rId2"/>
          <a:stretch>
            <a:fillRect/>
          </a:stretch>
        </p:blipFill>
        <p:spPr>
          <a:xfrm>
            <a:off x="6426200" y="780257"/>
            <a:ext cx="4673600" cy="5486400"/>
          </a:xfrm>
          <a:prstGeom prst="rect">
            <a:avLst/>
          </a:prstGeom>
        </p:spPr>
      </p:pic>
      <p:sp>
        <p:nvSpPr>
          <p:cNvPr id="6" name="Date Placeholder 5"/>
          <p:cNvSpPr>
            <a:spLocks noGrp="1"/>
          </p:cNvSpPr>
          <p:nvPr>
            <p:ph type="dt" sz="half" idx="10"/>
          </p:nvPr>
        </p:nvSpPr>
        <p:spPr/>
        <p:txBody>
          <a:bodyPr/>
          <a:lstStyle/>
          <a:p>
            <a:fld id="{DF571E6B-4390-4164-B847-E12C56AE94BA}" type="datetime7">
              <a:rPr lang="en-US" smtClean="0"/>
              <a:pPr/>
              <a:t>Nov-18</a:t>
            </a:fld>
            <a:endParaRPr lang="en-US"/>
          </a:p>
        </p:txBody>
      </p:sp>
      <p:sp>
        <p:nvSpPr>
          <p:cNvPr id="8" name="Footer Placeholder 7"/>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40457066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Exercice 2</a:t>
            </a:r>
            <a:endParaRPr lang="en-US" dirty="0"/>
          </a:p>
        </p:txBody>
      </p:sp>
      <p:sp>
        <p:nvSpPr>
          <p:cNvPr id="3" name="Content Placeholder 2"/>
          <p:cNvSpPr>
            <a:spLocks noGrp="1"/>
          </p:cNvSpPr>
          <p:nvPr>
            <p:ph sz="half" idx="1"/>
          </p:nvPr>
        </p:nvSpPr>
        <p:spPr>
          <a:xfrm>
            <a:off x="838200" y="1825624"/>
            <a:ext cx="4730578" cy="4530725"/>
          </a:xfrm>
        </p:spPr>
        <p:txBody>
          <a:bodyPr>
            <a:normAutofit/>
          </a:bodyPr>
          <a:lstStyle/>
          <a:p>
            <a:r>
              <a:rPr lang="fr-FR" dirty="0" smtClean="0"/>
              <a:t>Comment les lignes mixtes sont-elles utilisées dans ce cas ? </a:t>
            </a:r>
          </a:p>
          <a:p>
            <a:r>
              <a:rPr lang="fr-FR" dirty="0" smtClean="0"/>
              <a:t>Les dessins destinés pour la fabrication des pièces doivent indiquer différentes dimensions. Pour ce cours, nous n’ajoutons pas de dimensions aux pièces. </a:t>
            </a:r>
            <a:r>
              <a:rPr lang="fr-FR" b="1" dirty="0" smtClean="0">
                <a:solidFill>
                  <a:srgbClr val="FF0000"/>
                </a:solidFill>
              </a:rPr>
              <a:t>Les dimensions sont toujours indiquées en millimètres</a:t>
            </a:r>
            <a:r>
              <a:rPr lang="fr-FR" dirty="0" smtClean="0">
                <a:solidFill>
                  <a:srgbClr val="FF0000"/>
                </a:solidFill>
              </a:rPr>
              <a:t>.</a:t>
            </a:r>
            <a:endParaRPr lang="en-US" dirty="0">
              <a:solidFill>
                <a:srgbClr val="FF0000"/>
              </a:solidFill>
            </a:endParaRPr>
          </a:p>
        </p:txBody>
      </p:sp>
      <p:sp>
        <p:nvSpPr>
          <p:cNvPr id="4" name="Content Placeholder 3"/>
          <p:cNvSpPr>
            <a:spLocks noGrp="1"/>
          </p:cNvSpPr>
          <p:nvPr>
            <p:ph sz="half" idx="2"/>
          </p:nvPr>
        </p:nvSpPr>
        <p:spPr/>
        <p:txBody>
          <a:bodyPr>
            <a:normAutofit/>
          </a:bodyPr>
          <a:lstStyle/>
          <a:p>
            <a:endParaRPr lang="en-US"/>
          </a:p>
        </p:txBody>
      </p:sp>
      <p:sp>
        <p:nvSpPr>
          <p:cNvPr id="5" name="Slide Number Placeholder 4"/>
          <p:cNvSpPr>
            <a:spLocks noGrp="1"/>
          </p:cNvSpPr>
          <p:nvPr>
            <p:ph type="sldNum" sz="quarter" idx="12"/>
          </p:nvPr>
        </p:nvSpPr>
        <p:spPr/>
        <p:txBody>
          <a:bodyPr/>
          <a:lstStyle/>
          <a:p>
            <a:fld id="{0B3E07E0-055B-4305-A5F9-93FAB2F5D96F}" type="slidenum">
              <a:rPr lang="en-US" smtClean="0"/>
              <a:pPr/>
              <a:t>77</a:t>
            </a:fld>
            <a:endParaRPr lang="en-US"/>
          </a:p>
        </p:txBody>
      </p:sp>
      <p:pic>
        <p:nvPicPr>
          <p:cNvPr id="7" name="Picture 6"/>
          <p:cNvPicPr>
            <a:picLocks noChangeAspect="1"/>
          </p:cNvPicPr>
          <p:nvPr/>
        </p:nvPicPr>
        <p:blipFill>
          <a:blip r:embed="rId2"/>
          <a:stretch>
            <a:fillRect/>
          </a:stretch>
        </p:blipFill>
        <p:spPr>
          <a:xfrm>
            <a:off x="6426200" y="780257"/>
            <a:ext cx="4673600" cy="5486400"/>
          </a:xfrm>
          <a:prstGeom prst="rect">
            <a:avLst/>
          </a:prstGeom>
        </p:spPr>
      </p:pic>
      <p:sp>
        <p:nvSpPr>
          <p:cNvPr id="6" name="Date Placeholder 5"/>
          <p:cNvSpPr>
            <a:spLocks noGrp="1"/>
          </p:cNvSpPr>
          <p:nvPr>
            <p:ph type="dt" sz="half" idx="10"/>
          </p:nvPr>
        </p:nvSpPr>
        <p:spPr/>
        <p:txBody>
          <a:bodyPr/>
          <a:lstStyle/>
          <a:p>
            <a:fld id="{90FBA4F5-FFAC-473E-9593-7C088EA80112}" type="datetime7">
              <a:rPr lang="en-US" smtClean="0"/>
              <a:pPr/>
              <a:t>Nov-18</a:t>
            </a:fld>
            <a:endParaRPr lang="en-US"/>
          </a:p>
        </p:txBody>
      </p:sp>
      <p:sp>
        <p:nvSpPr>
          <p:cNvPr id="8" name="Footer Placeholder 7"/>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404011050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Exercice 2</a:t>
            </a:r>
            <a:endParaRPr lang="en-US" dirty="0"/>
          </a:p>
        </p:txBody>
      </p:sp>
      <p:sp>
        <p:nvSpPr>
          <p:cNvPr id="3" name="Content Placeholder 2"/>
          <p:cNvSpPr>
            <a:spLocks noGrp="1"/>
          </p:cNvSpPr>
          <p:nvPr>
            <p:ph sz="half" idx="1"/>
          </p:nvPr>
        </p:nvSpPr>
        <p:spPr>
          <a:xfrm>
            <a:off x="838200" y="1825625"/>
            <a:ext cx="4755292" cy="4351338"/>
          </a:xfrm>
        </p:spPr>
        <p:txBody>
          <a:bodyPr>
            <a:normAutofit/>
          </a:bodyPr>
          <a:lstStyle/>
          <a:p>
            <a:r>
              <a:rPr lang="fr-FR" dirty="0" smtClean="0"/>
              <a:t>Comment les lignes mixtes sont-elles utilisées dans ce cas ? </a:t>
            </a:r>
          </a:p>
          <a:p>
            <a:r>
              <a:rPr lang="fr-FR" dirty="0" smtClean="0"/>
              <a:t>Vous devrez savoir quelques notions de base reliées aux dimensions. Ce dessin indique trois diamètres, trouvez-les. Quel symbole est utilisé pour indiquer le diamètre d’un cercle</a:t>
            </a:r>
            <a:r>
              <a:rPr lang="en-US" dirty="0" smtClean="0"/>
              <a:t>?</a:t>
            </a:r>
            <a:endParaRPr lang="en-US" dirty="0"/>
          </a:p>
        </p:txBody>
      </p:sp>
      <p:sp>
        <p:nvSpPr>
          <p:cNvPr id="4" name="Content Placeholder 3"/>
          <p:cNvSpPr>
            <a:spLocks noGrp="1"/>
          </p:cNvSpPr>
          <p:nvPr>
            <p:ph sz="half" idx="2"/>
          </p:nvPr>
        </p:nvSpPr>
        <p:spPr/>
        <p:txBody>
          <a:bodyPr>
            <a:normAutofit/>
          </a:bodyPr>
          <a:lstStyle/>
          <a:p>
            <a:endParaRPr lang="en-US"/>
          </a:p>
        </p:txBody>
      </p:sp>
      <p:sp>
        <p:nvSpPr>
          <p:cNvPr id="5" name="Slide Number Placeholder 4"/>
          <p:cNvSpPr>
            <a:spLocks noGrp="1"/>
          </p:cNvSpPr>
          <p:nvPr>
            <p:ph type="sldNum" sz="quarter" idx="12"/>
          </p:nvPr>
        </p:nvSpPr>
        <p:spPr/>
        <p:txBody>
          <a:bodyPr/>
          <a:lstStyle/>
          <a:p>
            <a:fld id="{0B3E07E0-055B-4305-A5F9-93FAB2F5D96F}" type="slidenum">
              <a:rPr lang="en-US" smtClean="0"/>
              <a:pPr/>
              <a:t>78</a:t>
            </a:fld>
            <a:endParaRPr lang="en-US"/>
          </a:p>
        </p:txBody>
      </p:sp>
      <p:pic>
        <p:nvPicPr>
          <p:cNvPr id="7" name="Picture 6"/>
          <p:cNvPicPr>
            <a:picLocks noChangeAspect="1"/>
          </p:cNvPicPr>
          <p:nvPr/>
        </p:nvPicPr>
        <p:blipFill>
          <a:blip r:embed="rId2"/>
          <a:stretch>
            <a:fillRect/>
          </a:stretch>
        </p:blipFill>
        <p:spPr>
          <a:xfrm>
            <a:off x="6426200" y="780257"/>
            <a:ext cx="4673600" cy="5486400"/>
          </a:xfrm>
          <a:prstGeom prst="rect">
            <a:avLst/>
          </a:prstGeom>
        </p:spPr>
      </p:pic>
      <p:sp>
        <p:nvSpPr>
          <p:cNvPr id="6" name="Date Placeholder 5"/>
          <p:cNvSpPr>
            <a:spLocks noGrp="1"/>
          </p:cNvSpPr>
          <p:nvPr>
            <p:ph type="dt" sz="half" idx="10"/>
          </p:nvPr>
        </p:nvSpPr>
        <p:spPr/>
        <p:txBody>
          <a:bodyPr/>
          <a:lstStyle/>
          <a:p>
            <a:fld id="{53139081-99C2-4CAA-9991-E64704F28B98}" type="datetime7">
              <a:rPr lang="en-US" smtClean="0"/>
              <a:pPr/>
              <a:t>Nov-18</a:t>
            </a:fld>
            <a:endParaRPr lang="en-US"/>
          </a:p>
        </p:txBody>
      </p:sp>
      <p:sp>
        <p:nvSpPr>
          <p:cNvPr id="8" name="Footer Placeholder 7"/>
          <p:cNvSpPr>
            <a:spLocks noGrp="1"/>
          </p:cNvSpPr>
          <p:nvPr>
            <p:ph type="ftr" sz="quarter" idx="11"/>
          </p:nvPr>
        </p:nvSpPr>
        <p:spPr/>
        <p:txBody>
          <a:bodyPr/>
          <a:lstStyle/>
          <a:p>
            <a:r>
              <a:rPr lang="en-US" smtClean="0"/>
              <a:t>DI2</a:t>
            </a:r>
            <a:endParaRPr lang="en-US"/>
          </a:p>
        </p:txBody>
      </p:sp>
      <p:sp>
        <p:nvSpPr>
          <p:cNvPr id="9" name="TextBox 8"/>
          <p:cNvSpPr txBox="1"/>
          <p:nvPr/>
        </p:nvSpPr>
        <p:spPr>
          <a:xfrm>
            <a:off x="6156260" y="6385023"/>
            <a:ext cx="2481075" cy="307777"/>
          </a:xfrm>
          <a:prstGeom prst="rect">
            <a:avLst/>
          </a:prstGeom>
          <a:noFill/>
        </p:spPr>
        <p:txBody>
          <a:bodyPr wrap="square" rtlCol="0">
            <a:spAutoFit/>
          </a:bodyPr>
          <a:lstStyle/>
          <a:p>
            <a:r>
              <a:rPr lang="fr-FR" sz="1400" dirty="0" smtClean="0">
                <a:sym typeface="Wingdings" panose="05000000000000000000" pitchFamily="2" charset="2"/>
                <a:hlinkClick r:id="rId3" action="ppaction://hlinkfile"/>
              </a:rPr>
              <a:t></a:t>
            </a:r>
            <a:r>
              <a:rPr lang="fr-FR" sz="1400" dirty="0" smtClean="0">
                <a:hlinkClick r:id="rId3" action="ppaction://hlinkfile"/>
              </a:rPr>
              <a:t>Aller à la présentation 3</a:t>
            </a:r>
            <a:endParaRPr lang="en-US" sz="1400" dirty="0"/>
          </a:p>
        </p:txBody>
      </p:sp>
    </p:spTree>
    <p:extLst>
      <p:ext uri="{BB962C8B-B14F-4D97-AF65-F5344CB8AC3E}">
        <p14:creationId xmlns:p14="http://schemas.microsoft.com/office/powerpoint/2010/main" val="647118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vue de face</a:t>
            </a:r>
            <a:endParaRPr lang="en-US" dirty="0"/>
          </a:p>
        </p:txBody>
      </p:sp>
      <p:sp>
        <p:nvSpPr>
          <p:cNvPr id="4" name="Text Placeholder 3"/>
          <p:cNvSpPr>
            <a:spLocks noGrp="1"/>
          </p:cNvSpPr>
          <p:nvPr>
            <p:ph type="body" sz="half" idx="2"/>
          </p:nvPr>
        </p:nvSpPr>
        <p:spPr/>
        <p:txBody>
          <a:bodyPr/>
          <a:lstStyle/>
          <a:p>
            <a:r>
              <a:rPr lang="fr-FR" b="1" dirty="0" smtClean="0"/>
              <a:t>A partir de la projection orthogonale on ne garde que le contour et on le représente en 2D avec une ligne épaisse en trait continu. Le but est de décrire </a:t>
            </a:r>
            <a:r>
              <a:rPr lang="fr-FR" b="1" dirty="0" smtClean="0">
                <a:solidFill>
                  <a:schemeClr val="accent2"/>
                </a:solidFill>
              </a:rPr>
              <a:t>le contour </a:t>
            </a:r>
            <a:r>
              <a:rPr lang="fr-FR" b="1" dirty="0"/>
              <a:t>et les projections </a:t>
            </a:r>
            <a:r>
              <a:rPr lang="fr-FR" b="1" dirty="0" smtClean="0"/>
              <a:t>des </a:t>
            </a:r>
            <a:r>
              <a:rPr lang="fr-FR" b="1" dirty="0" smtClean="0">
                <a:solidFill>
                  <a:schemeClr val="accent6"/>
                </a:solidFill>
              </a:rPr>
              <a:t>arêtes visibles</a:t>
            </a:r>
            <a:r>
              <a:rPr lang="fr-FR" b="1" dirty="0" smtClean="0"/>
              <a:t>. </a:t>
            </a:r>
          </a:p>
          <a:p>
            <a:endParaRPr lang="fr-FR" dirty="0" smtClean="0"/>
          </a:p>
          <a:p>
            <a:r>
              <a:rPr lang="fr-FR" dirty="0" smtClean="0"/>
              <a:t>	 </a:t>
            </a:r>
            <a:endParaRPr lang="fr-FR" dirty="0"/>
          </a:p>
        </p:txBody>
      </p:sp>
      <p:pic>
        <p:nvPicPr>
          <p:cNvPr id="38" name="Content Placeholder 3"/>
          <p:cNvPicPr>
            <a:picLocks noChangeAspect="1"/>
          </p:cNvPicPr>
          <p:nvPr/>
        </p:nvPicPr>
        <p:blipFill rotWithShape="1">
          <a:blip r:embed="rId2"/>
          <a:srcRect b="13111"/>
          <a:stretch/>
        </p:blipFill>
        <p:spPr>
          <a:xfrm>
            <a:off x="7150742" y="605967"/>
            <a:ext cx="2533650" cy="2449727"/>
          </a:xfrm>
          <a:prstGeom prst="rect">
            <a:avLst/>
          </a:prstGeom>
        </p:spPr>
      </p:pic>
      <p:sp>
        <p:nvSpPr>
          <p:cNvPr id="39" name="Freeform 38"/>
          <p:cNvSpPr/>
          <p:nvPr/>
        </p:nvSpPr>
        <p:spPr>
          <a:xfrm>
            <a:off x="9692436" y="116776"/>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endCxn id="39" idx="0"/>
          </p:cNvCxnSpPr>
          <p:nvPr/>
        </p:nvCxnSpPr>
        <p:spPr>
          <a:xfrm flipV="1">
            <a:off x="7841560" y="11677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6"/>
          </p:cNvCxnSpPr>
          <p:nvPr/>
        </p:nvCxnSpPr>
        <p:spPr>
          <a:xfrm flipV="1">
            <a:off x="8473558" y="339197"/>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9" idx="5"/>
          </p:cNvCxnSpPr>
          <p:nvPr/>
        </p:nvCxnSpPr>
        <p:spPr>
          <a:xfrm flipV="1">
            <a:off x="8220064" y="742851"/>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4"/>
          </p:cNvCxnSpPr>
          <p:nvPr/>
        </p:nvCxnSpPr>
        <p:spPr>
          <a:xfrm flipV="1">
            <a:off x="8539406" y="899370"/>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9" idx="3"/>
          </p:cNvCxnSpPr>
          <p:nvPr/>
        </p:nvCxnSpPr>
        <p:spPr>
          <a:xfrm flipV="1">
            <a:off x="8837123" y="1451306"/>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9" idx="2"/>
          </p:cNvCxnSpPr>
          <p:nvPr/>
        </p:nvCxnSpPr>
        <p:spPr>
          <a:xfrm flipV="1">
            <a:off x="8850045" y="1830246"/>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417009" y="1265690"/>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pic>
        <p:nvPicPr>
          <p:cNvPr id="84" name="Picture 83"/>
          <p:cNvPicPr>
            <a:picLocks noChangeAspect="1"/>
          </p:cNvPicPr>
          <p:nvPr/>
        </p:nvPicPr>
        <p:blipFill>
          <a:blip r:embed="rId3"/>
          <a:stretch>
            <a:fillRect/>
          </a:stretch>
        </p:blipFill>
        <p:spPr>
          <a:xfrm>
            <a:off x="8375443" y="3830951"/>
            <a:ext cx="1876425" cy="1876425"/>
          </a:xfrm>
          <a:prstGeom prst="rect">
            <a:avLst/>
          </a:prstGeom>
        </p:spPr>
      </p:pic>
      <p:cxnSp>
        <p:nvCxnSpPr>
          <p:cNvPr id="86" name="Straight Arrow Connector 85"/>
          <p:cNvCxnSpPr/>
          <p:nvPr/>
        </p:nvCxnSpPr>
        <p:spPr>
          <a:xfrm>
            <a:off x="7917180" y="4373880"/>
            <a:ext cx="622226" cy="729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574950" y="3930028"/>
            <a:ext cx="1678067" cy="646331"/>
          </a:xfrm>
          <a:prstGeom prst="rect">
            <a:avLst/>
          </a:prstGeom>
          <a:noFill/>
        </p:spPr>
        <p:txBody>
          <a:bodyPr wrap="square" rtlCol="0">
            <a:spAutoFit/>
          </a:bodyPr>
          <a:lstStyle/>
          <a:p>
            <a:r>
              <a:rPr lang="fr-FR" dirty="0" smtClean="0"/>
              <a:t>TRAIT FORT CONTINU</a:t>
            </a:r>
          </a:p>
        </p:txBody>
      </p:sp>
      <p:cxnSp>
        <p:nvCxnSpPr>
          <p:cNvPr id="89" name="Straight Arrow Connector 88"/>
          <p:cNvCxnSpPr/>
          <p:nvPr/>
        </p:nvCxnSpPr>
        <p:spPr>
          <a:xfrm flipV="1">
            <a:off x="7917180" y="4120002"/>
            <a:ext cx="998220" cy="253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7932234" y="4373879"/>
            <a:ext cx="12505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7932234" y="4373879"/>
            <a:ext cx="1734612"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932234" y="4373878"/>
            <a:ext cx="1989006" cy="669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7932234" y="4371174"/>
            <a:ext cx="1441429" cy="849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Slide Number Placeholder 102"/>
          <p:cNvSpPr>
            <a:spLocks noGrp="1"/>
          </p:cNvSpPr>
          <p:nvPr>
            <p:ph type="sldNum" sz="quarter" idx="12"/>
          </p:nvPr>
        </p:nvSpPr>
        <p:spPr/>
        <p:txBody>
          <a:bodyPr/>
          <a:lstStyle/>
          <a:p>
            <a:fld id="{0B3E07E0-055B-4305-A5F9-93FAB2F5D96F}" type="slidenum">
              <a:rPr lang="en-US" smtClean="0"/>
              <a:pPr/>
              <a:t>8</a:t>
            </a:fld>
            <a:endParaRPr lang="en-US"/>
          </a:p>
        </p:txBody>
      </p:sp>
      <p:cxnSp>
        <p:nvCxnSpPr>
          <p:cNvPr id="5" name="Straight Connector 4"/>
          <p:cNvCxnSpPr/>
          <p:nvPr/>
        </p:nvCxnSpPr>
        <p:spPr>
          <a:xfrm>
            <a:off x="1458098" y="3823069"/>
            <a:ext cx="24301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10648950" y="373519"/>
            <a:ext cx="1196340" cy="369332"/>
          </a:xfrm>
          <a:prstGeom prst="rect">
            <a:avLst/>
          </a:prstGeom>
          <a:noFill/>
          <a:ln w="19050">
            <a:solidFill>
              <a:schemeClr val="accent2"/>
            </a:solidFill>
          </a:ln>
        </p:spPr>
        <p:txBody>
          <a:bodyPr wrap="square" rtlCol="0">
            <a:spAutoFit/>
          </a:bodyPr>
          <a:lstStyle/>
          <a:p>
            <a:pPr algn="ctr"/>
            <a:r>
              <a:rPr lang="fr-FR" b="1" dirty="0" smtClean="0">
                <a:solidFill>
                  <a:schemeClr val="accent2"/>
                </a:solidFill>
              </a:rPr>
              <a:t>Contour</a:t>
            </a:r>
            <a:endParaRPr lang="fr-FR" b="1" dirty="0">
              <a:solidFill>
                <a:schemeClr val="accent2"/>
              </a:solidFill>
            </a:endParaRPr>
          </a:p>
        </p:txBody>
      </p:sp>
      <p:sp>
        <p:nvSpPr>
          <p:cNvPr id="49" name="Freeform 38"/>
          <p:cNvSpPr/>
          <p:nvPr/>
        </p:nvSpPr>
        <p:spPr>
          <a:xfrm>
            <a:off x="7417009" y="1249082"/>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ZoneTexte 46"/>
          <p:cNvSpPr txBox="1"/>
          <p:nvPr/>
        </p:nvSpPr>
        <p:spPr>
          <a:xfrm>
            <a:off x="6086439" y="895251"/>
            <a:ext cx="1196340" cy="646331"/>
          </a:xfrm>
          <a:prstGeom prst="rect">
            <a:avLst/>
          </a:prstGeom>
          <a:noFill/>
          <a:ln w="19050">
            <a:solidFill>
              <a:schemeClr val="accent6"/>
            </a:solidFill>
          </a:ln>
        </p:spPr>
        <p:txBody>
          <a:bodyPr wrap="square" rtlCol="0">
            <a:spAutoFit/>
          </a:bodyPr>
          <a:lstStyle/>
          <a:p>
            <a:pPr algn="ctr"/>
            <a:r>
              <a:rPr lang="fr-FR" b="1" dirty="0" smtClean="0">
                <a:solidFill>
                  <a:schemeClr val="accent6"/>
                </a:solidFill>
              </a:rPr>
              <a:t>Arêtes Visibles</a:t>
            </a:r>
            <a:endParaRPr lang="fr-FR" b="1" dirty="0">
              <a:solidFill>
                <a:schemeClr val="accent6"/>
              </a:solidFill>
            </a:endParaRPr>
          </a:p>
        </p:txBody>
      </p:sp>
      <p:sp>
        <p:nvSpPr>
          <p:cNvPr id="48" name="ZoneTexte 47"/>
          <p:cNvSpPr txBox="1"/>
          <p:nvPr/>
        </p:nvSpPr>
        <p:spPr>
          <a:xfrm>
            <a:off x="9921240" y="2651349"/>
            <a:ext cx="1805940" cy="1200329"/>
          </a:xfrm>
          <a:prstGeom prst="rect">
            <a:avLst/>
          </a:prstGeom>
          <a:noFill/>
          <a:ln w="28575">
            <a:solidFill>
              <a:schemeClr val="accent4"/>
            </a:solidFill>
          </a:ln>
        </p:spPr>
        <p:txBody>
          <a:bodyPr wrap="square" rtlCol="0">
            <a:spAutoFit/>
          </a:bodyPr>
          <a:lstStyle/>
          <a:p>
            <a:pPr algn="ctr"/>
            <a:r>
              <a:rPr lang="fr-FR" dirty="0" smtClean="0"/>
              <a:t>Ici le contour est l’union des projections de 6 arêtes visibles</a:t>
            </a:r>
            <a:endParaRPr lang="fr-FR" dirty="0"/>
          </a:p>
        </p:txBody>
      </p:sp>
      <p:sp>
        <p:nvSpPr>
          <p:cNvPr id="6" name="Date Placeholder 5"/>
          <p:cNvSpPr>
            <a:spLocks noGrp="1"/>
          </p:cNvSpPr>
          <p:nvPr>
            <p:ph type="dt" sz="half" idx="10"/>
          </p:nvPr>
        </p:nvSpPr>
        <p:spPr/>
        <p:txBody>
          <a:bodyPr/>
          <a:lstStyle/>
          <a:p>
            <a:fld id="{FE2C7518-4AD2-4247-8137-2FF0EDBAEEB8}" type="datetime7">
              <a:rPr lang="en-US" smtClean="0"/>
              <a:pPr/>
              <a:t>Nov-18</a:t>
            </a:fld>
            <a:endParaRPr lang="en-US"/>
          </a:p>
        </p:txBody>
      </p:sp>
      <p:sp>
        <p:nvSpPr>
          <p:cNvPr id="7" name="Footer Placeholder 6"/>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1696831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vue de face</a:t>
            </a:r>
            <a:endParaRPr lang="en-US" dirty="0"/>
          </a:p>
        </p:txBody>
      </p:sp>
      <p:sp>
        <p:nvSpPr>
          <p:cNvPr id="4" name="Text Placeholder 3"/>
          <p:cNvSpPr>
            <a:spLocks noGrp="1"/>
          </p:cNvSpPr>
          <p:nvPr>
            <p:ph type="body" sz="half" idx="2"/>
          </p:nvPr>
        </p:nvSpPr>
        <p:spPr/>
        <p:txBody>
          <a:bodyPr/>
          <a:lstStyle/>
          <a:p>
            <a:r>
              <a:rPr lang="fr-FR" b="1" dirty="0" smtClean="0"/>
              <a:t>A partir de la projection orthogonale on ne garde que le contour et on le représente en 2D avec une ligne épaisse en trait continu. Le but est de décrire le contour </a:t>
            </a:r>
            <a:r>
              <a:rPr lang="fr-FR" b="1" dirty="0"/>
              <a:t>et les projections </a:t>
            </a:r>
            <a:r>
              <a:rPr lang="fr-FR" b="1" dirty="0" smtClean="0"/>
              <a:t>des arêtes visibles. </a:t>
            </a:r>
          </a:p>
          <a:p>
            <a:endParaRPr lang="fr-FR" dirty="0" smtClean="0"/>
          </a:p>
          <a:p>
            <a:r>
              <a:rPr lang="fr-FR" dirty="0" smtClean="0"/>
              <a:t>	 </a:t>
            </a:r>
            <a:endParaRPr lang="fr-FR" dirty="0"/>
          </a:p>
        </p:txBody>
      </p:sp>
      <p:grpSp>
        <p:nvGrpSpPr>
          <p:cNvPr id="51" name="Group 50"/>
          <p:cNvGrpSpPr/>
          <p:nvPr/>
        </p:nvGrpSpPr>
        <p:grpSpPr>
          <a:xfrm>
            <a:off x="5882363" y="2390419"/>
            <a:ext cx="593532" cy="638839"/>
            <a:chOff x="6066439" y="3742661"/>
            <a:chExt cx="593532" cy="638839"/>
          </a:xfrm>
        </p:grpSpPr>
        <p:cxnSp>
          <p:nvCxnSpPr>
            <p:cNvPr id="52" name="Straight Connector 51"/>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432080" y="4044369"/>
              <a:ext cx="107092" cy="312418"/>
              <a:chOff x="6305122" y="3748836"/>
              <a:chExt cx="107092" cy="312418"/>
            </a:xfrm>
          </p:grpSpPr>
          <p:sp>
            <p:nvSpPr>
              <p:cNvPr id="65" name="Arc 64"/>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6452530" y="4114391"/>
              <a:ext cx="45719" cy="172374"/>
              <a:chOff x="6661880" y="4094205"/>
              <a:chExt cx="107092" cy="312418"/>
            </a:xfrm>
          </p:grpSpPr>
          <p:sp>
            <p:nvSpPr>
              <p:cNvPr id="63" name="Arc 6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flipH="1">
              <a:off x="6448411" y="4118508"/>
              <a:ext cx="45719" cy="172374"/>
              <a:chOff x="6661880" y="4094205"/>
              <a:chExt cx="107092" cy="312418"/>
            </a:xfrm>
          </p:grpSpPr>
          <p:sp>
            <p:nvSpPr>
              <p:cNvPr id="61" name="Arc 60"/>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Oval 59"/>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p:cNvCxnSpPr/>
          <p:nvPr/>
        </p:nvCxnSpPr>
        <p:spPr>
          <a:xfrm flipV="1">
            <a:off x="6540614" y="2633124"/>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16492" y="2799612"/>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686281" y="276214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4609" y="2826092"/>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5"/>
          </p:cNvCxnSpPr>
          <p:nvPr/>
        </p:nvCxnSpPr>
        <p:spPr>
          <a:xfrm>
            <a:off x="6574950" y="285084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021702" y="3193394"/>
            <a:ext cx="1413330" cy="369332"/>
          </a:xfrm>
          <a:prstGeom prst="rect">
            <a:avLst/>
          </a:prstGeom>
          <a:noFill/>
        </p:spPr>
        <p:txBody>
          <a:bodyPr wrap="square" rtlCol="0">
            <a:spAutoFit/>
          </a:bodyPr>
          <a:lstStyle/>
          <a:p>
            <a:r>
              <a:rPr lang="fr-FR" dirty="0" smtClean="0"/>
              <a:t>Vue de face</a:t>
            </a:r>
            <a:endParaRPr lang="en-US" dirty="0"/>
          </a:p>
        </p:txBody>
      </p:sp>
      <p:sp>
        <p:nvSpPr>
          <p:cNvPr id="87" name="TextBox 86"/>
          <p:cNvSpPr txBox="1"/>
          <p:nvPr/>
        </p:nvSpPr>
        <p:spPr>
          <a:xfrm>
            <a:off x="6574950" y="3930028"/>
            <a:ext cx="1678067" cy="646331"/>
          </a:xfrm>
          <a:prstGeom prst="rect">
            <a:avLst/>
          </a:prstGeom>
          <a:noFill/>
        </p:spPr>
        <p:txBody>
          <a:bodyPr wrap="square" rtlCol="0">
            <a:spAutoFit/>
          </a:bodyPr>
          <a:lstStyle/>
          <a:p>
            <a:r>
              <a:rPr lang="fr-FR" dirty="0" smtClean="0"/>
              <a:t>TRAIT FORT CONTINU</a:t>
            </a:r>
          </a:p>
        </p:txBody>
      </p:sp>
      <p:cxnSp>
        <p:nvCxnSpPr>
          <p:cNvPr id="89" name="Straight Arrow Connector 88"/>
          <p:cNvCxnSpPr/>
          <p:nvPr/>
        </p:nvCxnSpPr>
        <p:spPr>
          <a:xfrm>
            <a:off x="7690778" y="4483776"/>
            <a:ext cx="1354162" cy="2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7690778" y="4483776"/>
            <a:ext cx="834764" cy="35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25" idx="3"/>
          </p:cNvCxnSpPr>
          <p:nvPr/>
        </p:nvCxnSpPr>
        <p:spPr>
          <a:xfrm>
            <a:off x="7690778" y="4483776"/>
            <a:ext cx="2392866" cy="92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7690778" y="4483776"/>
            <a:ext cx="1257486" cy="1859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Slide Number Placeholder 102"/>
          <p:cNvSpPr>
            <a:spLocks noGrp="1"/>
          </p:cNvSpPr>
          <p:nvPr>
            <p:ph type="sldNum" sz="quarter" idx="12"/>
          </p:nvPr>
        </p:nvSpPr>
        <p:spPr/>
        <p:txBody>
          <a:bodyPr/>
          <a:lstStyle/>
          <a:p>
            <a:fld id="{0B3E07E0-055B-4305-A5F9-93FAB2F5D96F}" type="slidenum">
              <a:rPr lang="en-US" smtClean="0"/>
              <a:pPr/>
              <a:t>9</a:t>
            </a:fld>
            <a:endParaRPr lang="en-US"/>
          </a:p>
        </p:txBody>
      </p:sp>
      <p:cxnSp>
        <p:nvCxnSpPr>
          <p:cNvPr id="5" name="Straight Connector 4"/>
          <p:cNvCxnSpPr/>
          <p:nvPr/>
        </p:nvCxnSpPr>
        <p:spPr>
          <a:xfrm>
            <a:off x="1458098" y="3823069"/>
            <a:ext cx="24301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rganigramme : Disque magnétique 5"/>
          <p:cNvSpPr/>
          <p:nvPr/>
        </p:nvSpPr>
        <p:spPr>
          <a:xfrm>
            <a:off x="7644182" y="1152322"/>
            <a:ext cx="1462521" cy="2041072"/>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Straight Connector 39"/>
          <p:cNvCxnSpPr/>
          <p:nvPr/>
        </p:nvCxnSpPr>
        <p:spPr>
          <a:xfrm flipV="1">
            <a:off x="7841560" y="329047"/>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p:nvCxnSpPr>
        <p:spPr>
          <a:xfrm flipV="1">
            <a:off x="8925767" y="791556"/>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9692436" y="329047"/>
            <a:ext cx="1084207" cy="46250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Connecteur droit 72"/>
          <p:cNvCxnSpPr/>
          <p:nvPr/>
        </p:nvCxnSpPr>
        <p:spPr>
          <a:xfrm flipH="1">
            <a:off x="10766276" y="791556"/>
            <a:ext cx="10368" cy="137050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39"/>
          <p:cNvCxnSpPr/>
          <p:nvPr/>
        </p:nvCxnSpPr>
        <p:spPr>
          <a:xfrm flipV="1">
            <a:off x="8915400" y="2162065"/>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76" name="Connecteur droit 75"/>
          <p:cNvCxnSpPr/>
          <p:nvPr/>
        </p:nvCxnSpPr>
        <p:spPr>
          <a:xfrm flipH="1">
            <a:off x="9681039" y="329047"/>
            <a:ext cx="10368" cy="137050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9677864" y="1696381"/>
            <a:ext cx="1084207" cy="46250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Straight Connector 39"/>
          <p:cNvCxnSpPr>
            <a:stCxn id="16" idx="1"/>
          </p:cNvCxnSpPr>
          <p:nvPr/>
        </p:nvCxnSpPr>
        <p:spPr>
          <a:xfrm flipV="1">
            <a:off x="7858363" y="1987550"/>
            <a:ext cx="1248340" cy="596049"/>
          </a:xfrm>
          <a:prstGeom prst="line">
            <a:avLst/>
          </a:prstGeom>
          <a:ln w="12700">
            <a:solidFill>
              <a:srgbClr val="7030A0">
                <a:alpha val="78039"/>
              </a:srgbClr>
            </a:solidFill>
            <a:prstDash val="dash"/>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7644182" y="2478975"/>
            <a:ext cx="1462521" cy="714419"/>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0" name="Straight Connector 39"/>
          <p:cNvCxnSpPr/>
          <p:nvPr/>
        </p:nvCxnSpPr>
        <p:spPr>
          <a:xfrm flipV="1">
            <a:off x="9106703" y="1699669"/>
            <a:ext cx="585733" cy="287881"/>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sp>
        <p:nvSpPr>
          <p:cNvPr id="81" name="ZoneTexte 80"/>
          <p:cNvSpPr txBox="1"/>
          <p:nvPr/>
        </p:nvSpPr>
        <p:spPr>
          <a:xfrm>
            <a:off x="10648950" y="329047"/>
            <a:ext cx="1196340" cy="369332"/>
          </a:xfrm>
          <a:prstGeom prst="rect">
            <a:avLst/>
          </a:prstGeom>
          <a:noFill/>
          <a:ln w="19050">
            <a:solidFill>
              <a:schemeClr val="accent2"/>
            </a:solidFill>
          </a:ln>
        </p:spPr>
        <p:txBody>
          <a:bodyPr wrap="square" rtlCol="0">
            <a:spAutoFit/>
          </a:bodyPr>
          <a:lstStyle/>
          <a:p>
            <a:pPr algn="ctr"/>
            <a:r>
              <a:rPr lang="fr-FR" b="1" dirty="0" smtClean="0">
                <a:solidFill>
                  <a:schemeClr val="accent2"/>
                </a:solidFill>
              </a:rPr>
              <a:t>Contour</a:t>
            </a:r>
            <a:endParaRPr lang="fr-FR" b="1" dirty="0">
              <a:solidFill>
                <a:schemeClr val="accent2"/>
              </a:solidFill>
            </a:endParaRPr>
          </a:p>
        </p:txBody>
      </p:sp>
      <p:sp>
        <p:nvSpPr>
          <p:cNvPr id="24" name="Forme libre 23"/>
          <p:cNvSpPr/>
          <p:nvPr/>
        </p:nvSpPr>
        <p:spPr>
          <a:xfrm>
            <a:off x="7645430" y="1295400"/>
            <a:ext cx="1216630" cy="541174"/>
          </a:xfrm>
          <a:custGeom>
            <a:avLst/>
            <a:gdLst>
              <a:gd name="connsiteX0" fmla="*/ 119350 w 1216630"/>
              <a:gd name="connsiteY0" fmla="*/ 0 h 541174"/>
              <a:gd name="connsiteX1" fmla="*/ 5050 w 1216630"/>
              <a:gd name="connsiteY1" fmla="*/ 152400 h 541174"/>
              <a:gd name="connsiteX2" fmla="*/ 50770 w 1216630"/>
              <a:gd name="connsiteY2" fmla="*/ 335280 h 541174"/>
              <a:gd name="connsiteX3" fmla="*/ 317470 w 1216630"/>
              <a:gd name="connsiteY3" fmla="*/ 480060 h 541174"/>
              <a:gd name="connsiteX4" fmla="*/ 721330 w 1216630"/>
              <a:gd name="connsiteY4" fmla="*/ 541020 h 541174"/>
              <a:gd name="connsiteX5" fmla="*/ 1216630 w 1216630"/>
              <a:gd name="connsiteY5" fmla="*/ 464820 h 54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630" h="541174">
                <a:moveTo>
                  <a:pt x="119350" y="0"/>
                </a:moveTo>
                <a:cubicBezTo>
                  <a:pt x="67915" y="48260"/>
                  <a:pt x="16480" y="96520"/>
                  <a:pt x="5050" y="152400"/>
                </a:cubicBezTo>
                <a:cubicBezTo>
                  <a:pt x="-6380" y="208280"/>
                  <a:pt x="-1300" y="280670"/>
                  <a:pt x="50770" y="335280"/>
                </a:cubicBezTo>
                <a:cubicBezTo>
                  <a:pt x="102840" y="389890"/>
                  <a:pt x="205710" y="445770"/>
                  <a:pt x="317470" y="480060"/>
                </a:cubicBezTo>
                <a:cubicBezTo>
                  <a:pt x="429230" y="514350"/>
                  <a:pt x="571470" y="543560"/>
                  <a:pt x="721330" y="541020"/>
                </a:cubicBezTo>
                <a:cubicBezTo>
                  <a:pt x="871190" y="538480"/>
                  <a:pt x="1043910" y="501650"/>
                  <a:pt x="1216630" y="464820"/>
                </a:cubicBezTo>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Forme libre 82"/>
          <p:cNvSpPr/>
          <p:nvPr/>
        </p:nvSpPr>
        <p:spPr>
          <a:xfrm>
            <a:off x="7645430" y="2633124"/>
            <a:ext cx="1216630" cy="541174"/>
          </a:xfrm>
          <a:custGeom>
            <a:avLst/>
            <a:gdLst>
              <a:gd name="connsiteX0" fmla="*/ 119350 w 1216630"/>
              <a:gd name="connsiteY0" fmla="*/ 0 h 541174"/>
              <a:gd name="connsiteX1" fmla="*/ 5050 w 1216630"/>
              <a:gd name="connsiteY1" fmla="*/ 152400 h 541174"/>
              <a:gd name="connsiteX2" fmla="*/ 50770 w 1216630"/>
              <a:gd name="connsiteY2" fmla="*/ 335280 h 541174"/>
              <a:gd name="connsiteX3" fmla="*/ 317470 w 1216630"/>
              <a:gd name="connsiteY3" fmla="*/ 480060 h 541174"/>
              <a:gd name="connsiteX4" fmla="*/ 721330 w 1216630"/>
              <a:gd name="connsiteY4" fmla="*/ 541020 h 541174"/>
              <a:gd name="connsiteX5" fmla="*/ 1216630 w 1216630"/>
              <a:gd name="connsiteY5" fmla="*/ 464820 h 54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630" h="541174">
                <a:moveTo>
                  <a:pt x="119350" y="0"/>
                </a:moveTo>
                <a:cubicBezTo>
                  <a:pt x="67915" y="48260"/>
                  <a:pt x="16480" y="96520"/>
                  <a:pt x="5050" y="152400"/>
                </a:cubicBezTo>
                <a:cubicBezTo>
                  <a:pt x="-6380" y="208280"/>
                  <a:pt x="-1300" y="280670"/>
                  <a:pt x="50770" y="335280"/>
                </a:cubicBezTo>
                <a:cubicBezTo>
                  <a:pt x="102840" y="389890"/>
                  <a:pt x="205710" y="445770"/>
                  <a:pt x="317470" y="480060"/>
                </a:cubicBezTo>
                <a:cubicBezTo>
                  <a:pt x="429230" y="514350"/>
                  <a:pt x="571470" y="543560"/>
                  <a:pt x="721330" y="541020"/>
                </a:cubicBezTo>
                <a:cubicBezTo>
                  <a:pt x="871190" y="538480"/>
                  <a:pt x="1043910" y="501650"/>
                  <a:pt x="1216630" y="464820"/>
                </a:cubicBezTo>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ZoneTexte 84"/>
          <p:cNvSpPr txBox="1"/>
          <p:nvPr/>
        </p:nvSpPr>
        <p:spPr>
          <a:xfrm>
            <a:off x="6368395" y="895251"/>
            <a:ext cx="1196340" cy="646331"/>
          </a:xfrm>
          <a:prstGeom prst="rect">
            <a:avLst/>
          </a:prstGeom>
          <a:noFill/>
          <a:ln w="19050">
            <a:solidFill>
              <a:schemeClr val="accent6"/>
            </a:solidFill>
          </a:ln>
        </p:spPr>
        <p:txBody>
          <a:bodyPr wrap="square" rtlCol="0">
            <a:spAutoFit/>
          </a:bodyPr>
          <a:lstStyle/>
          <a:p>
            <a:pPr algn="ctr"/>
            <a:r>
              <a:rPr lang="fr-FR" b="1" dirty="0" smtClean="0">
                <a:solidFill>
                  <a:schemeClr val="accent6"/>
                </a:solidFill>
              </a:rPr>
              <a:t>Arêtes Visibles</a:t>
            </a:r>
            <a:endParaRPr lang="fr-FR" b="1" dirty="0">
              <a:solidFill>
                <a:schemeClr val="accent6"/>
              </a:solidFill>
            </a:endParaRPr>
          </a:p>
        </p:txBody>
      </p:sp>
      <p:sp>
        <p:nvSpPr>
          <p:cNvPr id="88" name="ZoneTexte 87"/>
          <p:cNvSpPr txBox="1"/>
          <p:nvPr/>
        </p:nvSpPr>
        <p:spPr>
          <a:xfrm>
            <a:off x="9391948" y="2939131"/>
            <a:ext cx="2699027" cy="1477328"/>
          </a:xfrm>
          <a:prstGeom prst="rect">
            <a:avLst/>
          </a:prstGeom>
          <a:noFill/>
          <a:ln w="28575">
            <a:solidFill>
              <a:schemeClr val="accent4"/>
            </a:solidFill>
          </a:ln>
        </p:spPr>
        <p:txBody>
          <a:bodyPr wrap="square" rtlCol="0">
            <a:spAutoFit/>
          </a:bodyPr>
          <a:lstStyle/>
          <a:p>
            <a:pPr algn="ctr"/>
            <a:r>
              <a:rPr lang="fr-FR" dirty="0" smtClean="0"/>
              <a:t>Ici le contour est l’union des projections de 2 arêtes visibles et 2 lignes générées par la projection du cylindre</a:t>
            </a:r>
            <a:endParaRPr lang="fr-FR" dirty="0"/>
          </a:p>
        </p:txBody>
      </p:sp>
      <p:sp>
        <p:nvSpPr>
          <p:cNvPr id="25" name="Rectangle 24"/>
          <p:cNvSpPr/>
          <p:nvPr/>
        </p:nvSpPr>
        <p:spPr>
          <a:xfrm>
            <a:off x="8525542" y="4483776"/>
            <a:ext cx="1558102" cy="185940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Date Placeholder 2"/>
          <p:cNvSpPr>
            <a:spLocks noGrp="1"/>
          </p:cNvSpPr>
          <p:nvPr>
            <p:ph type="dt" sz="half" idx="10"/>
          </p:nvPr>
        </p:nvSpPr>
        <p:spPr/>
        <p:txBody>
          <a:bodyPr/>
          <a:lstStyle/>
          <a:p>
            <a:fld id="{C13C70E7-2D9C-4397-A557-AADDC10EF260}" type="datetime7">
              <a:rPr lang="en-US" smtClean="0"/>
              <a:pPr/>
              <a:t>Nov-18</a:t>
            </a:fld>
            <a:endParaRPr lang="en-US"/>
          </a:p>
        </p:txBody>
      </p:sp>
      <p:sp>
        <p:nvSpPr>
          <p:cNvPr id="7" name="Footer Placeholder 6"/>
          <p:cNvSpPr>
            <a:spLocks noGrp="1"/>
          </p:cNvSpPr>
          <p:nvPr>
            <p:ph type="ftr" sz="quarter" idx="11"/>
          </p:nvPr>
        </p:nvSpPr>
        <p:spPr/>
        <p:txBody>
          <a:bodyPr/>
          <a:lstStyle/>
          <a:p>
            <a:r>
              <a:rPr lang="en-US" smtClean="0"/>
              <a:t>DI2</a:t>
            </a:r>
            <a:endParaRPr lang="en-US"/>
          </a:p>
        </p:txBody>
      </p:sp>
    </p:spTree>
    <p:extLst>
      <p:ext uri="{BB962C8B-B14F-4D97-AF65-F5344CB8AC3E}">
        <p14:creationId xmlns:p14="http://schemas.microsoft.com/office/powerpoint/2010/main" val="2347335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4446</TotalTime>
  <Words>6087</Words>
  <Application>Microsoft Office PowerPoint</Application>
  <PresentationFormat>Personnalisé</PresentationFormat>
  <Paragraphs>775</Paragraphs>
  <Slides>78</Slides>
  <Notes>3</Notes>
  <HiddenSlides>0</HiddenSlides>
  <MMClips>0</MMClips>
  <ScaleCrop>false</ScaleCrop>
  <HeadingPairs>
    <vt:vector size="6" baseType="variant">
      <vt:variant>
        <vt:lpstr>Thème</vt:lpstr>
      </vt:variant>
      <vt:variant>
        <vt:i4>1</vt:i4>
      </vt:variant>
      <vt:variant>
        <vt:lpstr>Liaisons</vt:lpstr>
      </vt:variant>
      <vt:variant>
        <vt:i4>6</vt:i4>
      </vt:variant>
      <vt:variant>
        <vt:lpstr>Titres des diapositives</vt:lpstr>
      </vt:variant>
      <vt:variant>
        <vt:i4>78</vt:i4>
      </vt:variant>
    </vt:vector>
  </HeadingPairs>
  <TitlesOfParts>
    <vt:vector size="85" baseType="lpstr">
      <vt:lpstr>Office Theme</vt:lpstr>
      <vt:lpstr>C:\Users\kgpol\Documents\SMT1\Drawing1.CATDrawing</vt:lpstr>
      <vt:lpstr>C:\Users\kgpol\Documents\SMT1\Drawing1.CATDrawing</vt:lpstr>
      <vt:lpstr>C:\Users\kgpol\Documents\SMT1\Drawing1.CATDrawing</vt:lpstr>
      <vt:lpstr>C:\Users\kgpol\Documents\SMT1\Drawing1.CATDrawing</vt:lpstr>
      <vt:lpstr>C:\Users\kgpol\Documents\SMT1\Drawing1.CATDrawing</vt:lpstr>
      <vt:lpstr>C:\Users\kgpol\Documents\SMT1\Drawing1.CATDrawing</vt:lpstr>
      <vt:lpstr>Dessin Industriel 2  Les vues et les trois lignes</vt:lpstr>
      <vt:lpstr>Présentation PowerPoint</vt:lpstr>
      <vt:lpstr>La vue de face</vt:lpstr>
      <vt:lpstr>La vue de face</vt:lpstr>
      <vt:lpstr>La vue de face</vt:lpstr>
      <vt:lpstr>La vue de face</vt:lpstr>
      <vt:lpstr>La vue de face</vt:lpstr>
      <vt:lpstr>La vue de face</vt:lpstr>
      <vt:lpstr>La vue de face</vt:lpstr>
      <vt:lpstr>La vue de face</vt:lpstr>
      <vt:lpstr>La vue de face</vt:lpstr>
      <vt:lpstr>La vue de gauche</vt:lpstr>
      <vt:lpstr>La vue de gauche</vt:lpstr>
      <vt:lpstr>La vue de gauche</vt:lpstr>
      <vt:lpstr>La vue de gauche</vt:lpstr>
      <vt:lpstr>La vue de gauche</vt:lpstr>
      <vt:lpstr>La vue de gauche</vt:lpstr>
      <vt:lpstr>La vue de gauche</vt:lpstr>
      <vt:lpstr>La vue de gauche</vt:lpstr>
      <vt:lpstr>La vue de gauche</vt:lpstr>
      <vt:lpstr>Les vues principales et leur positionnement au feuille</vt:lpstr>
      <vt:lpstr>Les vues principales et leur positionnement au feuille</vt:lpstr>
      <vt:lpstr>Les vues principales et leur positionnement au feuille</vt:lpstr>
      <vt:lpstr>Les vues principales et leur positionnement au feuille</vt:lpstr>
      <vt:lpstr>Les vues principales et leur positionnement au feuille</vt:lpstr>
      <vt:lpstr>Les vues principales et leur positionnement au feuille</vt:lpstr>
      <vt:lpstr>Un exemple un peu plus compliqué</vt:lpstr>
      <vt:lpstr>Un exemple un peu plus compliqué</vt:lpstr>
      <vt:lpstr>Un exemple un peu plus compliqué</vt:lpstr>
      <vt:lpstr>Un exemple un peu plus compliqué</vt:lpstr>
      <vt:lpstr>Un exemple un peu plus compliqué</vt:lpstr>
      <vt:lpstr>Un exemple un peu plus compliqué</vt:lpstr>
      <vt:lpstr>Un exemple un peu plus compliqué</vt:lpstr>
      <vt:lpstr>Un exemple un peu plus compliqué</vt:lpstr>
      <vt:lpstr>Un exemple un peu plus compliqué</vt:lpstr>
      <vt:lpstr>Un exemple un peu plus compliqué</vt:lpstr>
      <vt:lpstr>Un exemple un peu plus compliqué</vt:lpstr>
      <vt:lpstr>Un exemple un peu plus compliqué</vt:lpstr>
      <vt:lpstr>Un exemple un peu plus compliqué</vt:lpstr>
      <vt:lpstr>La droite à 45o</vt:lpstr>
      <vt:lpstr>La droite à 45o</vt:lpstr>
      <vt:lpstr>La droite à 45o</vt:lpstr>
      <vt:lpstr>La droite à 45o</vt:lpstr>
      <vt:lpstr>La droite à 45o</vt:lpstr>
      <vt:lpstr>La droite à 45o</vt:lpstr>
      <vt:lpstr>La droite à 45o</vt:lpstr>
      <vt:lpstr>La droite à 45o</vt:lpstr>
      <vt:lpstr>La droite à 45o</vt:lpstr>
      <vt:lpstr>La droite à 45o</vt:lpstr>
      <vt:lpstr>La droite à 45o</vt:lpstr>
      <vt:lpstr>La droite à 45o</vt:lpstr>
      <vt:lpstr>La droite à 45o</vt:lpstr>
      <vt:lpstr>La droite à 45o</vt:lpstr>
      <vt:lpstr>La droite à 45o</vt:lpstr>
      <vt:lpstr>La droite à 45o</vt:lpstr>
      <vt:lpstr>La droite à 45o</vt:lpstr>
      <vt:lpstr>La droite à 45o</vt:lpstr>
      <vt:lpstr>La droite à 45o</vt:lpstr>
      <vt:lpstr>Combien de vues devrons-nous représenter ?</vt:lpstr>
      <vt:lpstr>Combien de vues devrons-nous représenter ?</vt:lpstr>
      <vt:lpstr>Combien de vues devrons-nous représenter ?</vt:lpstr>
      <vt:lpstr>Combien de vues devrons-nous représenter ?</vt:lpstr>
      <vt:lpstr>Combien de vues devrons-nous représenter ?</vt:lpstr>
      <vt:lpstr>Combien de vues devrons-nous représenter ?</vt:lpstr>
      <vt:lpstr>Combien de vues devrons-nous représenter ?</vt:lpstr>
      <vt:lpstr>Combien de vues devrons-nous représenter ?</vt:lpstr>
      <vt:lpstr>Combien de vues devrons-nous représenter ?</vt:lpstr>
      <vt:lpstr>Combien de vues devrons-nous représenter ?</vt:lpstr>
      <vt:lpstr>Combien de vues devrons-nous représenter ?</vt:lpstr>
      <vt:lpstr>Combien de vues devrons-nous représenter ?</vt:lpstr>
      <vt:lpstr>Combien de vues devrons-nous représenter ?</vt:lpstr>
      <vt:lpstr>Combien de vues devrons-nous représenter ?</vt:lpstr>
      <vt:lpstr>Les lignes basiques du dessin technique</vt:lpstr>
      <vt:lpstr>Exercice 1</vt:lpstr>
      <vt:lpstr>Exercice 1</vt:lpstr>
      <vt:lpstr>Exercice 2</vt:lpstr>
      <vt:lpstr>Exercice 2</vt:lpstr>
      <vt:lpstr>Exercice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Dessin Industriel 2  Les vues et les trois lignes</dc:title>
  <dc:creator>Konstantinos Politis</dc:creator>
  <cp:lastModifiedBy>Konstantinos POLITIS</cp:lastModifiedBy>
  <cp:revision>51</cp:revision>
  <dcterms:created xsi:type="dcterms:W3CDTF">2018-09-22T19:00:32Z</dcterms:created>
  <dcterms:modified xsi:type="dcterms:W3CDTF">2018-11-09T12:20:37Z</dcterms:modified>
</cp:coreProperties>
</file>