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0" r:id="rId2"/>
    <p:sldId id="293" r:id="rId3"/>
    <p:sldId id="258" r:id="rId4"/>
    <p:sldId id="286" r:id="rId5"/>
    <p:sldId id="285" r:id="rId6"/>
    <p:sldId id="287" r:id="rId7"/>
    <p:sldId id="288" r:id="rId8"/>
    <p:sldId id="289" r:id="rId9"/>
    <p:sldId id="259" r:id="rId10"/>
    <p:sldId id="260" r:id="rId11"/>
    <p:sldId id="262" r:id="rId12"/>
    <p:sldId id="284" r:id="rId13"/>
    <p:sldId id="291" r:id="rId14"/>
    <p:sldId id="261" r:id="rId15"/>
    <p:sldId id="263" r:id="rId16"/>
    <p:sldId id="264" r:id="rId17"/>
    <p:sldId id="275" r:id="rId18"/>
    <p:sldId id="265" r:id="rId19"/>
    <p:sldId id="271" r:id="rId20"/>
    <p:sldId id="272" r:id="rId21"/>
    <p:sldId id="273" r:id="rId22"/>
    <p:sldId id="274" r:id="rId23"/>
    <p:sldId id="276" r:id="rId24"/>
    <p:sldId id="278" r:id="rId25"/>
    <p:sldId id="279" r:id="rId26"/>
    <p:sldId id="267" r:id="rId27"/>
    <p:sldId id="280" r:id="rId28"/>
    <p:sldId id="282" r:id="rId29"/>
    <p:sldId id="283"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7" d="100"/>
          <a:sy n="117" d="100"/>
        </p:scale>
        <p:origin x="-3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solidFill>
            <a:schemeClr val="bg1"/>
          </a:solid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a:ln w="38100">
          <a:noFill/>
        </a:ln>
      </dgm:spPr>
      <dgm:t>
        <a:bodyPr/>
        <a:lstStyle/>
        <a:p>
          <a:r>
            <a:rPr lang="fr-FR" dirty="0" smtClean="0"/>
            <a:t>Les vues </a:t>
          </a:r>
          <a:r>
            <a:rPr lang="fr-FR" smtClean="0"/>
            <a:t>et les </a:t>
          </a:r>
          <a:r>
            <a:rPr lang="fr-FR" dirty="0" smtClean="0"/>
            <a:t>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a:ln w="38100">
          <a:solidFill>
            <a:srgbClr val="FF0000"/>
          </a:solidFill>
        </a:ln>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3CA0242A-0419-4092-999C-02E552A8F6A4}" type="presOf" srcId="{14B7AA59-06C6-42A5-9852-8842B160595B}" destId="{7897D933-324E-430F-A06C-11BB77D454E9}"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F66F104C-B8F0-49CD-A35D-842297BE6D42}" type="presOf" srcId="{2BBF4812-F238-484F-A462-BC75F657593E}" destId="{8D497C3F-EB77-4E04-B8A9-55013DF28E1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125959A5-8EC8-4675-9BDD-51B4DE635442}" type="presOf" srcId="{2F769142-B393-4F43-B14A-C75F3DD42C00}" destId="{F8176FAF-266F-43CD-91DD-89A4041249CE}" srcOrd="0" destOrd="0" presId="urn:microsoft.com/office/officeart/2005/8/layout/cycle3"/>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329D202C-EBB6-4D3A-9CCB-900EAFB2F8CC}" type="presOf" srcId="{220FA86C-3ED3-4A08-AB1E-64E7D08D0F2B}" destId="{F3F42C64-F9CA-4D15-B910-7E06AE27FA7B}" srcOrd="0" destOrd="0" presId="urn:microsoft.com/office/officeart/2005/8/layout/cycle3"/>
    <dgm:cxn modelId="{AEE6FB17-8929-473E-ACBF-835C098058B4}" type="presOf" srcId="{510C20ED-5F2E-4153-BEBC-B3E64557EC8A}" destId="{411762AF-0C4E-4073-816E-861747660602}" srcOrd="0" destOrd="0" presId="urn:microsoft.com/office/officeart/2005/8/layout/cycle3"/>
    <dgm:cxn modelId="{3DFB5249-6514-4E48-9292-B2E28391BB78}" type="presOf" srcId="{D43616B2-4037-44F0-9234-DC3CF985BDF4}" destId="{ECB57673-2589-4A10-B35B-322255EB4A16}"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0422D05F-4410-4078-80FA-F1816440F2FA}" type="presOf" srcId="{DBA9D745-923B-4149-B5F9-067F8F5E262E}" destId="{C453AA7D-5D96-4E2A-8A98-5BDB746A672B}" srcOrd="0" destOrd="0" presId="urn:microsoft.com/office/officeart/2005/8/layout/cycle3"/>
    <dgm:cxn modelId="{510E0656-FEBF-4AA3-95CE-8DCBFB9DF64E}" type="presOf" srcId="{A6DFD88B-33FD-48FE-BDD6-AC56A1FCB2F0}" destId="{E99BE6A8-AE6B-46E6-A265-453ED6A90C82}" srcOrd="0" destOrd="0" presId="urn:microsoft.com/office/officeart/2005/8/layout/cycle3"/>
    <dgm:cxn modelId="{DB27C92A-FE4D-4348-8783-A60A74954311}" type="presParOf" srcId="{411762AF-0C4E-4073-816E-861747660602}" destId="{514174A8-761E-47F6-BDCC-C70537F26235}" srcOrd="0" destOrd="0" presId="urn:microsoft.com/office/officeart/2005/8/layout/cycle3"/>
    <dgm:cxn modelId="{796D1731-3FCD-4AE9-86EB-8879323465F7}" type="presParOf" srcId="{514174A8-761E-47F6-BDCC-C70537F26235}" destId="{7897D933-324E-430F-A06C-11BB77D454E9}" srcOrd="0" destOrd="0" presId="urn:microsoft.com/office/officeart/2005/8/layout/cycle3"/>
    <dgm:cxn modelId="{70327237-E49E-4FE4-9F9D-A9ECC21A8FDE}" type="presParOf" srcId="{514174A8-761E-47F6-BDCC-C70537F26235}" destId="{8D497C3F-EB77-4E04-B8A9-55013DF28E12}" srcOrd="1" destOrd="0" presId="urn:microsoft.com/office/officeart/2005/8/layout/cycle3"/>
    <dgm:cxn modelId="{D7779AB2-5B89-4306-85DB-E8DC911B04CD}" type="presParOf" srcId="{514174A8-761E-47F6-BDCC-C70537F26235}" destId="{F8176FAF-266F-43CD-91DD-89A4041249CE}" srcOrd="2" destOrd="0" presId="urn:microsoft.com/office/officeart/2005/8/layout/cycle3"/>
    <dgm:cxn modelId="{72DBC50E-5A54-4C77-B7CB-2C26F54ADCF2}" type="presParOf" srcId="{514174A8-761E-47F6-BDCC-C70537F26235}" destId="{F3F42C64-F9CA-4D15-B910-7E06AE27FA7B}" srcOrd="3" destOrd="0" presId="urn:microsoft.com/office/officeart/2005/8/layout/cycle3"/>
    <dgm:cxn modelId="{4E45609E-C1D0-46F2-813D-23D5B27F088C}" type="presParOf" srcId="{514174A8-761E-47F6-BDCC-C70537F26235}" destId="{C453AA7D-5D96-4E2A-8A98-5BDB746A672B}" srcOrd="4" destOrd="0" presId="urn:microsoft.com/office/officeart/2005/8/layout/cycle3"/>
    <dgm:cxn modelId="{4358114C-B6B4-4C92-9DF8-ED8254DF12B0}" type="presParOf" srcId="{514174A8-761E-47F6-BDCC-C70537F26235}" destId="{ECB57673-2589-4A10-B35B-322255EB4A16}" srcOrd="5" destOrd="0" presId="urn:microsoft.com/office/officeart/2005/8/layout/cycle3"/>
    <dgm:cxn modelId="{9E19843D-AD9D-48BE-80CF-A12CB9C8BF74}"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381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a:t>
          </a:r>
          <a:r>
            <a:rPr lang="fr-FR" sz="1200" kern="1200" smtClean="0"/>
            <a:t>et les </a:t>
          </a:r>
          <a:r>
            <a:rPr lang="fr-FR" sz="1200" kern="1200" dirty="0" smtClean="0"/>
            <a:t>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87133-E906-4F92-8726-70E2E2CCD0C9}"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2E4DD-0488-481F-A553-46668BFF8E48}" type="slidenum">
              <a:rPr lang="en-US" smtClean="0"/>
              <a:t>‹N°›</a:t>
            </a:fld>
            <a:endParaRPr lang="en-US"/>
          </a:p>
        </p:txBody>
      </p:sp>
    </p:spTree>
    <p:extLst>
      <p:ext uri="{BB962C8B-B14F-4D97-AF65-F5344CB8AC3E}">
        <p14:creationId xmlns:p14="http://schemas.microsoft.com/office/powerpoint/2010/main" val="3516382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1F3DF-986C-48BC-AA53-4ED622225B21}" type="slidenum">
              <a:rPr lang="en-US" smtClean="0"/>
              <a:t>1</a:t>
            </a:fld>
            <a:endParaRPr lang="en-US"/>
          </a:p>
        </p:txBody>
      </p:sp>
    </p:spTree>
    <p:extLst>
      <p:ext uri="{BB962C8B-B14F-4D97-AF65-F5344CB8AC3E}">
        <p14:creationId xmlns:p14="http://schemas.microsoft.com/office/powerpoint/2010/main" val="378512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7848B-DDB9-487D-BB12-730CE157BFB5}"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DI3</a:t>
            </a:r>
            <a:endParaRPr lang="en-US"/>
          </a:p>
        </p:txBody>
      </p:sp>
      <p:sp>
        <p:nvSpPr>
          <p:cNvPr id="6" name="Slide Number Placeholder 5"/>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204322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201F9-44BD-41C6-8AC4-6F8F37892542}"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DI3</a:t>
            </a:r>
            <a:endParaRPr lang="en-US"/>
          </a:p>
        </p:txBody>
      </p:sp>
      <p:sp>
        <p:nvSpPr>
          <p:cNvPr id="6" name="Slide Number Placeholder 5"/>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221950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CB1978-40CC-48E1-9EDC-09881C7B20E6}"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DI3</a:t>
            </a:r>
            <a:endParaRPr lang="en-US"/>
          </a:p>
        </p:txBody>
      </p:sp>
      <p:sp>
        <p:nvSpPr>
          <p:cNvPr id="6" name="Slide Number Placeholder 5"/>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42858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36EE6-8BCD-4FB8-94E0-8B3CA7430B2C}"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DI3</a:t>
            </a:r>
            <a:endParaRPr lang="en-US"/>
          </a:p>
        </p:txBody>
      </p:sp>
      <p:sp>
        <p:nvSpPr>
          <p:cNvPr id="6" name="Slide Number Placeholder 5"/>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391235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BD1F50-173E-4517-9194-91E9FF50AAD1}"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DI3</a:t>
            </a:r>
            <a:endParaRPr lang="en-US"/>
          </a:p>
        </p:txBody>
      </p:sp>
      <p:sp>
        <p:nvSpPr>
          <p:cNvPr id="6" name="Slide Number Placeholder 5"/>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322672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F72656-AF67-4896-887D-5B288D4BCD56}"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386404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D1BFF4-D2E9-4AD2-B9D1-3A67B6AEC73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DI3</a:t>
            </a:r>
            <a:endParaRPr lang="en-US"/>
          </a:p>
        </p:txBody>
      </p:sp>
      <p:sp>
        <p:nvSpPr>
          <p:cNvPr id="9" name="Slide Number Placeholder 8"/>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275413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86D022-B975-4D32-990B-8204C591FEFC}"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DI3</a:t>
            </a:r>
            <a:endParaRPr lang="en-US"/>
          </a:p>
        </p:txBody>
      </p:sp>
      <p:sp>
        <p:nvSpPr>
          <p:cNvPr id="5" name="Slide Number Placeholder 4"/>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158864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35BE-823E-4736-B99F-D992EB98632C}" type="datetime7">
              <a:rPr lang="en-US" smtClean="0"/>
              <a:t>Nov-18</a:t>
            </a:fld>
            <a:endParaRPr lang="en-US"/>
          </a:p>
        </p:txBody>
      </p:sp>
      <p:sp>
        <p:nvSpPr>
          <p:cNvPr id="3" name="Footer Placeholder 2"/>
          <p:cNvSpPr>
            <a:spLocks noGrp="1"/>
          </p:cNvSpPr>
          <p:nvPr>
            <p:ph type="ftr" sz="quarter" idx="11"/>
          </p:nvPr>
        </p:nvSpPr>
        <p:spPr/>
        <p:txBody>
          <a:bodyPr/>
          <a:lstStyle/>
          <a:p>
            <a:r>
              <a:rPr lang="en-US" smtClean="0"/>
              <a:t>DI3</a:t>
            </a:r>
            <a:endParaRPr lang="en-US"/>
          </a:p>
        </p:txBody>
      </p:sp>
      <p:sp>
        <p:nvSpPr>
          <p:cNvPr id="4" name="Slide Number Placeholder 3"/>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269983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EF97E-C453-4F52-A3CC-D8C45D14D619}"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428399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8FD43-3A13-44BC-A3B3-BCB5CD300F15}"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‹N°›</a:t>
            </a:fld>
            <a:endParaRPr lang="en-US"/>
          </a:p>
        </p:txBody>
      </p:sp>
    </p:spTree>
    <p:extLst>
      <p:ext uri="{BB962C8B-B14F-4D97-AF65-F5344CB8AC3E}">
        <p14:creationId xmlns:p14="http://schemas.microsoft.com/office/powerpoint/2010/main" val="285624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4848F-FA24-42ED-854B-ACD19AF84C7B}" type="datetime7">
              <a:rPr lang="en-US" smtClean="0"/>
              <a:t>Nov-18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924DE-A4CA-43F6-BCD9-93CD7F87FD1E}" type="slidenum">
              <a:rPr lang="en-US" smtClean="0"/>
              <a:t>‹N°›</a:t>
            </a:fld>
            <a:endParaRPr lang="en-US"/>
          </a:p>
        </p:txBody>
      </p:sp>
    </p:spTree>
    <p:extLst>
      <p:ext uri="{BB962C8B-B14F-4D97-AF65-F5344CB8AC3E}">
        <p14:creationId xmlns:p14="http://schemas.microsoft.com/office/powerpoint/2010/main" val="4059494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Contenu.pdf"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Dessin%20Industriel%20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7351" y="1789628"/>
            <a:ext cx="10406449" cy="2387600"/>
          </a:xfrm>
        </p:spPr>
        <p:txBody>
          <a:bodyPr>
            <a:normAutofit fontScale="90000"/>
          </a:bodyPr>
          <a:lstStyle/>
          <a:p>
            <a:r>
              <a:rPr lang="en-US" sz="4900" dirty="0" smtClean="0"/>
              <a:t>D</a:t>
            </a:r>
            <a:r>
              <a:rPr lang="fr-FR" sz="4900" dirty="0" err="1" smtClean="0"/>
              <a:t>essin</a:t>
            </a:r>
            <a:r>
              <a:rPr lang="fr-FR" sz="4900" dirty="0" smtClean="0"/>
              <a:t> Industriel 3</a:t>
            </a:r>
            <a:br>
              <a:rPr lang="fr-FR" sz="4900" dirty="0" smtClean="0"/>
            </a:br>
            <a:r>
              <a:rPr lang="fr-FR" dirty="0" smtClean="0"/>
              <a:t/>
            </a:r>
            <a:br>
              <a:rPr lang="fr-FR" dirty="0" smtClean="0"/>
            </a:br>
            <a:r>
              <a:rPr lang="fr-FR" sz="4400" dirty="0"/>
              <a:t>Un exemple de construction d’une vue par deux autres </a:t>
            </a:r>
            <a:r>
              <a:rPr lang="fr-FR" sz="4400" dirty="0" smtClean="0"/>
              <a:t>vues: </a:t>
            </a:r>
            <a:r>
              <a:rPr lang="fr-FR" sz="4900" dirty="0"/>
              <a:t/>
            </a:r>
            <a:br>
              <a:rPr lang="fr-FR" sz="4900" dirty="0"/>
            </a:br>
            <a:r>
              <a:rPr lang="fr-FR" sz="5300" dirty="0"/>
              <a:t>Les trois </a:t>
            </a:r>
            <a:r>
              <a:rPr lang="fr-FR" sz="5300" dirty="0" smtClean="0"/>
              <a:t>tâches</a:t>
            </a:r>
            <a:endParaRPr lang="en-US" sz="5300" dirty="0"/>
          </a:p>
        </p:txBody>
      </p:sp>
      <p:sp>
        <p:nvSpPr>
          <p:cNvPr id="3" name="Subtitle 2"/>
          <p:cNvSpPr>
            <a:spLocks noGrp="1"/>
          </p:cNvSpPr>
          <p:nvPr>
            <p:ph type="subTitle" idx="1"/>
          </p:nvPr>
        </p:nvSpPr>
        <p:spPr>
          <a:xfrm>
            <a:off x="1524000" y="4640006"/>
            <a:ext cx="9144000" cy="1655762"/>
          </a:xfrm>
        </p:spPr>
        <p:txBody>
          <a:bodyPr>
            <a:normAutofit/>
          </a:bodyPr>
          <a:lstStyle/>
          <a:p>
            <a:r>
              <a:rPr lang="en-US" dirty="0" smtClean="0"/>
              <a:t>SMT 1 </a:t>
            </a:r>
            <a:br>
              <a:rPr lang="en-US" dirty="0" smtClean="0"/>
            </a:br>
            <a:r>
              <a:rPr lang="fr-FR" dirty="0" smtClean="0"/>
              <a:t>Etude</a:t>
            </a:r>
            <a:r>
              <a:rPr lang="en-US" dirty="0" smtClean="0"/>
              <a:t> de </a:t>
            </a:r>
            <a:r>
              <a:rPr lang="fr-FR" dirty="0" smtClean="0"/>
              <a:t>mécanismes</a:t>
            </a:r>
          </a:p>
          <a:p>
            <a:r>
              <a:rPr lang="fr-FR" dirty="0" err="1" smtClean="0"/>
              <a:t>Kostas</a:t>
            </a:r>
            <a:r>
              <a:rPr lang="fr-FR" smtClean="0"/>
              <a:t> </a:t>
            </a:r>
            <a:r>
              <a:rPr lang="fr-FR" smtClean="0"/>
              <a:t>Politis</a:t>
            </a:r>
            <a:endParaRPr lang="fr-FR" dirty="0" smtClean="0"/>
          </a:p>
        </p:txBody>
      </p:sp>
      <p:sp>
        <p:nvSpPr>
          <p:cNvPr id="4" name="Slide Number Placeholder 3"/>
          <p:cNvSpPr>
            <a:spLocks noGrp="1"/>
          </p:cNvSpPr>
          <p:nvPr>
            <p:ph type="sldNum" sz="quarter" idx="12"/>
          </p:nvPr>
        </p:nvSpPr>
        <p:spPr>
          <a:xfrm>
            <a:off x="700216" y="6356350"/>
            <a:ext cx="10653584" cy="365125"/>
          </a:xfrm>
        </p:spPr>
        <p:txBody>
          <a:bodyPr/>
          <a:lstStyle/>
          <a:p>
            <a:fld id="{0B3E07E0-055B-4305-A5F9-93FAB2F5D96F}" type="slidenum">
              <a:rPr lang="en-US" smtClean="0"/>
              <a:t>1</a:t>
            </a:fld>
            <a:endParaRPr lang="en-US" dirty="0"/>
          </a:p>
        </p:txBody>
      </p:sp>
      <p:sp>
        <p:nvSpPr>
          <p:cNvPr id="5" name="Date Placeholder 4"/>
          <p:cNvSpPr>
            <a:spLocks noGrp="1"/>
          </p:cNvSpPr>
          <p:nvPr>
            <p:ph type="dt" sz="half" idx="10"/>
          </p:nvPr>
        </p:nvSpPr>
        <p:spPr/>
        <p:txBody>
          <a:bodyPr/>
          <a:lstStyle/>
          <a:p>
            <a:fld id="{B953E22F-835E-483B-8F0E-82CAB28A88AB}" type="datetime7">
              <a:rPr lang="en-US" smtClean="0"/>
              <a:t>Nov-18</a:t>
            </a:fld>
            <a:endParaRPr lang="en-US" dirty="0"/>
          </a:p>
        </p:txBody>
      </p:sp>
      <p:sp>
        <p:nvSpPr>
          <p:cNvPr id="6" name="Footer Placeholder 5"/>
          <p:cNvSpPr>
            <a:spLocks noGrp="1"/>
          </p:cNvSpPr>
          <p:nvPr>
            <p:ph type="ftr" sz="quarter" idx="11"/>
          </p:nvPr>
        </p:nvSpPr>
        <p:spPr/>
        <p:txBody>
          <a:bodyPr/>
          <a:lstStyle/>
          <a:p>
            <a:r>
              <a:rPr lang="en-US" smtClean="0"/>
              <a:t>DI3</a:t>
            </a:r>
            <a:endParaRPr lang="en-US"/>
          </a:p>
        </p:txBody>
      </p:sp>
    </p:spTree>
    <p:extLst>
      <p:ext uri="{BB962C8B-B14F-4D97-AF65-F5344CB8AC3E}">
        <p14:creationId xmlns:p14="http://schemas.microsoft.com/office/powerpoint/2010/main" val="1701443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 contour extérieur</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Nous commençons en traçant le contour extérieur à l’aide des </a:t>
            </a:r>
            <a:r>
              <a:rPr lang="fr-FR" dirty="0" smtClean="0">
                <a:solidFill>
                  <a:schemeClr val="accent1"/>
                </a:solidFill>
              </a:rPr>
              <a:t>lignes de construction</a:t>
            </a:r>
            <a:endParaRPr lang="en-US" dirty="0">
              <a:solidFill>
                <a:schemeClr val="accent1"/>
              </a:solidFill>
            </a:endParaRPr>
          </a:p>
        </p:txBody>
      </p:sp>
      <p:pic>
        <p:nvPicPr>
          <p:cNvPr id="4" name="Picture 3"/>
          <p:cNvPicPr>
            <a:picLocks noChangeAspect="1"/>
          </p:cNvPicPr>
          <p:nvPr/>
        </p:nvPicPr>
        <p:blipFill rotWithShape="1">
          <a:blip r:embed="rId2"/>
          <a:srcRect t="27030"/>
          <a:stretch/>
        </p:blipFill>
        <p:spPr>
          <a:xfrm>
            <a:off x="6390760" y="3163330"/>
            <a:ext cx="5391150" cy="2662001"/>
          </a:xfrm>
          <a:prstGeom prst="rect">
            <a:avLst/>
          </a:prstGeom>
        </p:spPr>
      </p:pic>
      <p:cxnSp>
        <p:nvCxnSpPr>
          <p:cNvPr id="6" name="Straight Connector 5"/>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56334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340DA94-03C5-4716-8422-1238A88F349A}"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DI3</a:t>
            </a:r>
            <a:endParaRPr lang="en-US"/>
          </a:p>
        </p:txBody>
      </p:sp>
      <p:sp>
        <p:nvSpPr>
          <p:cNvPr id="8" name="Slide Number Placeholder 7"/>
          <p:cNvSpPr>
            <a:spLocks noGrp="1"/>
          </p:cNvSpPr>
          <p:nvPr>
            <p:ph type="sldNum" sz="quarter" idx="12"/>
          </p:nvPr>
        </p:nvSpPr>
        <p:spPr/>
        <p:txBody>
          <a:bodyPr/>
          <a:lstStyle/>
          <a:p>
            <a:fld id="{547924DE-A4CA-43F6-BCD9-93CD7F87FD1E}" type="slidenum">
              <a:rPr lang="en-US" smtClean="0"/>
              <a:t>10</a:t>
            </a:fld>
            <a:endParaRPr lang="en-US"/>
          </a:p>
        </p:txBody>
      </p:sp>
    </p:spTree>
    <p:extLst>
      <p:ext uri="{BB962C8B-B14F-4D97-AF65-F5344CB8AC3E}">
        <p14:creationId xmlns:p14="http://schemas.microsoft.com/office/powerpoint/2010/main" val="1048803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 contour extérieur</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Nous commençons en traçant le contour extérieur à l’aide des </a:t>
            </a:r>
            <a:r>
              <a:rPr lang="fr-FR" dirty="0">
                <a:solidFill>
                  <a:schemeClr val="accent1"/>
                </a:solidFill>
              </a:rPr>
              <a:t>lignes de construction</a:t>
            </a:r>
            <a:endParaRPr lang="en-US" dirty="0">
              <a:solidFill>
                <a:schemeClr val="accent1"/>
              </a:solidFill>
            </a:endParaRPr>
          </a:p>
        </p:txBody>
      </p:sp>
      <p:pic>
        <p:nvPicPr>
          <p:cNvPr id="4" name="Picture 3"/>
          <p:cNvPicPr>
            <a:picLocks noChangeAspect="1"/>
          </p:cNvPicPr>
          <p:nvPr/>
        </p:nvPicPr>
        <p:blipFill rotWithShape="1">
          <a:blip r:embed="rId2"/>
          <a:srcRect t="27030"/>
          <a:stretch/>
        </p:blipFill>
        <p:spPr>
          <a:xfrm>
            <a:off x="6390760" y="3163330"/>
            <a:ext cx="5391150" cy="2662001"/>
          </a:xfrm>
          <a:prstGeom prst="rect">
            <a:avLst/>
          </a:prstGeom>
        </p:spPr>
      </p:pic>
      <p:cxnSp>
        <p:nvCxnSpPr>
          <p:cNvPr id="6" name="Straight Connector 5"/>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56334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0239632" y="2660822"/>
            <a:ext cx="271849" cy="50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95B9DBF-BBD8-463F-B60F-22A301E19AF3}"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DI3</a:t>
            </a:r>
            <a:endParaRPr lang="en-US"/>
          </a:p>
        </p:txBody>
      </p:sp>
      <p:sp>
        <p:nvSpPr>
          <p:cNvPr id="9" name="Slide Number Placeholder 8"/>
          <p:cNvSpPr>
            <a:spLocks noGrp="1"/>
          </p:cNvSpPr>
          <p:nvPr>
            <p:ph type="sldNum" sz="quarter" idx="12"/>
          </p:nvPr>
        </p:nvSpPr>
        <p:spPr/>
        <p:txBody>
          <a:bodyPr/>
          <a:lstStyle/>
          <a:p>
            <a:fld id="{547924DE-A4CA-43F6-BCD9-93CD7F87FD1E}" type="slidenum">
              <a:rPr lang="en-US" smtClean="0"/>
              <a:t>11</a:t>
            </a:fld>
            <a:endParaRPr lang="en-US"/>
          </a:p>
        </p:txBody>
      </p:sp>
      <p:sp>
        <p:nvSpPr>
          <p:cNvPr id="14" name="TextBox 13"/>
          <p:cNvSpPr txBox="1"/>
          <p:nvPr/>
        </p:nvSpPr>
        <p:spPr>
          <a:xfrm>
            <a:off x="9435798" y="1638652"/>
            <a:ext cx="1542988" cy="923330"/>
          </a:xfrm>
          <a:prstGeom prst="rect">
            <a:avLst/>
          </a:prstGeom>
          <a:solidFill>
            <a:schemeClr val="bg1"/>
          </a:solidFill>
        </p:spPr>
        <p:txBody>
          <a:bodyPr wrap="square" rtlCol="0">
            <a:spAutoFit/>
          </a:bodyPr>
          <a:lstStyle/>
          <a:p>
            <a:r>
              <a:rPr lang="fr-FR" dirty="0" smtClean="0"/>
              <a:t>Cette ligne est </a:t>
            </a:r>
            <a:r>
              <a:rPr lang="fr-FR" dirty="0"/>
              <a:t>placée</a:t>
            </a:r>
            <a:endParaRPr lang="en-US" dirty="0"/>
          </a:p>
          <a:p>
            <a:r>
              <a:rPr lang="fr-FR" dirty="0" smtClean="0"/>
              <a:t>arbitrairement</a:t>
            </a:r>
            <a:endParaRPr lang="en-US" dirty="0"/>
          </a:p>
        </p:txBody>
      </p:sp>
    </p:spTree>
    <p:extLst>
      <p:ext uri="{BB962C8B-B14F-4D97-AF65-F5344CB8AC3E}">
        <p14:creationId xmlns:p14="http://schemas.microsoft.com/office/powerpoint/2010/main" val="3866357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971911" y="186724"/>
            <a:ext cx="3591438" cy="1477328"/>
          </a:xfrm>
          <a:prstGeom prst="rect">
            <a:avLst/>
          </a:prstGeom>
          <a:noFill/>
          <a:ln w="19050">
            <a:solidFill>
              <a:srgbClr val="FF0000"/>
            </a:solidFill>
          </a:ln>
        </p:spPr>
        <p:txBody>
          <a:bodyPr wrap="square" rtlCol="0">
            <a:spAutoFit/>
          </a:bodyPr>
          <a:lstStyle/>
          <a:p>
            <a:r>
              <a:rPr lang="fr-FR" b="1" dirty="0" smtClean="0"/>
              <a:t>Placement pas si arbitraire </a:t>
            </a:r>
            <a:r>
              <a:rPr lang="fr-FR" dirty="0" smtClean="0"/>
              <a:t>: nous devrons prendre en compte les bords de notre feuille de dessin, de ne pas trop éloigner une vue de l’autre etc…</a:t>
            </a:r>
            <a:endParaRPr lang="en-US" dirty="0"/>
          </a:p>
        </p:txBody>
      </p:sp>
      <p:sp>
        <p:nvSpPr>
          <p:cNvPr id="2" name="Title 1"/>
          <p:cNvSpPr>
            <a:spLocks noGrp="1"/>
          </p:cNvSpPr>
          <p:nvPr>
            <p:ph type="title"/>
          </p:nvPr>
        </p:nvSpPr>
        <p:spPr/>
        <p:txBody>
          <a:bodyPr/>
          <a:lstStyle/>
          <a:p>
            <a:r>
              <a:rPr lang="fr-FR" dirty="0" smtClean="0"/>
              <a:t>Tracer le contour extérieur</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Nous commençons en traçant le contour extérieur à l’aide des </a:t>
            </a:r>
            <a:r>
              <a:rPr lang="fr-FR" dirty="0">
                <a:solidFill>
                  <a:schemeClr val="accent1"/>
                </a:solidFill>
              </a:rPr>
              <a:t>lignes de construction</a:t>
            </a:r>
            <a:endParaRPr lang="en-US" dirty="0">
              <a:solidFill>
                <a:schemeClr val="accent1"/>
              </a:solidFill>
            </a:endParaRPr>
          </a:p>
        </p:txBody>
      </p:sp>
      <p:pic>
        <p:nvPicPr>
          <p:cNvPr id="4" name="Picture 3"/>
          <p:cNvPicPr>
            <a:picLocks noChangeAspect="1"/>
          </p:cNvPicPr>
          <p:nvPr/>
        </p:nvPicPr>
        <p:blipFill rotWithShape="1">
          <a:blip r:embed="rId2"/>
          <a:srcRect t="27030"/>
          <a:stretch/>
        </p:blipFill>
        <p:spPr>
          <a:xfrm>
            <a:off x="6390760" y="3163330"/>
            <a:ext cx="5391150" cy="2662001"/>
          </a:xfrm>
          <a:prstGeom prst="rect">
            <a:avLst/>
          </a:prstGeom>
        </p:spPr>
      </p:pic>
      <p:cxnSp>
        <p:nvCxnSpPr>
          <p:cNvPr id="6" name="Straight Connector 5"/>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56334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0239632" y="2660822"/>
            <a:ext cx="271849" cy="50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35798" y="1638652"/>
            <a:ext cx="1542988" cy="923330"/>
          </a:xfrm>
          <a:prstGeom prst="rect">
            <a:avLst/>
          </a:prstGeom>
          <a:solidFill>
            <a:schemeClr val="bg1"/>
          </a:solidFill>
        </p:spPr>
        <p:txBody>
          <a:bodyPr wrap="square" rtlCol="0">
            <a:spAutoFit/>
          </a:bodyPr>
          <a:lstStyle/>
          <a:p>
            <a:r>
              <a:rPr lang="fr-FR" dirty="0" smtClean="0"/>
              <a:t>Cette ligne est </a:t>
            </a:r>
            <a:r>
              <a:rPr lang="fr-FR" dirty="0"/>
              <a:t>placée</a:t>
            </a:r>
            <a:endParaRPr lang="en-US" dirty="0"/>
          </a:p>
          <a:p>
            <a:r>
              <a:rPr lang="fr-FR" dirty="0" smtClean="0"/>
              <a:t>arbitrairement</a:t>
            </a:r>
            <a:endParaRPr lang="en-US" dirty="0"/>
          </a:p>
        </p:txBody>
      </p:sp>
      <p:sp>
        <p:nvSpPr>
          <p:cNvPr id="5" name="Oval 4"/>
          <p:cNvSpPr/>
          <p:nvPr/>
        </p:nvSpPr>
        <p:spPr>
          <a:xfrm>
            <a:off x="9286103" y="1332694"/>
            <a:ext cx="1817278" cy="14378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10"/>
          </p:nvPr>
        </p:nvSpPr>
        <p:spPr/>
        <p:txBody>
          <a:bodyPr/>
          <a:lstStyle/>
          <a:p>
            <a:fld id="{AF81E789-14FE-421E-B516-B07031A0DC43}" type="datetime7">
              <a:rPr lang="en-US" smtClean="0"/>
              <a:t>Nov-18</a:t>
            </a:fld>
            <a:endParaRPr lang="en-US"/>
          </a:p>
        </p:txBody>
      </p:sp>
      <p:sp>
        <p:nvSpPr>
          <p:cNvPr id="11" name="Footer Placeholder 10"/>
          <p:cNvSpPr>
            <a:spLocks noGrp="1"/>
          </p:cNvSpPr>
          <p:nvPr>
            <p:ph type="ftr" sz="quarter" idx="11"/>
          </p:nvPr>
        </p:nvSpPr>
        <p:spPr/>
        <p:txBody>
          <a:bodyPr/>
          <a:lstStyle/>
          <a:p>
            <a:r>
              <a:rPr lang="en-US" smtClean="0"/>
              <a:t>DI3</a:t>
            </a:r>
            <a:endParaRPr lang="en-US"/>
          </a:p>
        </p:txBody>
      </p:sp>
      <p:sp>
        <p:nvSpPr>
          <p:cNvPr id="14" name="Slide Number Placeholder 13"/>
          <p:cNvSpPr>
            <a:spLocks noGrp="1"/>
          </p:cNvSpPr>
          <p:nvPr>
            <p:ph type="sldNum" sz="quarter" idx="12"/>
          </p:nvPr>
        </p:nvSpPr>
        <p:spPr/>
        <p:txBody>
          <a:bodyPr/>
          <a:lstStyle/>
          <a:p>
            <a:fld id="{547924DE-A4CA-43F6-BCD9-93CD7F87FD1E}" type="slidenum">
              <a:rPr lang="en-US" smtClean="0"/>
              <a:t>12</a:t>
            </a:fld>
            <a:endParaRPr lang="en-US"/>
          </a:p>
        </p:txBody>
      </p:sp>
    </p:spTree>
    <p:extLst>
      <p:ext uri="{BB962C8B-B14F-4D97-AF65-F5344CB8AC3E}">
        <p14:creationId xmlns:p14="http://schemas.microsoft.com/office/powerpoint/2010/main" val="188129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971911" y="186724"/>
            <a:ext cx="3591438" cy="1477328"/>
          </a:xfrm>
          <a:prstGeom prst="rect">
            <a:avLst/>
          </a:prstGeom>
          <a:noFill/>
          <a:ln w="19050">
            <a:solidFill>
              <a:srgbClr val="FF0000"/>
            </a:solidFill>
          </a:ln>
        </p:spPr>
        <p:txBody>
          <a:bodyPr wrap="square" rtlCol="0">
            <a:spAutoFit/>
          </a:bodyPr>
          <a:lstStyle/>
          <a:p>
            <a:r>
              <a:rPr lang="fr-FR" b="1" dirty="0" smtClean="0"/>
              <a:t>Placement pas si arbitraire </a:t>
            </a:r>
            <a:r>
              <a:rPr lang="fr-FR" dirty="0" smtClean="0"/>
              <a:t>: nous devrons prendre en compte les bords de notre feuille de dessin, de ne pas trop éloigner une vue de l’autre etc…</a:t>
            </a:r>
            <a:endParaRPr lang="en-US" dirty="0"/>
          </a:p>
        </p:txBody>
      </p:sp>
      <p:sp>
        <p:nvSpPr>
          <p:cNvPr id="2" name="Title 1"/>
          <p:cNvSpPr>
            <a:spLocks noGrp="1"/>
          </p:cNvSpPr>
          <p:nvPr>
            <p:ph type="title"/>
          </p:nvPr>
        </p:nvSpPr>
        <p:spPr/>
        <p:txBody>
          <a:bodyPr/>
          <a:lstStyle/>
          <a:p>
            <a:r>
              <a:rPr lang="fr-FR" dirty="0" smtClean="0"/>
              <a:t>Tracer le contour extérieur</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Nous commençons en traçant le contour extérieur à l’aide des </a:t>
            </a:r>
            <a:r>
              <a:rPr lang="fr-FR" dirty="0">
                <a:solidFill>
                  <a:schemeClr val="accent1"/>
                </a:solidFill>
              </a:rPr>
              <a:t>lignes de construction</a:t>
            </a:r>
            <a:endParaRPr lang="en-US" dirty="0">
              <a:solidFill>
                <a:schemeClr val="accent1"/>
              </a:solidFill>
            </a:endParaRPr>
          </a:p>
        </p:txBody>
      </p:sp>
      <p:pic>
        <p:nvPicPr>
          <p:cNvPr id="4" name="Picture 3"/>
          <p:cNvPicPr>
            <a:picLocks noChangeAspect="1"/>
          </p:cNvPicPr>
          <p:nvPr/>
        </p:nvPicPr>
        <p:blipFill rotWithShape="1">
          <a:blip r:embed="rId2"/>
          <a:srcRect t="27030"/>
          <a:stretch/>
        </p:blipFill>
        <p:spPr>
          <a:xfrm>
            <a:off x="6390760" y="3163330"/>
            <a:ext cx="5391150" cy="2662001"/>
          </a:xfrm>
          <a:prstGeom prst="rect">
            <a:avLst/>
          </a:prstGeom>
        </p:spPr>
      </p:pic>
      <p:cxnSp>
        <p:nvCxnSpPr>
          <p:cNvPr id="6" name="Straight Connector 5"/>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56334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0239632" y="2660822"/>
            <a:ext cx="271849" cy="50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35798" y="1638652"/>
            <a:ext cx="1542988" cy="923330"/>
          </a:xfrm>
          <a:prstGeom prst="rect">
            <a:avLst/>
          </a:prstGeom>
          <a:solidFill>
            <a:schemeClr val="bg1"/>
          </a:solidFill>
        </p:spPr>
        <p:txBody>
          <a:bodyPr wrap="square" rtlCol="0">
            <a:spAutoFit/>
          </a:bodyPr>
          <a:lstStyle/>
          <a:p>
            <a:r>
              <a:rPr lang="fr-FR" dirty="0" smtClean="0"/>
              <a:t>Cette ligne est </a:t>
            </a:r>
            <a:r>
              <a:rPr lang="fr-FR" dirty="0"/>
              <a:t>placée</a:t>
            </a:r>
            <a:endParaRPr lang="en-US" dirty="0"/>
          </a:p>
          <a:p>
            <a:r>
              <a:rPr lang="fr-FR" dirty="0" smtClean="0"/>
              <a:t>arbitrairement</a:t>
            </a:r>
            <a:endParaRPr lang="en-US" dirty="0"/>
          </a:p>
        </p:txBody>
      </p:sp>
      <p:sp>
        <p:nvSpPr>
          <p:cNvPr id="5" name="Oval 4"/>
          <p:cNvSpPr/>
          <p:nvPr/>
        </p:nvSpPr>
        <p:spPr>
          <a:xfrm>
            <a:off x="9286103" y="1332694"/>
            <a:ext cx="1817278" cy="14378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10"/>
          </p:nvPr>
        </p:nvSpPr>
        <p:spPr/>
        <p:txBody>
          <a:bodyPr/>
          <a:lstStyle/>
          <a:p>
            <a:fld id="{AF81E789-14FE-421E-B516-B07031A0DC43}" type="datetime7">
              <a:rPr lang="en-US" smtClean="0"/>
              <a:t>Nov-18</a:t>
            </a:fld>
            <a:endParaRPr lang="en-US"/>
          </a:p>
        </p:txBody>
      </p:sp>
      <p:sp>
        <p:nvSpPr>
          <p:cNvPr id="11" name="Footer Placeholder 10"/>
          <p:cNvSpPr>
            <a:spLocks noGrp="1"/>
          </p:cNvSpPr>
          <p:nvPr>
            <p:ph type="ftr" sz="quarter" idx="11"/>
          </p:nvPr>
        </p:nvSpPr>
        <p:spPr>
          <a:xfrm>
            <a:off x="4007350" y="6371901"/>
            <a:ext cx="4114800" cy="365125"/>
          </a:xfrm>
        </p:spPr>
        <p:txBody>
          <a:bodyPr/>
          <a:lstStyle/>
          <a:p>
            <a:r>
              <a:rPr lang="en-US" dirty="0" smtClean="0"/>
              <a:t>DI3</a:t>
            </a:r>
            <a:endParaRPr lang="en-US" dirty="0"/>
          </a:p>
        </p:txBody>
      </p:sp>
      <p:sp>
        <p:nvSpPr>
          <p:cNvPr id="14" name="Slide Number Placeholder 13"/>
          <p:cNvSpPr>
            <a:spLocks noGrp="1"/>
          </p:cNvSpPr>
          <p:nvPr>
            <p:ph type="sldNum" sz="quarter" idx="12"/>
          </p:nvPr>
        </p:nvSpPr>
        <p:spPr/>
        <p:txBody>
          <a:bodyPr/>
          <a:lstStyle/>
          <a:p>
            <a:fld id="{547924DE-A4CA-43F6-BCD9-93CD7F87FD1E}" type="slidenum">
              <a:rPr lang="en-US" smtClean="0"/>
              <a:t>13</a:t>
            </a:fld>
            <a:endParaRPr lang="en-US"/>
          </a:p>
        </p:txBody>
      </p:sp>
      <p:cxnSp>
        <p:nvCxnSpPr>
          <p:cNvPr id="16" name="Straight Arrow Connector 15"/>
          <p:cNvCxnSpPr>
            <a:stCxn id="8" idx="1"/>
          </p:cNvCxnSpPr>
          <p:nvPr/>
        </p:nvCxnSpPr>
        <p:spPr>
          <a:xfrm flipH="1">
            <a:off x="6254706" y="925388"/>
            <a:ext cx="1717205" cy="2103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0876" y="2992181"/>
            <a:ext cx="5459884" cy="1384995"/>
          </a:xfrm>
          <a:prstGeom prst="rect">
            <a:avLst/>
          </a:prstGeom>
          <a:noFill/>
        </p:spPr>
        <p:txBody>
          <a:bodyPr wrap="square" rtlCol="0">
            <a:spAutoFit/>
          </a:bodyPr>
          <a:lstStyle/>
          <a:p>
            <a:r>
              <a:rPr lang="fr-FR" sz="1400" dirty="0" smtClean="0"/>
              <a:t>En général sur une feuille de dessin vide nous devons choisir où chaque vue sera placée avant de commencer le dessin. </a:t>
            </a:r>
            <a:r>
              <a:rPr lang="fr-FR" sz="1400" dirty="0"/>
              <a:t>O</a:t>
            </a:r>
            <a:r>
              <a:rPr lang="fr-FR" sz="1400" dirty="0" smtClean="0"/>
              <a:t>n place alors les « rectangles capables » de chacune de vue et de telle façon pour que les distances entre eux soient égales. On essaie aussi les placer de manière symétrique par rapport aux marges de notre feuille sans interférer avec la cartouche du dessin, comme indiqué à la figure.</a:t>
            </a:r>
            <a:endParaRPr lang="en-US" sz="1400" dirty="0"/>
          </a:p>
        </p:txBody>
      </p:sp>
      <p:sp>
        <p:nvSpPr>
          <p:cNvPr id="19" name="Rectangle 18"/>
          <p:cNvSpPr/>
          <p:nvPr/>
        </p:nvSpPr>
        <p:spPr>
          <a:xfrm>
            <a:off x="1835163" y="4464163"/>
            <a:ext cx="3386821" cy="22328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04976" y="5497303"/>
            <a:ext cx="848689" cy="465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12186" y="5497303"/>
            <a:ext cx="383657" cy="465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303231" y="4814305"/>
            <a:ext cx="848689" cy="3797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flipV="1">
            <a:off x="4147777" y="5497303"/>
            <a:ext cx="2028" cy="1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V="1">
            <a:off x="3146699" y="5569015"/>
            <a:ext cx="0" cy="316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729320" y="5197846"/>
            <a:ext cx="0" cy="299457"/>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675696" y="6279495"/>
            <a:ext cx="1546288" cy="415498"/>
          </a:xfrm>
          <a:prstGeom prst="rect">
            <a:avLst/>
          </a:prstGeom>
          <a:noFill/>
          <a:ln w="12700">
            <a:solidFill>
              <a:schemeClr val="tx1"/>
            </a:solidFill>
          </a:ln>
        </p:spPr>
        <p:txBody>
          <a:bodyPr wrap="square" rtlCol="0">
            <a:spAutoFit/>
          </a:bodyPr>
          <a:lstStyle/>
          <a:p>
            <a:r>
              <a:rPr lang="fr-FR" sz="1050" dirty="0" smtClean="0"/>
              <a:t>Titre, Date</a:t>
            </a:r>
            <a:r>
              <a:rPr lang="fr-FR" sz="1050" smtClean="0"/>
              <a:t>, Designateur, ISO-E </a:t>
            </a:r>
            <a:r>
              <a:rPr lang="fr-FR" sz="1050" dirty="0" smtClean="0"/>
              <a:t>(ou ISO-A), …</a:t>
            </a:r>
            <a:endParaRPr lang="en-US" sz="1050" dirty="0"/>
          </a:p>
        </p:txBody>
      </p:sp>
      <p:sp>
        <p:nvSpPr>
          <p:cNvPr id="59" name="Rectangle 58"/>
          <p:cNvSpPr/>
          <p:nvPr/>
        </p:nvSpPr>
        <p:spPr>
          <a:xfrm>
            <a:off x="1699726" y="4377176"/>
            <a:ext cx="3596174" cy="24122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1334134" y="5042018"/>
            <a:ext cx="348054" cy="10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69954" y="4481021"/>
            <a:ext cx="1249029" cy="646331"/>
          </a:xfrm>
          <a:prstGeom prst="rect">
            <a:avLst/>
          </a:prstGeom>
          <a:noFill/>
        </p:spPr>
        <p:txBody>
          <a:bodyPr wrap="square" rtlCol="0">
            <a:spAutoFit/>
          </a:bodyPr>
          <a:lstStyle/>
          <a:p>
            <a:pPr algn="ctr"/>
            <a:r>
              <a:rPr lang="fr-FR" dirty="0" smtClean="0"/>
              <a:t>Bord de la Feuille</a:t>
            </a:r>
            <a:endParaRPr lang="en-US" dirty="0"/>
          </a:p>
        </p:txBody>
      </p:sp>
      <p:sp>
        <p:nvSpPr>
          <p:cNvPr id="64" name="TextBox 63"/>
          <p:cNvSpPr txBox="1"/>
          <p:nvPr/>
        </p:nvSpPr>
        <p:spPr>
          <a:xfrm>
            <a:off x="406521" y="5225166"/>
            <a:ext cx="1249029" cy="1200329"/>
          </a:xfrm>
          <a:prstGeom prst="rect">
            <a:avLst/>
          </a:prstGeom>
          <a:noFill/>
        </p:spPr>
        <p:txBody>
          <a:bodyPr wrap="square" rtlCol="0">
            <a:spAutoFit/>
          </a:bodyPr>
          <a:lstStyle/>
          <a:p>
            <a:pPr algn="ctr"/>
            <a:r>
              <a:rPr lang="fr-FR" dirty="0" smtClean="0"/>
              <a:t>Marges : on dessine que dans les marges</a:t>
            </a:r>
            <a:endParaRPr lang="en-US" dirty="0"/>
          </a:p>
        </p:txBody>
      </p:sp>
      <p:cxnSp>
        <p:nvCxnSpPr>
          <p:cNvPr id="65" name="Straight Arrow Connector 64"/>
          <p:cNvCxnSpPr>
            <a:endCxn id="19" idx="1"/>
          </p:cNvCxnSpPr>
          <p:nvPr/>
        </p:nvCxnSpPr>
        <p:spPr>
          <a:xfrm>
            <a:off x="1218172" y="5497303"/>
            <a:ext cx="616991" cy="8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341426" y="4446072"/>
            <a:ext cx="1249029" cy="646331"/>
          </a:xfrm>
          <a:prstGeom prst="rect">
            <a:avLst/>
          </a:prstGeom>
          <a:noFill/>
        </p:spPr>
        <p:txBody>
          <a:bodyPr wrap="square" rtlCol="0">
            <a:spAutoFit/>
          </a:bodyPr>
          <a:lstStyle/>
          <a:p>
            <a:pPr algn="ctr"/>
            <a:r>
              <a:rPr lang="fr-FR" dirty="0" smtClean="0"/>
              <a:t>Rectangles capables</a:t>
            </a:r>
            <a:endParaRPr lang="en-US" dirty="0"/>
          </a:p>
        </p:txBody>
      </p:sp>
      <p:cxnSp>
        <p:nvCxnSpPr>
          <p:cNvPr id="87" name="Straight Arrow Connector 86"/>
          <p:cNvCxnSpPr/>
          <p:nvPr/>
        </p:nvCxnSpPr>
        <p:spPr>
          <a:xfrm flipH="1">
            <a:off x="4038600" y="4763162"/>
            <a:ext cx="1463919" cy="32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4038600" y="4776232"/>
            <a:ext cx="1467837" cy="95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2887031" y="4759419"/>
            <a:ext cx="2636991" cy="900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387740" y="5411498"/>
            <a:ext cx="1249029" cy="369332"/>
          </a:xfrm>
          <a:prstGeom prst="rect">
            <a:avLst/>
          </a:prstGeom>
          <a:noFill/>
        </p:spPr>
        <p:txBody>
          <a:bodyPr wrap="square" rtlCol="0">
            <a:spAutoFit/>
          </a:bodyPr>
          <a:lstStyle/>
          <a:p>
            <a:pPr algn="ctr"/>
            <a:r>
              <a:rPr lang="fr-FR" dirty="0" smtClean="0"/>
              <a:t>Cartouche</a:t>
            </a:r>
            <a:endParaRPr lang="en-US" dirty="0"/>
          </a:p>
        </p:txBody>
      </p:sp>
      <p:cxnSp>
        <p:nvCxnSpPr>
          <p:cNvPr id="97" name="Straight Arrow Connector 96"/>
          <p:cNvCxnSpPr/>
          <p:nvPr/>
        </p:nvCxnSpPr>
        <p:spPr>
          <a:xfrm flipH="1">
            <a:off x="4895524" y="5619561"/>
            <a:ext cx="610913" cy="64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06521" y="3028392"/>
            <a:ext cx="6183934" cy="3829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532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 contour extérieur</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Nous commençons en traçant le contour extérieur à l’aide des </a:t>
            </a:r>
            <a:r>
              <a:rPr lang="fr-FR" dirty="0">
                <a:solidFill>
                  <a:schemeClr val="accent1"/>
                </a:solidFill>
              </a:rPr>
              <a:t>lignes de construction</a:t>
            </a:r>
            <a:r>
              <a:rPr lang="fr-FR" dirty="0" smtClean="0"/>
              <a:t> et </a:t>
            </a:r>
            <a:r>
              <a:rPr lang="fr-FR" dirty="0" smtClean="0">
                <a:solidFill>
                  <a:schemeClr val="accent6"/>
                </a:solidFill>
              </a:rPr>
              <a:t>la droite à 45</a:t>
            </a:r>
            <a:r>
              <a:rPr lang="fr-FR" baseline="30000" dirty="0" smtClean="0">
                <a:solidFill>
                  <a:schemeClr val="accent6"/>
                </a:solidFill>
              </a:rPr>
              <a:t>o</a:t>
            </a:r>
            <a:r>
              <a:rPr lang="fr-FR" dirty="0" smtClean="0">
                <a:solidFill>
                  <a:schemeClr val="accent6"/>
                </a:solidFill>
              </a:rPr>
              <a:t> </a:t>
            </a:r>
            <a:endParaRPr lang="en-US" dirty="0">
              <a:solidFill>
                <a:schemeClr val="accent6"/>
              </a:solidFill>
            </a:endParaRPr>
          </a:p>
        </p:txBody>
      </p:sp>
      <p:pic>
        <p:nvPicPr>
          <p:cNvPr id="4" name="Picture 3"/>
          <p:cNvPicPr>
            <a:picLocks noChangeAspect="1"/>
          </p:cNvPicPr>
          <p:nvPr/>
        </p:nvPicPr>
        <p:blipFill rotWithShape="1">
          <a:blip r:embed="rId2"/>
          <a:srcRect t="27030"/>
          <a:stretch/>
        </p:blipFill>
        <p:spPr>
          <a:xfrm>
            <a:off x="6390760" y="3163330"/>
            <a:ext cx="5391150" cy="2662001"/>
          </a:xfrm>
          <a:prstGeom prst="rect">
            <a:avLst/>
          </a:prstGeom>
        </p:spPr>
      </p:pic>
      <p:cxnSp>
        <p:nvCxnSpPr>
          <p:cNvPr id="6" name="Straight Connector 5"/>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56334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605758" y="3168126"/>
            <a:ext cx="3090650" cy="2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7393741" y="2100367"/>
            <a:ext cx="2381" cy="37249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5" name="Date Placeholder 4"/>
          <p:cNvSpPr>
            <a:spLocks noGrp="1"/>
          </p:cNvSpPr>
          <p:nvPr>
            <p:ph type="dt" sz="half" idx="10"/>
          </p:nvPr>
        </p:nvSpPr>
        <p:spPr/>
        <p:txBody>
          <a:bodyPr/>
          <a:lstStyle/>
          <a:p>
            <a:fld id="{172B1A26-14C1-4492-B7B0-B24F022181AF}"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DI3</a:t>
            </a:r>
            <a:endParaRPr lang="en-US"/>
          </a:p>
        </p:txBody>
      </p:sp>
      <p:sp>
        <p:nvSpPr>
          <p:cNvPr id="9" name="Slide Number Placeholder 8"/>
          <p:cNvSpPr>
            <a:spLocks noGrp="1"/>
          </p:cNvSpPr>
          <p:nvPr>
            <p:ph type="sldNum" sz="quarter" idx="12"/>
          </p:nvPr>
        </p:nvSpPr>
        <p:spPr/>
        <p:txBody>
          <a:bodyPr/>
          <a:lstStyle/>
          <a:p>
            <a:fld id="{547924DE-A4CA-43F6-BCD9-93CD7F87FD1E}" type="slidenum">
              <a:rPr lang="en-US" smtClean="0"/>
              <a:t>14</a:t>
            </a:fld>
            <a:endParaRPr lang="en-US"/>
          </a:p>
        </p:txBody>
      </p:sp>
    </p:spTree>
    <p:extLst>
      <p:ext uri="{BB962C8B-B14F-4D97-AF65-F5344CB8AC3E}">
        <p14:creationId xmlns:p14="http://schemas.microsoft.com/office/powerpoint/2010/main" val="119531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 contour extérieur</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Nous commençons en traçant le contour extérieur à l’aide des </a:t>
            </a:r>
            <a:r>
              <a:rPr lang="fr-FR" dirty="0">
                <a:solidFill>
                  <a:schemeClr val="accent1"/>
                </a:solidFill>
              </a:rPr>
              <a:t>lignes de construction</a:t>
            </a:r>
            <a:r>
              <a:rPr lang="fr-FR" dirty="0" smtClean="0"/>
              <a:t> et </a:t>
            </a:r>
            <a:r>
              <a:rPr lang="fr-FR" dirty="0" smtClean="0">
                <a:solidFill>
                  <a:schemeClr val="accent6"/>
                </a:solidFill>
              </a:rPr>
              <a:t>la droite à 45</a:t>
            </a:r>
            <a:r>
              <a:rPr lang="fr-FR" baseline="30000" dirty="0" smtClean="0">
                <a:solidFill>
                  <a:schemeClr val="accent6"/>
                </a:solidFill>
              </a:rPr>
              <a:t>o</a:t>
            </a:r>
            <a:r>
              <a:rPr lang="fr-FR" dirty="0" smtClean="0">
                <a:solidFill>
                  <a:schemeClr val="accent6"/>
                </a:solidFill>
              </a:rPr>
              <a:t> </a:t>
            </a:r>
            <a:endParaRPr lang="en-US" dirty="0">
              <a:solidFill>
                <a:schemeClr val="accent6"/>
              </a:solidFill>
            </a:endParaRPr>
          </a:p>
        </p:txBody>
      </p:sp>
      <p:pic>
        <p:nvPicPr>
          <p:cNvPr id="4" name="Picture 3"/>
          <p:cNvPicPr>
            <a:picLocks noChangeAspect="1"/>
          </p:cNvPicPr>
          <p:nvPr/>
        </p:nvPicPr>
        <p:blipFill rotWithShape="1">
          <a:blip r:embed="rId2"/>
          <a:srcRect t="27030"/>
          <a:stretch/>
        </p:blipFill>
        <p:spPr>
          <a:xfrm>
            <a:off x="6390760" y="3163330"/>
            <a:ext cx="5391150" cy="2662001"/>
          </a:xfrm>
          <a:prstGeom prst="rect">
            <a:avLst/>
          </a:prstGeom>
        </p:spPr>
      </p:pic>
      <p:cxnSp>
        <p:nvCxnSpPr>
          <p:cNvPr id="6" name="Straight Connector 5"/>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56334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605758" y="3168126"/>
            <a:ext cx="3090650" cy="2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7393741" y="2100367"/>
            <a:ext cx="2381" cy="37249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flipV="1">
            <a:off x="6680256" y="2065385"/>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9398561D-252B-496A-A1B7-F4339F24650E}"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DI3</a:t>
            </a:r>
            <a:endParaRPr lang="en-US"/>
          </a:p>
        </p:txBody>
      </p:sp>
      <p:sp>
        <p:nvSpPr>
          <p:cNvPr id="9" name="Slide Number Placeholder 8"/>
          <p:cNvSpPr>
            <a:spLocks noGrp="1"/>
          </p:cNvSpPr>
          <p:nvPr>
            <p:ph type="sldNum" sz="quarter" idx="12"/>
          </p:nvPr>
        </p:nvSpPr>
        <p:spPr/>
        <p:txBody>
          <a:bodyPr/>
          <a:lstStyle/>
          <a:p>
            <a:fld id="{547924DE-A4CA-43F6-BCD9-93CD7F87FD1E}" type="slidenum">
              <a:rPr lang="en-US" smtClean="0"/>
              <a:t>15</a:t>
            </a:fld>
            <a:endParaRPr lang="en-US"/>
          </a:p>
        </p:txBody>
      </p:sp>
    </p:spTree>
    <p:extLst>
      <p:ext uri="{BB962C8B-B14F-4D97-AF65-F5344CB8AC3E}">
        <p14:creationId xmlns:p14="http://schemas.microsoft.com/office/powerpoint/2010/main" val="1576479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 contour extérieur</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Nous commençons en traçant le contour extérieur à l’aide des </a:t>
            </a:r>
            <a:r>
              <a:rPr lang="fr-FR" dirty="0">
                <a:solidFill>
                  <a:schemeClr val="accent1"/>
                </a:solidFill>
              </a:rPr>
              <a:t>lignes de construction</a:t>
            </a:r>
            <a:r>
              <a:rPr lang="fr-FR" dirty="0" smtClean="0"/>
              <a:t> et </a:t>
            </a:r>
            <a:r>
              <a:rPr lang="fr-FR" dirty="0" smtClean="0">
                <a:solidFill>
                  <a:schemeClr val="accent6"/>
                </a:solidFill>
              </a:rPr>
              <a:t>la droite à 45</a:t>
            </a:r>
            <a:r>
              <a:rPr lang="fr-FR" baseline="30000" dirty="0" smtClean="0">
                <a:solidFill>
                  <a:schemeClr val="accent6"/>
                </a:solidFill>
              </a:rPr>
              <a:t>o</a:t>
            </a:r>
            <a:endParaRPr lang="en-US" dirty="0">
              <a:solidFill>
                <a:schemeClr val="accent6"/>
              </a:solidFill>
            </a:endParaRPr>
          </a:p>
        </p:txBody>
      </p:sp>
      <p:pic>
        <p:nvPicPr>
          <p:cNvPr id="4" name="Picture 3"/>
          <p:cNvPicPr>
            <a:picLocks noChangeAspect="1"/>
          </p:cNvPicPr>
          <p:nvPr/>
        </p:nvPicPr>
        <p:blipFill rotWithShape="1">
          <a:blip r:embed="rId2"/>
          <a:srcRect t="27030"/>
          <a:stretch/>
        </p:blipFill>
        <p:spPr>
          <a:xfrm>
            <a:off x="6390760" y="3163330"/>
            <a:ext cx="5391150" cy="2662001"/>
          </a:xfrm>
          <a:prstGeom prst="rect">
            <a:avLst/>
          </a:prstGeom>
        </p:spPr>
      </p:pic>
      <p:cxnSp>
        <p:nvCxnSpPr>
          <p:cNvPr id="6" name="Straight Connector 5"/>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56334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605758" y="3168126"/>
            <a:ext cx="3090650" cy="22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7393741" y="2100367"/>
            <a:ext cx="2381" cy="37249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flipV="1">
            <a:off x="6680256" y="2065385"/>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657396" y="2446020"/>
            <a:ext cx="45719" cy="53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6677134" y="2472690"/>
            <a:ext cx="505766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53475" y="1180802"/>
            <a:ext cx="2981325" cy="646331"/>
          </a:xfrm>
          <a:prstGeom prst="rect">
            <a:avLst/>
          </a:prstGeom>
          <a:noFill/>
        </p:spPr>
        <p:txBody>
          <a:bodyPr wrap="square" rtlCol="0">
            <a:spAutoFit/>
          </a:bodyPr>
          <a:lstStyle/>
          <a:p>
            <a:r>
              <a:rPr lang="fr-FR" dirty="0" smtClean="0"/>
              <a:t>Nous pouvons maintenant tracer le contour extérieur</a:t>
            </a:r>
            <a:endParaRPr lang="en-US" dirty="0"/>
          </a:p>
        </p:txBody>
      </p:sp>
      <p:sp>
        <p:nvSpPr>
          <p:cNvPr id="8" name="Date Placeholder 7"/>
          <p:cNvSpPr>
            <a:spLocks noGrp="1"/>
          </p:cNvSpPr>
          <p:nvPr>
            <p:ph type="dt" sz="half" idx="10"/>
          </p:nvPr>
        </p:nvSpPr>
        <p:spPr/>
        <p:txBody>
          <a:bodyPr/>
          <a:lstStyle/>
          <a:p>
            <a:fld id="{2A25C253-934A-4BBE-8FAB-7AFFAB1096FA}" type="datetime7">
              <a:rPr lang="en-US" smtClean="0"/>
              <a:t>Nov-18</a:t>
            </a:fld>
            <a:endParaRPr lang="en-US"/>
          </a:p>
        </p:txBody>
      </p:sp>
      <p:sp>
        <p:nvSpPr>
          <p:cNvPr id="16" name="Footer Placeholder 15"/>
          <p:cNvSpPr>
            <a:spLocks noGrp="1"/>
          </p:cNvSpPr>
          <p:nvPr>
            <p:ph type="ftr" sz="quarter" idx="11"/>
          </p:nvPr>
        </p:nvSpPr>
        <p:spPr/>
        <p:txBody>
          <a:bodyPr/>
          <a:lstStyle/>
          <a:p>
            <a:r>
              <a:rPr lang="en-US" smtClean="0"/>
              <a:t>DI3</a:t>
            </a:r>
            <a:endParaRPr lang="en-US"/>
          </a:p>
        </p:txBody>
      </p:sp>
      <p:sp>
        <p:nvSpPr>
          <p:cNvPr id="17" name="Slide Number Placeholder 16"/>
          <p:cNvSpPr>
            <a:spLocks noGrp="1"/>
          </p:cNvSpPr>
          <p:nvPr>
            <p:ph type="sldNum" sz="quarter" idx="12"/>
          </p:nvPr>
        </p:nvSpPr>
        <p:spPr/>
        <p:txBody>
          <a:bodyPr/>
          <a:lstStyle/>
          <a:p>
            <a:fld id="{547924DE-A4CA-43F6-BCD9-93CD7F87FD1E}" type="slidenum">
              <a:rPr lang="en-US" smtClean="0"/>
              <a:t>16</a:t>
            </a:fld>
            <a:endParaRPr lang="en-US"/>
          </a:p>
        </p:txBody>
      </p:sp>
    </p:spTree>
    <p:extLst>
      <p:ext uri="{BB962C8B-B14F-4D97-AF65-F5344CB8AC3E}">
        <p14:creationId xmlns:p14="http://schemas.microsoft.com/office/powerpoint/2010/main" val="3468856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 contour extérieur</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Nous commençons en traçant le contour extérieur à l’aide des </a:t>
            </a:r>
            <a:r>
              <a:rPr lang="fr-FR" dirty="0">
                <a:solidFill>
                  <a:schemeClr val="accent1"/>
                </a:solidFill>
              </a:rPr>
              <a:t>lignes de construction</a:t>
            </a:r>
            <a:r>
              <a:rPr lang="fr-FR" dirty="0" smtClean="0"/>
              <a:t> et </a:t>
            </a:r>
            <a:r>
              <a:rPr lang="fr-FR" dirty="0" smtClean="0">
                <a:solidFill>
                  <a:schemeClr val="accent6"/>
                </a:solidFill>
              </a:rPr>
              <a:t>la droite à 45</a:t>
            </a:r>
            <a:r>
              <a:rPr lang="fr-FR" baseline="30000" dirty="0" smtClean="0">
                <a:solidFill>
                  <a:schemeClr val="accent6"/>
                </a:solidFill>
              </a:rPr>
              <a:t>o</a:t>
            </a:r>
            <a:endParaRPr lang="en-US" dirty="0">
              <a:solidFill>
                <a:schemeClr val="accent6"/>
              </a:solidFill>
            </a:endParaRPr>
          </a:p>
        </p:txBody>
      </p:sp>
      <p:pic>
        <p:nvPicPr>
          <p:cNvPr id="4" name="Picture 3"/>
          <p:cNvPicPr>
            <a:picLocks noChangeAspect="1"/>
          </p:cNvPicPr>
          <p:nvPr/>
        </p:nvPicPr>
        <p:blipFill rotWithShape="1">
          <a:blip r:embed="rId2"/>
          <a:srcRect t="7681"/>
          <a:stretch/>
        </p:blipFill>
        <p:spPr>
          <a:xfrm>
            <a:off x="6390760" y="2457450"/>
            <a:ext cx="5391150" cy="336788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7800975" y="5711006"/>
            <a:ext cx="4391025" cy="923330"/>
          </a:xfrm>
          <a:prstGeom prst="rect">
            <a:avLst/>
          </a:prstGeom>
          <a:noFill/>
        </p:spPr>
        <p:txBody>
          <a:bodyPr wrap="square" rtlCol="0">
            <a:spAutoFit/>
          </a:bodyPr>
          <a:lstStyle/>
          <a:p>
            <a:r>
              <a:rPr lang="fr-FR" dirty="0" smtClean="0"/>
              <a:t>Question : Pourquoi l’intersection du congé de raccordement et la ligne n’est pas représentée sur la vue de dessous ?</a:t>
            </a:r>
            <a:endParaRPr lang="en-US" dirty="0"/>
          </a:p>
        </p:txBody>
      </p:sp>
      <p:cxnSp>
        <p:nvCxnSpPr>
          <p:cNvPr id="17" name="Straight Arrow Connector 16"/>
          <p:cNvCxnSpPr/>
          <p:nvPr/>
        </p:nvCxnSpPr>
        <p:spPr>
          <a:xfrm flipV="1">
            <a:off x="8743950" y="5600701"/>
            <a:ext cx="209834" cy="47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953784" y="2477930"/>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3C7948C-B96D-483D-8D13-D7C687268AA7}"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17</a:t>
            </a:fld>
            <a:endParaRPr lang="en-US"/>
          </a:p>
        </p:txBody>
      </p:sp>
    </p:spTree>
    <p:extLst>
      <p:ext uri="{BB962C8B-B14F-4D97-AF65-F5344CB8AC3E}">
        <p14:creationId xmlns:p14="http://schemas.microsoft.com/office/powerpoint/2010/main" val="711093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p>
          <a:p>
            <a:pPr marL="0" indent="0">
              <a:buNone/>
            </a:pPr>
            <a:endParaRPr lang="fr-FR" dirty="0" smtClean="0"/>
          </a:p>
          <a:p>
            <a:pPr marL="0" indent="0">
              <a:buNone/>
            </a:pPr>
            <a:r>
              <a:rPr lang="fr-FR" dirty="0" smtClean="0"/>
              <a:t>On pose alors la question : en traversant la surface visible du corps,</a:t>
            </a:r>
            <a:endParaRPr lang="fr-FR" dirty="0"/>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46164" y="2479835"/>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EE54AF3-2DBF-4733-AA17-5D719F587A1C}"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18</a:t>
            </a:fld>
            <a:endParaRPr lang="en-US"/>
          </a:p>
        </p:txBody>
      </p:sp>
    </p:spTree>
    <p:extLst>
      <p:ext uri="{BB962C8B-B14F-4D97-AF65-F5344CB8AC3E}">
        <p14:creationId xmlns:p14="http://schemas.microsoft.com/office/powerpoint/2010/main" val="2096424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p>
          <a:p>
            <a:pPr marL="0" indent="0">
              <a:buNone/>
            </a:pPr>
            <a:endParaRPr lang="fr-FR" dirty="0" smtClean="0"/>
          </a:p>
          <a:p>
            <a:pPr marL="0" indent="0">
              <a:buNone/>
            </a:pPr>
            <a:r>
              <a:rPr lang="fr-FR" dirty="0" smtClean="0"/>
              <a:t>On pose alors la question : en traversant la surface visible du corps,  ici repérée par la vue de face,</a:t>
            </a:r>
            <a:endParaRPr lang="fr-FR" dirty="0"/>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61404" y="2479835"/>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09041" y="3558746"/>
            <a:ext cx="4081718" cy="10608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6"/>
          </p:cNvCxnSpPr>
          <p:nvPr/>
        </p:nvCxnSpPr>
        <p:spPr>
          <a:xfrm>
            <a:off x="6390759" y="4089186"/>
            <a:ext cx="3617701" cy="14638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495785" y="6588283"/>
            <a:ext cx="11811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29279" y="6228476"/>
            <a:ext cx="2724150" cy="369332"/>
          </a:xfrm>
          <a:prstGeom prst="rect">
            <a:avLst/>
          </a:prstGeom>
          <a:noFill/>
        </p:spPr>
        <p:txBody>
          <a:bodyPr wrap="square" rtlCol="0">
            <a:spAutoFit/>
          </a:bodyPr>
          <a:lstStyle/>
          <a:p>
            <a:r>
              <a:rPr lang="fr-FR" dirty="0" smtClean="0"/>
              <a:t>On la traverse dans ce sens</a:t>
            </a:r>
          </a:p>
        </p:txBody>
      </p:sp>
      <p:sp>
        <p:nvSpPr>
          <p:cNvPr id="6" name="Date Placeholder 5"/>
          <p:cNvSpPr>
            <a:spLocks noGrp="1"/>
          </p:cNvSpPr>
          <p:nvPr>
            <p:ph type="dt" sz="half" idx="10"/>
          </p:nvPr>
        </p:nvSpPr>
        <p:spPr/>
        <p:txBody>
          <a:bodyPr/>
          <a:lstStyle/>
          <a:p>
            <a:fld id="{D9EDF7D6-4B35-4444-BA94-371025003394}"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DI3</a:t>
            </a:r>
            <a:endParaRPr lang="en-US"/>
          </a:p>
        </p:txBody>
      </p:sp>
      <p:sp>
        <p:nvSpPr>
          <p:cNvPr id="12" name="Slide Number Placeholder 11"/>
          <p:cNvSpPr>
            <a:spLocks noGrp="1"/>
          </p:cNvSpPr>
          <p:nvPr>
            <p:ph type="sldNum" sz="quarter" idx="12"/>
          </p:nvPr>
        </p:nvSpPr>
        <p:spPr/>
        <p:txBody>
          <a:bodyPr/>
          <a:lstStyle/>
          <a:p>
            <a:fld id="{547924DE-A4CA-43F6-BCD9-93CD7F87FD1E}" type="slidenum">
              <a:rPr lang="en-US" smtClean="0"/>
              <a:t>19</a:t>
            </a:fld>
            <a:endParaRPr lang="en-US"/>
          </a:p>
        </p:txBody>
      </p:sp>
    </p:spTree>
    <p:extLst>
      <p:ext uri="{BB962C8B-B14F-4D97-AF65-F5344CB8AC3E}">
        <p14:creationId xmlns:p14="http://schemas.microsoft.com/office/powerpoint/2010/main" val="2650801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4996248" y="2871489"/>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sp>
        <p:nvSpPr>
          <p:cNvPr id="11" name="Freeform 10"/>
          <p:cNvSpPr/>
          <p:nvPr/>
        </p:nvSpPr>
        <p:spPr>
          <a:xfrm>
            <a:off x="4835611" y="1309740"/>
            <a:ext cx="3448971" cy="3443492"/>
          </a:xfrm>
          <a:custGeom>
            <a:avLst/>
            <a:gdLst>
              <a:gd name="connsiteX0" fmla="*/ 0 w 3448971"/>
              <a:gd name="connsiteY0" fmla="*/ 321352 h 3443492"/>
              <a:gd name="connsiteX1" fmla="*/ 1194486 w 3448971"/>
              <a:gd name="connsiteY1" fmla="*/ 76 h 3443492"/>
              <a:gd name="connsiteX2" fmla="*/ 2471351 w 3448971"/>
              <a:gd name="connsiteY2" fmla="*/ 346065 h 3443492"/>
              <a:gd name="connsiteX3" fmla="*/ 3278659 w 3448971"/>
              <a:gd name="connsiteY3" fmla="*/ 1235752 h 3443492"/>
              <a:gd name="connsiteX4" fmla="*/ 3435178 w 3448971"/>
              <a:gd name="connsiteY4" fmla="*/ 2627946 h 3443492"/>
              <a:gd name="connsiteX5" fmla="*/ 3056238 w 3448971"/>
              <a:gd name="connsiteY5" fmla="*/ 3443492 h 344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971" h="3443492">
                <a:moveTo>
                  <a:pt x="0" y="321352"/>
                </a:moveTo>
                <a:cubicBezTo>
                  <a:pt x="391297" y="158654"/>
                  <a:pt x="782594" y="-4043"/>
                  <a:pt x="1194486" y="76"/>
                </a:cubicBezTo>
                <a:cubicBezTo>
                  <a:pt x="1606378" y="4195"/>
                  <a:pt x="2123989" y="140119"/>
                  <a:pt x="2471351" y="346065"/>
                </a:cubicBezTo>
                <a:cubicBezTo>
                  <a:pt x="2818713" y="552011"/>
                  <a:pt x="3118021" y="855439"/>
                  <a:pt x="3278659" y="1235752"/>
                </a:cubicBezTo>
                <a:cubicBezTo>
                  <a:pt x="3439297" y="1616065"/>
                  <a:pt x="3472248" y="2259989"/>
                  <a:pt x="3435178" y="2627946"/>
                </a:cubicBezTo>
                <a:cubicBezTo>
                  <a:pt x="3398108" y="2995903"/>
                  <a:pt x="3227173" y="3219697"/>
                  <a:pt x="3056238" y="344349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0136EE6-8BCD-4FB8-94E0-8B3CA7430B2C}"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DI3</a:t>
            </a:r>
            <a:endParaRPr lang="en-US"/>
          </a:p>
        </p:txBody>
      </p:sp>
      <p:sp>
        <p:nvSpPr>
          <p:cNvPr id="6" name="Slide Number Placeholder 5"/>
          <p:cNvSpPr>
            <a:spLocks noGrp="1"/>
          </p:cNvSpPr>
          <p:nvPr>
            <p:ph type="sldNum" sz="quarter" idx="12"/>
          </p:nvPr>
        </p:nvSpPr>
        <p:spPr/>
        <p:txBody>
          <a:bodyPr/>
          <a:lstStyle/>
          <a:p>
            <a:fld id="{547924DE-A4CA-43F6-BCD9-93CD7F87FD1E}" type="slidenum">
              <a:rPr lang="en-US" smtClean="0"/>
              <a:t>2</a:t>
            </a:fld>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3548491981"/>
              </p:ext>
            </p:extLst>
          </p:nvPr>
        </p:nvGraphicFramePr>
        <p:xfrm>
          <a:off x="3144062" y="1218923"/>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8729375" y="2195963"/>
            <a:ext cx="3237471" cy="1200329"/>
          </a:xfrm>
          <a:prstGeom prst="rect">
            <a:avLst/>
          </a:prstGeom>
          <a:noFill/>
          <a:ln w="28575">
            <a:solidFill>
              <a:srgbClr val="FF0000"/>
            </a:solidFill>
          </a:ln>
        </p:spPr>
        <p:txBody>
          <a:bodyPr wrap="square" rtlCol="0">
            <a:spAutoFit/>
          </a:bodyPr>
          <a:lstStyle/>
          <a:p>
            <a:pPr algn="ctr"/>
            <a:r>
              <a:rPr lang="fr-FR" dirty="0" smtClean="0">
                <a:solidFill>
                  <a:srgbClr val="FF0000"/>
                </a:solidFill>
              </a:rPr>
              <a:t>Vous êtes fortement conseiller de finir avec les trois premières présentations avant la première séance. </a:t>
            </a:r>
            <a:endParaRPr lang="en-US" dirty="0">
              <a:solidFill>
                <a:srgbClr val="FF0000"/>
              </a:solidFill>
            </a:endParaRPr>
          </a:p>
        </p:txBody>
      </p:sp>
      <p:sp>
        <p:nvSpPr>
          <p:cNvPr id="14" name="TextBox 9"/>
          <p:cNvSpPr txBox="1"/>
          <p:nvPr/>
        </p:nvSpPr>
        <p:spPr>
          <a:xfrm>
            <a:off x="10378535" y="5715685"/>
            <a:ext cx="11226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hlinkClick r:id="rId7" action="ppaction://hlinkfile"/>
              </a:rPr>
              <a:t>Contenu</a:t>
            </a:r>
            <a:endParaRPr lang="en-US" dirty="0"/>
          </a:p>
        </p:txBody>
      </p:sp>
    </p:spTree>
    <p:extLst>
      <p:ext uri="{BB962C8B-B14F-4D97-AF65-F5344CB8AC3E}">
        <p14:creationId xmlns:p14="http://schemas.microsoft.com/office/powerpoint/2010/main" val="3078100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p>
          <a:p>
            <a:pPr marL="0" indent="0">
              <a:buNone/>
            </a:pPr>
            <a:endParaRPr lang="fr-FR" dirty="0" smtClean="0"/>
          </a:p>
          <a:p>
            <a:pPr marL="0" indent="0">
              <a:buNone/>
            </a:pPr>
            <a:r>
              <a:rPr lang="fr-FR" dirty="0" smtClean="0"/>
              <a:t>On pose alors la question : en traversant la surface visible du corps,  ici repérée par la vue de face, quels sont (1) les contours cachés ou (2) les arêtes cachées (intersections de surfaces définissant un angle) ?</a:t>
            </a:r>
            <a:endParaRPr lang="fr-FR" dirty="0"/>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53784" y="2479835"/>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495785" y="6588283"/>
            <a:ext cx="11811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29279" y="6228476"/>
            <a:ext cx="2724150" cy="369332"/>
          </a:xfrm>
          <a:prstGeom prst="rect">
            <a:avLst/>
          </a:prstGeom>
          <a:noFill/>
        </p:spPr>
        <p:txBody>
          <a:bodyPr wrap="square" rtlCol="0">
            <a:spAutoFit/>
          </a:bodyPr>
          <a:lstStyle/>
          <a:p>
            <a:r>
              <a:rPr lang="fr-FR" dirty="0" smtClean="0"/>
              <a:t>On la traverse dans ce sens</a:t>
            </a:r>
          </a:p>
        </p:txBody>
      </p:sp>
      <p:sp>
        <p:nvSpPr>
          <p:cNvPr id="5" name="Date Placeholder 4"/>
          <p:cNvSpPr>
            <a:spLocks noGrp="1"/>
          </p:cNvSpPr>
          <p:nvPr>
            <p:ph type="dt" sz="half" idx="10"/>
          </p:nvPr>
        </p:nvSpPr>
        <p:spPr/>
        <p:txBody>
          <a:bodyPr/>
          <a:lstStyle/>
          <a:p>
            <a:fld id="{CA1BDB32-BFF8-4104-98D9-0168B232FE83}"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20</a:t>
            </a:fld>
            <a:endParaRPr lang="en-US"/>
          </a:p>
        </p:txBody>
      </p:sp>
    </p:spTree>
    <p:extLst>
      <p:ext uri="{BB962C8B-B14F-4D97-AF65-F5344CB8AC3E}">
        <p14:creationId xmlns:p14="http://schemas.microsoft.com/office/powerpoint/2010/main" val="1622197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p>
          <a:p>
            <a:pPr marL="0" indent="0">
              <a:buNone/>
            </a:pPr>
            <a:endParaRPr lang="fr-FR" dirty="0" smtClean="0"/>
          </a:p>
          <a:p>
            <a:pPr marL="0" indent="0">
              <a:buNone/>
            </a:pPr>
            <a:r>
              <a:rPr lang="fr-FR" dirty="0" smtClean="0"/>
              <a:t>On place la règle où la ligne bleu l’indique</a:t>
            </a:r>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53784" y="2479835"/>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495785" y="6588283"/>
            <a:ext cx="11811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29279" y="6228476"/>
            <a:ext cx="2724150" cy="369332"/>
          </a:xfrm>
          <a:prstGeom prst="rect">
            <a:avLst/>
          </a:prstGeom>
          <a:noFill/>
        </p:spPr>
        <p:txBody>
          <a:bodyPr wrap="square" rtlCol="0">
            <a:spAutoFit/>
          </a:bodyPr>
          <a:lstStyle/>
          <a:p>
            <a:r>
              <a:rPr lang="fr-FR" dirty="0" smtClean="0"/>
              <a:t>On la traverse dans ce sens</a:t>
            </a:r>
          </a:p>
        </p:txBody>
      </p:sp>
      <p:cxnSp>
        <p:nvCxnSpPr>
          <p:cNvPr id="12" name="Straight Connector 11"/>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EDE588BC-72F0-4AF2-9438-BB2E61CBF128}"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21</a:t>
            </a:fld>
            <a:endParaRPr lang="en-US"/>
          </a:p>
        </p:txBody>
      </p:sp>
    </p:spTree>
    <p:extLst>
      <p:ext uri="{BB962C8B-B14F-4D97-AF65-F5344CB8AC3E}">
        <p14:creationId xmlns:p14="http://schemas.microsoft.com/office/powerpoint/2010/main" val="3293587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p>
          <a:p>
            <a:pPr marL="0" indent="0">
              <a:buNone/>
            </a:pPr>
            <a:endParaRPr lang="fr-FR" dirty="0" smtClean="0"/>
          </a:p>
          <a:p>
            <a:pPr marL="0" indent="0">
              <a:buNone/>
            </a:pPr>
            <a:r>
              <a:rPr lang="fr-FR" dirty="0" smtClean="0"/>
              <a:t>On place la règle où la ligne bleu l’indique, et on la déplace en cherchant les détails qui nous intéressent.   </a:t>
            </a:r>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53784" y="2474548"/>
            <a:ext cx="1047056" cy="683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X²² </a:t>
            </a:r>
            <a:endParaRPr lang="en-US" dirty="0"/>
          </a:p>
        </p:txBody>
      </p:sp>
      <p:cxnSp>
        <p:nvCxnSpPr>
          <p:cNvPr id="9" name="Straight Arrow Connector 8"/>
          <p:cNvCxnSpPr/>
          <p:nvPr/>
        </p:nvCxnSpPr>
        <p:spPr>
          <a:xfrm>
            <a:off x="8495785" y="6588283"/>
            <a:ext cx="11811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29279" y="6228476"/>
            <a:ext cx="2724150" cy="369332"/>
          </a:xfrm>
          <a:prstGeom prst="rect">
            <a:avLst/>
          </a:prstGeom>
          <a:noFill/>
        </p:spPr>
        <p:txBody>
          <a:bodyPr wrap="square" rtlCol="0">
            <a:spAutoFit/>
          </a:bodyPr>
          <a:lstStyle/>
          <a:p>
            <a:r>
              <a:rPr lang="fr-FR" dirty="0" smtClean="0"/>
              <a:t>On la traverse dans ce sens</a:t>
            </a:r>
          </a:p>
        </p:txBody>
      </p:sp>
      <p:cxnSp>
        <p:nvCxnSpPr>
          <p:cNvPr id="12" name="Straight Connector 11"/>
          <p:cNvCxnSpPr/>
          <p:nvPr/>
        </p:nvCxnSpPr>
        <p:spPr>
          <a:xfrm flipV="1">
            <a:off x="8496299" y="2042319"/>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DA4C7C8-9C45-4E40-B2FF-AD4E4D6C3AE9}"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22</a:t>
            </a:fld>
            <a:endParaRPr lang="en-US"/>
          </a:p>
        </p:txBody>
      </p:sp>
    </p:spTree>
    <p:extLst>
      <p:ext uri="{BB962C8B-B14F-4D97-AF65-F5344CB8AC3E}">
        <p14:creationId xmlns:p14="http://schemas.microsoft.com/office/powerpoint/2010/main" val="115314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p>
          <a:p>
            <a:pPr marL="0" indent="0">
              <a:buNone/>
            </a:pPr>
            <a:endParaRPr lang="fr-FR" dirty="0" smtClean="0"/>
          </a:p>
          <a:p>
            <a:pPr marL="0" indent="0">
              <a:buNone/>
            </a:pPr>
            <a:r>
              <a:rPr lang="fr-FR" dirty="0" smtClean="0"/>
              <a:t>On place la règle où la ligne bleu l’indique, et on la déplace en cherchant les détails qui nous intéressent.   </a:t>
            </a:r>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53784" y="2487455"/>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495785" y="6588283"/>
            <a:ext cx="11811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29279" y="6228476"/>
            <a:ext cx="2724150" cy="369332"/>
          </a:xfrm>
          <a:prstGeom prst="rect">
            <a:avLst/>
          </a:prstGeom>
          <a:noFill/>
        </p:spPr>
        <p:txBody>
          <a:bodyPr wrap="square" rtlCol="0">
            <a:spAutoFit/>
          </a:bodyPr>
          <a:lstStyle/>
          <a:p>
            <a:r>
              <a:rPr lang="fr-FR" dirty="0" smtClean="0"/>
              <a:t>On la traverse dans ce sens</a:t>
            </a:r>
          </a:p>
        </p:txBody>
      </p:sp>
      <p:cxnSp>
        <p:nvCxnSpPr>
          <p:cNvPr id="13" name="Straight Connector 12"/>
          <p:cNvCxnSpPr/>
          <p:nvPr/>
        </p:nvCxnSpPr>
        <p:spPr>
          <a:xfrm flipV="1">
            <a:off x="9286874" y="2050495"/>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262936" y="1425852"/>
            <a:ext cx="2047875" cy="646331"/>
          </a:xfrm>
          <a:prstGeom prst="rect">
            <a:avLst/>
          </a:prstGeom>
          <a:noFill/>
        </p:spPr>
        <p:txBody>
          <a:bodyPr wrap="square" rtlCol="0">
            <a:spAutoFit/>
          </a:bodyPr>
          <a:lstStyle/>
          <a:p>
            <a:pPr algn="ctr"/>
            <a:r>
              <a:rPr lang="fr-FR" dirty="0" smtClean="0"/>
              <a:t>Détail 1 : Contour de cylindre</a:t>
            </a:r>
            <a:endParaRPr lang="en-US" dirty="0"/>
          </a:p>
        </p:txBody>
      </p:sp>
      <p:sp>
        <p:nvSpPr>
          <p:cNvPr id="6" name="Date Placeholder 5"/>
          <p:cNvSpPr>
            <a:spLocks noGrp="1"/>
          </p:cNvSpPr>
          <p:nvPr>
            <p:ph type="dt" sz="half" idx="10"/>
          </p:nvPr>
        </p:nvSpPr>
        <p:spPr/>
        <p:txBody>
          <a:bodyPr/>
          <a:lstStyle/>
          <a:p>
            <a:fld id="{8921D158-BA6B-4B6B-9AA2-ACC4BC9781C9}"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DI3</a:t>
            </a:r>
            <a:endParaRPr lang="en-US"/>
          </a:p>
        </p:txBody>
      </p:sp>
      <p:sp>
        <p:nvSpPr>
          <p:cNvPr id="8" name="Slide Number Placeholder 7"/>
          <p:cNvSpPr>
            <a:spLocks noGrp="1"/>
          </p:cNvSpPr>
          <p:nvPr>
            <p:ph type="sldNum" sz="quarter" idx="12"/>
          </p:nvPr>
        </p:nvSpPr>
        <p:spPr/>
        <p:txBody>
          <a:bodyPr/>
          <a:lstStyle/>
          <a:p>
            <a:fld id="{547924DE-A4CA-43F6-BCD9-93CD7F87FD1E}" type="slidenum">
              <a:rPr lang="en-US" smtClean="0"/>
              <a:t>23</a:t>
            </a:fld>
            <a:endParaRPr lang="en-US"/>
          </a:p>
        </p:txBody>
      </p:sp>
    </p:spTree>
    <p:extLst>
      <p:ext uri="{BB962C8B-B14F-4D97-AF65-F5344CB8AC3E}">
        <p14:creationId xmlns:p14="http://schemas.microsoft.com/office/powerpoint/2010/main" val="4117405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p>
          <a:p>
            <a:pPr marL="0" indent="0">
              <a:buNone/>
            </a:pPr>
            <a:endParaRPr lang="fr-FR" dirty="0" smtClean="0"/>
          </a:p>
          <a:p>
            <a:pPr marL="0" indent="0">
              <a:buNone/>
            </a:pPr>
            <a:r>
              <a:rPr lang="fr-FR" dirty="0" smtClean="0"/>
              <a:t>On place la règle où la ligne bleu l’indique, et on la déplace en cherchant les détails qui nous intéressent.   </a:t>
            </a:r>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53784" y="2487455"/>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495785" y="6588283"/>
            <a:ext cx="11811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29279" y="6228476"/>
            <a:ext cx="2724150" cy="369332"/>
          </a:xfrm>
          <a:prstGeom prst="rect">
            <a:avLst/>
          </a:prstGeom>
          <a:noFill/>
        </p:spPr>
        <p:txBody>
          <a:bodyPr wrap="square" rtlCol="0">
            <a:spAutoFit/>
          </a:bodyPr>
          <a:lstStyle/>
          <a:p>
            <a:r>
              <a:rPr lang="fr-FR" dirty="0" smtClean="0"/>
              <a:t>On la traverse dans ce sens</a:t>
            </a:r>
          </a:p>
        </p:txBody>
      </p:sp>
      <p:cxnSp>
        <p:nvCxnSpPr>
          <p:cNvPr id="13" name="Straight Connector 12"/>
          <p:cNvCxnSpPr/>
          <p:nvPr/>
        </p:nvCxnSpPr>
        <p:spPr>
          <a:xfrm flipV="1">
            <a:off x="9286874" y="2050495"/>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9332891" y="2050495"/>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38999" y="1748998"/>
            <a:ext cx="2047875" cy="646331"/>
          </a:xfrm>
          <a:prstGeom prst="rect">
            <a:avLst/>
          </a:prstGeom>
          <a:noFill/>
        </p:spPr>
        <p:txBody>
          <a:bodyPr wrap="square" rtlCol="0">
            <a:spAutoFit/>
          </a:bodyPr>
          <a:lstStyle/>
          <a:p>
            <a:pPr algn="r"/>
            <a:r>
              <a:rPr lang="fr-FR" dirty="0" smtClean="0"/>
              <a:t>Détail 1 : Contour de cylindre</a:t>
            </a:r>
            <a:endParaRPr lang="en-US" dirty="0"/>
          </a:p>
        </p:txBody>
      </p:sp>
      <p:sp>
        <p:nvSpPr>
          <p:cNvPr id="17" name="TextBox 16"/>
          <p:cNvSpPr txBox="1"/>
          <p:nvPr/>
        </p:nvSpPr>
        <p:spPr>
          <a:xfrm>
            <a:off x="9332891" y="1753554"/>
            <a:ext cx="2047875" cy="369332"/>
          </a:xfrm>
          <a:prstGeom prst="rect">
            <a:avLst/>
          </a:prstGeom>
          <a:noFill/>
        </p:spPr>
        <p:txBody>
          <a:bodyPr wrap="square" rtlCol="0">
            <a:spAutoFit/>
          </a:bodyPr>
          <a:lstStyle/>
          <a:p>
            <a:r>
              <a:rPr lang="fr-FR" dirty="0" smtClean="0"/>
              <a:t>Détail 2 : Angle</a:t>
            </a:r>
            <a:endParaRPr lang="en-US" dirty="0"/>
          </a:p>
        </p:txBody>
      </p:sp>
      <p:sp>
        <p:nvSpPr>
          <p:cNvPr id="5" name="Date Placeholder 4"/>
          <p:cNvSpPr>
            <a:spLocks noGrp="1"/>
          </p:cNvSpPr>
          <p:nvPr>
            <p:ph type="dt" sz="half" idx="10"/>
          </p:nvPr>
        </p:nvSpPr>
        <p:spPr/>
        <p:txBody>
          <a:bodyPr/>
          <a:lstStyle/>
          <a:p>
            <a:fld id="{A8F5828F-E3DD-4B49-A8BC-7DACF138CA59}"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24</a:t>
            </a:fld>
            <a:endParaRPr lang="en-US"/>
          </a:p>
        </p:txBody>
      </p:sp>
    </p:spTree>
    <p:extLst>
      <p:ext uri="{BB962C8B-B14F-4D97-AF65-F5344CB8AC3E}">
        <p14:creationId xmlns:p14="http://schemas.microsoft.com/office/powerpoint/2010/main" val="2552457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p>
          <a:p>
            <a:pPr marL="0" indent="0">
              <a:buNone/>
            </a:pPr>
            <a:endParaRPr lang="fr-FR" dirty="0" smtClean="0"/>
          </a:p>
          <a:p>
            <a:pPr marL="0" indent="0">
              <a:buNone/>
            </a:pPr>
            <a:r>
              <a:rPr lang="fr-FR" dirty="0" smtClean="0"/>
              <a:t>On place la règle où la ligne bleu l’indique, et on la déplace en cherchant les détails qui nous intéressent.   </a:t>
            </a:r>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53784" y="2487455"/>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495785" y="6588283"/>
            <a:ext cx="11811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29279" y="6228476"/>
            <a:ext cx="2724150" cy="369332"/>
          </a:xfrm>
          <a:prstGeom prst="rect">
            <a:avLst/>
          </a:prstGeom>
          <a:noFill/>
        </p:spPr>
        <p:txBody>
          <a:bodyPr wrap="square" rtlCol="0">
            <a:spAutoFit/>
          </a:bodyPr>
          <a:lstStyle/>
          <a:p>
            <a:r>
              <a:rPr lang="fr-FR" dirty="0" smtClean="0"/>
              <a:t>On la traverse dans ce sens</a:t>
            </a:r>
          </a:p>
        </p:txBody>
      </p:sp>
      <p:cxnSp>
        <p:nvCxnSpPr>
          <p:cNvPr id="13" name="Straight Connector 12"/>
          <p:cNvCxnSpPr/>
          <p:nvPr/>
        </p:nvCxnSpPr>
        <p:spPr>
          <a:xfrm flipV="1">
            <a:off x="9286874" y="2050495"/>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9332891" y="2050495"/>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652947" y="1657112"/>
            <a:ext cx="2047875" cy="369332"/>
          </a:xfrm>
          <a:prstGeom prst="rect">
            <a:avLst/>
          </a:prstGeom>
          <a:noFill/>
        </p:spPr>
        <p:txBody>
          <a:bodyPr wrap="square" rtlCol="0">
            <a:spAutoFit/>
          </a:bodyPr>
          <a:lstStyle/>
          <a:p>
            <a:r>
              <a:rPr lang="fr-FR" dirty="0" smtClean="0"/>
              <a:t>Etc…</a:t>
            </a:r>
            <a:endParaRPr lang="en-US" dirty="0"/>
          </a:p>
        </p:txBody>
      </p:sp>
      <p:sp>
        <p:nvSpPr>
          <p:cNvPr id="5" name="Date Placeholder 4"/>
          <p:cNvSpPr>
            <a:spLocks noGrp="1"/>
          </p:cNvSpPr>
          <p:nvPr>
            <p:ph type="dt" sz="half" idx="10"/>
          </p:nvPr>
        </p:nvSpPr>
        <p:spPr/>
        <p:txBody>
          <a:bodyPr/>
          <a:lstStyle/>
          <a:p>
            <a:fld id="{859C3B1C-2E93-44DE-A150-EDE418D0C728}"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25</a:t>
            </a:fld>
            <a:endParaRPr lang="en-US"/>
          </a:p>
        </p:txBody>
      </p:sp>
    </p:spTree>
    <p:extLst>
      <p:ext uri="{BB962C8B-B14F-4D97-AF65-F5344CB8AC3E}">
        <p14:creationId xmlns:p14="http://schemas.microsoft.com/office/powerpoint/2010/main" val="3485994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a:t>
            </a:r>
            <a:endParaRPr lang="en-US" dirty="0"/>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53784" y="2487455"/>
            <a:ext cx="1047056"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9323366" y="2087238"/>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280260" y="2100367"/>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9880335" y="2119417"/>
            <a:ext cx="2381" cy="3724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9928681" y="2109892"/>
            <a:ext cx="2381" cy="3724964"/>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10CD9B4-7486-4331-B8BD-DA8A75AF9B5C}" type="datetime7">
              <a:rPr lang="en-US" smtClean="0"/>
              <a:t>Nov-18</a:t>
            </a:fld>
            <a:endParaRPr lang="en-US" dirty="0"/>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26</a:t>
            </a:fld>
            <a:endParaRPr lang="en-US"/>
          </a:p>
        </p:txBody>
      </p:sp>
    </p:spTree>
    <p:extLst>
      <p:ext uri="{BB962C8B-B14F-4D97-AF65-F5344CB8AC3E}">
        <p14:creationId xmlns:p14="http://schemas.microsoft.com/office/powerpoint/2010/main" val="1194180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lignes cachées</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nous ajoutons les lignes cachées. </a:t>
            </a:r>
          </a:p>
          <a:p>
            <a:pPr marL="0" indent="0">
              <a:buNone/>
            </a:pPr>
            <a:endParaRPr lang="fr-FR" dirty="0"/>
          </a:p>
          <a:p>
            <a:pPr marL="0" indent="0">
              <a:buNone/>
            </a:pPr>
            <a:r>
              <a:rPr lang="fr-FR" dirty="0"/>
              <a:t>N</a:t>
            </a:r>
            <a:r>
              <a:rPr lang="fr-FR" dirty="0" smtClean="0"/>
              <a:t>ous ajoutons ensuite les traits d'axe.</a:t>
            </a:r>
          </a:p>
        </p:txBody>
      </p:sp>
      <p:pic>
        <p:nvPicPr>
          <p:cNvPr id="4" name="Picture 3"/>
          <p:cNvPicPr>
            <a:picLocks noChangeAspect="1"/>
          </p:cNvPicPr>
          <p:nvPr/>
        </p:nvPicPr>
        <p:blipFill rotWithShape="1">
          <a:blip r:embed="rId2"/>
          <a:srcRect t="7576" b="1"/>
          <a:stretch/>
        </p:blipFill>
        <p:spPr>
          <a:xfrm>
            <a:off x="6390760" y="2453640"/>
            <a:ext cx="5391150" cy="3371691"/>
          </a:xfrm>
          <a:prstGeom prst="rect">
            <a:avLst/>
          </a:prstGeom>
        </p:spPr>
      </p:pic>
      <p:sp>
        <p:nvSpPr>
          <p:cNvPr id="11" name="Rectangle 10"/>
          <p:cNvSpPr/>
          <p:nvPr/>
        </p:nvSpPr>
        <p:spPr>
          <a:xfrm>
            <a:off x="8962767" y="3179806"/>
            <a:ext cx="840260" cy="378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8953784" y="2487455"/>
            <a:ext cx="280512"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51789" y="2477930"/>
            <a:ext cx="163711" cy="67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10C647B-E618-4ACF-BC9B-F59807CCD926}"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27</a:t>
            </a:fld>
            <a:endParaRPr lang="en-US"/>
          </a:p>
        </p:txBody>
      </p:sp>
    </p:spTree>
    <p:extLst>
      <p:ext uri="{BB962C8B-B14F-4D97-AF65-F5344CB8AC3E}">
        <p14:creationId xmlns:p14="http://schemas.microsoft.com/office/powerpoint/2010/main" val="1265453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Tracer les traits d'axe</a:t>
            </a:r>
            <a:endParaRPr lang="en-US" dirty="0"/>
          </a:p>
        </p:txBody>
      </p:sp>
      <p:sp>
        <p:nvSpPr>
          <p:cNvPr id="3" name="Content Placeholder 2"/>
          <p:cNvSpPr>
            <a:spLocks noGrp="1"/>
          </p:cNvSpPr>
          <p:nvPr>
            <p:ph idx="1"/>
          </p:nvPr>
        </p:nvSpPr>
        <p:spPr>
          <a:xfrm>
            <a:off x="838201" y="1825625"/>
            <a:ext cx="5552560" cy="4351338"/>
          </a:xfrm>
        </p:spPr>
        <p:txBody>
          <a:bodyPr/>
          <a:lstStyle/>
          <a:p>
            <a:pPr marL="0" indent="0">
              <a:buNone/>
            </a:pPr>
            <a:r>
              <a:rPr lang="fr-FR" dirty="0" smtClean="0"/>
              <a:t>Ayant le contour du corps et les lignes cachées, nous ajoutons ensuite les traits d'axe de la même manière comme pour les lignes cachées.</a:t>
            </a:r>
          </a:p>
          <a:p>
            <a:pPr marL="0" indent="0">
              <a:buNone/>
            </a:pPr>
            <a:endParaRPr lang="fr-FR" dirty="0" smtClean="0"/>
          </a:p>
          <a:p>
            <a:pPr marL="0" indent="0">
              <a:buNone/>
            </a:pPr>
            <a:endParaRPr lang="fr-FR" dirty="0"/>
          </a:p>
        </p:txBody>
      </p:sp>
      <p:pic>
        <p:nvPicPr>
          <p:cNvPr id="4" name="Picture 3"/>
          <p:cNvPicPr>
            <a:picLocks noChangeAspect="1"/>
          </p:cNvPicPr>
          <p:nvPr/>
        </p:nvPicPr>
        <p:blipFill rotWithShape="1">
          <a:blip r:embed="rId2"/>
          <a:srcRect t="4287"/>
          <a:stretch/>
        </p:blipFill>
        <p:spPr>
          <a:xfrm>
            <a:off x="6390760" y="2333626"/>
            <a:ext cx="5391150" cy="3491706"/>
          </a:xfrm>
          <a:prstGeom prst="rect">
            <a:avLst/>
          </a:prstGeom>
        </p:spPr>
      </p:pic>
      <p:cxnSp>
        <p:nvCxnSpPr>
          <p:cNvPr id="14" name="Straight Connector 13"/>
          <p:cNvCxnSpPr/>
          <p:nvPr/>
        </p:nvCxnSpPr>
        <p:spPr>
          <a:xfrm flipH="1" flipV="1">
            <a:off x="6575278" y="2362200"/>
            <a:ext cx="823484" cy="817606"/>
          </a:xfrm>
          <a:prstGeom prst="line">
            <a:avLst/>
          </a:prstGeom>
        </p:spPr>
        <p:style>
          <a:lnRef idx="1">
            <a:schemeClr val="accent6"/>
          </a:lnRef>
          <a:fillRef idx="0">
            <a:schemeClr val="accent6"/>
          </a:fillRef>
          <a:effectRef idx="0">
            <a:schemeClr val="accent6"/>
          </a:effectRef>
          <a:fontRef idx="minor">
            <a:schemeClr val="tx1"/>
          </a:fontRef>
        </p:style>
      </p:cxnSp>
      <p:sp>
        <p:nvSpPr>
          <p:cNvPr id="5" name="Date Placeholder 4"/>
          <p:cNvSpPr>
            <a:spLocks noGrp="1"/>
          </p:cNvSpPr>
          <p:nvPr>
            <p:ph type="dt" sz="half" idx="10"/>
          </p:nvPr>
        </p:nvSpPr>
        <p:spPr/>
        <p:txBody>
          <a:bodyPr/>
          <a:lstStyle/>
          <a:p>
            <a:fld id="{85FC006D-BD4A-4AD9-82D3-C6596C4AE3BD}"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28</a:t>
            </a:fld>
            <a:endParaRPr lang="en-US"/>
          </a:p>
        </p:txBody>
      </p:sp>
    </p:spTree>
    <p:extLst>
      <p:ext uri="{BB962C8B-B14F-4D97-AF65-F5344CB8AC3E}">
        <p14:creationId xmlns:p14="http://schemas.microsoft.com/office/powerpoint/2010/main" val="901453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trois tâches</a:t>
            </a:r>
            <a:endParaRPr lang="en-US" dirty="0"/>
          </a:p>
        </p:txBody>
      </p:sp>
      <p:sp>
        <p:nvSpPr>
          <p:cNvPr id="3" name="Content Placeholder 2"/>
          <p:cNvSpPr>
            <a:spLocks noGrp="1"/>
          </p:cNvSpPr>
          <p:nvPr>
            <p:ph idx="1"/>
          </p:nvPr>
        </p:nvSpPr>
        <p:spPr>
          <a:xfrm>
            <a:off x="838200" y="1690687"/>
            <a:ext cx="10515600" cy="4586287"/>
          </a:xfrm>
        </p:spPr>
        <p:txBody>
          <a:bodyPr>
            <a:normAutofit fontScale="70000" lnSpcReduction="20000"/>
          </a:bodyPr>
          <a:lstStyle/>
          <a:p>
            <a:pPr marL="0" indent="0">
              <a:lnSpc>
                <a:spcPct val="120000"/>
              </a:lnSpc>
              <a:buNone/>
            </a:pPr>
            <a:r>
              <a:rPr lang="fr-FR" dirty="0" smtClean="0"/>
              <a:t>Pour les dessins que nous allons réaliser, nous devrons penser à compléter ces trois tâches :</a:t>
            </a:r>
          </a:p>
          <a:p>
            <a:pPr marL="514350" indent="-514350">
              <a:lnSpc>
                <a:spcPct val="120000"/>
              </a:lnSpc>
              <a:buFont typeface="+mj-lt"/>
              <a:buAutoNum type="arabicPeriod"/>
            </a:pPr>
            <a:r>
              <a:rPr lang="fr-FR" dirty="0" smtClean="0"/>
              <a:t>Tracer le contour extérieur</a:t>
            </a:r>
          </a:p>
          <a:p>
            <a:pPr marL="914400" lvl="1" indent="-457200">
              <a:lnSpc>
                <a:spcPct val="120000"/>
              </a:lnSpc>
              <a:buFont typeface="+mj-lt"/>
              <a:buAutoNum type="alphaLcParenR"/>
            </a:pPr>
            <a:r>
              <a:rPr lang="fr-FR" dirty="0" smtClean="0"/>
              <a:t>Si besoin à l’aide des lignes de construction et la droite à 45</a:t>
            </a:r>
            <a:r>
              <a:rPr lang="fr-FR" baseline="30000" dirty="0" smtClean="0"/>
              <a:t>o</a:t>
            </a:r>
            <a:r>
              <a:rPr lang="fr-FR" dirty="0"/>
              <a:t> ;</a:t>
            </a:r>
            <a:endParaRPr lang="fr-FR" baseline="30000" dirty="0" smtClean="0"/>
          </a:p>
          <a:p>
            <a:pPr marL="914400" lvl="1" indent="-457200">
              <a:lnSpc>
                <a:spcPct val="120000"/>
              </a:lnSpc>
              <a:buFont typeface="+mj-lt"/>
              <a:buAutoNum type="alphaLcParenR"/>
            </a:pPr>
            <a:r>
              <a:rPr lang="fr-FR" dirty="0" smtClean="0"/>
              <a:t>Vérifier que tous les lignes du contour sont représentées ;</a:t>
            </a:r>
          </a:p>
          <a:p>
            <a:pPr marL="914400" lvl="1" indent="-457200">
              <a:lnSpc>
                <a:spcPct val="120000"/>
              </a:lnSpc>
              <a:buFont typeface="+mj-lt"/>
              <a:buAutoNum type="alphaLcParenR"/>
            </a:pPr>
            <a:r>
              <a:rPr lang="fr-FR" dirty="0" smtClean="0"/>
              <a:t>Ajouter les </a:t>
            </a:r>
            <a:r>
              <a:rPr lang="fr-FR" dirty="0"/>
              <a:t>hachures ;</a:t>
            </a:r>
            <a:endParaRPr lang="fr-FR" dirty="0" smtClean="0"/>
          </a:p>
          <a:p>
            <a:pPr marL="457200" indent="-457200">
              <a:lnSpc>
                <a:spcPct val="120000"/>
              </a:lnSpc>
              <a:buFont typeface="+mj-lt"/>
              <a:buAutoNum type="arabicPeriod"/>
            </a:pPr>
            <a:r>
              <a:rPr lang="fr-FR" dirty="0" smtClean="0"/>
              <a:t>Tracer les contours intérieurs</a:t>
            </a:r>
          </a:p>
          <a:p>
            <a:pPr marL="914400" lvl="1" indent="-457200">
              <a:lnSpc>
                <a:spcPct val="120000"/>
              </a:lnSpc>
              <a:buFont typeface="+mj-lt"/>
              <a:buAutoNum type="alphaLcParenR"/>
            </a:pPr>
            <a:r>
              <a:rPr lang="fr-FR" dirty="0" smtClean="0"/>
              <a:t>Vérifier que toutes les lignes des contour intérieurs sont </a:t>
            </a:r>
            <a:r>
              <a:rPr lang="fr-FR" dirty="0"/>
              <a:t>représentées ;</a:t>
            </a:r>
            <a:endParaRPr lang="fr-FR" dirty="0" smtClean="0"/>
          </a:p>
          <a:p>
            <a:pPr marL="914400" lvl="1" indent="-457200">
              <a:lnSpc>
                <a:spcPct val="120000"/>
              </a:lnSpc>
              <a:buFont typeface="+mj-lt"/>
              <a:buAutoNum type="alphaLcParenR"/>
            </a:pPr>
            <a:r>
              <a:rPr lang="fr-FR" dirty="0" smtClean="0"/>
              <a:t>Si besoin, vérifier la bonne correspondance entre </a:t>
            </a:r>
            <a:r>
              <a:rPr lang="fr-FR" dirty="0"/>
              <a:t>vues en utilisant la droite à </a:t>
            </a:r>
            <a:r>
              <a:rPr lang="fr-FR" dirty="0" smtClean="0"/>
              <a:t>45</a:t>
            </a:r>
            <a:r>
              <a:rPr lang="fr-FR" dirty="0"/>
              <a:t>° ;</a:t>
            </a:r>
            <a:endParaRPr lang="fr-FR" dirty="0" smtClean="0"/>
          </a:p>
          <a:p>
            <a:pPr marL="457200" indent="-457200">
              <a:lnSpc>
                <a:spcPct val="120000"/>
              </a:lnSpc>
              <a:buFont typeface="+mj-lt"/>
              <a:buAutoNum type="arabicPeriod"/>
            </a:pPr>
            <a:r>
              <a:rPr lang="fr-FR" dirty="0" smtClean="0"/>
              <a:t>Tracer les détails du dessin</a:t>
            </a:r>
          </a:p>
          <a:p>
            <a:pPr marL="914400" lvl="1" indent="-457200">
              <a:lnSpc>
                <a:spcPct val="120000"/>
              </a:lnSpc>
              <a:buFont typeface="+mj-lt"/>
              <a:buAutoNum type="alphaLcParenR"/>
            </a:pPr>
            <a:r>
              <a:rPr lang="fr-FR" dirty="0" smtClean="0"/>
              <a:t>traits d'axe : pour les axes des cylindres, pour indiquer les centres des cercles/arcs</a:t>
            </a:r>
            <a:r>
              <a:rPr lang="fr-FR" dirty="0"/>
              <a:t>,… ;</a:t>
            </a:r>
            <a:endParaRPr lang="fr-FR" dirty="0" smtClean="0"/>
          </a:p>
          <a:p>
            <a:pPr marL="914400" lvl="1" indent="-457200">
              <a:lnSpc>
                <a:spcPct val="120000"/>
              </a:lnSpc>
              <a:buFont typeface="+mj-lt"/>
              <a:buAutoNum type="alphaLcParenR"/>
            </a:pPr>
            <a:r>
              <a:rPr lang="fr-FR" dirty="0" smtClean="0"/>
              <a:t>Méplats, lignes fictives, autres détails.</a:t>
            </a:r>
          </a:p>
          <a:p>
            <a:pPr marL="914400" lvl="1" indent="-457200">
              <a:buFont typeface="+mj-lt"/>
              <a:buAutoNum type="alphaLcParenR"/>
            </a:pPr>
            <a:endParaRPr lang="fr-FR" dirty="0" smtClean="0"/>
          </a:p>
          <a:p>
            <a:pPr marL="914400" lvl="1" indent="-457200">
              <a:buFont typeface="+mj-lt"/>
              <a:buAutoNum type="alphaLcParenR"/>
            </a:pPr>
            <a:endParaRPr lang="fr-FR" dirty="0"/>
          </a:p>
          <a:p>
            <a:pPr marL="914400" lvl="1" indent="-457200">
              <a:buFont typeface="+mj-lt"/>
              <a:buAutoNum type="alphaLcParenR"/>
            </a:pPr>
            <a:endParaRPr lang="fr-FR" dirty="0" smtClean="0"/>
          </a:p>
          <a:p>
            <a:pPr marL="457200" lvl="1" indent="0">
              <a:buNone/>
            </a:pPr>
            <a:endParaRPr lang="en-US" dirty="0" smtClean="0"/>
          </a:p>
        </p:txBody>
      </p:sp>
      <p:sp>
        <p:nvSpPr>
          <p:cNvPr id="4" name="Date Placeholder 3"/>
          <p:cNvSpPr>
            <a:spLocks noGrp="1"/>
          </p:cNvSpPr>
          <p:nvPr>
            <p:ph type="dt" sz="half" idx="10"/>
          </p:nvPr>
        </p:nvSpPr>
        <p:spPr/>
        <p:txBody>
          <a:bodyPr/>
          <a:lstStyle/>
          <a:p>
            <a:fld id="{46930AAE-39E2-4BA6-B693-F05EAA896D24}"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DI3</a:t>
            </a:r>
            <a:endParaRPr lang="en-US"/>
          </a:p>
        </p:txBody>
      </p:sp>
      <p:sp>
        <p:nvSpPr>
          <p:cNvPr id="6" name="Slide Number Placeholder 5"/>
          <p:cNvSpPr>
            <a:spLocks noGrp="1"/>
          </p:cNvSpPr>
          <p:nvPr>
            <p:ph type="sldNum" sz="quarter" idx="12"/>
          </p:nvPr>
        </p:nvSpPr>
        <p:spPr/>
        <p:txBody>
          <a:bodyPr/>
          <a:lstStyle/>
          <a:p>
            <a:fld id="{547924DE-A4CA-43F6-BCD9-93CD7F87FD1E}" type="slidenum">
              <a:rPr lang="en-US" smtClean="0"/>
              <a:t>29</a:t>
            </a:fld>
            <a:endParaRPr lang="en-US"/>
          </a:p>
        </p:txBody>
      </p:sp>
    </p:spTree>
    <p:extLst>
      <p:ext uri="{BB962C8B-B14F-4D97-AF65-F5344CB8AC3E}">
        <p14:creationId xmlns:p14="http://schemas.microsoft.com/office/powerpoint/2010/main" val="1017115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Construction de la vue de dessous par deux autres vues </a:t>
            </a:r>
            <a:endParaRPr lang="en-US" dirty="0"/>
          </a:p>
        </p:txBody>
      </p:sp>
      <p:sp>
        <p:nvSpPr>
          <p:cNvPr id="3" name="Content Placeholder 2"/>
          <p:cNvSpPr>
            <a:spLocks noGrp="1"/>
          </p:cNvSpPr>
          <p:nvPr>
            <p:ph idx="1"/>
          </p:nvPr>
        </p:nvSpPr>
        <p:spPr/>
        <p:txBody>
          <a:bodyPr/>
          <a:lstStyle/>
          <a:p>
            <a:pPr marL="0" indent="0">
              <a:buNone/>
            </a:pPr>
            <a:r>
              <a:rPr lang="fr-FR" dirty="0" smtClean="0"/>
              <a:t>Considérons cette pièce.</a:t>
            </a:r>
            <a:endParaRPr lang="en-US" dirty="0"/>
          </a:p>
        </p:txBody>
      </p:sp>
      <p:pic>
        <p:nvPicPr>
          <p:cNvPr id="5" name="Picture 4"/>
          <p:cNvPicPr>
            <a:picLocks noChangeAspect="1"/>
          </p:cNvPicPr>
          <p:nvPr/>
        </p:nvPicPr>
        <p:blipFill rotWithShape="1">
          <a:blip r:embed="rId2"/>
          <a:srcRect t="42385"/>
          <a:stretch/>
        </p:blipFill>
        <p:spPr>
          <a:xfrm>
            <a:off x="6390760" y="3723503"/>
            <a:ext cx="5391150" cy="2101828"/>
          </a:xfrm>
          <a:prstGeom prst="rect">
            <a:avLst/>
          </a:prstGeom>
        </p:spPr>
      </p:pic>
      <p:sp>
        <p:nvSpPr>
          <p:cNvPr id="4" name="Date Placeholder 3"/>
          <p:cNvSpPr>
            <a:spLocks noGrp="1"/>
          </p:cNvSpPr>
          <p:nvPr>
            <p:ph type="dt" sz="half" idx="10"/>
          </p:nvPr>
        </p:nvSpPr>
        <p:spPr/>
        <p:txBody>
          <a:bodyPr/>
          <a:lstStyle/>
          <a:p>
            <a:fld id="{06CE82CD-596B-4465-8408-7919DA065E6B}"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3</a:t>
            </a:fld>
            <a:endParaRPr lang="en-US"/>
          </a:p>
        </p:txBody>
      </p:sp>
    </p:spTree>
    <p:extLst>
      <p:ext uri="{BB962C8B-B14F-4D97-AF65-F5344CB8AC3E}">
        <p14:creationId xmlns:p14="http://schemas.microsoft.com/office/powerpoint/2010/main" val="720323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a:t>
            </a:r>
            <a:endParaRPr lang="fr-FR" dirty="0"/>
          </a:p>
        </p:txBody>
      </p:sp>
      <p:sp>
        <p:nvSpPr>
          <p:cNvPr id="3" name="Espace réservé du contenu 2"/>
          <p:cNvSpPr>
            <a:spLocks noGrp="1"/>
          </p:cNvSpPr>
          <p:nvPr>
            <p:ph idx="1"/>
          </p:nvPr>
        </p:nvSpPr>
        <p:spPr>
          <a:xfrm>
            <a:off x="846364" y="1348014"/>
            <a:ext cx="10515600" cy="4351338"/>
          </a:xfrm>
        </p:spPr>
        <p:txBody>
          <a:bodyPr>
            <a:normAutofit/>
          </a:bodyPr>
          <a:lstStyle/>
          <a:p>
            <a:pPr marL="0" indent="0">
              <a:buNone/>
            </a:pPr>
            <a:r>
              <a:rPr lang="fr-FR" sz="2400" dirty="0" smtClean="0"/>
              <a:t>Que les vues de droite des dessins suivants sont complètes. Aux vues de face nous verrons que le contour extérieur. Compléter les dessins et démontrer comment on peut utilisé la droite à 45° pour la construction de la vue de dessus.</a:t>
            </a:r>
            <a:endParaRPr lang="fr-FR" sz="2400" dirty="0"/>
          </a:p>
        </p:txBody>
      </p:sp>
      <p:sp>
        <p:nvSpPr>
          <p:cNvPr id="4" name="Espace réservé de la date 3"/>
          <p:cNvSpPr>
            <a:spLocks noGrp="1"/>
          </p:cNvSpPr>
          <p:nvPr>
            <p:ph type="dt" sz="half" idx="10"/>
          </p:nvPr>
        </p:nvSpPr>
        <p:spPr/>
        <p:txBody>
          <a:bodyPr/>
          <a:lstStyle/>
          <a:p>
            <a:fld id="{E0136EE6-8BCD-4FB8-94E0-8B3CA7430B2C}" type="datetime7">
              <a:rPr lang="en-US" smtClean="0"/>
              <a:t>Nov-18</a:t>
            </a:fld>
            <a:endParaRPr lang="en-US"/>
          </a:p>
        </p:txBody>
      </p:sp>
      <p:sp>
        <p:nvSpPr>
          <p:cNvPr id="5" name="Espace réservé du pied de page 4"/>
          <p:cNvSpPr>
            <a:spLocks noGrp="1"/>
          </p:cNvSpPr>
          <p:nvPr>
            <p:ph type="ftr" sz="quarter" idx="11"/>
          </p:nvPr>
        </p:nvSpPr>
        <p:spPr/>
        <p:txBody>
          <a:bodyPr/>
          <a:lstStyle/>
          <a:p>
            <a:r>
              <a:rPr lang="en-US" smtClean="0"/>
              <a:t>DI3</a:t>
            </a:r>
            <a:endParaRPr lang="en-US"/>
          </a:p>
        </p:txBody>
      </p:sp>
      <p:sp>
        <p:nvSpPr>
          <p:cNvPr id="6" name="Espace réservé du numéro de diapositive 5"/>
          <p:cNvSpPr>
            <a:spLocks noGrp="1"/>
          </p:cNvSpPr>
          <p:nvPr>
            <p:ph type="sldNum" sz="quarter" idx="12"/>
          </p:nvPr>
        </p:nvSpPr>
        <p:spPr/>
        <p:txBody>
          <a:bodyPr/>
          <a:lstStyle/>
          <a:p>
            <a:fld id="{547924DE-A4CA-43F6-BCD9-93CD7F87FD1E}" type="slidenum">
              <a:rPr lang="en-US" smtClean="0"/>
              <a:t>30</a:t>
            </a:fld>
            <a:endParaRPr lang="en-US"/>
          </a:p>
        </p:txBody>
      </p:sp>
      <p:sp>
        <p:nvSpPr>
          <p:cNvPr id="7" name="Rectangle 6"/>
          <p:cNvSpPr/>
          <p:nvPr/>
        </p:nvSpPr>
        <p:spPr>
          <a:xfrm>
            <a:off x="2645229" y="3065689"/>
            <a:ext cx="1175657" cy="1371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303372" y="3073853"/>
            <a:ext cx="1175657" cy="1371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808030" y="3073853"/>
            <a:ext cx="1175657" cy="1371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p:nvPr/>
        </p:nvCxnSpPr>
        <p:spPr>
          <a:xfrm>
            <a:off x="1183838" y="4437289"/>
            <a:ext cx="9878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flipV="1">
            <a:off x="2171717" y="3465738"/>
            <a:ext cx="0" cy="9715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H="1">
            <a:off x="1910460" y="3465738"/>
            <a:ext cx="2612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1910460" y="3073853"/>
            <a:ext cx="0" cy="3918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a:off x="1469588" y="3073853"/>
            <a:ext cx="4408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1469588" y="3073853"/>
            <a:ext cx="0" cy="195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flipH="1">
            <a:off x="1183838" y="3269795"/>
            <a:ext cx="285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1183838" y="3269795"/>
            <a:ext cx="0" cy="11674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4735847" y="4445453"/>
            <a:ext cx="9878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V="1">
            <a:off x="5723726" y="3473902"/>
            <a:ext cx="0" cy="9715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V="1">
            <a:off x="4735847" y="3277959"/>
            <a:ext cx="0" cy="11674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flipV="1">
            <a:off x="4735847" y="3082017"/>
            <a:ext cx="280290" cy="195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a:off x="5016137" y="3073853"/>
            <a:ext cx="707589" cy="400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a:off x="8501760" y="4445453"/>
            <a:ext cx="9878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V="1">
            <a:off x="9483289" y="4042410"/>
            <a:ext cx="0" cy="40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V="1">
            <a:off x="8501760" y="3277959"/>
            <a:ext cx="0" cy="11674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1910460" y="2514600"/>
            <a:ext cx="1232790" cy="369332"/>
          </a:xfrm>
          <a:prstGeom prst="rect">
            <a:avLst/>
          </a:prstGeom>
          <a:noFill/>
        </p:spPr>
        <p:txBody>
          <a:bodyPr wrap="square" rtlCol="0">
            <a:spAutoFit/>
          </a:bodyPr>
          <a:lstStyle/>
          <a:p>
            <a:r>
              <a:rPr lang="fr-FR" dirty="0" smtClean="0"/>
              <a:t>Dessin 1</a:t>
            </a:r>
            <a:endParaRPr lang="fr-FR" dirty="0"/>
          </a:p>
        </p:txBody>
      </p:sp>
      <p:sp>
        <p:nvSpPr>
          <p:cNvPr id="45" name="ZoneTexte 44"/>
          <p:cNvSpPr txBox="1"/>
          <p:nvPr/>
        </p:nvSpPr>
        <p:spPr>
          <a:xfrm>
            <a:off x="5519618" y="2514600"/>
            <a:ext cx="1232790" cy="369332"/>
          </a:xfrm>
          <a:prstGeom prst="rect">
            <a:avLst/>
          </a:prstGeom>
          <a:noFill/>
        </p:spPr>
        <p:txBody>
          <a:bodyPr wrap="square" rtlCol="0">
            <a:spAutoFit/>
          </a:bodyPr>
          <a:lstStyle/>
          <a:p>
            <a:r>
              <a:rPr lang="fr-FR" dirty="0" smtClean="0"/>
              <a:t>Dessin 2</a:t>
            </a:r>
            <a:endParaRPr lang="fr-FR" dirty="0"/>
          </a:p>
        </p:txBody>
      </p:sp>
      <p:sp>
        <p:nvSpPr>
          <p:cNvPr id="46" name="ZoneTexte 45"/>
          <p:cNvSpPr txBox="1"/>
          <p:nvPr/>
        </p:nvSpPr>
        <p:spPr>
          <a:xfrm>
            <a:off x="9141296" y="2514600"/>
            <a:ext cx="1232790" cy="369332"/>
          </a:xfrm>
          <a:prstGeom prst="rect">
            <a:avLst/>
          </a:prstGeom>
          <a:noFill/>
        </p:spPr>
        <p:txBody>
          <a:bodyPr wrap="square" rtlCol="0">
            <a:spAutoFit/>
          </a:bodyPr>
          <a:lstStyle/>
          <a:p>
            <a:r>
              <a:rPr lang="fr-FR" dirty="0" smtClean="0"/>
              <a:t>Dessin 3</a:t>
            </a:r>
            <a:endParaRPr lang="fr-FR" dirty="0"/>
          </a:p>
        </p:txBody>
      </p:sp>
      <p:sp>
        <p:nvSpPr>
          <p:cNvPr id="53" name="Forme libre 52"/>
          <p:cNvSpPr/>
          <p:nvPr/>
        </p:nvSpPr>
        <p:spPr>
          <a:xfrm>
            <a:off x="8503340" y="3092569"/>
            <a:ext cx="743393" cy="271784"/>
          </a:xfrm>
          <a:custGeom>
            <a:avLst/>
            <a:gdLst>
              <a:gd name="connsiteX0" fmla="*/ 0 w 742950"/>
              <a:gd name="connsiteY0" fmla="*/ 188599 h 271454"/>
              <a:gd name="connsiteX1" fmla="*/ 187779 w 742950"/>
              <a:gd name="connsiteY1" fmla="*/ 820 h 271454"/>
              <a:gd name="connsiteX2" fmla="*/ 538843 w 742950"/>
              <a:gd name="connsiteY2" fmla="*/ 253913 h 271454"/>
              <a:gd name="connsiteX3" fmla="*/ 742950 w 742950"/>
              <a:gd name="connsiteY3" fmla="*/ 229420 h 271454"/>
              <a:gd name="connsiteX0" fmla="*/ 443 w 743393"/>
              <a:gd name="connsiteY0" fmla="*/ 188929 h 271784"/>
              <a:gd name="connsiteX1" fmla="*/ 188222 w 743393"/>
              <a:gd name="connsiteY1" fmla="*/ 1150 h 271784"/>
              <a:gd name="connsiteX2" fmla="*/ 539286 w 743393"/>
              <a:gd name="connsiteY2" fmla="*/ 254243 h 271784"/>
              <a:gd name="connsiteX3" fmla="*/ 743393 w 743393"/>
              <a:gd name="connsiteY3" fmla="*/ 229750 h 271784"/>
            </a:gdLst>
            <a:ahLst/>
            <a:cxnLst>
              <a:cxn ang="0">
                <a:pos x="connsiteX0" y="connsiteY0"/>
              </a:cxn>
              <a:cxn ang="0">
                <a:pos x="connsiteX1" y="connsiteY1"/>
              </a:cxn>
              <a:cxn ang="0">
                <a:pos x="connsiteX2" y="connsiteY2"/>
              </a:cxn>
              <a:cxn ang="0">
                <a:pos x="connsiteX3" y="connsiteY3"/>
              </a:cxn>
            </a:cxnLst>
            <a:rect l="l" t="t" r="r" b="b"/>
            <a:pathLst>
              <a:path w="743393" h="271784">
                <a:moveTo>
                  <a:pt x="443" y="188929"/>
                </a:moveTo>
                <a:cubicBezTo>
                  <a:pt x="-7721" y="56939"/>
                  <a:pt x="98415" y="-9736"/>
                  <a:pt x="188222" y="1150"/>
                </a:cubicBezTo>
                <a:cubicBezTo>
                  <a:pt x="278029" y="12036"/>
                  <a:pt x="446757" y="216143"/>
                  <a:pt x="539286" y="254243"/>
                </a:cubicBezTo>
                <a:cubicBezTo>
                  <a:pt x="631815" y="292343"/>
                  <a:pt x="687604" y="261046"/>
                  <a:pt x="743393" y="2297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7" name="Connecteur droit 66"/>
          <p:cNvCxnSpPr>
            <a:stCxn id="53" idx="3"/>
          </p:cNvCxnSpPr>
          <p:nvPr/>
        </p:nvCxnSpPr>
        <p:spPr>
          <a:xfrm>
            <a:off x="9246733" y="3322319"/>
            <a:ext cx="0" cy="720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9241845" y="4042410"/>
            <a:ext cx="2421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56260" y="6385023"/>
            <a:ext cx="2481075" cy="307777"/>
          </a:xfrm>
          <a:prstGeom prst="rect">
            <a:avLst/>
          </a:prstGeom>
          <a:noFill/>
        </p:spPr>
        <p:txBody>
          <a:bodyPr wrap="square" rtlCol="0">
            <a:spAutoFit/>
          </a:bodyPr>
          <a:lstStyle/>
          <a:p>
            <a:r>
              <a:rPr lang="fr-FR" sz="1400" smtClean="0">
                <a:sym typeface="Wingdings" panose="05000000000000000000" pitchFamily="2" charset="2"/>
                <a:hlinkClick r:id="rId2" action="ppaction://hlinkfile"/>
              </a:rPr>
              <a:t></a:t>
            </a:r>
            <a:r>
              <a:rPr lang="fr-FR" sz="1400" smtClean="0">
                <a:hlinkClick r:id="rId2" action="ppaction://hlinkfile"/>
              </a:rPr>
              <a:t>Aller </a:t>
            </a:r>
            <a:r>
              <a:rPr lang="fr-FR" sz="1400" dirty="0" smtClean="0">
                <a:hlinkClick r:id="rId2" action="ppaction://hlinkfile"/>
              </a:rPr>
              <a:t>à la présentation 4 </a:t>
            </a:r>
            <a:endParaRPr lang="en-US" sz="1400" dirty="0"/>
          </a:p>
        </p:txBody>
      </p:sp>
    </p:spTree>
    <p:extLst>
      <p:ext uri="{BB962C8B-B14F-4D97-AF65-F5344CB8AC3E}">
        <p14:creationId xmlns:p14="http://schemas.microsoft.com/office/powerpoint/2010/main" val="373061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Construction de la vue de dessous par deux autres vues</a:t>
            </a:r>
            <a:endParaRPr lang="en-US" dirty="0"/>
          </a:p>
        </p:txBody>
      </p:sp>
      <p:sp>
        <p:nvSpPr>
          <p:cNvPr id="3" name="Content Placeholder 2"/>
          <p:cNvSpPr>
            <a:spLocks noGrp="1"/>
          </p:cNvSpPr>
          <p:nvPr>
            <p:ph idx="1"/>
          </p:nvPr>
        </p:nvSpPr>
        <p:spPr/>
        <p:txBody>
          <a:bodyPr/>
          <a:lstStyle/>
          <a:p>
            <a:pPr marL="0" indent="0">
              <a:buNone/>
            </a:pPr>
            <a:r>
              <a:rPr lang="fr-FR" dirty="0" smtClean="0"/>
              <a:t>Considérons cette pièce.</a:t>
            </a:r>
            <a:endParaRPr lang="en-US" dirty="0"/>
          </a:p>
        </p:txBody>
      </p:sp>
      <p:pic>
        <p:nvPicPr>
          <p:cNvPr id="5" name="Picture 4"/>
          <p:cNvPicPr>
            <a:picLocks noChangeAspect="1"/>
          </p:cNvPicPr>
          <p:nvPr/>
        </p:nvPicPr>
        <p:blipFill rotWithShape="1">
          <a:blip r:embed="rId2"/>
          <a:srcRect t="42385"/>
          <a:stretch/>
        </p:blipFill>
        <p:spPr>
          <a:xfrm>
            <a:off x="6390760" y="3723503"/>
            <a:ext cx="5391150" cy="2101828"/>
          </a:xfrm>
          <a:prstGeom prst="rect">
            <a:avLst/>
          </a:prstGeom>
        </p:spPr>
      </p:pic>
      <p:sp>
        <p:nvSpPr>
          <p:cNvPr id="4" name="ZoneTexte 3"/>
          <p:cNvSpPr txBox="1"/>
          <p:nvPr/>
        </p:nvSpPr>
        <p:spPr>
          <a:xfrm>
            <a:off x="6515100" y="1647825"/>
            <a:ext cx="4914900" cy="923330"/>
          </a:xfrm>
          <a:prstGeom prst="rect">
            <a:avLst/>
          </a:prstGeom>
          <a:noFill/>
        </p:spPr>
        <p:txBody>
          <a:bodyPr wrap="square" rtlCol="0">
            <a:spAutoFit/>
          </a:bodyPr>
          <a:lstStyle/>
          <a:p>
            <a:r>
              <a:rPr lang="fr-FR" b="1" dirty="0" smtClean="0">
                <a:solidFill>
                  <a:srgbClr val="FF0000"/>
                </a:solidFill>
              </a:rPr>
              <a:t>Prenez toujours un peu de temps pour comprendre la configuration géométrique de l’objet ! </a:t>
            </a:r>
          </a:p>
        </p:txBody>
      </p:sp>
      <p:sp>
        <p:nvSpPr>
          <p:cNvPr id="6" name="Date Placeholder 5"/>
          <p:cNvSpPr>
            <a:spLocks noGrp="1"/>
          </p:cNvSpPr>
          <p:nvPr>
            <p:ph type="dt" sz="half" idx="10"/>
          </p:nvPr>
        </p:nvSpPr>
        <p:spPr/>
        <p:txBody>
          <a:bodyPr/>
          <a:lstStyle/>
          <a:p>
            <a:fld id="{E1831B82-DB7C-41D8-9DF1-2DB22937032A}"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DI3</a:t>
            </a:r>
            <a:endParaRPr lang="en-US"/>
          </a:p>
        </p:txBody>
      </p:sp>
      <p:sp>
        <p:nvSpPr>
          <p:cNvPr id="8" name="Slide Number Placeholder 7"/>
          <p:cNvSpPr>
            <a:spLocks noGrp="1"/>
          </p:cNvSpPr>
          <p:nvPr>
            <p:ph type="sldNum" sz="quarter" idx="12"/>
          </p:nvPr>
        </p:nvSpPr>
        <p:spPr/>
        <p:txBody>
          <a:bodyPr/>
          <a:lstStyle/>
          <a:p>
            <a:fld id="{547924DE-A4CA-43F6-BCD9-93CD7F87FD1E}" type="slidenum">
              <a:rPr lang="en-US" smtClean="0"/>
              <a:t>4</a:t>
            </a:fld>
            <a:endParaRPr lang="en-US"/>
          </a:p>
        </p:txBody>
      </p:sp>
    </p:spTree>
    <p:extLst>
      <p:ext uri="{BB962C8B-B14F-4D97-AF65-F5344CB8AC3E}">
        <p14:creationId xmlns:p14="http://schemas.microsoft.com/office/powerpoint/2010/main" val="1763891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Construction de la vue de dessous par deux autres vues</a:t>
            </a:r>
            <a:endParaRPr lang="en-US" dirty="0"/>
          </a:p>
        </p:txBody>
      </p:sp>
      <p:sp>
        <p:nvSpPr>
          <p:cNvPr id="3" name="Content Placeholder 2"/>
          <p:cNvSpPr>
            <a:spLocks noGrp="1"/>
          </p:cNvSpPr>
          <p:nvPr>
            <p:ph idx="1"/>
          </p:nvPr>
        </p:nvSpPr>
        <p:spPr/>
        <p:txBody>
          <a:bodyPr/>
          <a:lstStyle/>
          <a:p>
            <a:pPr marL="0" indent="0">
              <a:buNone/>
            </a:pPr>
            <a:r>
              <a:rPr lang="fr-FR" dirty="0" smtClean="0"/>
              <a:t>Considérons cette pièce.</a:t>
            </a:r>
            <a:endParaRPr lang="en-US" dirty="0"/>
          </a:p>
        </p:txBody>
      </p:sp>
      <p:pic>
        <p:nvPicPr>
          <p:cNvPr id="5" name="Picture 4"/>
          <p:cNvPicPr>
            <a:picLocks noChangeAspect="1"/>
          </p:cNvPicPr>
          <p:nvPr/>
        </p:nvPicPr>
        <p:blipFill rotWithShape="1">
          <a:blip r:embed="rId2"/>
          <a:srcRect t="42385"/>
          <a:stretch/>
        </p:blipFill>
        <p:spPr>
          <a:xfrm>
            <a:off x="6390760" y="3723503"/>
            <a:ext cx="5391150" cy="2101828"/>
          </a:xfrm>
          <a:prstGeom prst="rect">
            <a:avLst/>
          </a:prstGeom>
        </p:spPr>
      </p:pic>
      <p:sp>
        <p:nvSpPr>
          <p:cNvPr id="4" name="ZoneTexte 3"/>
          <p:cNvSpPr txBox="1"/>
          <p:nvPr/>
        </p:nvSpPr>
        <p:spPr>
          <a:xfrm>
            <a:off x="6515100" y="1647825"/>
            <a:ext cx="4914900" cy="1200329"/>
          </a:xfrm>
          <a:prstGeom prst="rect">
            <a:avLst/>
          </a:prstGeom>
          <a:noFill/>
        </p:spPr>
        <p:txBody>
          <a:bodyPr wrap="square" rtlCol="0">
            <a:spAutoFit/>
          </a:bodyPr>
          <a:lstStyle/>
          <a:p>
            <a:r>
              <a:rPr lang="fr-FR" b="1" dirty="0" smtClean="0">
                <a:solidFill>
                  <a:srgbClr val="FF0000"/>
                </a:solidFill>
              </a:rPr>
              <a:t>Prenez toujours un peu de temps pour comprendre la configuration géométrique de l’objet ! </a:t>
            </a:r>
          </a:p>
          <a:p>
            <a:r>
              <a:rPr lang="fr-FR" b="1" dirty="0" smtClean="0">
                <a:solidFill>
                  <a:srgbClr val="FF0000"/>
                </a:solidFill>
              </a:rPr>
              <a:t>Posez les question suivantes :</a:t>
            </a:r>
          </a:p>
        </p:txBody>
      </p:sp>
      <p:sp>
        <p:nvSpPr>
          <p:cNvPr id="6" name="Date Placeholder 5"/>
          <p:cNvSpPr>
            <a:spLocks noGrp="1"/>
          </p:cNvSpPr>
          <p:nvPr>
            <p:ph type="dt" sz="half" idx="10"/>
          </p:nvPr>
        </p:nvSpPr>
        <p:spPr/>
        <p:txBody>
          <a:bodyPr/>
          <a:lstStyle/>
          <a:p>
            <a:fld id="{83C24E03-4706-459A-9ACC-86097F6B446E}"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DI3</a:t>
            </a:r>
            <a:endParaRPr lang="en-US"/>
          </a:p>
        </p:txBody>
      </p:sp>
      <p:sp>
        <p:nvSpPr>
          <p:cNvPr id="8" name="Slide Number Placeholder 7"/>
          <p:cNvSpPr>
            <a:spLocks noGrp="1"/>
          </p:cNvSpPr>
          <p:nvPr>
            <p:ph type="sldNum" sz="quarter" idx="12"/>
          </p:nvPr>
        </p:nvSpPr>
        <p:spPr/>
        <p:txBody>
          <a:bodyPr/>
          <a:lstStyle/>
          <a:p>
            <a:fld id="{547924DE-A4CA-43F6-BCD9-93CD7F87FD1E}" type="slidenum">
              <a:rPr lang="en-US" smtClean="0"/>
              <a:t>5</a:t>
            </a:fld>
            <a:endParaRPr lang="en-US"/>
          </a:p>
        </p:txBody>
      </p:sp>
    </p:spTree>
    <p:extLst>
      <p:ext uri="{BB962C8B-B14F-4D97-AF65-F5344CB8AC3E}">
        <p14:creationId xmlns:p14="http://schemas.microsoft.com/office/powerpoint/2010/main" val="1246062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Construction de la vue de dessous par deux autres vues</a:t>
            </a:r>
            <a:endParaRPr lang="en-US" dirty="0"/>
          </a:p>
        </p:txBody>
      </p:sp>
      <p:sp>
        <p:nvSpPr>
          <p:cNvPr id="3" name="Content Placeholder 2"/>
          <p:cNvSpPr>
            <a:spLocks noGrp="1"/>
          </p:cNvSpPr>
          <p:nvPr>
            <p:ph idx="1"/>
          </p:nvPr>
        </p:nvSpPr>
        <p:spPr/>
        <p:txBody>
          <a:bodyPr/>
          <a:lstStyle/>
          <a:p>
            <a:pPr marL="0" indent="0">
              <a:buNone/>
            </a:pPr>
            <a:r>
              <a:rPr lang="fr-FR" dirty="0" smtClean="0"/>
              <a:t>Considérons cette pièce.</a:t>
            </a:r>
            <a:endParaRPr lang="en-US" dirty="0"/>
          </a:p>
        </p:txBody>
      </p:sp>
      <p:pic>
        <p:nvPicPr>
          <p:cNvPr id="5" name="Picture 4"/>
          <p:cNvPicPr>
            <a:picLocks noChangeAspect="1"/>
          </p:cNvPicPr>
          <p:nvPr/>
        </p:nvPicPr>
        <p:blipFill rotWithShape="1">
          <a:blip r:embed="rId2"/>
          <a:srcRect t="42385"/>
          <a:stretch/>
        </p:blipFill>
        <p:spPr>
          <a:xfrm>
            <a:off x="6390760" y="3723503"/>
            <a:ext cx="5391150" cy="2101828"/>
          </a:xfrm>
          <a:prstGeom prst="rect">
            <a:avLst/>
          </a:prstGeom>
        </p:spPr>
      </p:pic>
      <p:sp>
        <p:nvSpPr>
          <p:cNvPr id="4" name="ZoneTexte 3"/>
          <p:cNvSpPr txBox="1"/>
          <p:nvPr/>
        </p:nvSpPr>
        <p:spPr>
          <a:xfrm>
            <a:off x="6515100" y="1647825"/>
            <a:ext cx="4914900" cy="1477328"/>
          </a:xfrm>
          <a:prstGeom prst="rect">
            <a:avLst/>
          </a:prstGeom>
          <a:noFill/>
        </p:spPr>
        <p:txBody>
          <a:bodyPr wrap="square" rtlCol="0">
            <a:spAutoFit/>
          </a:bodyPr>
          <a:lstStyle/>
          <a:p>
            <a:r>
              <a:rPr lang="fr-FR" b="1" dirty="0" smtClean="0">
                <a:solidFill>
                  <a:srgbClr val="FF0000"/>
                </a:solidFill>
              </a:rPr>
              <a:t>Prenez toujours un peu de temps pour comprendre la configuration géométrique de l’objet ! </a:t>
            </a:r>
          </a:p>
          <a:p>
            <a:r>
              <a:rPr lang="fr-FR" b="1" dirty="0" smtClean="0">
                <a:solidFill>
                  <a:srgbClr val="FF0000"/>
                </a:solidFill>
              </a:rPr>
              <a:t>Posez les question suivantes :</a:t>
            </a:r>
          </a:p>
          <a:p>
            <a:pPr marL="342900" indent="-342900">
              <a:buAutoNum type="arabicPeriod"/>
            </a:pPr>
            <a:r>
              <a:rPr lang="fr-FR" b="1" dirty="0">
                <a:solidFill>
                  <a:srgbClr val="FF0000"/>
                </a:solidFill>
              </a:rPr>
              <a:t>Pourquoi cette ligne a été placée ici </a:t>
            </a:r>
            <a:r>
              <a:rPr lang="fr-FR" b="1" dirty="0" smtClean="0">
                <a:solidFill>
                  <a:srgbClr val="FF0000"/>
                </a:solidFill>
              </a:rPr>
              <a:t>?</a:t>
            </a:r>
            <a:endParaRPr lang="fr-FR" b="1" dirty="0">
              <a:solidFill>
                <a:srgbClr val="FF0000"/>
              </a:solidFill>
            </a:endParaRPr>
          </a:p>
        </p:txBody>
      </p:sp>
      <p:sp>
        <p:nvSpPr>
          <p:cNvPr id="6" name="Date Placeholder 5"/>
          <p:cNvSpPr>
            <a:spLocks noGrp="1"/>
          </p:cNvSpPr>
          <p:nvPr>
            <p:ph type="dt" sz="half" idx="10"/>
          </p:nvPr>
        </p:nvSpPr>
        <p:spPr/>
        <p:txBody>
          <a:bodyPr/>
          <a:lstStyle/>
          <a:p>
            <a:fld id="{BFAD2B19-C613-4EBA-B250-784CFF18C3D5}"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DI3</a:t>
            </a:r>
            <a:endParaRPr lang="en-US"/>
          </a:p>
        </p:txBody>
      </p:sp>
      <p:sp>
        <p:nvSpPr>
          <p:cNvPr id="8" name="Slide Number Placeholder 7"/>
          <p:cNvSpPr>
            <a:spLocks noGrp="1"/>
          </p:cNvSpPr>
          <p:nvPr>
            <p:ph type="sldNum" sz="quarter" idx="12"/>
          </p:nvPr>
        </p:nvSpPr>
        <p:spPr/>
        <p:txBody>
          <a:bodyPr/>
          <a:lstStyle/>
          <a:p>
            <a:fld id="{547924DE-A4CA-43F6-BCD9-93CD7F87FD1E}" type="slidenum">
              <a:rPr lang="en-US" smtClean="0"/>
              <a:t>6</a:t>
            </a:fld>
            <a:endParaRPr lang="en-US"/>
          </a:p>
        </p:txBody>
      </p:sp>
    </p:spTree>
    <p:extLst>
      <p:ext uri="{BB962C8B-B14F-4D97-AF65-F5344CB8AC3E}">
        <p14:creationId xmlns:p14="http://schemas.microsoft.com/office/powerpoint/2010/main" val="225412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Construction de la vue de dessous par deux autres vues</a:t>
            </a:r>
            <a:endParaRPr lang="en-US" dirty="0"/>
          </a:p>
        </p:txBody>
      </p:sp>
      <p:sp>
        <p:nvSpPr>
          <p:cNvPr id="3" name="Content Placeholder 2"/>
          <p:cNvSpPr>
            <a:spLocks noGrp="1"/>
          </p:cNvSpPr>
          <p:nvPr>
            <p:ph idx="1"/>
          </p:nvPr>
        </p:nvSpPr>
        <p:spPr/>
        <p:txBody>
          <a:bodyPr/>
          <a:lstStyle/>
          <a:p>
            <a:pPr marL="0" indent="0">
              <a:buNone/>
            </a:pPr>
            <a:r>
              <a:rPr lang="fr-FR" dirty="0" smtClean="0"/>
              <a:t>Considérons cette pièce.</a:t>
            </a:r>
            <a:endParaRPr lang="en-US" dirty="0"/>
          </a:p>
        </p:txBody>
      </p:sp>
      <p:pic>
        <p:nvPicPr>
          <p:cNvPr id="5" name="Picture 4"/>
          <p:cNvPicPr>
            <a:picLocks noChangeAspect="1"/>
          </p:cNvPicPr>
          <p:nvPr/>
        </p:nvPicPr>
        <p:blipFill rotWithShape="1">
          <a:blip r:embed="rId2"/>
          <a:srcRect t="42385"/>
          <a:stretch/>
        </p:blipFill>
        <p:spPr>
          <a:xfrm>
            <a:off x="6390760" y="3723503"/>
            <a:ext cx="5391150" cy="2101828"/>
          </a:xfrm>
          <a:prstGeom prst="rect">
            <a:avLst/>
          </a:prstGeom>
        </p:spPr>
      </p:pic>
      <p:sp>
        <p:nvSpPr>
          <p:cNvPr id="4" name="ZoneTexte 3"/>
          <p:cNvSpPr txBox="1"/>
          <p:nvPr/>
        </p:nvSpPr>
        <p:spPr>
          <a:xfrm>
            <a:off x="6515100" y="1647825"/>
            <a:ext cx="4914900" cy="1754326"/>
          </a:xfrm>
          <a:prstGeom prst="rect">
            <a:avLst/>
          </a:prstGeom>
          <a:noFill/>
        </p:spPr>
        <p:txBody>
          <a:bodyPr wrap="square" rtlCol="0">
            <a:spAutoFit/>
          </a:bodyPr>
          <a:lstStyle/>
          <a:p>
            <a:r>
              <a:rPr lang="fr-FR" b="1" dirty="0" smtClean="0">
                <a:solidFill>
                  <a:srgbClr val="FF0000"/>
                </a:solidFill>
              </a:rPr>
              <a:t>Prenez toujours un peu de temps pour comprendre la configuration géométrique de l’objet ! </a:t>
            </a:r>
          </a:p>
          <a:p>
            <a:r>
              <a:rPr lang="fr-FR" b="1" dirty="0" smtClean="0">
                <a:solidFill>
                  <a:srgbClr val="FF0000"/>
                </a:solidFill>
              </a:rPr>
              <a:t>Posez les question suivantes :</a:t>
            </a:r>
          </a:p>
          <a:p>
            <a:pPr marL="342900" indent="-342900">
              <a:buAutoNum type="arabicPeriod"/>
            </a:pPr>
            <a:r>
              <a:rPr lang="fr-FR" b="1" dirty="0" smtClean="0">
                <a:solidFill>
                  <a:srgbClr val="FF0000"/>
                </a:solidFill>
              </a:rPr>
              <a:t>Pourquoi cette ligne a été placée ici ?</a:t>
            </a:r>
          </a:p>
          <a:p>
            <a:pPr marL="342900" indent="-342900">
              <a:buAutoNum type="arabicPeriod"/>
            </a:pPr>
            <a:r>
              <a:rPr lang="fr-FR" b="1" dirty="0" smtClean="0">
                <a:solidFill>
                  <a:srgbClr val="FF0000"/>
                </a:solidFill>
              </a:rPr>
              <a:t>Pourquoi ce type de ligne ?</a:t>
            </a:r>
          </a:p>
        </p:txBody>
      </p:sp>
      <p:sp>
        <p:nvSpPr>
          <p:cNvPr id="6" name="Date Placeholder 5"/>
          <p:cNvSpPr>
            <a:spLocks noGrp="1"/>
          </p:cNvSpPr>
          <p:nvPr>
            <p:ph type="dt" sz="half" idx="10"/>
          </p:nvPr>
        </p:nvSpPr>
        <p:spPr/>
        <p:txBody>
          <a:bodyPr/>
          <a:lstStyle/>
          <a:p>
            <a:fld id="{4B8CCBF3-0D59-4007-9CD3-70ABD7019C74}"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DI3</a:t>
            </a:r>
            <a:endParaRPr lang="en-US"/>
          </a:p>
        </p:txBody>
      </p:sp>
      <p:sp>
        <p:nvSpPr>
          <p:cNvPr id="8" name="Slide Number Placeholder 7"/>
          <p:cNvSpPr>
            <a:spLocks noGrp="1"/>
          </p:cNvSpPr>
          <p:nvPr>
            <p:ph type="sldNum" sz="quarter" idx="12"/>
          </p:nvPr>
        </p:nvSpPr>
        <p:spPr/>
        <p:txBody>
          <a:bodyPr/>
          <a:lstStyle/>
          <a:p>
            <a:fld id="{547924DE-A4CA-43F6-BCD9-93CD7F87FD1E}" type="slidenum">
              <a:rPr lang="en-US" smtClean="0"/>
              <a:t>7</a:t>
            </a:fld>
            <a:endParaRPr lang="en-US"/>
          </a:p>
        </p:txBody>
      </p:sp>
    </p:spTree>
    <p:extLst>
      <p:ext uri="{BB962C8B-B14F-4D97-AF65-F5344CB8AC3E}">
        <p14:creationId xmlns:p14="http://schemas.microsoft.com/office/powerpoint/2010/main" val="22541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Construction de la vue de dessous par deux autres vues</a:t>
            </a:r>
            <a:endParaRPr lang="en-US" dirty="0"/>
          </a:p>
        </p:txBody>
      </p:sp>
      <p:sp>
        <p:nvSpPr>
          <p:cNvPr id="3" name="Content Placeholder 2"/>
          <p:cNvSpPr>
            <a:spLocks noGrp="1"/>
          </p:cNvSpPr>
          <p:nvPr>
            <p:ph idx="1"/>
          </p:nvPr>
        </p:nvSpPr>
        <p:spPr/>
        <p:txBody>
          <a:bodyPr/>
          <a:lstStyle/>
          <a:p>
            <a:pPr marL="0" indent="0">
              <a:buNone/>
            </a:pPr>
            <a:r>
              <a:rPr lang="fr-FR" dirty="0" smtClean="0"/>
              <a:t>Considérons cette pièce.</a:t>
            </a:r>
            <a:endParaRPr lang="en-US" dirty="0"/>
          </a:p>
        </p:txBody>
      </p:sp>
      <p:pic>
        <p:nvPicPr>
          <p:cNvPr id="5" name="Picture 4"/>
          <p:cNvPicPr>
            <a:picLocks noChangeAspect="1"/>
          </p:cNvPicPr>
          <p:nvPr/>
        </p:nvPicPr>
        <p:blipFill rotWithShape="1">
          <a:blip r:embed="rId2"/>
          <a:srcRect t="42385"/>
          <a:stretch/>
        </p:blipFill>
        <p:spPr>
          <a:xfrm>
            <a:off x="6390760" y="3723503"/>
            <a:ext cx="5391150" cy="2101828"/>
          </a:xfrm>
          <a:prstGeom prst="rect">
            <a:avLst/>
          </a:prstGeom>
        </p:spPr>
      </p:pic>
      <p:sp>
        <p:nvSpPr>
          <p:cNvPr id="4" name="ZoneTexte 3"/>
          <p:cNvSpPr txBox="1"/>
          <p:nvPr/>
        </p:nvSpPr>
        <p:spPr>
          <a:xfrm>
            <a:off x="6515100" y="1647825"/>
            <a:ext cx="4914900" cy="2308324"/>
          </a:xfrm>
          <a:prstGeom prst="rect">
            <a:avLst/>
          </a:prstGeom>
          <a:noFill/>
        </p:spPr>
        <p:txBody>
          <a:bodyPr wrap="square" rtlCol="0">
            <a:spAutoFit/>
          </a:bodyPr>
          <a:lstStyle/>
          <a:p>
            <a:r>
              <a:rPr lang="fr-FR" b="1" dirty="0" smtClean="0">
                <a:solidFill>
                  <a:srgbClr val="FF0000"/>
                </a:solidFill>
              </a:rPr>
              <a:t>Prenez toujours un peu de temps pour comprendre la configuration géométrique de l’objet ! </a:t>
            </a:r>
          </a:p>
          <a:p>
            <a:r>
              <a:rPr lang="fr-FR" b="1" dirty="0" smtClean="0">
                <a:solidFill>
                  <a:srgbClr val="FF0000"/>
                </a:solidFill>
              </a:rPr>
              <a:t>Posez les question suivantes :</a:t>
            </a:r>
          </a:p>
          <a:p>
            <a:pPr marL="342900" indent="-342900">
              <a:buAutoNum type="arabicPeriod"/>
            </a:pPr>
            <a:r>
              <a:rPr lang="fr-FR" b="1" dirty="0">
                <a:solidFill>
                  <a:srgbClr val="FF0000"/>
                </a:solidFill>
              </a:rPr>
              <a:t>Pourquoi cette ligne a été placée ici ?</a:t>
            </a:r>
          </a:p>
          <a:p>
            <a:pPr marL="342900" indent="-342900">
              <a:buAutoNum type="arabicPeriod"/>
            </a:pPr>
            <a:r>
              <a:rPr lang="fr-FR" b="1" dirty="0">
                <a:solidFill>
                  <a:srgbClr val="FF0000"/>
                </a:solidFill>
              </a:rPr>
              <a:t>Pourquoi </a:t>
            </a:r>
            <a:r>
              <a:rPr lang="fr-FR" b="1" dirty="0" smtClean="0">
                <a:solidFill>
                  <a:srgbClr val="FF0000"/>
                </a:solidFill>
              </a:rPr>
              <a:t>ce </a:t>
            </a:r>
            <a:r>
              <a:rPr lang="fr-FR" b="1" dirty="0">
                <a:solidFill>
                  <a:srgbClr val="FF0000"/>
                </a:solidFill>
              </a:rPr>
              <a:t>type de ligne ?</a:t>
            </a:r>
          </a:p>
          <a:p>
            <a:pPr marL="342900" indent="-342900">
              <a:buAutoNum type="arabicPeriod"/>
            </a:pPr>
            <a:r>
              <a:rPr lang="fr-FR" b="1" dirty="0">
                <a:solidFill>
                  <a:srgbClr val="FF0000"/>
                </a:solidFill>
              </a:rPr>
              <a:t>Si je </a:t>
            </a:r>
            <a:r>
              <a:rPr lang="fr-FR" b="1" dirty="0" smtClean="0">
                <a:solidFill>
                  <a:srgbClr val="FF0000"/>
                </a:solidFill>
              </a:rPr>
              <a:t>modifiais </a:t>
            </a:r>
            <a:r>
              <a:rPr lang="fr-FR" b="1" dirty="0">
                <a:solidFill>
                  <a:srgbClr val="FF0000"/>
                </a:solidFill>
              </a:rPr>
              <a:t>cette ligne comment l’autre vue </a:t>
            </a:r>
            <a:r>
              <a:rPr lang="fr-FR" b="1" dirty="0" smtClean="0">
                <a:solidFill>
                  <a:srgbClr val="FF0000"/>
                </a:solidFill>
              </a:rPr>
              <a:t>changerait </a:t>
            </a:r>
            <a:r>
              <a:rPr lang="fr-FR" b="1" dirty="0">
                <a:solidFill>
                  <a:srgbClr val="FF0000"/>
                </a:solidFill>
              </a:rPr>
              <a:t>??</a:t>
            </a:r>
          </a:p>
        </p:txBody>
      </p:sp>
      <p:sp>
        <p:nvSpPr>
          <p:cNvPr id="6" name="Date Placeholder 5"/>
          <p:cNvSpPr>
            <a:spLocks noGrp="1"/>
          </p:cNvSpPr>
          <p:nvPr>
            <p:ph type="dt" sz="half" idx="10"/>
          </p:nvPr>
        </p:nvSpPr>
        <p:spPr/>
        <p:txBody>
          <a:bodyPr/>
          <a:lstStyle/>
          <a:p>
            <a:fld id="{0D94BFD3-5383-42C5-93AB-2DDDFE36824D}"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DI3</a:t>
            </a:r>
            <a:endParaRPr lang="en-US"/>
          </a:p>
        </p:txBody>
      </p:sp>
      <p:sp>
        <p:nvSpPr>
          <p:cNvPr id="8" name="Slide Number Placeholder 7"/>
          <p:cNvSpPr>
            <a:spLocks noGrp="1"/>
          </p:cNvSpPr>
          <p:nvPr>
            <p:ph type="sldNum" sz="quarter" idx="12"/>
          </p:nvPr>
        </p:nvSpPr>
        <p:spPr/>
        <p:txBody>
          <a:bodyPr/>
          <a:lstStyle/>
          <a:p>
            <a:fld id="{547924DE-A4CA-43F6-BCD9-93CD7F87FD1E}" type="slidenum">
              <a:rPr lang="en-US" smtClean="0"/>
              <a:t>8</a:t>
            </a:fld>
            <a:endParaRPr lang="en-US"/>
          </a:p>
        </p:txBody>
      </p:sp>
    </p:spTree>
    <p:extLst>
      <p:ext uri="{BB962C8B-B14F-4D97-AF65-F5344CB8AC3E}">
        <p14:creationId xmlns:p14="http://schemas.microsoft.com/office/powerpoint/2010/main" val="225412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Construction de la vue de dessous par deux autres vues </a:t>
            </a:r>
            <a:endParaRPr lang="en-US" dirty="0"/>
          </a:p>
        </p:txBody>
      </p:sp>
      <p:sp>
        <p:nvSpPr>
          <p:cNvPr id="3" name="Content Placeholder 2"/>
          <p:cNvSpPr>
            <a:spLocks noGrp="1"/>
          </p:cNvSpPr>
          <p:nvPr>
            <p:ph idx="1"/>
          </p:nvPr>
        </p:nvSpPr>
        <p:spPr>
          <a:xfrm>
            <a:off x="838200" y="1825625"/>
            <a:ext cx="5719119" cy="4351338"/>
          </a:xfrm>
        </p:spPr>
        <p:txBody>
          <a:bodyPr/>
          <a:lstStyle/>
          <a:p>
            <a:pPr marL="0" indent="0">
              <a:buNone/>
            </a:pPr>
            <a:r>
              <a:rPr lang="fr-FR" dirty="0" smtClean="0"/>
              <a:t>Considérons cette pièce</a:t>
            </a:r>
          </a:p>
          <a:p>
            <a:pPr marL="0" indent="0">
              <a:buNone/>
            </a:pPr>
            <a:r>
              <a:rPr lang="fr-FR" dirty="0" smtClean="0"/>
              <a:t>Nous allons créer la vue de dessous.</a:t>
            </a:r>
            <a:endParaRPr lang="en-US" dirty="0"/>
          </a:p>
        </p:txBody>
      </p:sp>
      <p:pic>
        <p:nvPicPr>
          <p:cNvPr id="4" name="Picture 3"/>
          <p:cNvPicPr>
            <a:picLocks noChangeAspect="1"/>
          </p:cNvPicPr>
          <p:nvPr/>
        </p:nvPicPr>
        <p:blipFill rotWithShape="1">
          <a:blip r:embed="rId2"/>
          <a:srcRect t="43514"/>
          <a:stretch/>
        </p:blipFill>
        <p:spPr>
          <a:xfrm>
            <a:off x="6390760" y="3764692"/>
            <a:ext cx="5391150" cy="2060639"/>
          </a:xfrm>
          <a:prstGeom prst="rect">
            <a:avLst/>
          </a:prstGeom>
        </p:spPr>
      </p:pic>
      <p:sp>
        <p:nvSpPr>
          <p:cNvPr id="5" name="Date Placeholder 4"/>
          <p:cNvSpPr>
            <a:spLocks noGrp="1"/>
          </p:cNvSpPr>
          <p:nvPr>
            <p:ph type="dt" sz="half" idx="10"/>
          </p:nvPr>
        </p:nvSpPr>
        <p:spPr/>
        <p:txBody>
          <a:bodyPr/>
          <a:lstStyle/>
          <a:p>
            <a:fld id="{E10454F7-CF74-4072-AAA7-E7548EF93296}"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DI3</a:t>
            </a:r>
            <a:endParaRPr lang="en-US"/>
          </a:p>
        </p:txBody>
      </p:sp>
      <p:sp>
        <p:nvSpPr>
          <p:cNvPr id="7" name="Slide Number Placeholder 6"/>
          <p:cNvSpPr>
            <a:spLocks noGrp="1"/>
          </p:cNvSpPr>
          <p:nvPr>
            <p:ph type="sldNum" sz="quarter" idx="12"/>
          </p:nvPr>
        </p:nvSpPr>
        <p:spPr/>
        <p:txBody>
          <a:bodyPr/>
          <a:lstStyle/>
          <a:p>
            <a:fld id="{547924DE-A4CA-43F6-BCD9-93CD7F87FD1E}" type="slidenum">
              <a:rPr lang="en-US" smtClean="0"/>
              <a:t>9</a:t>
            </a:fld>
            <a:endParaRPr lang="en-US"/>
          </a:p>
        </p:txBody>
      </p:sp>
    </p:spTree>
    <p:extLst>
      <p:ext uri="{BB962C8B-B14F-4D97-AF65-F5344CB8AC3E}">
        <p14:creationId xmlns:p14="http://schemas.microsoft.com/office/powerpoint/2010/main" val="2138021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4653</TotalTime>
  <Words>1318</Words>
  <Application>Microsoft Office PowerPoint</Application>
  <PresentationFormat>Personnalisé</PresentationFormat>
  <Paragraphs>244</Paragraphs>
  <Slides>30</Slides>
  <Notes>1</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Office Theme</vt:lpstr>
      <vt:lpstr>Dessin Industriel 3  Un exemple de construction d’une vue par deux autres vues:  Les trois tâches</vt:lpstr>
      <vt:lpstr>Présentation PowerPoint</vt:lpstr>
      <vt:lpstr>Construction de la vue de dessous par deux autres vues </vt:lpstr>
      <vt:lpstr>Construction de la vue de dessous par deux autres vues</vt:lpstr>
      <vt:lpstr>Construction de la vue de dessous par deux autres vues</vt:lpstr>
      <vt:lpstr>Construction de la vue de dessous par deux autres vues</vt:lpstr>
      <vt:lpstr>Construction de la vue de dessous par deux autres vues</vt:lpstr>
      <vt:lpstr>Construction de la vue de dessous par deux autres vues</vt:lpstr>
      <vt:lpstr>Construction de la vue de dessous par deux autres vues </vt:lpstr>
      <vt:lpstr>Tracer le contour extérieur</vt:lpstr>
      <vt:lpstr>Tracer le contour extérieur</vt:lpstr>
      <vt:lpstr>Tracer le contour extérieur</vt:lpstr>
      <vt:lpstr>Tracer le contour extérieur</vt:lpstr>
      <vt:lpstr>Tracer le contour extérieur</vt:lpstr>
      <vt:lpstr>Tracer le contour extérieur</vt:lpstr>
      <vt:lpstr>Tracer le contour extérieur</vt:lpstr>
      <vt:lpstr>Tracer le contour extérieur</vt:lpstr>
      <vt:lpstr>Tracer les lignes cachées</vt:lpstr>
      <vt:lpstr>Tracer les lignes cachées</vt:lpstr>
      <vt:lpstr>Tracer les lignes cachées</vt:lpstr>
      <vt:lpstr>Tracer les lignes cachées</vt:lpstr>
      <vt:lpstr>Tracer les lignes cachées</vt:lpstr>
      <vt:lpstr>Tracer les lignes cachées</vt:lpstr>
      <vt:lpstr>Tracer les lignes cachées</vt:lpstr>
      <vt:lpstr>Tracer les lignes cachées</vt:lpstr>
      <vt:lpstr>Tracer les lignes cachées</vt:lpstr>
      <vt:lpstr>Tracer les lignes cachées</vt:lpstr>
      <vt:lpstr>Tracer les traits d'axe</vt:lpstr>
      <vt:lpstr>Les trois tâches</vt:lpstr>
      <vt:lpstr>Exercices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Dessin Industriel 2  Les coupes</dc:title>
  <dc:creator>Konstantinos Politis</dc:creator>
  <cp:lastModifiedBy>Konstantinos POLITIS</cp:lastModifiedBy>
  <cp:revision>57</cp:revision>
  <dcterms:created xsi:type="dcterms:W3CDTF">2018-09-22T13:50:29Z</dcterms:created>
  <dcterms:modified xsi:type="dcterms:W3CDTF">2018-11-09T12:20:25Z</dcterms:modified>
</cp:coreProperties>
</file>