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39" r:id="rId2"/>
    <p:sldId id="361" r:id="rId3"/>
    <p:sldId id="258" r:id="rId4"/>
    <p:sldId id="262" r:id="rId5"/>
    <p:sldId id="259" r:id="rId6"/>
    <p:sldId id="261" r:id="rId7"/>
    <p:sldId id="336" r:id="rId8"/>
    <p:sldId id="263" r:id="rId9"/>
    <p:sldId id="267" r:id="rId10"/>
    <p:sldId id="268" r:id="rId11"/>
    <p:sldId id="264" r:id="rId12"/>
    <p:sldId id="265" r:id="rId13"/>
    <p:sldId id="278" r:id="rId14"/>
    <p:sldId id="269" r:id="rId15"/>
    <p:sldId id="266" r:id="rId16"/>
    <p:sldId id="271" r:id="rId17"/>
    <p:sldId id="273" r:id="rId18"/>
    <p:sldId id="275" r:id="rId19"/>
    <p:sldId id="274" r:id="rId20"/>
    <p:sldId id="276" r:id="rId21"/>
    <p:sldId id="277" r:id="rId22"/>
    <p:sldId id="279" r:id="rId23"/>
    <p:sldId id="280" r:id="rId24"/>
    <p:sldId id="281" r:id="rId25"/>
    <p:sldId id="282" r:id="rId26"/>
    <p:sldId id="283" r:id="rId27"/>
    <p:sldId id="284" r:id="rId28"/>
    <p:sldId id="285" r:id="rId29"/>
    <p:sldId id="286" r:id="rId30"/>
    <p:sldId id="337" r:id="rId31"/>
    <p:sldId id="287" r:id="rId32"/>
    <p:sldId id="288" r:id="rId33"/>
    <p:sldId id="289" r:id="rId34"/>
    <p:sldId id="290" r:id="rId35"/>
    <p:sldId id="292" r:id="rId36"/>
    <p:sldId id="291" r:id="rId37"/>
    <p:sldId id="338" r:id="rId38"/>
    <p:sldId id="293" r:id="rId39"/>
    <p:sldId id="294" r:id="rId40"/>
    <p:sldId id="295" r:id="rId41"/>
    <p:sldId id="296" r:id="rId42"/>
    <p:sldId id="297" r:id="rId43"/>
    <p:sldId id="298" r:id="rId44"/>
    <p:sldId id="299" r:id="rId45"/>
    <p:sldId id="300" r:id="rId46"/>
    <p:sldId id="302" r:id="rId47"/>
    <p:sldId id="303" r:id="rId48"/>
    <p:sldId id="306" r:id="rId49"/>
    <p:sldId id="304" r:id="rId50"/>
    <p:sldId id="305" r:id="rId51"/>
    <p:sldId id="307" r:id="rId52"/>
    <p:sldId id="309" r:id="rId53"/>
    <p:sldId id="310" r:id="rId54"/>
    <p:sldId id="311" r:id="rId55"/>
    <p:sldId id="313" r:id="rId56"/>
    <p:sldId id="359" r:id="rId57"/>
    <p:sldId id="314" r:id="rId58"/>
    <p:sldId id="308" r:id="rId59"/>
    <p:sldId id="316" r:id="rId60"/>
    <p:sldId id="315" r:id="rId61"/>
    <p:sldId id="340" r:id="rId62"/>
    <p:sldId id="351" r:id="rId63"/>
    <p:sldId id="341" r:id="rId64"/>
    <p:sldId id="342" r:id="rId65"/>
    <p:sldId id="344" r:id="rId66"/>
    <p:sldId id="343" r:id="rId67"/>
    <p:sldId id="345" r:id="rId68"/>
    <p:sldId id="353" r:id="rId69"/>
    <p:sldId id="346" r:id="rId70"/>
    <p:sldId id="347" r:id="rId71"/>
    <p:sldId id="348" r:id="rId72"/>
    <p:sldId id="349" r:id="rId73"/>
    <p:sldId id="350" r:id="rId74"/>
    <p:sldId id="331" r:id="rId75"/>
    <p:sldId id="332" r:id="rId76"/>
    <p:sldId id="333" r:id="rId77"/>
    <p:sldId id="360" r:id="rId78"/>
    <p:sldId id="334" r:id="rId79"/>
    <p:sldId id="354" r:id="rId80"/>
    <p:sldId id="335" r:id="rId81"/>
    <p:sldId id="355" r:id="rId82"/>
    <p:sldId id="357" r:id="rId83"/>
    <p:sldId id="356" r:id="rId84"/>
    <p:sldId id="35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2" autoAdjust="0"/>
    <p:restoredTop sz="94660"/>
  </p:normalViewPr>
  <p:slideViewPr>
    <p:cSldViewPr snapToGrid="0">
      <p:cViewPr varScale="1">
        <p:scale>
          <a:sx n="117" d="100"/>
          <a:sy n="117" d="100"/>
        </p:scale>
        <p:origin x="-6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chemeClr val="bg1"/>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a:t>
          </a:r>
          <a:r>
            <a:rPr lang="fr-FR" smtClean="0"/>
            <a:t>et les </a:t>
          </a:r>
          <a:r>
            <a:rPr lang="fr-FR" dirty="0" smtClean="0"/>
            <a:t>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a:ln w="38100">
          <a:solidFill>
            <a:srgbClr val="FF0000"/>
          </a:solidFill>
        </a:ln>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4B5E593-19C8-4521-B2B4-F3597F6ACA3D}" srcId="{510C20ED-5F2E-4153-BEBC-B3E64557EC8A}" destId="{14B7AA59-06C6-42A5-9852-8842B160595B}" srcOrd="0" destOrd="0" parTransId="{421BD086-BFBA-4C5B-A7AD-064949E6F0F4}" sibTransId="{2BBF4812-F238-484F-A462-BC75F657593E}"/>
    <dgm:cxn modelId="{31DE99F6-CD4A-452E-9F63-149FD6C6B983}" type="presOf" srcId="{2BBF4812-F238-484F-A462-BC75F657593E}" destId="{8D497C3F-EB77-4E04-B8A9-55013DF28E12}" srcOrd="0" destOrd="0" presId="urn:microsoft.com/office/officeart/2005/8/layout/cycle3"/>
    <dgm:cxn modelId="{773AD1C7-69A3-4040-A54B-9410EBDBA790}" type="presOf" srcId="{220FA86C-3ED3-4A08-AB1E-64E7D08D0F2B}" destId="{F3F42C64-F9CA-4D15-B910-7E06AE27FA7B}" srcOrd="0" destOrd="0" presId="urn:microsoft.com/office/officeart/2005/8/layout/cycle3"/>
    <dgm:cxn modelId="{0E3102BF-9BEF-4AB1-A6B6-33F6A01EDC5A}" type="presOf" srcId="{DBA9D745-923B-4149-B5F9-067F8F5E262E}" destId="{C453AA7D-5D96-4E2A-8A98-5BDB746A672B}" srcOrd="0" destOrd="0" presId="urn:microsoft.com/office/officeart/2005/8/layout/cycle3"/>
    <dgm:cxn modelId="{ACEBAABB-2BA5-47EA-AD77-36E8A14330E1}" type="presOf" srcId="{A6DFD88B-33FD-48FE-BDD6-AC56A1FCB2F0}" destId="{E99BE6A8-AE6B-46E6-A265-453ED6A90C82}" srcOrd="0" destOrd="0" presId="urn:microsoft.com/office/officeart/2005/8/layout/cycle3"/>
    <dgm:cxn modelId="{7534861E-1BA0-43C1-882F-F08862FB8961}" type="presOf" srcId="{510C20ED-5F2E-4153-BEBC-B3E64557EC8A}" destId="{411762AF-0C4E-4073-816E-86174766060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A14D395E-B54B-49F3-BBC8-CCBF8509A891}" srcId="{510C20ED-5F2E-4153-BEBC-B3E64557EC8A}" destId="{D43616B2-4037-44F0-9234-DC3CF985BDF4}" srcOrd="4" destOrd="0" parTransId="{8C457242-6DC9-4575-8B2B-B2791BEDADFC}" sibTransId="{52342256-0CDC-4BD7-9DB7-F6562368F346}"/>
    <dgm:cxn modelId="{F40EDE09-9AA8-4705-89AD-EC063C47746B}" srcId="{510C20ED-5F2E-4153-BEBC-B3E64557EC8A}" destId="{A6DFD88B-33FD-48FE-BDD6-AC56A1FCB2F0}" srcOrd="5" destOrd="0" parTransId="{1746F3E2-FE20-4FEB-8CAD-988BAF60191A}" sibTransId="{D00F5035-1EDE-4A5E-82E1-6B81D1B6A80E}"/>
    <dgm:cxn modelId="{85AE15E6-5493-44F7-9F48-C5B180AF8EAD}" type="presOf" srcId="{D43616B2-4037-44F0-9234-DC3CF985BDF4}" destId="{ECB57673-2589-4A10-B35B-322255EB4A16}" srcOrd="0" destOrd="0" presId="urn:microsoft.com/office/officeart/2005/8/layout/cycle3"/>
    <dgm:cxn modelId="{13DBE926-549A-4E5B-A28A-DA4A5D2957F9}" type="presOf" srcId="{2F769142-B393-4F43-B14A-C75F3DD42C00}" destId="{F8176FAF-266F-43CD-91DD-89A4041249CE}"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A9ACD003-6678-4F65-B0EC-A7790F156D0D}" type="presOf" srcId="{14B7AA59-06C6-42A5-9852-8842B160595B}" destId="{7897D933-324E-430F-A06C-11BB77D454E9}" srcOrd="0" destOrd="0" presId="urn:microsoft.com/office/officeart/2005/8/layout/cycle3"/>
    <dgm:cxn modelId="{118CA592-7E8A-49D7-8FBD-41CCFE1A8304}" type="presParOf" srcId="{411762AF-0C4E-4073-816E-861747660602}" destId="{514174A8-761E-47F6-BDCC-C70537F26235}" srcOrd="0" destOrd="0" presId="urn:microsoft.com/office/officeart/2005/8/layout/cycle3"/>
    <dgm:cxn modelId="{A4AAE01E-DB30-42FE-AD2A-BA8580DEB5EE}" type="presParOf" srcId="{514174A8-761E-47F6-BDCC-C70537F26235}" destId="{7897D933-324E-430F-A06C-11BB77D454E9}" srcOrd="0" destOrd="0" presId="urn:microsoft.com/office/officeart/2005/8/layout/cycle3"/>
    <dgm:cxn modelId="{ACF32090-BF0A-410D-9F85-25E480C18803}" type="presParOf" srcId="{514174A8-761E-47F6-BDCC-C70537F26235}" destId="{8D497C3F-EB77-4E04-B8A9-55013DF28E12}" srcOrd="1" destOrd="0" presId="urn:microsoft.com/office/officeart/2005/8/layout/cycle3"/>
    <dgm:cxn modelId="{BC74F279-511B-4A01-B588-A605F75EE364}" type="presParOf" srcId="{514174A8-761E-47F6-BDCC-C70537F26235}" destId="{F8176FAF-266F-43CD-91DD-89A4041249CE}" srcOrd="2" destOrd="0" presId="urn:microsoft.com/office/officeart/2005/8/layout/cycle3"/>
    <dgm:cxn modelId="{65B92498-E8CE-48D0-9C76-64D4B70369D8}" type="presParOf" srcId="{514174A8-761E-47F6-BDCC-C70537F26235}" destId="{F3F42C64-F9CA-4D15-B910-7E06AE27FA7B}" srcOrd="3" destOrd="0" presId="urn:microsoft.com/office/officeart/2005/8/layout/cycle3"/>
    <dgm:cxn modelId="{7940136E-B4EB-4577-86CB-40DDEEBE1F58}" type="presParOf" srcId="{514174A8-761E-47F6-BDCC-C70537F26235}" destId="{C453AA7D-5D96-4E2A-8A98-5BDB746A672B}" srcOrd="4" destOrd="0" presId="urn:microsoft.com/office/officeart/2005/8/layout/cycle3"/>
    <dgm:cxn modelId="{9B844262-EA69-422C-BB3A-288D6B832904}" type="presParOf" srcId="{514174A8-761E-47F6-BDCC-C70537F26235}" destId="{ECB57673-2589-4A10-B35B-322255EB4A16}" srcOrd="5" destOrd="0" presId="urn:microsoft.com/office/officeart/2005/8/layout/cycle3"/>
    <dgm:cxn modelId="{5CBBF639-5828-45DF-88D3-7B0FDC16B603}"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a:t>
          </a:r>
          <a:r>
            <a:rPr lang="fr-FR" sz="1200" kern="1200" smtClean="0"/>
            <a:t>et les </a:t>
          </a:r>
          <a:r>
            <a:rPr lang="fr-FR" sz="1200" kern="1200" dirty="0" smtClean="0"/>
            <a:t>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E7B43-767F-4A8F-BCE6-0C20558F698F}"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61791-6D09-4C75-8CF0-CCF01B60AFD2}" type="slidenum">
              <a:rPr lang="en-US" smtClean="0"/>
              <a:t>‹N°›</a:t>
            </a:fld>
            <a:endParaRPr lang="en-US"/>
          </a:p>
        </p:txBody>
      </p:sp>
    </p:spTree>
    <p:extLst>
      <p:ext uri="{BB962C8B-B14F-4D97-AF65-F5344CB8AC3E}">
        <p14:creationId xmlns:p14="http://schemas.microsoft.com/office/powerpoint/2010/main" val="325896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t>1</a:t>
            </a:fld>
            <a:endParaRPr lang="en-US"/>
          </a:p>
        </p:txBody>
      </p:sp>
    </p:spTree>
    <p:extLst>
      <p:ext uri="{BB962C8B-B14F-4D97-AF65-F5344CB8AC3E}">
        <p14:creationId xmlns:p14="http://schemas.microsoft.com/office/powerpoint/2010/main" val="239344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61791-6D09-4C75-8CF0-CCF01B60AFD2}" type="slidenum">
              <a:rPr lang="en-US" smtClean="0"/>
              <a:t>11</a:t>
            </a:fld>
            <a:endParaRPr lang="en-US"/>
          </a:p>
        </p:txBody>
      </p:sp>
    </p:spTree>
    <p:extLst>
      <p:ext uri="{BB962C8B-B14F-4D97-AF65-F5344CB8AC3E}">
        <p14:creationId xmlns:p14="http://schemas.microsoft.com/office/powerpoint/2010/main" val="44568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61791-6D09-4C75-8CF0-CCF01B60AFD2}" type="slidenum">
              <a:rPr lang="en-US" smtClean="0"/>
              <a:t>12</a:t>
            </a:fld>
            <a:endParaRPr lang="en-US"/>
          </a:p>
        </p:txBody>
      </p:sp>
    </p:spTree>
    <p:extLst>
      <p:ext uri="{BB962C8B-B14F-4D97-AF65-F5344CB8AC3E}">
        <p14:creationId xmlns:p14="http://schemas.microsoft.com/office/powerpoint/2010/main" val="84985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61791-6D09-4C75-8CF0-CCF01B60AFD2}" type="slidenum">
              <a:rPr lang="en-US" smtClean="0"/>
              <a:t>13</a:t>
            </a:fld>
            <a:endParaRPr lang="en-US"/>
          </a:p>
        </p:txBody>
      </p:sp>
    </p:spTree>
    <p:extLst>
      <p:ext uri="{BB962C8B-B14F-4D97-AF65-F5344CB8AC3E}">
        <p14:creationId xmlns:p14="http://schemas.microsoft.com/office/powerpoint/2010/main" val="182007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61791-6D09-4C75-8CF0-CCF01B60AFD2}" type="slidenum">
              <a:rPr lang="en-US" smtClean="0"/>
              <a:t>60</a:t>
            </a:fld>
            <a:endParaRPr lang="en-US"/>
          </a:p>
        </p:txBody>
      </p:sp>
    </p:spTree>
    <p:extLst>
      <p:ext uri="{BB962C8B-B14F-4D97-AF65-F5344CB8AC3E}">
        <p14:creationId xmlns:p14="http://schemas.microsoft.com/office/powerpoint/2010/main" val="319176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4399A4-ADD8-4CBE-AC16-1328108B5516}"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162085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4B1D5-F569-4FC8-9AC7-8103371757A6}"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205569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683B-EC75-4282-92D7-54908DAC9623}"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43365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EF29E-2BB5-429C-A0EF-08CD26E1EF60}"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7713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C2865-C91A-4E4A-AF6D-2E91501941AF}"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290056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ECBB2-0FE9-409B-99D6-931FD3704B5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
        <p:nvSpPr>
          <p:cNvPr id="7" name="Slide Number Placeholder 6"/>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126436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D9BA0-9460-44D1-96F7-DFA95D23395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9" name="Slide Number Placeholder 8"/>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227869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39FD8-2C05-4B3F-A74D-55AF5C0332E1}"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DI4</a:t>
            </a:r>
            <a:endParaRPr lang="en-US"/>
          </a:p>
        </p:txBody>
      </p:sp>
      <p:sp>
        <p:nvSpPr>
          <p:cNvPr id="5" name="Slide Number Placeholder 4"/>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91878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0395-E99A-45CA-8C3F-B916F5B72C3B}" type="datetime7">
              <a:rPr lang="en-US" smtClean="0"/>
              <a:t>Nov-18</a:t>
            </a:fld>
            <a:endParaRPr lang="en-US"/>
          </a:p>
        </p:txBody>
      </p:sp>
      <p:sp>
        <p:nvSpPr>
          <p:cNvPr id="3" name="Footer Placeholder 2"/>
          <p:cNvSpPr>
            <a:spLocks noGrp="1"/>
          </p:cNvSpPr>
          <p:nvPr>
            <p:ph type="ftr" sz="quarter" idx="11"/>
          </p:nvPr>
        </p:nvSpPr>
        <p:spPr/>
        <p:txBody>
          <a:bodyPr/>
          <a:lstStyle/>
          <a:p>
            <a:r>
              <a:rPr lang="en-US" smtClean="0"/>
              <a:t>DI4</a:t>
            </a:r>
            <a:endParaRPr lang="en-US"/>
          </a:p>
        </p:txBody>
      </p:sp>
      <p:sp>
        <p:nvSpPr>
          <p:cNvPr id="4" name="Slide Number Placeholder 3"/>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83915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76372-12B8-4E1E-94B1-092C46E9E592}"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
        <p:nvSpPr>
          <p:cNvPr id="7" name="Slide Number Placeholder 6"/>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381103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FBDB83-44A2-4CC5-A2A4-AFB7BAC657A0}"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
        <p:nvSpPr>
          <p:cNvPr id="7" name="Slide Number Placeholder 6"/>
          <p:cNvSpPr>
            <a:spLocks noGrp="1"/>
          </p:cNvSpPr>
          <p:nvPr>
            <p:ph type="sldNum" sz="quarter" idx="12"/>
          </p:nvPr>
        </p:nvSpPr>
        <p:spPr/>
        <p:txBody>
          <a:bodyPr/>
          <a:lstStyle/>
          <a:p>
            <a:fld id="{FF19FD34-F3E2-41A0-88F1-A5505E346591}" type="slidenum">
              <a:rPr lang="en-US" smtClean="0"/>
              <a:t>‹N°›</a:t>
            </a:fld>
            <a:endParaRPr lang="en-US"/>
          </a:p>
        </p:txBody>
      </p:sp>
    </p:spTree>
    <p:extLst>
      <p:ext uri="{BB962C8B-B14F-4D97-AF65-F5344CB8AC3E}">
        <p14:creationId xmlns:p14="http://schemas.microsoft.com/office/powerpoint/2010/main" val="24555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D9AD9-4357-468E-ADC0-1F4949A47B46}" type="datetime7">
              <a:rPr lang="en-US" smtClean="0"/>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9FD34-F3E2-41A0-88F1-A5505E346591}" type="slidenum">
              <a:rPr lang="en-US" smtClean="0"/>
              <a:t>‹N°›</a:t>
            </a:fld>
            <a:endParaRPr lang="en-US"/>
          </a:p>
        </p:txBody>
      </p:sp>
    </p:spTree>
    <p:extLst>
      <p:ext uri="{BB962C8B-B14F-4D97-AF65-F5344CB8AC3E}">
        <p14:creationId xmlns:p14="http://schemas.microsoft.com/office/powerpoint/2010/main" val="751238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Contenu.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fr.wikipedia.org/wiki/Conception_assist&#233;e_par_ordinateur" TargetMode="Externa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8.png"/></Relationships>
</file>

<file path=ppt/slides/_rels/slide6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34.png"/></Relationships>
</file>

<file path=ppt/slides/_rels/slide6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4.png"/><Relationship Id="rId9" Type="http://schemas.openxmlformats.org/officeDocument/2006/relationships/image" Target="../media/image34.png"/></Relationships>
</file>

<file path=ppt/slides/_rels/slide6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34.png"/></Relationships>
</file>

<file path=ppt/slides/_rels/slide6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34.png"/></Relationships>
</file>

<file path=ppt/slides/_rels/slide6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34.png"/></Relationships>
</file>

<file path=ppt/slides/_rels/slide6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0.png"/><Relationship Id="rId4" Type="http://schemas.openxmlformats.org/officeDocument/2006/relationships/image" Target="../media/image24.png"/><Relationship Id="rId9" Type="http://schemas.openxmlformats.org/officeDocument/2006/relationships/image" Target="../media/image34.png"/></Relationships>
</file>

<file path=ppt/slides/_rels/slide6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6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4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4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7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4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7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4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7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png"/><Relationship Id="rId7" Type="http://schemas.openxmlformats.org/officeDocument/2006/relationships/image" Target="../media/image32.png"/><Relationship Id="rId12" Type="http://schemas.openxmlformats.org/officeDocument/2006/relationships/image" Target="../media/image4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34.png"/></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hyperlink" Target="https://fr.wikipedia.org/wiki/Concentration_de_contrainte"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5.png"/></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hyperlink" Target="Dessin%20Industriel%205.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059" y="1789628"/>
            <a:ext cx="10000736" cy="2387600"/>
          </a:xfrm>
        </p:spPr>
        <p:txBody>
          <a:bodyPr>
            <a:normAutofit fontScale="90000"/>
          </a:bodyPr>
          <a:lstStyle/>
          <a:p>
            <a:r>
              <a:rPr lang="en-US" sz="4900" dirty="0" smtClean="0"/>
              <a:t>D</a:t>
            </a:r>
            <a:r>
              <a:rPr lang="fr-FR" sz="4900" dirty="0" err="1" smtClean="0"/>
              <a:t>essin</a:t>
            </a:r>
            <a:r>
              <a:rPr lang="fr-FR" sz="4900" dirty="0" smtClean="0"/>
              <a:t> Industriel 4</a:t>
            </a:r>
            <a:br>
              <a:rPr lang="fr-FR" sz="4900" dirty="0" smtClean="0"/>
            </a:br>
            <a:r>
              <a:rPr lang="fr-FR" dirty="0" smtClean="0"/>
              <a:t/>
            </a:r>
            <a:br>
              <a:rPr lang="fr-FR" dirty="0" smtClean="0"/>
            </a:br>
            <a:r>
              <a:rPr lang="fr-FR" sz="5300" dirty="0"/>
              <a:t>Intersections de volumes cylindriques fréquemment observées</a:t>
            </a:r>
            <a:endParaRPr lang="en-US" sz="4400"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err="1" smtClean="0"/>
              <a:t>Kostas</a:t>
            </a:r>
            <a:r>
              <a:rPr lang="fr-FR" smtClean="0"/>
              <a:t> </a:t>
            </a:r>
            <a:r>
              <a:rPr lang="fr-FR" smtClean="0"/>
              <a:t>Politis</a:t>
            </a:r>
            <a:endParaRPr lang="fr-FR" dirty="0" smtClean="0"/>
          </a:p>
        </p:txBody>
      </p:sp>
      <p:sp>
        <p:nvSpPr>
          <p:cNvPr id="4" name="Slide Number Placeholder 3"/>
          <p:cNvSpPr>
            <a:spLocks noGrp="1"/>
          </p:cNvSpPr>
          <p:nvPr>
            <p:ph type="sldNum" sz="quarter" idx="12"/>
          </p:nvPr>
        </p:nvSpPr>
        <p:spPr>
          <a:xfrm>
            <a:off x="700216" y="6356350"/>
            <a:ext cx="10653584" cy="365125"/>
          </a:xfrm>
        </p:spPr>
        <p:txBody>
          <a:bodyPr/>
          <a:lstStyle/>
          <a:p>
            <a:fld id="{0B3E07E0-055B-4305-A5F9-93FAB2F5D96F}" type="slidenum">
              <a:rPr lang="en-US" smtClean="0"/>
              <a:t>1</a:t>
            </a:fld>
            <a:endParaRPr lang="en-US" dirty="0"/>
          </a:p>
        </p:txBody>
      </p:sp>
      <p:sp>
        <p:nvSpPr>
          <p:cNvPr id="5" name="Date Placeholder 4"/>
          <p:cNvSpPr>
            <a:spLocks noGrp="1"/>
          </p:cNvSpPr>
          <p:nvPr>
            <p:ph type="dt" sz="half" idx="10"/>
          </p:nvPr>
        </p:nvSpPr>
        <p:spPr/>
        <p:txBody>
          <a:bodyPr/>
          <a:lstStyle/>
          <a:p>
            <a:fld id="{61503F72-AB93-4CDA-8A20-830CF5DFE563}" type="datetime7">
              <a:rPr lang="en-US" smtClean="0"/>
              <a:t>Nov-18</a:t>
            </a:fld>
            <a:endParaRPr lang="en-US" dirty="0"/>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47341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a:t>
            </a:r>
            <a:endParaRPr lang="en-US" dirty="0"/>
          </a:p>
        </p:txBody>
      </p:sp>
      <p:pic>
        <p:nvPicPr>
          <p:cNvPr id="4" name="Picture 3"/>
          <p:cNvPicPr>
            <a:picLocks noChangeAspect="1"/>
          </p:cNvPicPr>
          <p:nvPr/>
        </p:nvPicPr>
        <p:blipFill>
          <a:blip r:embed="rId2"/>
          <a:stretch>
            <a:fillRect/>
          </a:stretch>
        </p:blipFill>
        <p:spPr>
          <a:xfrm>
            <a:off x="8270929" y="2466795"/>
            <a:ext cx="1991218" cy="2833276"/>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sp>
        <p:nvSpPr>
          <p:cNvPr id="5" name="TextBox 4"/>
          <p:cNvSpPr txBox="1"/>
          <p:nvPr/>
        </p:nvSpPr>
        <p:spPr>
          <a:xfrm>
            <a:off x="5438892" y="2466795"/>
            <a:ext cx="2401610" cy="2031325"/>
          </a:xfrm>
          <a:prstGeom prst="rect">
            <a:avLst/>
          </a:prstGeom>
          <a:noFill/>
          <a:ln w="28575">
            <a:solidFill>
              <a:srgbClr val="FF0000"/>
            </a:solidFill>
          </a:ln>
        </p:spPr>
        <p:txBody>
          <a:bodyPr wrap="square" rtlCol="0">
            <a:spAutoFit/>
          </a:bodyPr>
          <a:lstStyle/>
          <a:p>
            <a:pPr algn="ctr"/>
            <a:r>
              <a:rPr lang="fr-FR" dirty="0" smtClean="0">
                <a:solidFill>
                  <a:srgbClr val="FF0000"/>
                </a:solidFill>
              </a:rPr>
              <a:t>Ces lignes verticales correspondent au contour du cylindre et la distance normale entre eux est égale au diamètre du cylindre</a:t>
            </a:r>
          </a:p>
          <a:p>
            <a:pPr algn="ctr"/>
            <a:r>
              <a:rPr lang="fr-FR" b="1" u="sng" dirty="0" smtClean="0">
                <a:solidFill>
                  <a:srgbClr val="FF0000"/>
                </a:solidFill>
              </a:rPr>
              <a:t>Expliquez pourquoi !</a:t>
            </a:r>
            <a:endParaRPr lang="en-US" b="1" u="sng" dirty="0" smtClean="0">
              <a:solidFill>
                <a:srgbClr val="FF0000"/>
              </a:solidFill>
            </a:endParaRPr>
          </a:p>
        </p:txBody>
      </p:sp>
      <p:cxnSp>
        <p:nvCxnSpPr>
          <p:cNvPr id="9" name="Straight Arrow Connector 8"/>
          <p:cNvCxnSpPr>
            <a:stCxn id="5" idx="3"/>
          </p:cNvCxnSpPr>
          <p:nvPr/>
        </p:nvCxnSpPr>
        <p:spPr>
          <a:xfrm>
            <a:off x="7840502" y="3482458"/>
            <a:ext cx="597998" cy="4009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flipV="1">
            <a:off x="7840502" y="3171569"/>
            <a:ext cx="2086093" cy="3108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30898" y="4898154"/>
            <a:ext cx="2401610" cy="1477328"/>
          </a:xfrm>
          <a:prstGeom prst="rect">
            <a:avLst/>
          </a:prstGeom>
          <a:noFill/>
          <a:ln w="28575">
            <a:solidFill>
              <a:srgbClr val="FF0000"/>
            </a:solidFill>
          </a:ln>
        </p:spPr>
        <p:txBody>
          <a:bodyPr wrap="square" rtlCol="0">
            <a:spAutoFit/>
          </a:bodyPr>
          <a:lstStyle/>
          <a:p>
            <a:pPr algn="ctr"/>
            <a:r>
              <a:rPr lang="fr-FR" dirty="0" smtClean="0">
                <a:solidFill>
                  <a:srgbClr val="FF0000"/>
                </a:solidFill>
              </a:rPr>
              <a:t>Ces lignes verticales correspondent aux arêtes générées par l’intersection du plan et le cylindre</a:t>
            </a:r>
            <a:endParaRPr lang="en-US" dirty="0">
              <a:solidFill>
                <a:srgbClr val="FF0000"/>
              </a:solidFill>
            </a:endParaRPr>
          </a:p>
        </p:txBody>
      </p:sp>
      <p:cxnSp>
        <p:nvCxnSpPr>
          <p:cNvPr id="12" name="Straight Arrow Connector 11"/>
          <p:cNvCxnSpPr/>
          <p:nvPr/>
        </p:nvCxnSpPr>
        <p:spPr>
          <a:xfrm flipV="1">
            <a:off x="9530898" y="4221121"/>
            <a:ext cx="214464" cy="6770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8654738" y="4221121"/>
            <a:ext cx="876159" cy="6770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FF19FD34-F3E2-41A0-88F1-A5505E346591}" type="slidenum">
              <a:rPr lang="en-US" smtClean="0"/>
              <a:t>10</a:t>
            </a:fld>
            <a:endParaRPr lang="en-US"/>
          </a:p>
        </p:txBody>
      </p:sp>
      <p:pic>
        <p:nvPicPr>
          <p:cNvPr id="21" name="Picture 20"/>
          <p:cNvPicPr>
            <a:picLocks noChangeAspect="1"/>
          </p:cNvPicPr>
          <p:nvPr/>
        </p:nvPicPr>
        <p:blipFill>
          <a:blip r:embed="rId3"/>
          <a:stretch>
            <a:fillRect/>
          </a:stretch>
        </p:blipFill>
        <p:spPr>
          <a:xfrm>
            <a:off x="1323416" y="2866039"/>
            <a:ext cx="3060916" cy="3667775"/>
          </a:xfrm>
          <a:prstGeom prst="rect">
            <a:avLst/>
          </a:prstGeom>
        </p:spPr>
      </p:pic>
      <p:sp>
        <p:nvSpPr>
          <p:cNvPr id="7" name="Date Placeholder 6"/>
          <p:cNvSpPr>
            <a:spLocks noGrp="1"/>
          </p:cNvSpPr>
          <p:nvPr>
            <p:ph type="dt" sz="half" idx="10"/>
          </p:nvPr>
        </p:nvSpPr>
        <p:spPr/>
        <p:txBody>
          <a:bodyPr/>
          <a:lstStyle/>
          <a:p>
            <a:fld id="{E5AD25B7-64FE-425B-AA3A-F743986CA5FE}"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329595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a:t>
            </a:r>
            <a:endParaRPr lang="en-US" dirty="0"/>
          </a:p>
        </p:txBody>
      </p:sp>
      <p:pic>
        <p:nvPicPr>
          <p:cNvPr id="8" name="Picture 7"/>
          <p:cNvPicPr>
            <a:picLocks noChangeAspect="1"/>
          </p:cNvPicPr>
          <p:nvPr/>
        </p:nvPicPr>
        <p:blipFill>
          <a:blip r:embed="rId3"/>
          <a:stretch>
            <a:fillRect/>
          </a:stretch>
        </p:blipFill>
        <p:spPr>
          <a:xfrm>
            <a:off x="1323416" y="2866039"/>
            <a:ext cx="3060916" cy="3667775"/>
          </a:xfrm>
          <a:prstGeom prst="rect">
            <a:avLst/>
          </a:prstGeom>
        </p:spPr>
      </p:pic>
      <p:pic>
        <p:nvPicPr>
          <p:cNvPr id="4" name="Picture 3"/>
          <p:cNvPicPr>
            <a:picLocks noChangeAspect="1"/>
          </p:cNvPicPr>
          <p:nvPr/>
        </p:nvPicPr>
        <p:blipFill>
          <a:blip r:embed="rId4"/>
          <a:stretch>
            <a:fillRect/>
          </a:stretch>
        </p:blipFill>
        <p:spPr>
          <a:xfrm>
            <a:off x="8270929" y="2466795"/>
            <a:ext cx="1991218" cy="2833276"/>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sp>
        <p:nvSpPr>
          <p:cNvPr id="5" name="TextBox 4"/>
          <p:cNvSpPr txBox="1"/>
          <p:nvPr/>
        </p:nvSpPr>
        <p:spPr>
          <a:xfrm>
            <a:off x="5347386" y="5124252"/>
            <a:ext cx="6786948" cy="1661993"/>
          </a:xfrm>
          <a:prstGeom prst="rect">
            <a:avLst/>
          </a:prstGeom>
          <a:noFill/>
          <a:ln w="28575">
            <a:solidFill>
              <a:schemeClr val="accent6"/>
            </a:solidFill>
          </a:ln>
        </p:spPr>
        <p:txBody>
          <a:bodyPr wrap="square" rtlCol="0">
            <a:spAutoFit/>
          </a:bodyPr>
          <a:lstStyle/>
          <a:p>
            <a:pPr marL="285750" indent="-285750" algn="ctr">
              <a:buFontTx/>
              <a:buChar char="-"/>
            </a:pPr>
            <a:r>
              <a:rPr lang="fr-FR" dirty="0" smtClean="0"/>
              <a:t>Quelle doit être la distance du plan par rapport à l’axe du cylindre : (a) pour que les lignes verticales AC, BD coïncident, (b) pour que la ligne verticale AC n’existe plus ?</a:t>
            </a:r>
          </a:p>
          <a:p>
            <a:pPr algn="ctr"/>
            <a:endParaRPr lang="fr-FR" sz="800" dirty="0" smtClean="0"/>
          </a:p>
          <a:p>
            <a:pPr marL="285750" indent="-285750" algn="ctr">
              <a:buFontTx/>
              <a:buChar char="-"/>
            </a:pPr>
            <a:r>
              <a:rPr lang="fr-FR" dirty="0" smtClean="0"/>
              <a:t>Reproduisez la vue de face à main levée et construisez les vues de dessus et de gauche</a:t>
            </a:r>
            <a:endParaRPr lang="en-US" dirty="0"/>
          </a:p>
        </p:txBody>
      </p:sp>
      <p:sp>
        <p:nvSpPr>
          <p:cNvPr id="9" name="TextBox 8"/>
          <p:cNvSpPr txBox="1"/>
          <p:nvPr/>
        </p:nvSpPr>
        <p:spPr>
          <a:xfrm>
            <a:off x="8224830" y="4720179"/>
            <a:ext cx="279314" cy="369332"/>
          </a:xfrm>
          <a:prstGeom prst="rect">
            <a:avLst/>
          </a:prstGeom>
          <a:noFill/>
        </p:spPr>
        <p:txBody>
          <a:bodyPr wrap="square" rtlCol="0">
            <a:spAutoFit/>
          </a:bodyPr>
          <a:lstStyle/>
          <a:p>
            <a:r>
              <a:rPr lang="fr-FR" dirty="0" smtClean="0"/>
              <a:t>A</a:t>
            </a:r>
            <a:endParaRPr lang="en-US" dirty="0"/>
          </a:p>
        </p:txBody>
      </p:sp>
      <p:sp>
        <p:nvSpPr>
          <p:cNvPr id="10" name="TextBox 9"/>
          <p:cNvSpPr txBox="1"/>
          <p:nvPr/>
        </p:nvSpPr>
        <p:spPr>
          <a:xfrm>
            <a:off x="8224830" y="2466795"/>
            <a:ext cx="279314" cy="369332"/>
          </a:xfrm>
          <a:prstGeom prst="rect">
            <a:avLst/>
          </a:prstGeom>
          <a:noFill/>
        </p:spPr>
        <p:txBody>
          <a:bodyPr wrap="square" rtlCol="0">
            <a:spAutoFit/>
          </a:bodyPr>
          <a:lstStyle/>
          <a:p>
            <a:r>
              <a:rPr lang="fr-FR" dirty="0" smtClean="0"/>
              <a:t>C</a:t>
            </a:r>
            <a:endParaRPr lang="en-US" dirty="0"/>
          </a:p>
        </p:txBody>
      </p:sp>
      <p:sp>
        <p:nvSpPr>
          <p:cNvPr id="11" name="TextBox 10"/>
          <p:cNvSpPr txBox="1"/>
          <p:nvPr/>
        </p:nvSpPr>
        <p:spPr>
          <a:xfrm>
            <a:off x="8532749" y="4724349"/>
            <a:ext cx="279314" cy="369332"/>
          </a:xfrm>
          <a:prstGeom prst="rect">
            <a:avLst/>
          </a:prstGeom>
          <a:noFill/>
        </p:spPr>
        <p:txBody>
          <a:bodyPr wrap="square" rtlCol="0">
            <a:spAutoFit/>
          </a:bodyPr>
          <a:lstStyle/>
          <a:p>
            <a:r>
              <a:rPr lang="fr-FR" dirty="0"/>
              <a:t>B</a:t>
            </a:r>
            <a:endParaRPr lang="en-US" dirty="0"/>
          </a:p>
        </p:txBody>
      </p:sp>
      <p:sp>
        <p:nvSpPr>
          <p:cNvPr id="12" name="TextBox 11"/>
          <p:cNvSpPr txBox="1"/>
          <p:nvPr/>
        </p:nvSpPr>
        <p:spPr>
          <a:xfrm>
            <a:off x="8527784" y="2466795"/>
            <a:ext cx="279314" cy="369332"/>
          </a:xfrm>
          <a:prstGeom prst="rect">
            <a:avLst/>
          </a:prstGeom>
          <a:noFill/>
        </p:spPr>
        <p:txBody>
          <a:bodyPr wrap="square" rtlCol="0">
            <a:spAutoFit/>
          </a:bodyPr>
          <a:lstStyle/>
          <a:p>
            <a:r>
              <a:rPr lang="fr-FR" dirty="0"/>
              <a:t>D</a:t>
            </a:r>
            <a:endParaRPr lang="en-US" dirty="0"/>
          </a:p>
        </p:txBody>
      </p:sp>
      <p:sp>
        <p:nvSpPr>
          <p:cNvPr id="13" name="Slide Number Placeholder 12"/>
          <p:cNvSpPr>
            <a:spLocks noGrp="1"/>
          </p:cNvSpPr>
          <p:nvPr>
            <p:ph type="sldNum" sz="quarter" idx="12"/>
          </p:nvPr>
        </p:nvSpPr>
        <p:spPr/>
        <p:txBody>
          <a:bodyPr/>
          <a:lstStyle/>
          <a:p>
            <a:fld id="{FF19FD34-F3E2-41A0-88F1-A5505E346591}" type="slidenum">
              <a:rPr lang="en-US" smtClean="0"/>
              <a:t>11</a:t>
            </a:fld>
            <a:endParaRPr lang="en-US"/>
          </a:p>
        </p:txBody>
      </p:sp>
      <p:sp>
        <p:nvSpPr>
          <p:cNvPr id="7" name="Date Placeholder 6"/>
          <p:cNvSpPr>
            <a:spLocks noGrp="1"/>
          </p:cNvSpPr>
          <p:nvPr>
            <p:ph type="dt" sz="half" idx="10"/>
          </p:nvPr>
        </p:nvSpPr>
        <p:spPr/>
        <p:txBody>
          <a:bodyPr/>
          <a:lstStyle/>
          <a:p>
            <a:fld id="{B5FEAE30-E87B-421B-B55F-B389E29DE1D3}" type="datetime7">
              <a:rPr lang="en-US" smtClean="0"/>
              <a:t>Nov-18</a:t>
            </a:fld>
            <a:endParaRPr lang="en-US"/>
          </a:p>
        </p:txBody>
      </p:sp>
      <p:sp>
        <p:nvSpPr>
          <p:cNvPr id="14" name="Footer Placeholder 13"/>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865858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a:t>
            </a:r>
            <a:r>
              <a:rPr lang="fr-FR" sz="3600" b="1" dirty="0" smtClean="0"/>
              <a:t>Plan</a:t>
            </a:r>
            <a:r>
              <a:rPr lang="fr-FR" sz="3600" b="1" dirty="0" smtClean="0">
                <a:solidFill>
                  <a:srgbClr val="FF0000"/>
                </a:solidFill>
              </a:rPr>
              <a:t>s</a:t>
            </a:r>
            <a:r>
              <a:rPr lang="fr-FR" sz="3600" b="1" dirty="0" smtClean="0"/>
              <a:t> parallèle</a:t>
            </a:r>
            <a:r>
              <a:rPr lang="fr-FR" sz="3600" b="1" dirty="0" smtClean="0">
                <a:solidFill>
                  <a:srgbClr val="FF0000"/>
                </a:solidFill>
              </a:rPr>
              <a:t>s-normaux</a:t>
            </a:r>
            <a:r>
              <a:rPr lang="fr-FR" sz="3600" b="1" dirty="0" smtClean="0"/>
              <a:t> </a:t>
            </a:r>
            <a:r>
              <a:rPr lang="fr-FR" sz="3600" dirty="0" smtClean="0"/>
              <a:t>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Dans ce cas, la surface utilisée a une forme d’escalier généré par plusieurs plans qui sont soit parallèles soit normaux à l’axe du cylindre. </a:t>
            </a:r>
            <a:endParaRPr lang="en-US" dirty="0"/>
          </a:p>
        </p:txBody>
      </p:sp>
      <p:pic>
        <p:nvPicPr>
          <p:cNvPr id="5" name="Picture 4"/>
          <p:cNvPicPr>
            <a:picLocks noChangeAspect="1"/>
          </p:cNvPicPr>
          <p:nvPr/>
        </p:nvPicPr>
        <p:blipFill>
          <a:blip r:embed="rId3"/>
          <a:stretch>
            <a:fillRect/>
          </a:stretch>
        </p:blipFill>
        <p:spPr>
          <a:xfrm>
            <a:off x="7257535" y="1247776"/>
            <a:ext cx="3872237" cy="5441054"/>
          </a:xfrm>
          <a:prstGeom prst="rect">
            <a:avLst/>
          </a:prstGeom>
        </p:spPr>
      </p:pic>
      <p:sp>
        <p:nvSpPr>
          <p:cNvPr id="8" name="Slide Number Placeholder 7"/>
          <p:cNvSpPr>
            <a:spLocks noGrp="1"/>
          </p:cNvSpPr>
          <p:nvPr>
            <p:ph type="sldNum" sz="quarter" idx="12"/>
          </p:nvPr>
        </p:nvSpPr>
        <p:spPr/>
        <p:txBody>
          <a:bodyPr/>
          <a:lstStyle/>
          <a:p>
            <a:fld id="{FF19FD34-F3E2-41A0-88F1-A5505E346591}" type="slidenum">
              <a:rPr lang="en-US" smtClean="0"/>
              <a:t>12</a:t>
            </a:fld>
            <a:endParaRPr lang="en-US"/>
          </a:p>
        </p:txBody>
      </p:sp>
      <p:sp>
        <p:nvSpPr>
          <p:cNvPr id="4" name="Date Placeholder 3"/>
          <p:cNvSpPr>
            <a:spLocks noGrp="1"/>
          </p:cNvSpPr>
          <p:nvPr>
            <p:ph type="dt" sz="half" idx="10"/>
          </p:nvPr>
        </p:nvSpPr>
        <p:spPr/>
        <p:txBody>
          <a:bodyPr/>
          <a:lstStyle/>
          <a:p>
            <a:fld id="{7CED5183-C207-4E97-B37C-B5C3B475175A}"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663358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Plans parallèles-normaux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a:t>Dans ce cas, la surface utilisée a une forme d’escalier généré par plusieurs plans qui sont soit parallèles soit normaux à l’axe du cylindre. </a:t>
            </a:r>
            <a:endParaRPr lang="en-US" dirty="0"/>
          </a:p>
        </p:txBody>
      </p:sp>
      <p:sp>
        <p:nvSpPr>
          <p:cNvPr id="8" name="Slide Number Placeholder 7"/>
          <p:cNvSpPr>
            <a:spLocks noGrp="1"/>
          </p:cNvSpPr>
          <p:nvPr>
            <p:ph type="sldNum" sz="quarter" idx="12"/>
          </p:nvPr>
        </p:nvSpPr>
        <p:spPr/>
        <p:txBody>
          <a:bodyPr/>
          <a:lstStyle/>
          <a:p>
            <a:fld id="{FF19FD34-F3E2-41A0-88F1-A5505E346591}" type="slidenum">
              <a:rPr lang="en-US" smtClean="0"/>
              <a:t>13</a:t>
            </a:fld>
            <a:endParaRPr lang="en-US"/>
          </a:p>
        </p:txBody>
      </p:sp>
      <p:pic>
        <p:nvPicPr>
          <p:cNvPr id="6" name="Picture 5"/>
          <p:cNvPicPr>
            <a:picLocks noChangeAspect="1"/>
          </p:cNvPicPr>
          <p:nvPr/>
        </p:nvPicPr>
        <p:blipFill>
          <a:blip r:embed="rId3"/>
          <a:stretch>
            <a:fillRect/>
          </a:stretch>
        </p:blipFill>
        <p:spPr>
          <a:xfrm>
            <a:off x="7565457" y="1366864"/>
            <a:ext cx="3606633" cy="4989486"/>
          </a:xfrm>
          <a:prstGeom prst="rect">
            <a:avLst/>
          </a:prstGeom>
        </p:spPr>
      </p:pic>
      <p:sp>
        <p:nvSpPr>
          <p:cNvPr id="4" name="Date Placeholder 3"/>
          <p:cNvSpPr>
            <a:spLocks noGrp="1"/>
          </p:cNvSpPr>
          <p:nvPr>
            <p:ph type="dt" sz="half" idx="10"/>
          </p:nvPr>
        </p:nvSpPr>
        <p:spPr/>
        <p:txBody>
          <a:bodyPr/>
          <a:lstStyle/>
          <a:p>
            <a:fld id="{0BDCA945-64FE-4631-B9A2-54F582072327}"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540413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suivant</a:t>
            </a:r>
            <a:endParaRPr lang="en-US" dirty="0"/>
          </a:p>
        </p:txBody>
      </p:sp>
      <p:pic>
        <p:nvPicPr>
          <p:cNvPr id="4" name="Picture 3"/>
          <p:cNvPicPr>
            <a:picLocks noChangeAspect="1"/>
          </p:cNvPicPr>
          <p:nvPr/>
        </p:nvPicPr>
        <p:blipFill>
          <a:blip r:embed="rId2"/>
          <a:stretch>
            <a:fillRect/>
          </a:stretch>
        </p:blipFill>
        <p:spPr>
          <a:xfrm>
            <a:off x="2060157" y="2578444"/>
            <a:ext cx="2888026" cy="3995351"/>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sp>
        <p:nvSpPr>
          <p:cNvPr id="33" name="Slide Number Placeholder 32"/>
          <p:cNvSpPr>
            <a:spLocks noGrp="1"/>
          </p:cNvSpPr>
          <p:nvPr>
            <p:ph type="sldNum" sz="quarter" idx="12"/>
          </p:nvPr>
        </p:nvSpPr>
        <p:spPr/>
        <p:txBody>
          <a:bodyPr/>
          <a:lstStyle/>
          <a:p>
            <a:fld id="{FF19FD34-F3E2-41A0-88F1-A5505E346591}" type="slidenum">
              <a:rPr lang="en-US" smtClean="0"/>
              <a:t>14</a:t>
            </a:fld>
            <a:endParaRPr lang="en-US" dirty="0"/>
          </a:p>
        </p:txBody>
      </p:sp>
      <p:pic>
        <p:nvPicPr>
          <p:cNvPr id="36" name="Picture 35"/>
          <p:cNvPicPr>
            <a:picLocks noChangeAspect="1"/>
          </p:cNvPicPr>
          <p:nvPr/>
        </p:nvPicPr>
        <p:blipFill>
          <a:blip r:embed="rId3"/>
          <a:stretch>
            <a:fillRect/>
          </a:stretch>
        </p:blipFill>
        <p:spPr>
          <a:xfrm>
            <a:off x="8246848" y="2199897"/>
            <a:ext cx="2091638" cy="2930022"/>
          </a:xfrm>
          <a:prstGeom prst="rect">
            <a:avLst/>
          </a:prstGeom>
        </p:spPr>
      </p:pic>
      <p:sp>
        <p:nvSpPr>
          <p:cNvPr id="5" name="Date Placeholder 4"/>
          <p:cNvSpPr>
            <a:spLocks noGrp="1"/>
          </p:cNvSpPr>
          <p:nvPr>
            <p:ph type="dt" sz="half" idx="10"/>
          </p:nvPr>
        </p:nvSpPr>
        <p:spPr/>
        <p:txBody>
          <a:bodyPr/>
          <a:lstStyle/>
          <a:p>
            <a:fld id="{B5E9B708-8AB8-4D6D-ADF6-2831403DB9A4}"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886921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suivant</a:t>
            </a:r>
            <a:endParaRPr lang="en-US" dirty="0"/>
          </a:p>
        </p:txBody>
      </p:sp>
      <p:pic>
        <p:nvPicPr>
          <p:cNvPr id="4" name="Picture 3"/>
          <p:cNvPicPr>
            <a:picLocks noChangeAspect="1"/>
          </p:cNvPicPr>
          <p:nvPr/>
        </p:nvPicPr>
        <p:blipFill>
          <a:blip r:embed="rId2"/>
          <a:stretch>
            <a:fillRect/>
          </a:stretch>
        </p:blipFill>
        <p:spPr>
          <a:xfrm>
            <a:off x="2060157" y="2578444"/>
            <a:ext cx="2888026" cy="3995351"/>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pic>
        <p:nvPicPr>
          <p:cNvPr id="7" name="Picture 6"/>
          <p:cNvPicPr>
            <a:picLocks noChangeAspect="1"/>
          </p:cNvPicPr>
          <p:nvPr/>
        </p:nvPicPr>
        <p:blipFill>
          <a:blip r:embed="rId3"/>
          <a:stretch>
            <a:fillRect/>
          </a:stretch>
        </p:blipFill>
        <p:spPr>
          <a:xfrm>
            <a:off x="8246848" y="2199897"/>
            <a:ext cx="2091638" cy="2930022"/>
          </a:xfrm>
          <a:prstGeom prst="rect">
            <a:avLst/>
          </a:prstGeom>
        </p:spPr>
      </p:pic>
      <p:sp>
        <p:nvSpPr>
          <p:cNvPr id="9" name="TextBox 8"/>
          <p:cNvSpPr txBox="1"/>
          <p:nvPr/>
        </p:nvSpPr>
        <p:spPr>
          <a:xfrm>
            <a:off x="5668054" y="4795554"/>
            <a:ext cx="6523946" cy="2031325"/>
          </a:xfrm>
          <a:prstGeom prst="rect">
            <a:avLst/>
          </a:prstGeom>
          <a:noFill/>
          <a:ln w="28575">
            <a:solidFill>
              <a:schemeClr val="accent6"/>
            </a:solidFill>
          </a:ln>
        </p:spPr>
        <p:txBody>
          <a:bodyPr wrap="square" rtlCol="0">
            <a:spAutoFit/>
          </a:bodyPr>
          <a:lstStyle/>
          <a:p>
            <a:pPr marL="285750" indent="-285750" algn="ctr">
              <a:buFontTx/>
              <a:buChar char="-"/>
            </a:pPr>
            <a:r>
              <a:rPr lang="fr-FR" dirty="0" smtClean="0"/>
              <a:t>Trouvez les correspondances entre </a:t>
            </a:r>
            <a:r>
              <a:rPr lang="fr-FR" dirty="0"/>
              <a:t>l</a:t>
            </a:r>
            <a:r>
              <a:rPr lang="fr-FR" dirty="0" smtClean="0"/>
              <a:t>es points indiqués sur le dessin et la vue isométrique</a:t>
            </a:r>
          </a:p>
          <a:p>
            <a:pPr marL="285750" indent="-285750" algn="ctr">
              <a:buFontTx/>
              <a:buChar char="-"/>
            </a:pPr>
            <a:r>
              <a:rPr lang="fr-FR" dirty="0" smtClean="0"/>
              <a:t>Reproduisez la vue de face à main levée et construisez les vues de dessus et de gauche </a:t>
            </a:r>
          </a:p>
          <a:p>
            <a:pPr marL="285750" indent="-285750" algn="ctr">
              <a:buFontTx/>
              <a:buChar char="-"/>
            </a:pPr>
            <a:r>
              <a:rPr lang="fr-FR" dirty="0" smtClean="0"/>
              <a:t>Quelle condition doit être remplie par les distances des plan 2 et 3 par rapport à l’axe du cylindre, pour que les lignes horizontales GG’ et CC’ aient la même longueur ?</a:t>
            </a:r>
            <a:endParaRPr lang="en-US" dirty="0"/>
          </a:p>
        </p:txBody>
      </p:sp>
      <p:grpSp>
        <p:nvGrpSpPr>
          <p:cNvPr id="21" name="Group 20"/>
          <p:cNvGrpSpPr/>
          <p:nvPr/>
        </p:nvGrpSpPr>
        <p:grpSpPr>
          <a:xfrm>
            <a:off x="8174252" y="2334154"/>
            <a:ext cx="786585" cy="2486114"/>
            <a:chOff x="8124825" y="2465953"/>
            <a:chExt cx="786585" cy="2486114"/>
          </a:xfrm>
        </p:grpSpPr>
        <p:sp>
          <p:nvSpPr>
            <p:cNvPr id="10" name="TextBox 9"/>
            <p:cNvSpPr txBox="1"/>
            <p:nvPr/>
          </p:nvSpPr>
          <p:spPr>
            <a:xfrm>
              <a:off x="8124825" y="4582735"/>
              <a:ext cx="279314" cy="369332"/>
            </a:xfrm>
            <a:prstGeom prst="rect">
              <a:avLst/>
            </a:prstGeom>
            <a:noFill/>
          </p:spPr>
          <p:txBody>
            <a:bodyPr wrap="square" rtlCol="0">
              <a:spAutoFit/>
            </a:bodyPr>
            <a:lstStyle/>
            <a:p>
              <a:r>
                <a:rPr lang="fr-FR" dirty="0" smtClean="0"/>
                <a:t>A</a:t>
              </a:r>
              <a:endParaRPr lang="en-US" dirty="0"/>
            </a:p>
          </p:txBody>
        </p:sp>
        <p:sp>
          <p:nvSpPr>
            <p:cNvPr id="11" name="TextBox 10"/>
            <p:cNvSpPr txBox="1"/>
            <p:nvPr/>
          </p:nvSpPr>
          <p:spPr>
            <a:xfrm>
              <a:off x="8124825" y="3155789"/>
              <a:ext cx="279314" cy="369332"/>
            </a:xfrm>
            <a:prstGeom prst="rect">
              <a:avLst/>
            </a:prstGeom>
            <a:noFill/>
          </p:spPr>
          <p:txBody>
            <a:bodyPr wrap="square" rtlCol="0">
              <a:spAutoFit/>
            </a:bodyPr>
            <a:lstStyle/>
            <a:p>
              <a:r>
                <a:rPr lang="fr-FR" dirty="0" smtClean="0"/>
                <a:t>B</a:t>
              </a:r>
              <a:endParaRPr lang="en-US" dirty="0"/>
            </a:p>
          </p:txBody>
        </p:sp>
        <p:sp>
          <p:nvSpPr>
            <p:cNvPr id="12" name="TextBox 11"/>
            <p:cNvSpPr txBox="1"/>
            <p:nvPr/>
          </p:nvSpPr>
          <p:spPr>
            <a:xfrm>
              <a:off x="8525004" y="4582735"/>
              <a:ext cx="386406" cy="369332"/>
            </a:xfrm>
            <a:prstGeom prst="rect">
              <a:avLst/>
            </a:prstGeom>
            <a:noFill/>
          </p:spPr>
          <p:txBody>
            <a:bodyPr wrap="square" rtlCol="0">
              <a:spAutoFit/>
            </a:bodyPr>
            <a:lstStyle/>
            <a:p>
              <a:r>
                <a:rPr lang="fr-FR" dirty="0" smtClean="0"/>
                <a:t>D</a:t>
              </a:r>
              <a:endParaRPr lang="en-US" dirty="0"/>
            </a:p>
          </p:txBody>
        </p:sp>
        <p:sp>
          <p:nvSpPr>
            <p:cNvPr id="13" name="TextBox 12"/>
            <p:cNvSpPr txBox="1"/>
            <p:nvPr/>
          </p:nvSpPr>
          <p:spPr>
            <a:xfrm>
              <a:off x="8264482" y="2465953"/>
              <a:ext cx="386406" cy="369332"/>
            </a:xfrm>
            <a:prstGeom prst="rect">
              <a:avLst/>
            </a:prstGeom>
            <a:noFill/>
          </p:spPr>
          <p:txBody>
            <a:bodyPr wrap="square" rtlCol="0">
              <a:spAutoFit/>
            </a:bodyPr>
            <a:lstStyle/>
            <a:p>
              <a:r>
                <a:rPr lang="fr-FR" dirty="0" smtClean="0"/>
                <a:t>C</a:t>
              </a:r>
              <a:endParaRPr lang="en-US" dirty="0"/>
            </a:p>
          </p:txBody>
        </p:sp>
        <p:sp>
          <p:nvSpPr>
            <p:cNvPr id="14" name="TextBox 13"/>
            <p:cNvSpPr txBox="1"/>
            <p:nvPr/>
          </p:nvSpPr>
          <p:spPr>
            <a:xfrm>
              <a:off x="8525004" y="4035350"/>
              <a:ext cx="386406" cy="369332"/>
            </a:xfrm>
            <a:prstGeom prst="rect">
              <a:avLst/>
            </a:prstGeom>
            <a:noFill/>
          </p:spPr>
          <p:txBody>
            <a:bodyPr wrap="square" rtlCol="0">
              <a:spAutoFit/>
            </a:bodyPr>
            <a:lstStyle/>
            <a:p>
              <a:r>
                <a:rPr lang="fr-FR" dirty="0" smtClean="0"/>
                <a:t>E</a:t>
              </a:r>
              <a:endParaRPr lang="en-US" dirty="0"/>
            </a:p>
          </p:txBody>
        </p:sp>
        <p:sp>
          <p:nvSpPr>
            <p:cNvPr id="15" name="TextBox 14"/>
            <p:cNvSpPr txBox="1"/>
            <p:nvPr/>
          </p:nvSpPr>
          <p:spPr>
            <a:xfrm>
              <a:off x="8450605" y="3761516"/>
              <a:ext cx="386406" cy="369332"/>
            </a:xfrm>
            <a:prstGeom prst="rect">
              <a:avLst/>
            </a:prstGeom>
            <a:noFill/>
          </p:spPr>
          <p:txBody>
            <a:bodyPr wrap="square" rtlCol="0">
              <a:spAutoFit/>
            </a:bodyPr>
            <a:lstStyle/>
            <a:p>
              <a:r>
                <a:rPr lang="fr-FR" dirty="0" smtClean="0"/>
                <a:t>F</a:t>
              </a:r>
              <a:endParaRPr lang="en-US" dirty="0"/>
            </a:p>
          </p:txBody>
        </p:sp>
        <p:cxnSp>
          <p:nvCxnSpPr>
            <p:cNvPr id="17" name="Straight Arrow Connector 16"/>
            <p:cNvCxnSpPr/>
            <p:nvPr/>
          </p:nvCxnSpPr>
          <p:spPr>
            <a:xfrm flipH="1">
              <a:off x="8457685" y="4035350"/>
              <a:ext cx="111082" cy="29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499260" y="3427375"/>
              <a:ext cx="386406" cy="369332"/>
            </a:xfrm>
            <a:prstGeom prst="rect">
              <a:avLst/>
            </a:prstGeom>
            <a:noFill/>
          </p:spPr>
          <p:txBody>
            <a:bodyPr wrap="square" rtlCol="0">
              <a:spAutoFit/>
            </a:bodyPr>
            <a:lstStyle/>
            <a:p>
              <a:r>
                <a:rPr lang="fr-FR" dirty="0" smtClean="0"/>
                <a:t>G</a:t>
              </a:r>
              <a:endParaRPr lang="en-US" dirty="0"/>
            </a:p>
          </p:txBody>
        </p:sp>
        <p:cxnSp>
          <p:nvCxnSpPr>
            <p:cNvPr id="19" name="Straight Arrow Connector 18"/>
            <p:cNvCxnSpPr/>
            <p:nvPr/>
          </p:nvCxnSpPr>
          <p:spPr>
            <a:xfrm flipH="1" flipV="1">
              <a:off x="8450605" y="3426180"/>
              <a:ext cx="139528" cy="10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flipH="1">
            <a:off x="9518949" y="2327636"/>
            <a:ext cx="817863" cy="2504750"/>
            <a:chOff x="8002929" y="2459435"/>
            <a:chExt cx="817863" cy="2504750"/>
          </a:xfrm>
        </p:grpSpPr>
        <p:sp>
          <p:nvSpPr>
            <p:cNvPr id="23" name="TextBox 22"/>
            <p:cNvSpPr txBox="1"/>
            <p:nvPr/>
          </p:nvSpPr>
          <p:spPr>
            <a:xfrm>
              <a:off x="8014394" y="4594853"/>
              <a:ext cx="370570" cy="369332"/>
            </a:xfrm>
            <a:prstGeom prst="rect">
              <a:avLst/>
            </a:prstGeom>
            <a:noFill/>
          </p:spPr>
          <p:txBody>
            <a:bodyPr wrap="square" rtlCol="0">
              <a:spAutoFit/>
            </a:bodyPr>
            <a:lstStyle/>
            <a:p>
              <a:r>
                <a:rPr lang="fr-FR" dirty="0" smtClean="0"/>
                <a:t>A’</a:t>
              </a:r>
              <a:endParaRPr lang="en-US" dirty="0"/>
            </a:p>
          </p:txBody>
        </p:sp>
        <p:sp>
          <p:nvSpPr>
            <p:cNvPr id="24" name="TextBox 23"/>
            <p:cNvSpPr txBox="1"/>
            <p:nvPr/>
          </p:nvSpPr>
          <p:spPr>
            <a:xfrm>
              <a:off x="8002929" y="3155789"/>
              <a:ext cx="401210" cy="369332"/>
            </a:xfrm>
            <a:prstGeom prst="rect">
              <a:avLst/>
            </a:prstGeom>
            <a:noFill/>
          </p:spPr>
          <p:txBody>
            <a:bodyPr wrap="square" rtlCol="0">
              <a:spAutoFit/>
            </a:bodyPr>
            <a:lstStyle/>
            <a:p>
              <a:r>
                <a:rPr lang="fr-FR" dirty="0" smtClean="0"/>
                <a:t>B’</a:t>
              </a:r>
              <a:endParaRPr lang="en-US" dirty="0"/>
            </a:p>
          </p:txBody>
        </p:sp>
        <p:sp>
          <p:nvSpPr>
            <p:cNvPr id="25" name="TextBox 24"/>
            <p:cNvSpPr txBox="1"/>
            <p:nvPr/>
          </p:nvSpPr>
          <p:spPr>
            <a:xfrm>
              <a:off x="8434386" y="4582735"/>
              <a:ext cx="386406" cy="369332"/>
            </a:xfrm>
            <a:prstGeom prst="rect">
              <a:avLst/>
            </a:prstGeom>
            <a:noFill/>
          </p:spPr>
          <p:txBody>
            <a:bodyPr wrap="square" rtlCol="0">
              <a:spAutoFit/>
            </a:bodyPr>
            <a:lstStyle/>
            <a:p>
              <a:r>
                <a:rPr lang="fr-FR" dirty="0" smtClean="0"/>
                <a:t>D’</a:t>
              </a:r>
              <a:endParaRPr lang="en-US" dirty="0"/>
            </a:p>
          </p:txBody>
        </p:sp>
        <p:sp>
          <p:nvSpPr>
            <p:cNvPr id="26" name="TextBox 25"/>
            <p:cNvSpPr txBox="1"/>
            <p:nvPr/>
          </p:nvSpPr>
          <p:spPr>
            <a:xfrm>
              <a:off x="8138598" y="2459435"/>
              <a:ext cx="386406" cy="369332"/>
            </a:xfrm>
            <a:prstGeom prst="rect">
              <a:avLst/>
            </a:prstGeom>
            <a:noFill/>
          </p:spPr>
          <p:txBody>
            <a:bodyPr wrap="square" rtlCol="0">
              <a:spAutoFit/>
            </a:bodyPr>
            <a:lstStyle/>
            <a:p>
              <a:r>
                <a:rPr lang="fr-FR" dirty="0" smtClean="0"/>
                <a:t>C’</a:t>
              </a:r>
              <a:endParaRPr lang="en-US" dirty="0"/>
            </a:p>
          </p:txBody>
        </p:sp>
        <p:sp>
          <p:nvSpPr>
            <p:cNvPr id="27" name="TextBox 26"/>
            <p:cNvSpPr txBox="1"/>
            <p:nvPr/>
          </p:nvSpPr>
          <p:spPr>
            <a:xfrm>
              <a:off x="8368482" y="4051826"/>
              <a:ext cx="386406" cy="369332"/>
            </a:xfrm>
            <a:prstGeom prst="rect">
              <a:avLst/>
            </a:prstGeom>
            <a:noFill/>
          </p:spPr>
          <p:txBody>
            <a:bodyPr wrap="square" rtlCol="0">
              <a:spAutoFit/>
            </a:bodyPr>
            <a:lstStyle/>
            <a:p>
              <a:r>
                <a:rPr lang="fr-FR" dirty="0" smtClean="0"/>
                <a:t>E’</a:t>
              </a:r>
              <a:endParaRPr lang="en-US" dirty="0"/>
            </a:p>
          </p:txBody>
        </p:sp>
        <p:sp>
          <p:nvSpPr>
            <p:cNvPr id="28" name="TextBox 27"/>
            <p:cNvSpPr txBox="1"/>
            <p:nvPr/>
          </p:nvSpPr>
          <p:spPr>
            <a:xfrm>
              <a:off x="8261131" y="3769754"/>
              <a:ext cx="386406" cy="369332"/>
            </a:xfrm>
            <a:prstGeom prst="rect">
              <a:avLst/>
            </a:prstGeom>
            <a:noFill/>
          </p:spPr>
          <p:txBody>
            <a:bodyPr wrap="square" rtlCol="0">
              <a:spAutoFit/>
            </a:bodyPr>
            <a:lstStyle/>
            <a:p>
              <a:r>
                <a:rPr lang="fr-FR" dirty="0" smtClean="0"/>
                <a:t>F’</a:t>
              </a:r>
              <a:endParaRPr lang="en-US" dirty="0"/>
            </a:p>
          </p:txBody>
        </p:sp>
        <p:cxnSp>
          <p:nvCxnSpPr>
            <p:cNvPr id="29" name="Straight Arrow Connector 28"/>
            <p:cNvCxnSpPr/>
            <p:nvPr/>
          </p:nvCxnSpPr>
          <p:spPr>
            <a:xfrm flipH="1">
              <a:off x="8383543" y="4035350"/>
              <a:ext cx="111082" cy="29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433356" y="3427375"/>
              <a:ext cx="386406" cy="369332"/>
            </a:xfrm>
            <a:prstGeom prst="rect">
              <a:avLst/>
            </a:prstGeom>
            <a:noFill/>
          </p:spPr>
          <p:txBody>
            <a:bodyPr wrap="square" rtlCol="0">
              <a:spAutoFit/>
            </a:bodyPr>
            <a:lstStyle/>
            <a:p>
              <a:r>
                <a:rPr lang="fr-FR" dirty="0" smtClean="0"/>
                <a:t>G’</a:t>
              </a:r>
              <a:endParaRPr lang="en-US" dirty="0"/>
            </a:p>
          </p:txBody>
        </p:sp>
        <p:cxnSp>
          <p:nvCxnSpPr>
            <p:cNvPr id="31" name="Straight Arrow Connector 30"/>
            <p:cNvCxnSpPr/>
            <p:nvPr/>
          </p:nvCxnSpPr>
          <p:spPr>
            <a:xfrm flipH="1" flipV="1">
              <a:off x="8384701" y="3426180"/>
              <a:ext cx="139528" cy="10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Slide Number Placeholder 32"/>
          <p:cNvSpPr>
            <a:spLocks noGrp="1"/>
          </p:cNvSpPr>
          <p:nvPr>
            <p:ph type="sldNum" sz="quarter" idx="12"/>
          </p:nvPr>
        </p:nvSpPr>
        <p:spPr/>
        <p:txBody>
          <a:bodyPr/>
          <a:lstStyle/>
          <a:p>
            <a:fld id="{FF19FD34-F3E2-41A0-88F1-A5505E346591}" type="slidenum">
              <a:rPr lang="en-US" smtClean="0"/>
              <a:t>15</a:t>
            </a:fld>
            <a:endParaRPr lang="en-US" dirty="0"/>
          </a:p>
        </p:txBody>
      </p:sp>
      <p:sp>
        <p:nvSpPr>
          <p:cNvPr id="34" name="TextBox 33"/>
          <p:cNvSpPr txBox="1"/>
          <p:nvPr/>
        </p:nvSpPr>
        <p:spPr>
          <a:xfrm>
            <a:off x="1126192" y="2865130"/>
            <a:ext cx="1007076" cy="369332"/>
          </a:xfrm>
          <a:prstGeom prst="rect">
            <a:avLst/>
          </a:prstGeom>
          <a:noFill/>
        </p:spPr>
        <p:txBody>
          <a:bodyPr wrap="square" rtlCol="0">
            <a:spAutoFit/>
          </a:bodyPr>
          <a:lstStyle/>
          <a:p>
            <a:r>
              <a:rPr lang="fr-FR" dirty="0" smtClean="0"/>
              <a:t>Plan 3</a:t>
            </a:r>
            <a:endParaRPr lang="en-US" dirty="0"/>
          </a:p>
        </p:txBody>
      </p:sp>
      <p:sp>
        <p:nvSpPr>
          <p:cNvPr id="35" name="TextBox 34"/>
          <p:cNvSpPr txBox="1"/>
          <p:nvPr/>
        </p:nvSpPr>
        <p:spPr>
          <a:xfrm>
            <a:off x="990600" y="4072427"/>
            <a:ext cx="1007076" cy="369332"/>
          </a:xfrm>
          <a:prstGeom prst="rect">
            <a:avLst/>
          </a:prstGeom>
          <a:noFill/>
        </p:spPr>
        <p:txBody>
          <a:bodyPr wrap="square" rtlCol="0">
            <a:spAutoFit/>
          </a:bodyPr>
          <a:lstStyle/>
          <a:p>
            <a:r>
              <a:rPr lang="fr-FR" dirty="0" smtClean="0"/>
              <a:t>Plan 2</a:t>
            </a:r>
            <a:endParaRPr lang="en-US" dirty="0"/>
          </a:p>
        </p:txBody>
      </p:sp>
      <p:cxnSp>
        <p:nvCxnSpPr>
          <p:cNvPr id="37" name="Straight Arrow Connector 36"/>
          <p:cNvCxnSpPr/>
          <p:nvPr/>
        </p:nvCxnSpPr>
        <p:spPr>
          <a:xfrm>
            <a:off x="1965036" y="3073036"/>
            <a:ext cx="918207" cy="271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753786" y="4313405"/>
            <a:ext cx="918207" cy="271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6FE85277-78E8-4240-A5B4-116E9AECEC57}"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689241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méplat</a:t>
            </a:r>
            <a:endParaRPr lang="en-US" dirty="0"/>
          </a:p>
        </p:txBody>
      </p:sp>
      <p:sp>
        <p:nvSpPr>
          <p:cNvPr id="3" name="Content Placeholder 2"/>
          <p:cNvSpPr>
            <a:spLocks noGrp="1"/>
          </p:cNvSpPr>
          <p:nvPr>
            <p:ph idx="1"/>
          </p:nvPr>
        </p:nvSpPr>
        <p:spPr>
          <a:xfrm>
            <a:off x="838200" y="1825625"/>
            <a:ext cx="5842825" cy="4351338"/>
          </a:xfrm>
        </p:spPr>
        <p:txBody>
          <a:bodyPr/>
          <a:lstStyle/>
          <a:p>
            <a:pPr marL="0" indent="0">
              <a:buNone/>
            </a:pPr>
            <a:r>
              <a:rPr lang="fr-FR" dirty="0" smtClean="0"/>
              <a:t>Sur ces deux cas, les </a:t>
            </a:r>
            <a:r>
              <a:rPr lang="fr-FR" dirty="0" smtClean="0">
                <a:solidFill>
                  <a:schemeClr val="accent6"/>
                </a:solidFill>
              </a:rPr>
              <a:t>surfaces planes</a:t>
            </a:r>
            <a:endParaRPr lang="en-US"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FF19FD34-F3E2-41A0-88F1-A5505E346591}" type="slidenum">
              <a:rPr lang="en-US" smtClean="0"/>
              <a:t>16</a:t>
            </a:fld>
            <a:endParaRPr lang="en-US"/>
          </a:p>
        </p:txBody>
      </p:sp>
      <p:pic>
        <p:nvPicPr>
          <p:cNvPr id="5" name="Picture 4"/>
          <p:cNvPicPr>
            <a:picLocks noChangeAspect="1"/>
          </p:cNvPicPr>
          <p:nvPr/>
        </p:nvPicPr>
        <p:blipFill>
          <a:blip r:embed="rId2"/>
          <a:stretch>
            <a:fillRect/>
          </a:stretch>
        </p:blipFill>
        <p:spPr>
          <a:xfrm>
            <a:off x="9202437" y="2216373"/>
            <a:ext cx="2091638" cy="2930022"/>
          </a:xfrm>
          <a:prstGeom prst="rect">
            <a:avLst/>
          </a:prstGeom>
        </p:spPr>
      </p:pic>
      <p:pic>
        <p:nvPicPr>
          <p:cNvPr id="6" name="Picture 5"/>
          <p:cNvPicPr>
            <a:picLocks noChangeAspect="1"/>
          </p:cNvPicPr>
          <p:nvPr/>
        </p:nvPicPr>
        <p:blipFill>
          <a:blip r:embed="rId3"/>
          <a:stretch>
            <a:fillRect/>
          </a:stretch>
        </p:blipFill>
        <p:spPr>
          <a:xfrm>
            <a:off x="6891476" y="2304880"/>
            <a:ext cx="2137194" cy="3040984"/>
          </a:xfrm>
          <a:prstGeom prst="rect">
            <a:avLst/>
          </a:prstGeom>
        </p:spPr>
      </p:pic>
      <p:sp>
        <p:nvSpPr>
          <p:cNvPr id="9" name="Rectangle 8"/>
          <p:cNvSpPr/>
          <p:nvPr/>
        </p:nvSpPr>
        <p:spPr>
          <a:xfrm>
            <a:off x="7351746" y="2660821"/>
            <a:ext cx="1116752" cy="2075935"/>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480702" y="2660821"/>
            <a:ext cx="1417957" cy="609601"/>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480701" y="3335197"/>
            <a:ext cx="1417957" cy="841387"/>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30032" y="4241359"/>
            <a:ext cx="1109522" cy="505456"/>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603AB94-4734-4E77-BC37-D61E3D35372F}"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86468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méplat</a:t>
            </a:r>
            <a:endParaRPr lang="en-US" dirty="0"/>
          </a:p>
        </p:txBody>
      </p:sp>
      <p:sp>
        <p:nvSpPr>
          <p:cNvPr id="3" name="Content Placeholder 2"/>
          <p:cNvSpPr>
            <a:spLocks noGrp="1"/>
          </p:cNvSpPr>
          <p:nvPr>
            <p:ph idx="1"/>
          </p:nvPr>
        </p:nvSpPr>
        <p:spPr>
          <a:xfrm>
            <a:off x="838200" y="1825625"/>
            <a:ext cx="5842825" cy="4351338"/>
          </a:xfrm>
        </p:spPr>
        <p:txBody>
          <a:bodyPr/>
          <a:lstStyle/>
          <a:p>
            <a:pPr marL="0" indent="0">
              <a:buNone/>
            </a:pPr>
            <a:r>
              <a:rPr lang="fr-FR" dirty="0" smtClean="0"/>
              <a:t>Sur ces deux cas, les </a:t>
            </a:r>
            <a:r>
              <a:rPr lang="fr-FR" dirty="0" smtClean="0">
                <a:solidFill>
                  <a:schemeClr val="accent6"/>
                </a:solidFill>
              </a:rPr>
              <a:t>surfaces planes </a:t>
            </a:r>
            <a:r>
              <a:rPr lang="fr-FR" dirty="0" smtClean="0"/>
              <a:t>ne sont pas facilement distinguées des </a:t>
            </a:r>
            <a:r>
              <a:rPr lang="fr-FR" dirty="0" smtClean="0">
                <a:solidFill>
                  <a:schemeClr val="accent2">
                    <a:lumMod val="75000"/>
                  </a:schemeClr>
                </a:solidFill>
              </a:rPr>
              <a:t>surfaces cylindriques</a:t>
            </a:r>
            <a:r>
              <a:rPr lang="fr-FR" dirty="0" smtClean="0"/>
              <a:t>.</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17</a:t>
            </a:fld>
            <a:endParaRPr lang="en-US"/>
          </a:p>
        </p:txBody>
      </p:sp>
      <p:pic>
        <p:nvPicPr>
          <p:cNvPr id="5" name="Picture 4"/>
          <p:cNvPicPr>
            <a:picLocks noChangeAspect="1"/>
          </p:cNvPicPr>
          <p:nvPr/>
        </p:nvPicPr>
        <p:blipFill>
          <a:blip r:embed="rId2"/>
          <a:stretch>
            <a:fillRect/>
          </a:stretch>
        </p:blipFill>
        <p:spPr>
          <a:xfrm>
            <a:off x="9202437" y="2216373"/>
            <a:ext cx="2091638" cy="2930022"/>
          </a:xfrm>
          <a:prstGeom prst="rect">
            <a:avLst/>
          </a:prstGeom>
        </p:spPr>
      </p:pic>
      <p:pic>
        <p:nvPicPr>
          <p:cNvPr id="6" name="Picture 5"/>
          <p:cNvPicPr>
            <a:picLocks noChangeAspect="1"/>
          </p:cNvPicPr>
          <p:nvPr/>
        </p:nvPicPr>
        <p:blipFill>
          <a:blip r:embed="rId3"/>
          <a:stretch>
            <a:fillRect/>
          </a:stretch>
        </p:blipFill>
        <p:spPr>
          <a:xfrm>
            <a:off x="6891476" y="2304880"/>
            <a:ext cx="2137194" cy="3040984"/>
          </a:xfrm>
          <a:prstGeom prst="rect">
            <a:avLst/>
          </a:prstGeom>
        </p:spPr>
      </p:pic>
      <p:sp>
        <p:nvSpPr>
          <p:cNvPr id="9" name="Rectangle 8"/>
          <p:cNvSpPr/>
          <p:nvPr/>
        </p:nvSpPr>
        <p:spPr>
          <a:xfrm>
            <a:off x="7345396" y="2660821"/>
            <a:ext cx="1116752" cy="2075935"/>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480702" y="2660821"/>
            <a:ext cx="1417957" cy="609601"/>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475815" y="3335197"/>
            <a:ext cx="1417956" cy="841387"/>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30032" y="4241359"/>
            <a:ext cx="1109522" cy="505456"/>
          </a:xfrm>
          <a:prstGeom prst="rect">
            <a:avLst/>
          </a:prstGeom>
          <a:solidFill>
            <a:schemeClr val="accent6">
              <a:lumMod val="60000"/>
              <a:lumOff val="40000"/>
              <a:alpha val="5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25730" y="2652584"/>
            <a:ext cx="164756" cy="2084173"/>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514193" y="2652583"/>
            <a:ext cx="164756" cy="2084173"/>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36323" y="4241359"/>
            <a:ext cx="140998" cy="495396"/>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a:off x="9392033" y="3299229"/>
            <a:ext cx="45719" cy="1437526"/>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flipH="1">
            <a:off x="10792265" y="3299229"/>
            <a:ext cx="185288" cy="1437526"/>
            <a:chOff x="9208034" y="4176239"/>
            <a:chExt cx="185288" cy="1437526"/>
          </a:xfrm>
        </p:grpSpPr>
        <p:sp>
          <p:nvSpPr>
            <p:cNvPr id="21" name="Rectangle 20"/>
            <p:cNvSpPr/>
            <p:nvPr/>
          </p:nvSpPr>
          <p:spPr>
            <a:xfrm>
              <a:off x="9252324" y="5118369"/>
              <a:ext cx="140998" cy="495396"/>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9208034" y="4176239"/>
              <a:ext cx="45719" cy="1437526"/>
            </a:xfrm>
            <a:prstGeom prst="rect">
              <a:avLst/>
            </a:prstGeom>
            <a:solidFill>
              <a:srgbClr val="F4B183">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Date Placeholder 7"/>
          <p:cNvSpPr>
            <a:spLocks noGrp="1"/>
          </p:cNvSpPr>
          <p:nvPr>
            <p:ph type="dt" sz="half" idx="10"/>
          </p:nvPr>
        </p:nvSpPr>
        <p:spPr/>
        <p:txBody>
          <a:bodyPr/>
          <a:lstStyle/>
          <a:p>
            <a:fld id="{6F9B3218-EC01-4D04-B783-D8EDE6C13982}" type="datetime7">
              <a:rPr lang="en-US" smtClean="0"/>
              <a:t>Nov-18</a:t>
            </a:fld>
            <a:endParaRPr lang="en-US"/>
          </a:p>
        </p:txBody>
      </p:sp>
      <p:sp>
        <p:nvSpPr>
          <p:cNvPr id="16" name="Footer Placeholder 1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926453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méplat</a:t>
            </a:r>
            <a:endParaRPr lang="en-US" dirty="0"/>
          </a:p>
        </p:txBody>
      </p:sp>
      <p:sp>
        <p:nvSpPr>
          <p:cNvPr id="3" name="Content Placeholder 2"/>
          <p:cNvSpPr>
            <a:spLocks noGrp="1"/>
          </p:cNvSpPr>
          <p:nvPr>
            <p:ph idx="1"/>
          </p:nvPr>
        </p:nvSpPr>
        <p:spPr>
          <a:xfrm>
            <a:off x="838200" y="1825625"/>
            <a:ext cx="5842825" cy="4895850"/>
          </a:xfrm>
        </p:spPr>
        <p:txBody>
          <a:bodyPr>
            <a:normAutofit fontScale="77500" lnSpcReduction="20000"/>
          </a:bodyPr>
          <a:lstStyle/>
          <a:p>
            <a:pPr marL="0" indent="0">
              <a:lnSpc>
                <a:spcPct val="150000"/>
              </a:lnSpc>
              <a:buNone/>
            </a:pPr>
            <a:r>
              <a:rPr lang="fr-FR" sz="2400" dirty="0" smtClean="0"/>
              <a:t>Pour distinguer ces surfaces planes, appelées méplats, nous allons les indiquer par des </a:t>
            </a:r>
            <a:r>
              <a:rPr lang="fr-FR" sz="2400" i="1" u="sng" dirty="0" smtClean="0"/>
              <a:t>lignes continues fines.</a:t>
            </a:r>
            <a:r>
              <a:rPr lang="fr-FR" sz="2400" dirty="0" smtClean="0"/>
              <a:t> Ils arrivent jusqu’aux bords visibles de la surface dont la planéité est mis en </a:t>
            </a:r>
            <a:r>
              <a:rPr lang="fr-FR" sz="2400" dirty="0"/>
              <a:t>avance, en formant un X, comme </a:t>
            </a:r>
            <a:r>
              <a:rPr lang="fr-FR" sz="2400" dirty="0" smtClean="0"/>
              <a:t>aux dessins à droite. Les lignes de méplats ne doit pas toucher les lignes visibles pour qu’on ne les confond pas.</a:t>
            </a:r>
            <a:endParaRPr lang="en-US" sz="2400" dirty="0" smtClean="0"/>
          </a:p>
          <a:p>
            <a:pPr marL="0" indent="0">
              <a:lnSpc>
                <a:spcPct val="150000"/>
              </a:lnSpc>
              <a:buNone/>
            </a:pPr>
            <a:endParaRPr lang="fr-FR" sz="900" dirty="0" smtClean="0"/>
          </a:p>
          <a:p>
            <a:pPr marL="0" indent="0">
              <a:lnSpc>
                <a:spcPct val="150000"/>
              </a:lnSpc>
              <a:buNone/>
            </a:pPr>
            <a:r>
              <a:rPr lang="fr-FR" sz="2400" dirty="0" smtClean="0">
                <a:solidFill>
                  <a:schemeClr val="bg1"/>
                </a:solidFill>
              </a:rPr>
              <a:t>En indiquant les méplats on évite une confusion qui peut être produite par la présence de la ligne mixte. La ligne mixte indique l’axe du cylindre et donc une possibilité d’interpréter mal les dessins sans lignes de méplat.</a:t>
            </a:r>
            <a:endParaRPr lang="en-US" sz="2400" dirty="0">
              <a:solidFill>
                <a:schemeClr val="bg1"/>
              </a:solidFill>
            </a:endParaRPr>
          </a:p>
        </p:txBody>
      </p:sp>
      <p:sp>
        <p:nvSpPr>
          <p:cNvPr id="4" name="Slide Number Placeholder 3"/>
          <p:cNvSpPr>
            <a:spLocks noGrp="1"/>
          </p:cNvSpPr>
          <p:nvPr>
            <p:ph type="sldNum" sz="quarter" idx="12"/>
          </p:nvPr>
        </p:nvSpPr>
        <p:spPr/>
        <p:txBody>
          <a:bodyPr/>
          <a:lstStyle/>
          <a:p>
            <a:fld id="{FF19FD34-F3E2-41A0-88F1-A5505E346591}" type="slidenum">
              <a:rPr lang="en-US" smtClean="0"/>
              <a:t>18</a:t>
            </a:fld>
            <a:endParaRPr lang="en-US"/>
          </a:p>
        </p:txBody>
      </p:sp>
      <p:pic>
        <p:nvPicPr>
          <p:cNvPr id="5" name="Picture 4"/>
          <p:cNvPicPr>
            <a:picLocks noChangeAspect="1"/>
          </p:cNvPicPr>
          <p:nvPr/>
        </p:nvPicPr>
        <p:blipFill>
          <a:blip r:embed="rId2"/>
          <a:stretch>
            <a:fillRect/>
          </a:stretch>
        </p:blipFill>
        <p:spPr>
          <a:xfrm>
            <a:off x="9202437" y="2216373"/>
            <a:ext cx="2091638" cy="2930022"/>
          </a:xfrm>
          <a:prstGeom prst="rect">
            <a:avLst/>
          </a:prstGeom>
          <a:ln w="3175">
            <a:solidFill>
              <a:schemeClr val="bg1"/>
            </a:solidFill>
          </a:ln>
        </p:spPr>
      </p:pic>
      <p:pic>
        <p:nvPicPr>
          <p:cNvPr id="6" name="Picture 5"/>
          <p:cNvPicPr>
            <a:picLocks noChangeAspect="1"/>
          </p:cNvPicPr>
          <p:nvPr/>
        </p:nvPicPr>
        <p:blipFill>
          <a:blip r:embed="rId3"/>
          <a:stretch>
            <a:fillRect/>
          </a:stretch>
        </p:blipFill>
        <p:spPr>
          <a:xfrm>
            <a:off x="6891476" y="2304880"/>
            <a:ext cx="2137194" cy="3040984"/>
          </a:xfrm>
          <a:prstGeom prst="rect">
            <a:avLst/>
          </a:prstGeom>
        </p:spPr>
      </p:pic>
      <p:cxnSp>
        <p:nvCxnSpPr>
          <p:cNvPr id="16" name="Straight Connector 15"/>
          <p:cNvCxnSpPr/>
          <p:nvPr/>
        </p:nvCxnSpPr>
        <p:spPr>
          <a:xfrm>
            <a:off x="7331075" y="2660650"/>
            <a:ext cx="1146175" cy="207962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312025" y="2660650"/>
            <a:ext cx="1146175" cy="207962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17075" y="4229100"/>
            <a:ext cx="1133475" cy="4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613900" y="4229100"/>
            <a:ext cx="1130301" cy="4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49219" y="3305175"/>
            <a:ext cx="1463256" cy="895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449219" y="3305175"/>
            <a:ext cx="1456906" cy="895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49219" y="2647950"/>
            <a:ext cx="1463256" cy="626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9449219" y="2641320"/>
            <a:ext cx="1456906" cy="633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7332519D-C25B-4143-9306-DF08B3BDEB7D}"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633395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méplat</a:t>
            </a:r>
            <a:endParaRPr lang="en-US" dirty="0"/>
          </a:p>
        </p:txBody>
      </p:sp>
      <p:sp>
        <p:nvSpPr>
          <p:cNvPr id="3" name="Content Placeholder 2"/>
          <p:cNvSpPr>
            <a:spLocks noGrp="1"/>
          </p:cNvSpPr>
          <p:nvPr>
            <p:ph idx="1"/>
          </p:nvPr>
        </p:nvSpPr>
        <p:spPr>
          <a:xfrm>
            <a:off x="838200" y="1825625"/>
            <a:ext cx="5842825" cy="4895850"/>
          </a:xfrm>
        </p:spPr>
        <p:txBody>
          <a:bodyPr>
            <a:normAutofit fontScale="77500" lnSpcReduction="20000"/>
          </a:bodyPr>
          <a:lstStyle/>
          <a:p>
            <a:pPr marL="0" indent="0">
              <a:lnSpc>
                <a:spcPct val="150000"/>
              </a:lnSpc>
              <a:buNone/>
            </a:pPr>
            <a:r>
              <a:rPr lang="fr-FR" sz="2400" dirty="0"/>
              <a:t>Pour distinguer ces surfaces planes, appelées méplats, nous allons les indiquer par des </a:t>
            </a:r>
            <a:r>
              <a:rPr lang="fr-FR" sz="2400" i="1" u="sng" dirty="0"/>
              <a:t>lignes continues fines.</a:t>
            </a:r>
            <a:r>
              <a:rPr lang="fr-FR" sz="2400" dirty="0"/>
              <a:t> Ils arrivent jusqu’aux bords visibles de la surface dont la planéité est </a:t>
            </a:r>
            <a:r>
              <a:rPr lang="fr-FR" sz="2400" dirty="0" smtClean="0"/>
              <a:t>mise </a:t>
            </a:r>
            <a:r>
              <a:rPr lang="fr-FR" sz="2400" dirty="0"/>
              <a:t>en avance, en formant un X, comme aux dessins à droite. Les lignes de méplats ne doit pas toucher les lignes visibles pour qu’on </a:t>
            </a:r>
            <a:r>
              <a:rPr lang="fr-FR" sz="2400" dirty="0" smtClean="0"/>
              <a:t>ne les </a:t>
            </a:r>
            <a:r>
              <a:rPr lang="fr-FR" sz="2400" dirty="0"/>
              <a:t>confond pas.</a:t>
            </a:r>
            <a:endParaRPr lang="en-US" sz="2400" dirty="0"/>
          </a:p>
          <a:p>
            <a:pPr marL="0" indent="0">
              <a:lnSpc>
                <a:spcPct val="150000"/>
              </a:lnSpc>
              <a:buNone/>
            </a:pPr>
            <a:endParaRPr lang="fr-FR" sz="900" dirty="0"/>
          </a:p>
          <a:p>
            <a:pPr marL="0" indent="0">
              <a:lnSpc>
                <a:spcPct val="150000"/>
              </a:lnSpc>
              <a:buNone/>
            </a:pPr>
            <a:r>
              <a:rPr lang="fr-FR" sz="2400" dirty="0" smtClean="0"/>
              <a:t>En indiquant les méplats on évite une confusion qui peut être produite par la présence de la ligne mixte. La ligne mixte indique l’axe du cylindre et donc une possibilité de mal interpréter les dessins sans lignes de méplat.</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19</a:t>
            </a:fld>
            <a:endParaRPr lang="en-US"/>
          </a:p>
        </p:txBody>
      </p:sp>
      <p:pic>
        <p:nvPicPr>
          <p:cNvPr id="5" name="Picture 4"/>
          <p:cNvPicPr>
            <a:picLocks noChangeAspect="1"/>
          </p:cNvPicPr>
          <p:nvPr/>
        </p:nvPicPr>
        <p:blipFill>
          <a:blip r:embed="rId2"/>
          <a:stretch>
            <a:fillRect/>
          </a:stretch>
        </p:blipFill>
        <p:spPr>
          <a:xfrm>
            <a:off x="9202437" y="2216373"/>
            <a:ext cx="2091638" cy="2930022"/>
          </a:xfrm>
          <a:prstGeom prst="rect">
            <a:avLst/>
          </a:prstGeom>
          <a:ln w="3175">
            <a:solidFill>
              <a:schemeClr val="bg1"/>
            </a:solidFill>
          </a:ln>
        </p:spPr>
      </p:pic>
      <p:pic>
        <p:nvPicPr>
          <p:cNvPr id="6" name="Picture 5"/>
          <p:cNvPicPr>
            <a:picLocks noChangeAspect="1"/>
          </p:cNvPicPr>
          <p:nvPr/>
        </p:nvPicPr>
        <p:blipFill>
          <a:blip r:embed="rId3"/>
          <a:stretch>
            <a:fillRect/>
          </a:stretch>
        </p:blipFill>
        <p:spPr>
          <a:xfrm>
            <a:off x="6891476" y="2304880"/>
            <a:ext cx="2137194" cy="3040984"/>
          </a:xfrm>
          <a:prstGeom prst="rect">
            <a:avLst/>
          </a:prstGeom>
        </p:spPr>
      </p:pic>
      <p:cxnSp>
        <p:nvCxnSpPr>
          <p:cNvPr id="16" name="Straight Connector 15"/>
          <p:cNvCxnSpPr/>
          <p:nvPr/>
        </p:nvCxnSpPr>
        <p:spPr>
          <a:xfrm>
            <a:off x="7331075" y="2660650"/>
            <a:ext cx="1146175" cy="207962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312025" y="2660650"/>
            <a:ext cx="1146175" cy="207962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17075" y="4229100"/>
            <a:ext cx="1133475" cy="4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613900" y="4229100"/>
            <a:ext cx="1130301" cy="482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49219" y="3305175"/>
            <a:ext cx="1463256" cy="895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449219" y="3305175"/>
            <a:ext cx="1456906" cy="895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49219" y="2647950"/>
            <a:ext cx="1463256" cy="626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9449219" y="2641320"/>
            <a:ext cx="1456906" cy="633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8971987F-F011-4968-8B72-A7320795248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186930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EEF29E-2BB5-429C-A0EF-08CD26E1EF60}"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
        <p:nvSpPr>
          <p:cNvPr id="6" name="Slide Number Placeholder 5"/>
          <p:cNvSpPr>
            <a:spLocks noGrp="1"/>
          </p:cNvSpPr>
          <p:nvPr>
            <p:ph type="sldNum" sz="quarter" idx="12"/>
          </p:nvPr>
        </p:nvSpPr>
        <p:spPr/>
        <p:txBody>
          <a:bodyPr/>
          <a:lstStyle/>
          <a:p>
            <a:fld id="{FF19FD34-F3E2-41A0-88F1-A5505E346591}" type="slidenum">
              <a:rPr lang="en-US" smtClean="0"/>
              <a:t>2</a:t>
            </a:fld>
            <a:endParaRPr lang="en-US"/>
          </a:p>
        </p:txBody>
      </p:sp>
      <p:graphicFrame>
        <p:nvGraphicFramePr>
          <p:cNvPr id="8" name="Content Placeholder 7"/>
          <p:cNvGraphicFramePr>
            <a:graphicFrameLocks/>
          </p:cNvGraphicFramePr>
          <p:nvPr>
            <p:extLst>
              <p:ext uri="{D42A27DB-BD31-4B8C-83A1-F6EECF244321}">
                <p14:modId xmlns:p14="http://schemas.microsoft.com/office/powerpoint/2010/main" val="2683894534"/>
              </p:ext>
            </p:extLst>
          </p:nvPr>
        </p:nvGraphicFramePr>
        <p:xfrm>
          <a:off x="3144062" y="1218923"/>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a:xfrm>
            <a:off x="4996248" y="2871489"/>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9" name="TextBox 9"/>
          <p:cNvSpPr txBox="1"/>
          <p:nvPr/>
        </p:nvSpPr>
        <p:spPr>
          <a:xfrm>
            <a:off x="10378535" y="5715685"/>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7" action="ppaction://hlinkfile"/>
              </a:rPr>
              <a:t>Contenu</a:t>
            </a:r>
            <a:endParaRPr lang="en-US" dirty="0"/>
          </a:p>
        </p:txBody>
      </p:sp>
    </p:spTree>
    <p:extLst>
      <p:ext uri="{BB962C8B-B14F-4D97-AF65-F5344CB8AC3E}">
        <p14:creationId xmlns:p14="http://schemas.microsoft.com/office/powerpoint/2010/main" val="112590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5"/>
            <a:ext cx="5372100" cy="4351338"/>
          </a:xfrm>
        </p:spPr>
        <p:txBody>
          <a:bodyPr/>
          <a:lstStyle/>
          <a:p>
            <a:pPr marL="0" indent="0">
              <a:buNone/>
            </a:pPr>
            <a:r>
              <a:rPr lang="fr-FR" dirty="0" smtClean="0"/>
              <a:t>Considérons ce cas où une partie du plan est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20</a:t>
            </a:fld>
            <a:endParaRPr lang="en-US"/>
          </a:p>
        </p:txBody>
      </p:sp>
      <p:pic>
        <p:nvPicPr>
          <p:cNvPr id="6" name="Picture 5"/>
          <p:cNvPicPr>
            <a:picLocks noChangeAspect="1"/>
          </p:cNvPicPr>
          <p:nvPr/>
        </p:nvPicPr>
        <p:blipFill rotWithShape="1">
          <a:blip r:embed="rId2"/>
          <a:srcRect t="4378"/>
          <a:stretch/>
        </p:blipFill>
        <p:spPr>
          <a:xfrm>
            <a:off x="6563127" y="1338262"/>
            <a:ext cx="4466823" cy="5397980"/>
          </a:xfrm>
          <a:prstGeom prst="rect">
            <a:avLst/>
          </a:prstGeom>
        </p:spPr>
      </p:pic>
      <p:sp>
        <p:nvSpPr>
          <p:cNvPr id="5" name="Date Placeholder 4"/>
          <p:cNvSpPr>
            <a:spLocks noGrp="1"/>
          </p:cNvSpPr>
          <p:nvPr>
            <p:ph type="dt" sz="half" idx="10"/>
          </p:nvPr>
        </p:nvSpPr>
        <p:spPr/>
        <p:txBody>
          <a:bodyPr/>
          <a:lstStyle/>
          <a:p>
            <a:fld id="{681F3F40-BAD1-4706-879F-A9825714C8B8}"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46265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5"/>
            <a:ext cx="5372100" cy="4351338"/>
          </a:xfrm>
        </p:spPr>
        <p:txBody>
          <a:bodyPr/>
          <a:lstStyle/>
          <a:p>
            <a:pPr marL="0" indent="0">
              <a:buNone/>
            </a:pPr>
            <a:r>
              <a:rPr lang="fr-FR" dirty="0" smtClean="0"/>
              <a:t>Considérons ce cas où une partie du plan est oblique.</a:t>
            </a:r>
          </a:p>
          <a:p>
            <a:pPr marL="0" indent="0">
              <a:buNone/>
            </a:pPr>
            <a:endParaRPr lang="fr-FR" dirty="0"/>
          </a:p>
          <a:p>
            <a:pPr marL="0" indent="0">
              <a:buNone/>
            </a:pPr>
            <a:r>
              <a:rPr lang="fr-FR" dirty="0" smtClean="0"/>
              <a:t>Le résultat de l’intersection d’un cylindre et un plan oblique est une ellipse.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21</a:t>
            </a:fld>
            <a:endParaRPr lang="en-US"/>
          </a:p>
        </p:txBody>
      </p:sp>
      <p:pic>
        <p:nvPicPr>
          <p:cNvPr id="5" name="Picture 4"/>
          <p:cNvPicPr>
            <a:picLocks noChangeAspect="1"/>
          </p:cNvPicPr>
          <p:nvPr/>
        </p:nvPicPr>
        <p:blipFill>
          <a:blip r:embed="rId2"/>
          <a:stretch>
            <a:fillRect/>
          </a:stretch>
        </p:blipFill>
        <p:spPr>
          <a:xfrm>
            <a:off x="6699919" y="1571625"/>
            <a:ext cx="4359123" cy="5095876"/>
          </a:xfrm>
          <a:prstGeom prst="rect">
            <a:avLst/>
          </a:prstGeom>
        </p:spPr>
      </p:pic>
      <p:sp>
        <p:nvSpPr>
          <p:cNvPr id="6" name="Date Placeholder 5"/>
          <p:cNvSpPr>
            <a:spLocks noGrp="1"/>
          </p:cNvSpPr>
          <p:nvPr>
            <p:ph type="dt" sz="half" idx="10"/>
          </p:nvPr>
        </p:nvSpPr>
        <p:spPr/>
        <p:txBody>
          <a:bodyPr/>
          <a:lstStyle/>
          <a:p>
            <a:fld id="{DD810BC8-6FB2-474D-9195-96764C379633}"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712989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5"/>
            <a:ext cx="5372100" cy="4351338"/>
          </a:xfrm>
        </p:spPr>
        <p:txBody>
          <a:bodyPr>
            <a:normAutofit/>
          </a:bodyPr>
          <a:lstStyle/>
          <a:p>
            <a:pPr marL="0" indent="0">
              <a:buNone/>
            </a:pPr>
            <a:r>
              <a:rPr lang="fr-FR" dirty="0" smtClean="0"/>
              <a:t>Considérons ce cas où une partie du plan est oblique.</a:t>
            </a:r>
          </a:p>
          <a:p>
            <a:pPr marL="0" indent="0">
              <a:buNone/>
            </a:pPr>
            <a:endParaRPr lang="fr-FR" dirty="0"/>
          </a:p>
          <a:p>
            <a:pPr marL="0" indent="0">
              <a:buNone/>
            </a:pPr>
            <a:r>
              <a:rPr lang="fr-FR" dirty="0" smtClean="0"/>
              <a:t>Le résultat de l’intersection d’un cylindre et un plan oblique est une ellipse.</a:t>
            </a:r>
          </a:p>
          <a:p>
            <a:pPr marL="0" indent="0">
              <a:buNone/>
            </a:pPr>
            <a:endParaRPr lang="fr-FR" dirty="0"/>
          </a:p>
          <a:p>
            <a:pPr marL="0" indent="0">
              <a:buNone/>
            </a:pPr>
            <a:r>
              <a:rPr lang="fr-FR" dirty="0" smtClean="0"/>
              <a:t>Nous allons montrer comment réaliser le dessin de cette pièce.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22</a:t>
            </a:fld>
            <a:endParaRPr lang="en-US"/>
          </a:p>
        </p:txBody>
      </p:sp>
      <p:pic>
        <p:nvPicPr>
          <p:cNvPr id="5" name="Picture 4"/>
          <p:cNvPicPr>
            <a:picLocks noChangeAspect="1"/>
          </p:cNvPicPr>
          <p:nvPr/>
        </p:nvPicPr>
        <p:blipFill>
          <a:blip r:embed="rId2"/>
          <a:stretch>
            <a:fillRect/>
          </a:stretch>
        </p:blipFill>
        <p:spPr>
          <a:xfrm>
            <a:off x="6699919" y="1571625"/>
            <a:ext cx="4359123" cy="5095876"/>
          </a:xfrm>
          <a:prstGeom prst="rect">
            <a:avLst/>
          </a:prstGeom>
        </p:spPr>
      </p:pic>
      <p:sp>
        <p:nvSpPr>
          <p:cNvPr id="6" name="TextBox 5"/>
          <p:cNvSpPr txBox="1"/>
          <p:nvPr/>
        </p:nvSpPr>
        <p:spPr>
          <a:xfrm>
            <a:off x="6477000" y="2184400"/>
            <a:ext cx="1765300" cy="707886"/>
          </a:xfrm>
          <a:prstGeom prst="rect">
            <a:avLst/>
          </a:prstGeom>
          <a:noFill/>
          <a:ln w="28575">
            <a:solidFill>
              <a:srgbClr val="FF0000"/>
            </a:solidFill>
          </a:ln>
        </p:spPr>
        <p:txBody>
          <a:bodyPr wrap="square" rtlCol="0">
            <a:spAutoFit/>
          </a:bodyPr>
          <a:lstStyle/>
          <a:p>
            <a:pPr algn="ctr"/>
            <a:r>
              <a:rPr lang="fr-FR" sz="2000" dirty="0" smtClean="0">
                <a:solidFill>
                  <a:srgbClr val="FF0000"/>
                </a:solidFill>
              </a:rPr>
              <a:t>Partie d’une ellipse</a:t>
            </a:r>
            <a:endParaRPr lang="en-US" sz="2000" dirty="0">
              <a:solidFill>
                <a:srgbClr val="FF0000"/>
              </a:solidFill>
            </a:endParaRPr>
          </a:p>
        </p:txBody>
      </p:sp>
      <p:cxnSp>
        <p:nvCxnSpPr>
          <p:cNvPr id="8" name="Straight Arrow Connector 7"/>
          <p:cNvCxnSpPr>
            <a:stCxn id="6" idx="2"/>
          </p:cNvCxnSpPr>
          <p:nvPr/>
        </p:nvCxnSpPr>
        <p:spPr>
          <a:xfrm>
            <a:off x="7359650" y="2892286"/>
            <a:ext cx="539750" cy="6891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7679854" y="3187699"/>
            <a:ext cx="2737575" cy="2075311"/>
          </a:xfrm>
          <a:custGeom>
            <a:avLst/>
            <a:gdLst>
              <a:gd name="connsiteX0" fmla="*/ 798064 w 2741379"/>
              <a:gd name="connsiteY0" fmla="*/ 0 h 2075590"/>
              <a:gd name="connsiteX1" fmla="*/ 340864 w 2741379"/>
              <a:gd name="connsiteY1" fmla="*/ 330200 h 2075590"/>
              <a:gd name="connsiteX2" fmla="*/ 61464 w 2741379"/>
              <a:gd name="connsiteY2" fmla="*/ 774700 h 2075590"/>
              <a:gd name="connsiteX3" fmla="*/ 10664 w 2741379"/>
              <a:gd name="connsiteY3" fmla="*/ 1371600 h 2075590"/>
              <a:gd name="connsiteX4" fmla="*/ 213864 w 2741379"/>
              <a:gd name="connsiteY4" fmla="*/ 1689100 h 2075590"/>
              <a:gd name="connsiteX5" fmla="*/ 658364 w 2741379"/>
              <a:gd name="connsiteY5" fmla="*/ 1993900 h 2075590"/>
              <a:gd name="connsiteX6" fmla="*/ 1280664 w 2741379"/>
              <a:gd name="connsiteY6" fmla="*/ 2070100 h 2075590"/>
              <a:gd name="connsiteX7" fmla="*/ 1953764 w 2741379"/>
              <a:gd name="connsiteY7" fmla="*/ 1879600 h 2075590"/>
              <a:gd name="connsiteX8" fmla="*/ 2385564 w 2741379"/>
              <a:gd name="connsiteY8" fmla="*/ 1587500 h 2075590"/>
              <a:gd name="connsiteX9" fmla="*/ 2639564 w 2741379"/>
              <a:gd name="connsiteY9" fmla="*/ 1181100 h 2075590"/>
              <a:gd name="connsiteX10" fmla="*/ 2741164 w 2741379"/>
              <a:gd name="connsiteY10" fmla="*/ 825500 h 2075590"/>
              <a:gd name="connsiteX11" fmla="*/ 2664964 w 2741379"/>
              <a:gd name="connsiteY11" fmla="*/ 482600 h 2075590"/>
              <a:gd name="connsiteX0" fmla="*/ 797372 w 2740687"/>
              <a:gd name="connsiteY0" fmla="*/ 0 h 2075311"/>
              <a:gd name="connsiteX1" fmla="*/ 340172 w 2740687"/>
              <a:gd name="connsiteY1" fmla="*/ 330200 h 2075311"/>
              <a:gd name="connsiteX2" fmla="*/ 60772 w 2740687"/>
              <a:gd name="connsiteY2" fmla="*/ 774700 h 2075311"/>
              <a:gd name="connsiteX3" fmla="*/ 9972 w 2740687"/>
              <a:gd name="connsiteY3" fmla="*/ 1371600 h 2075311"/>
              <a:gd name="connsiteX4" fmla="*/ 203647 w 2740687"/>
              <a:gd name="connsiteY4" fmla="*/ 1708150 h 2075311"/>
              <a:gd name="connsiteX5" fmla="*/ 657672 w 2740687"/>
              <a:gd name="connsiteY5" fmla="*/ 1993900 h 2075311"/>
              <a:gd name="connsiteX6" fmla="*/ 1279972 w 2740687"/>
              <a:gd name="connsiteY6" fmla="*/ 2070100 h 2075311"/>
              <a:gd name="connsiteX7" fmla="*/ 1953072 w 2740687"/>
              <a:gd name="connsiteY7" fmla="*/ 1879600 h 2075311"/>
              <a:gd name="connsiteX8" fmla="*/ 2384872 w 2740687"/>
              <a:gd name="connsiteY8" fmla="*/ 1587500 h 2075311"/>
              <a:gd name="connsiteX9" fmla="*/ 2638872 w 2740687"/>
              <a:gd name="connsiteY9" fmla="*/ 1181100 h 2075311"/>
              <a:gd name="connsiteX10" fmla="*/ 2740472 w 2740687"/>
              <a:gd name="connsiteY10" fmla="*/ 825500 h 2075311"/>
              <a:gd name="connsiteX11" fmla="*/ 2664272 w 2740687"/>
              <a:gd name="connsiteY11" fmla="*/ 482600 h 2075311"/>
              <a:gd name="connsiteX0" fmla="*/ 803746 w 2747061"/>
              <a:gd name="connsiteY0" fmla="*/ 0 h 2075311"/>
              <a:gd name="connsiteX1" fmla="*/ 346546 w 2747061"/>
              <a:gd name="connsiteY1" fmla="*/ 330200 h 2075311"/>
              <a:gd name="connsiteX2" fmla="*/ 48096 w 2747061"/>
              <a:gd name="connsiteY2" fmla="*/ 793750 h 2075311"/>
              <a:gd name="connsiteX3" fmla="*/ 16346 w 2747061"/>
              <a:gd name="connsiteY3" fmla="*/ 1371600 h 2075311"/>
              <a:gd name="connsiteX4" fmla="*/ 210021 w 2747061"/>
              <a:gd name="connsiteY4" fmla="*/ 1708150 h 2075311"/>
              <a:gd name="connsiteX5" fmla="*/ 664046 w 2747061"/>
              <a:gd name="connsiteY5" fmla="*/ 1993900 h 2075311"/>
              <a:gd name="connsiteX6" fmla="*/ 1286346 w 2747061"/>
              <a:gd name="connsiteY6" fmla="*/ 2070100 h 2075311"/>
              <a:gd name="connsiteX7" fmla="*/ 1959446 w 2747061"/>
              <a:gd name="connsiteY7" fmla="*/ 1879600 h 2075311"/>
              <a:gd name="connsiteX8" fmla="*/ 2391246 w 2747061"/>
              <a:gd name="connsiteY8" fmla="*/ 1587500 h 2075311"/>
              <a:gd name="connsiteX9" fmla="*/ 2645246 w 2747061"/>
              <a:gd name="connsiteY9" fmla="*/ 1181100 h 2075311"/>
              <a:gd name="connsiteX10" fmla="*/ 2746846 w 2747061"/>
              <a:gd name="connsiteY10" fmla="*/ 825500 h 2075311"/>
              <a:gd name="connsiteX11" fmla="*/ 2670646 w 2747061"/>
              <a:gd name="connsiteY11" fmla="*/ 482600 h 2075311"/>
              <a:gd name="connsiteX0" fmla="*/ 803746 w 2737575"/>
              <a:gd name="connsiteY0" fmla="*/ 0 h 2075311"/>
              <a:gd name="connsiteX1" fmla="*/ 346546 w 2737575"/>
              <a:gd name="connsiteY1" fmla="*/ 330200 h 2075311"/>
              <a:gd name="connsiteX2" fmla="*/ 48096 w 2737575"/>
              <a:gd name="connsiteY2" fmla="*/ 793750 h 2075311"/>
              <a:gd name="connsiteX3" fmla="*/ 16346 w 2737575"/>
              <a:gd name="connsiteY3" fmla="*/ 1371600 h 2075311"/>
              <a:gd name="connsiteX4" fmla="*/ 210021 w 2737575"/>
              <a:gd name="connsiteY4" fmla="*/ 1708150 h 2075311"/>
              <a:gd name="connsiteX5" fmla="*/ 664046 w 2737575"/>
              <a:gd name="connsiteY5" fmla="*/ 1993900 h 2075311"/>
              <a:gd name="connsiteX6" fmla="*/ 1286346 w 2737575"/>
              <a:gd name="connsiteY6" fmla="*/ 2070100 h 2075311"/>
              <a:gd name="connsiteX7" fmla="*/ 1959446 w 2737575"/>
              <a:gd name="connsiteY7" fmla="*/ 1879600 h 2075311"/>
              <a:gd name="connsiteX8" fmla="*/ 2391246 w 2737575"/>
              <a:gd name="connsiteY8" fmla="*/ 1587500 h 2075311"/>
              <a:gd name="connsiteX9" fmla="*/ 2645246 w 2737575"/>
              <a:gd name="connsiteY9" fmla="*/ 1181100 h 2075311"/>
              <a:gd name="connsiteX10" fmla="*/ 2737321 w 2737575"/>
              <a:gd name="connsiteY10" fmla="*/ 806450 h 2075311"/>
              <a:gd name="connsiteX11" fmla="*/ 2670646 w 2737575"/>
              <a:gd name="connsiteY11" fmla="*/ 482600 h 2075311"/>
              <a:gd name="connsiteX0" fmla="*/ 803746 w 2737575"/>
              <a:gd name="connsiteY0" fmla="*/ 0 h 2075311"/>
              <a:gd name="connsiteX1" fmla="*/ 346546 w 2737575"/>
              <a:gd name="connsiteY1" fmla="*/ 330200 h 2075311"/>
              <a:gd name="connsiteX2" fmla="*/ 48096 w 2737575"/>
              <a:gd name="connsiteY2" fmla="*/ 793750 h 2075311"/>
              <a:gd name="connsiteX3" fmla="*/ 16346 w 2737575"/>
              <a:gd name="connsiteY3" fmla="*/ 1371600 h 2075311"/>
              <a:gd name="connsiteX4" fmla="*/ 210021 w 2737575"/>
              <a:gd name="connsiteY4" fmla="*/ 1708150 h 2075311"/>
              <a:gd name="connsiteX5" fmla="*/ 664046 w 2737575"/>
              <a:gd name="connsiteY5" fmla="*/ 1993900 h 2075311"/>
              <a:gd name="connsiteX6" fmla="*/ 1286346 w 2737575"/>
              <a:gd name="connsiteY6" fmla="*/ 2070100 h 2075311"/>
              <a:gd name="connsiteX7" fmla="*/ 1959446 w 2737575"/>
              <a:gd name="connsiteY7" fmla="*/ 1879600 h 2075311"/>
              <a:gd name="connsiteX8" fmla="*/ 2391246 w 2737575"/>
              <a:gd name="connsiteY8" fmla="*/ 1587500 h 2075311"/>
              <a:gd name="connsiteX9" fmla="*/ 2645246 w 2737575"/>
              <a:gd name="connsiteY9" fmla="*/ 1181100 h 2075311"/>
              <a:gd name="connsiteX10" fmla="*/ 2737321 w 2737575"/>
              <a:gd name="connsiteY10" fmla="*/ 806450 h 2075311"/>
              <a:gd name="connsiteX11" fmla="*/ 2670646 w 2737575"/>
              <a:gd name="connsiteY11" fmla="*/ 482600 h 207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7575" h="2075311">
                <a:moveTo>
                  <a:pt x="803746" y="0"/>
                </a:moveTo>
                <a:cubicBezTo>
                  <a:pt x="636529" y="100542"/>
                  <a:pt x="472488" y="197908"/>
                  <a:pt x="346546" y="330200"/>
                </a:cubicBezTo>
                <a:cubicBezTo>
                  <a:pt x="220604" y="462492"/>
                  <a:pt x="103129" y="620183"/>
                  <a:pt x="48096" y="793750"/>
                </a:cubicBezTo>
                <a:cubicBezTo>
                  <a:pt x="-6937" y="967317"/>
                  <a:pt x="-10642" y="1219200"/>
                  <a:pt x="16346" y="1371600"/>
                </a:cubicBezTo>
                <a:cubicBezTo>
                  <a:pt x="43334" y="1524000"/>
                  <a:pt x="111596" y="1594908"/>
                  <a:pt x="210021" y="1708150"/>
                </a:cubicBezTo>
                <a:cubicBezTo>
                  <a:pt x="308446" y="1821392"/>
                  <a:pt x="484658" y="1933575"/>
                  <a:pt x="664046" y="1993900"/>
                </a:cubicBezTo>
                <a:cubicBezTo>
                  <a:pt x="843434" y="2054225"/>
                  <a:pt x="1070446" y="2089150"/>
                  <a:pt x="1286346" y="2070100"/>
                </a:cubicBezTo>
                <a:cubicBezTo>
                  <a:pt x="1502246" y="2051050"/>
                  <a:pt x="1775296" y="1960033"/>
                  <a:pt x="1959446" y="1879600"/>
                </a:cubicBezTo>
                <a:cubicBezTo>
                  <a:pt x="2143596" y="1799167"/>
                  <a:pt x="2276946" y="1703917"/>
                  <a:pt x="2391246" y="1587500"/>
                </a:cubicBezTo>
                <a:cubicBezTo>
                  <a:pt x="2505546" y="1471083"/>
                  <a:pt x="2587567" y="1311275"/>
                  <a:pt x="2645246" y="1181100"/>
                </a:cubicBezTo>
                <a:cubicBezTo>
                  <a:pt x="2702925" y="1050925"/>
                  <a:pt x="2733088" y="922867"/>
                  <a:pt x="2737321" y="806450"/>
                </a:cubicBezTo>
                <a:cubicBezTo>
                  <a:pt x="2741554" y="690033"/>
                  <a:pt x="2691813" y="539750"/>
                  <a:pt x="2670646" y="48260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p:cNvSpPr>
            <a:spLocks noGrp="1"/>
          </p:cNvSpPr>
          <p:nvPr>
            <p:ph type="dt" sz="half" idx="10"/>
          </p:nvPr>
        </p:nvSpPr>
        <p:spPr/>
        <p:txBody>
          <a:bodyPr/>
          <a:lstStyle/>
          <a:p>
            <a:fld id="{6D19A4A2-2FE1-47E5-AEC3-E2DE02C5D2E2}"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51790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5"/>
            <a:ext cx="5372100" cy="4351338"/>
          </a:xfrm>
        </p:spPr>
        <p:txBody>
          <a:bodyPr/>
          <a:lstStyle/>
          <a:p>
            <a:pPr marL="0" indent="0">
              <a:buNone/>
            </a:pPr>
            <a:r>
              <a:rPr lang="fr-FR" dirty="0" smtClean="0"/>
              <a:t>Nous considérons que la vue de face a été choisie comme dans ce dessin.</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23</a:t>
            </a:fld>
            <a:endParaRPr lang="en-US"/>
          </a:p>
        </p:txBody>
      </p:sp>
      <p:pic>
        <p:nvPicPr>
          <p:cNvPr id="7" name="Picture 6"/>
          <p:cNvPicPr>
            <a:picLocks noChangeAspect="1"/>
          </p:cNvPicPr>
          <p:nvPr/>
        </p:nvPicPr>
        <p:blipFill>
          <a:blip r:embed="rId2"/>
          <a:stretch>
            <a:fillRect/>
          </a:stretch>
        </p:blipFill>
        <p:spPr>
          <a:xfrm rot="16200000">
            <a:off x="9203969" y="2095502"/>
            <a:ext cx="2943225" cy="2133600"/>
          </a:xfrm>
          <a:prstGeom prst="rect">
            <a:avLst/>
          </a:prstGeom>
        </p:spPr>
      </p:pic>
      <p:sp>
        <p:nvSpPr>
          <p:cNvPr id="10" name="TextBox 9"/>
          <p:cNvSpPr txBox="1"/>
          <p:nvPr/>
        </p:nvSpPr>
        <p:spPr>
          <a:xfrm>
            <a:off x="7509490" y="3669576"/>
            <a:ext cx="1765300" cy="1015663"/>
          </a:xfrm>
          <a:prstGeom prst="rect">
            <a:avLst/>
          </a:prstGeom>
          <a:noFill/>
          <a:ln w="28575">
            <a:solidFill>
              <a:srgbClr val="FF0000"/>
            </a:solidFill>
          </a:ln>
        </p:spPr>
        <p:txBody>
          <a:bodyPr wrap="square" rtlCol="0">
            <a:spAutoFit/>
          </a:bodyPr>
          <a:lstStyle/>
          <a:p>
            <a:pPr algn="ctr"/>
            <a:r>
              <a:rPr lang="fr-FR" sz="2000" dirty="0" smtClean="0"/>
              <a:t>La partie elliptique est ici</a:t>
            </a:r>
            <a:endParaRPr lang="en-US" sz="2000" dirty="0"/>
          </a:p>
        </p:txBody>
      </p:sp>
      <p:cxnSp>
        <p:nvCxnSpPr>
          <p:cNvPr id="12" name="Straight Arrow Connector 11"/>
          <p:cNvCxnSpPr>
            <a:stCxn id="10" idx="3"/>
          </p:cNvCxnSpPr>
          <p:nvPr/>
        </p:nvCxnSpPr>
        <p:spPr>
          <a:xfrm flipV="1">
            <a:off x="9274790" y="3028951"/>
            <a:ext cx="1145560" cy="11484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EDE5336A-D2E1-4228-AABE-CF4D2D35B814}"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899714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5"/>
            <a:ext cx="5372100" cy="4351338"/>
          </a:xfrm>
        </p:spPr>
        <p:txBody>
          <a:bodyPr/>
          <a:lstStyle/>
          <a:p>
            <a:pPr marL="0" indent="0">
              <a:buNone/>
            </a:pPr>
            <a:r>
              <a:rPr lang="fr-FR" dirty="0" smtClean="0"/>
              <a:t>Nous considérons que la vue de face a été choisie comme dans ce dessin.</a:t>
            </a:r>
          </a:p>
          <a:p>
            <a:pPr marL="0" indent="0">
              <a:buNone/>
            </a:pPr>
            <a:endParaRPr lang="fr-FR" dirty="0"/>
          </a:p>
          <a:p>
            <a:pPr marL="0" indent="0">
              <a:buNone/>
            </a:pPr>
            <a:r>
              <a:rPr lang="fr-FR" dirty="0" smtClean="0"/>
              <a:t>Construire la vue de dessus est assez facile.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24</a:t>
            </a:fld>
            <a:endParaRPr lang="en-US"/>
          </a:p>
        </p:txBody>
      </p:sp>
      <p:pic>
        <p:nvPicPr>
          <p:cNvPr id="10" name="Picture 9"/>
          <p:cNvPicPr>
            <a:picLocks noChangeAspect="1"/>
          </p:cNvPicPr>
          <p:nvPr/>
        </p:nvPicPr>
        <p:blipFill>
          <a:blip r:embed="rId2"/>
          <a:stretch>
            <a:fillRect/>
          </a:stretch>
        </p:blipFill>
        <p:spPr>
          <a:xfrm rot="16200000">
            <a:off x="9203969" y="2095502"/>
            <a:ext cx="2943225" cy="2133600"/>
          </a:xfrm>
          <a:prstGeom prst="rect">
            <a:avLst/>
          </a:prstGeom>
        </p:spPr>
      </p:pic>
      <p:sp>
        <p:nvSpPr>
          <p:cNvPr id="5" name="Date Placeholder 4"/>
          <p:cNvSpPr>
            <a:spLocks noGrp="1"/>
          </p:cNvSpPr>
          <p:nvPr>
            <p:ph type="dt" sz="half" idx="10"/>
          </p:nvPr>
        </p:nvSpPr>
        <p:spPr/>
        <p:txBody>
          <a:bodyPr/>
          <a:lstStyle/>
          <a:p>
            <a:fld id="{ADC8D7E3-0081-4D5D-BD66-1DE07488DC46}"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167046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rot="16200000">
            <a:off x="9203969" y="2095502"/>
            <a:ext cx="2943225" cy="2133600"/>
          </a:xfrm>
          <a:prstGeom prst="rect">
            <a:avLst/>
          </a:prstGeom>
        </p:spPr>
      </p:pic>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25</a:t>
            </a:fld>
            <a:endParaRPr lang="en-US"/>
          </a:p>
        </p:txBody>
      </p:sp>
      <p:cxnSp>
        <p:nvCxnSpPr>
          <p:cNvPr id="6" name="Straight Connector 5"/>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idx="1"/>
          </p:nvPr>
        </p:nvSpPr>
        <p:spPr/>
        <p:txBody>
          <a:bodyPr/>
          <a:lstStyle/>
          <a:p>
            <a:endParaRPr lang="en-US"/>
          </a:p>
        </p:txBody>
      </p:sp>
      <p:sp>
        <p:nvSpPr>
          <p:cNvPr id="10" name="Content Placeholder 2"/>
          <p:cNvSpPr txBox="1">
            <a:spLocks/>
          </p:cNvSpPr>
          <p:nvPr/>
        </p:nvSpPr>
        <p:spPr>
          <a:xfrm>
            <a:off x="838200" y="1591698"/>
            <a:ext cx="5372100" cy="515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sz="2000" b="1" i="1" dirty="0" smtClean="0"/>
              <a:t>Construire la vue de dessus :</a:t>
            </a:r>
          </a:p>
          <a:p>
            <a:pPr marL="0" indent="0">
              <a:lnSpc>
                <a:spcPct val="150000"/>
              </a:lnSpc>
              <a:buFont typeface="Arial" panose="020B0604020202020204" pitchFamily="34" charset="0"/>
              <a:buNone/>
            </a:pPr>
            <a:r>
              <a:rPr lang="fr-FR" sz="2000" dirty="0" smtClean="0"/>
              <a:t>On place deux lignes de construction qui définissent le diamètre du cylindre.</a:t>
            </a:r>
          </a:p>
          <a:p>
            <a:pPr marL="0" indent="0">
              <a:lnSpc>
                <a:spcPct val="150000"/>
              </a:lnSpc>
              <a:buFont typeface="Arial" panose="020B0604020202020204" pitchFamily="34" charset="0"/>
              <a:buNone/>
            </a:pPr>
            <a:r>
              <a:rPr lang="fr-FR" sz="2000" dirty="0" smtClean="0">
                <a:solidFill>
                  <a:schemeClr val="bg1"/>
                </a:solidFill>
              </a:rPr>
              <a:t>Sa projection vers le bas serai un cercle que l’on trace.</a:t>
            </a:r>
          </a:p>
          <a:p>
            <a:pPr marL="0" indent="0">
              <a:lnSpc>
                <a:spcPct val="150000"/>
              </a:lnSpc>
              <a:buFont typeface="Arial" panose="020B0604020202020204" pitchFamily="34" charset="0"/>
              <a:buNone/>
            </a:pPr>
            <a:r>
              <a:rPr lang="fr-FR" sz="2000" dirty="0" smtClean="0">
                <a:solidFill>
                  <a:schemeClr val="bg1"/>
                </a:solidFill>
              </a:rPr>
              <a:t>La partie visible est détectée facilement.</a:t>
            </a:r>
          </a:p>
          <a:p>
            <a:pPr marL="0" indent="0">
              <a:lnSpc>
                <a:spcPct val="150000"/>
              </a:lnSpc>
              <a:buFont typeface="Arial" panose="020B0604020202020204" pitchFamily="34" charset="0"/>
              <a:buNone/>
            </a:pPr>
            <a:r>
              <a:rPr lang="fr-FR" sz="2000" dirty="0" smtClean="0">
                <a:solidFill>
                  <a:schemeClr val="bg1"/>
                </a:solidFill>
              </a:rPr>
              <a:t>Il n’y a pas des arêtes cachés.</a:t>
            </a:r>
          </a:p>
          <a:p>
            <a:pPr marL="0" indent="0">
              <a:lnSpc>
                <a:spcPct val="150000"/>
              </a:lnSpc>
              <a:buFont typeface="Arial" panose="020B0604020202020204" pitchFamily="34" charset="0"/>
              <a:buNone/>
            </a:pPr>
            <a:r>
              <a:rPr lang="fr-FR" sz="2000" dirty="0" smtClean="0">
                <a:solidFill>
                  <a:schemeClr val="bg1"/>
                </a:solidFill>
              </a:rPr>
              <a:t>On ajoute les lignes mixtes.</a:t>
            </a: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369F7570-97B2-40B5-9076-81EDB703F83A}"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035251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a:xfrm>
            <a:off x="9359348" y="6415460"/>
            <a:ext cx="2743200" cy="365125"/>
          </a:xfrm>
        </p:spPr>
        <p:txBody>
          <a:bodyPr/>
          <a:lstStyle/>
          <a:p>
            <a:fld id="{FF19FD34-F3E2-41A0-88F1-A5505E346591}" type="slidenum">
              <a:rPr lang="en-US" smtClean="0"/>
              <a:t>26</a:t>
            </a:fld>
            <a:endParaRPr lang="en-US"/>
          </a:p>
        </p:txBody>
      </p:sp>
      <p:sp>
        <p:nvSpPr>
          <p:cNvPr id="5" name="Oval 4"/>
          <p:cNvSpPr/>
          <p:nvPr/>
        </p:nvSpPr>
        <p:spPr>
          <a:xfrm>
            <a:off x="9856236" y="5002168"/>
            <a:ext cx="1749425" cy="174650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rot="16200000">
            <a:off x="9203969" y="2095502"/>
            <a:ext cx="2943225" cy="2133600"/>
          </a:xfrm>
          <a:prstGeom prst="rect">
            <a:avLst/>
          </a:prstGeom>
        </p:spPr>
      </p:pic>
      <p:cxnSp>
        <p:nvCxnSpPr>
          <p:cNvPr id="10" name="Straight Connector 9"/>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p:txBody>
          <a:bodyPr/>
          <a:lstStyle/>
          <a:p>
            <a:endParaRPr lang="en-US"/>
          </a:p>
        </p:txBody>
      </p:sp>
      <p:sp>
        <p:nvSpPr>
          <p:cNvPr id="13" name="Content Placeholder 2"/>
          <p:cNvSpPr txBox="1">
            <a:spLocks/>
          </p:cNvSpPr>
          <p:nvPr/>
        </p:nvSpPr>
        <p:spPr>
          <a:xfrm>
            <a:off x="838200" y="1591698"/>
            <a:ext cx="5372100" cy="515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sz="2000" b="1" i="1" dirty="0" smtClean="0"/>
              <a:t>Construire la vue de dessus :</a:t>
            </a:r>
          </a:p>
          <a:p>
            <a:pPr marL="0" indent="0">
              <a:lnSpc>
                <a:spcPct val="150000"/>
              </a:lnSpc>
              <a:buFont typeface="Arial" panose="020B0604020202020204" pitchFamily="34" charset="0"/>
              <a:buNone/>
            </a:pPr>
            <a:r>
              <a:rPr lang="fr-FR" sz="2000" dirty="0" smtClean="0"/>
              <a:t>On place deux lignes de construction qui définissent le diamètre du cylindre.</a:t>
            </a:r>
          </a:p>
          <a:p>
            <a:pPr marL="0" indent="0">
              <a:lnSpc>
                <a:spcPct val="150000"/>
              </a:lnSpc>
              <a:buFont typeface="Arial" panose="020B0604020202020204" pitchFamily="34" charset="0"/>
              <a:buNone/>
            </a:pPr>
            <a:r>
              <a:rPr lang="fr-FR" sz="2000" dirty="0" smtClean="0"/>
              <a:t>Sa projection vers le bas serait un cercle que l’on trace.</a:t>
            </a:r>
          </a:p>
          <a:p>
            <a:pPr marL="0" indent="0">
              <a:lnSpc>
                <a:spcPct val="150000"/>
              </a:lnSpc>
              <a:buFont typeface="Arial" panose="020B0604020202020204" pitchFamily="34" charset="0"/>
              <a:buNone/>
            </a:pPr>
            <a:r>
              <a:rPr lang="fr-FR" sz="2000" dirty="0" smtClean="0">
                <a:solidFill>
                  <a:schemeClr val="bg1"/>
                </a:solidFill>
              </a:rPr>
              <a:t>La partie visible est détectée facilement.</a:t>
            </a:r>
          </a:p>
          <a:p>
            <a:pPr marL="0" indent="0">
              <a:lnSpc>
                <a:spcPct val="150000"/>
              </a:lnSpc>
              <a:buFont typeface="Arial" panose="020B0604020202020204" pitchFamily="34" charset="0"/>
              <a:buNone/>
            </a:pPr>
            <a:r>
              <a:rPr lang="fr-FR" sz="2000" dirty="0" smtClean="0">
                <a:solidFill>
                  <a:schemeClr val="bg1"/>
                </a:solidFill>
              </a:rPr>
              <a:t>Il n’y a pas des arêtes cachés.</a:t>
            </a:r>
          </a:p>
          <a:p>
            <a:pPr marL="0" indent="0">
              <a:lnSpc>
                <a:spcPct val="150000"/>
              </a:lnSpc>
              <a:buFont typeface="Arial" panose="020B0604020202020204" pitchFamily="34" charset="0"/>
              <a:buNone/>
            </a:pPr>
            <a:r>
              <a:rPr lang="fr-FR" sz="2000" dirty="0" smtClean="0">
                <a:solidFill>
                  <a:schemeClr val="bg1"/>
                </a:solidFill>
              </a:rPr>
              <a:t>On ajoute les lignes mixtes.</a:t>
            </a: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3F0AE4C4-17A6-4B3F-A640-D0690AAEBAC4}"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695455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9856236" y="5002168"/>
            <a:ext cx="1749425" cy="174650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stretch>
            <a:fillRect/>
          </a:stretch>
        </p:blipFill>
        <p:spPr>
          <a:xfrm rot="16200000">
            <a:off x="9203969" y="2095502"/>
            <a:ext cx="2943225" cy="2133600"/>
          </a:xfrm>
          <a:prstGeom prst="rect">
            <a:avLst/>
          </a:prstGeom>
        </p:spPr>
      </p:pic>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27</a:t>
            </a:fld>
            <a:endParaRPr lang="en-US"/>
          </a:p>
        </p:txBody>
      </p:sp>
      <p:cxnSp>
        <p:nvCxnSpPr>
          <p:cNvPr id="9" name="Straight Connector 8"/>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19"/>
          <p:cNvSpPr>
            <a:spLocks noGrp="1"/>
          </p:cNvSpPr>
          <p:nvPr>
            <p:ph idx="1"/>
          </p:nvPr>
        </p:nvSpPr>
        <p:spPr/>
        <p:txBody>
          <a:bodyPr/>
          <a:lstStyle/>
          <a:p>
            <a:endParaRPr lang="en-US" dirty="0"/>
          </a:p>
        </p:txBody>
      </p:sp>
      <p:sp>
        <p:nvSpPr>
          <p:cNvPr id="21" name="Content Placeholder 2"/>
          <p:cNvSpPr txBox="1">
            <a:spLocks/>
          </p:cNvSpPr>
          <p:nvPr/>
        </p:nvSpPr>
        <p:spPr>
          <a:xfrm>
            <a:off x="838200" y="1591698"/>
            <a:ext cx="5372100" cy="515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sz="2000" b="1" i="1" dirty="0" smtClean="0"/>
              <a:t>Construire la vue de dessus :</a:t>
            </a:r>
          </a:p>
          <a:p>
            <a:pPr marL="0" indent="0">
              <a:lnSpc>
                <a:spcPct val="150000"/>
              </a:lnSpc>
              <a:buFont typeface="Arial" panose="020B0604020202020204" pitchFamily="34" charset="0"/>
              <a:buNone/>
            </a:pPr>
            <a:r>
              <a:rPr lang="fr-FR" sz="2000" dirty="0" smtClean="0"/>
              <a:t>On place deux lignes de construction qui définissent le diamètre du cylindre.</a:t>
            </a:r>
          </a:p>
          <a:p>
            <a:pPr marL="0" indent="0">
              <a:lnSpc>
                <a:spcPct val="150000"/>
              </a:lnSpc>
              <a:buFont typeface="Arial" panose="020B0604020202020204" pitchFamily="34" charset="0"/>
              <a:buNone/>
            </a:pPr>
            <a:r>
              <a:rPr lang="fr-FR" sz="2000" dirty="0" smtClean="0"/>
              <a:t>Sa projection vers le bas serait un cercle que l’on trace.</a:t>
            </a:r>
          </a:p>
          <a:p>
            <a:pPr marL="0" indent="0">
              <a:lnSpc>
                <a:spcPct val="150000"/>
              </a:lnSpc>
              <a:buFont typeface="Arial" panose="020B0604020202020204" pitchFamily="34" charset="0"/>
              <a:buNone/>
            </a:pPr>
            <a:r>
              <a:rPr lang="fr-FR" sz="2000" dirty="0" smtClean="0"/>
              <a:t>La partie visible est détectée facilement.</a:t>
            </a:r>
          </a:p>
          <a:p>
            <a:pPr marL="0" indent="0">
              <a:lnSpc>
                <a:spcPct val="150000"/>
              </a:lnSpc>
              <a:buFont typeface="Arial" panose="020B0604020202020204" pitchFamily="34" charset="0"/>
              <a:buNone/>
            </a:pPr>
            <a:r>
              <a:rPr lang="fr-FR" sz="2000" dirty="0" smtClean="0">
                <a:solidFill>
                  <a:schemeClr val="bg1"/>
                </a:solidFill>
              </a:rPr>
              <a:t>Il n’y a pas des arêtes cachés.</a:t>
            </a:r>
          </a:p>
          <a:p>
            <a:pPr marL="0" indent="0">
              <a:lnSpc>
                <a:spcPct val="150000"/>
              </a:lnSpc>
              <a:buFont typeface="Arial" panose="020B0604020202020204" pitchFamily="34" charset="0"/>
              <a:buNone/>
            </a:pPr>
            <a:r>
              <a:rPr lang="fr-FR" sz="2000" dirty="0" smtClean="0">
                <a:solidFill>
                  <a:schemeClr val="bg1"/>
                </a:solidFill>
              </a:rPr>
              <a:t>On ajoute les lignes mixtes.</a:t>
            </a: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E1F62D9B-653B-444D-9D92-C75919BDB1C8}"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252262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9856236" y="5002168"/>
            <a:ext cx="1749425" cy="174650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28</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idx="1"/>
          </p:nvPr>
        </p:nvSpPr>
        <p:spPr/>
        <p:txBody>
          <a:bodyPr/>
          <a:lstStyle/>
          <a:p>
            <a:endParaRPr lang="en-US" dirty="0"/>
          </a:p>
        </p:txBody>
      </p:sp>
      <p:sp>
        <p:nvSpPr>
          <p:cNvPr id="19" name="Content Placeholder 2"/>
          <p:cNvSpPr txBox="1">
            <a:spLocks/>
          </p:cNvSpPr>
          <p:nvPr/>
        </p:nvSpPr>
        <p:spPr>
          <a:xfrm>
            <a:off x="838200" y="1591698"/>
            <a:ext cx="5372100" cy="5156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sz="2000" b="1" i="1" dirty="0" smtClean="0"/>
              <a:t>Construire la vue de dessus :</a:t>
            </a:r>
          </a:p>
          <a:p>
            <a:pPr marL="0" indent="0">
              <a:lnSpc>
                <a:spcPct val="150000"/>
              </a:lnSpc>
              <a:buFont typeface="Arial" panose="020B0604020202020204" pitchFamily="34" charset="0"/>
              <a:buNone/>
            </a:pPr>
            <a:r>
              <a:rPr lang="fr-FR" sz="2000" dirty="0" smtClean="0"/>
              <a:t>On place deux lignes de construction qui définissent le diamètre du cylindre.</a:t>
            </a:r>
          </a:p>
          <a:p>
            <a:pPr marL="0" indent="0">
              <a:lnSpc>
                <a:spcPct val="150000"/>
              </a:lnSpc>
              <a:buFont typeface="Arial" panose="020B0604020202020204" pitchFamily="34" charset="0"/>
              <a:buNone/>
            </a:pPr>
            <a:r>
              <a:rPr lang="fr-FR" sz="2000" dirty="0" smtClean="0"/>
              <a:t>Sa projection vers le bas serait un cercle que l’on trace.</a:t>
            </a:r>
          </a:p>
          <a:p>
            <a:pPr marL="0" indent="0">
              <a:lnSpc>
                <a:spcPct val="150000"/>
              </a:lnSpc>
              <a:buFont typeface="Arial" panose="020B0604020202020204" pitchFamily="34" charset="0"/>
              <a:buNone/>
            </a:pPr>
            <a:r>
              <a:rPr lang="fr-FR" sz="2000" dirty="0" smtClean="0"/>
              <a:t>La partie visible est détectée facilement.</a:t>
            </a:r>
          </a:p>
          <a:p>
            <a:pPr marL="0" indent="0">
              <a:lnSpc>
                <a:spcPct val="150000"/>
              </a:lnSpc>
              <a:buFont typeface="Arial" panose="020B0604020202020204" pitchFamily="34" charset="0"/>
              <a:buNone/>
            </a:pPr>
            <a:r>
              <a:rPr lang="fr-FR" sz="2000" dirty="0" smtClean="0">
                <a:solidFill>
                  <a:schemeClr val="bg1"/>
                </a:solidFill>
              </a:rPr>
              <a:t>Il n’y a pas des arêtes cachés.</a:t>
            </a:r>
          </a:p>
          <a:p>
            <a:pPr marL="0" indent="0">
              <a:lnSpc>
                <a:spcPct val="150000"/>
              </a:lnSpc>
              <a:buFont typeface="Arial" panose="020B0604020202020204" pitchFamily="34" charset="0"/>
              <a:buNone/>
            </a:pPr>
            <a:r>
              <a:rPr lang="fr-FR" sz="2000" dirty="0" smtClean="0">
                <a:solidFill>
                  <a:schemeClr val="bg1"/>
                </a:solidFill>
              </a:rPr>
              <a:t>On ajoute les lignes mixtes.</a:t>
            </a:r>
          </a:p>
          <a:p>
            <a:pPr marL="0" indent="0">
              <a:buFont typeface="Arial" panose="020B0604020202020204" pitchFamily="34" charset="0"/>
              <a:buNone/>
            </a:pPr>
            <a:endParaRPr lang="en-US" dirty="0"/>
          </a:p>
        </p:txBody>
      </p:sp>
      <p:sp>
        <p:nvSpPr>
          <p:cNvPr id="20" name="TextBox 19"/>
          <p:cNvSpPr txBox="1"/>
          <p:nvPr/>
        </p:nvSpPr>
        <p:spPr>
          <a:xfrm>
            <a:off x="7411454" y="5239277"/>
            <a:ext cx="1913522" cy="923330"/>
          </a:xfrm>
          <a:prstGeom prst="rect">
            <a:avLst/>
          </a:prstGeom>
          <a:noFill/>
          <a:ln>
            <a:solidFill>
              <a:srgbClr val="FF0000"/>
            </a:solidFill>
          </a:ln>
        </p:spPr>
        <p:txBody>
          <a:bodyPr wrap="square" rtlCol="0">
            <a:spAutoFit/>
          </a:bodyPr>
          <a:lstStyle/>
          <a:p>
            <a:pPr algn="ctr"/>
            <a:r>
              <a:rPr lang="fr-FR" dirty="0" smtClean="0">
                <a:solidFill>
                  <a:srgbClr val="FF0000"/>
                </a:solidFill>
              </a:rPr>
              <a:t>Partie visible : plan normal à l’axe du cylindre</a:t>
            </a:r>
            <a:endParaRPr lang="en-US" dirty="0">
              <a:solidFill>
                <a:srgbClr val="FF0000"/>
              </a:solidFill>
            </a:endParaRPr>
          </a:p>
        </p:txBody>
      </p:sp>
      <p:cxnSp>
        <p:nvCxnSpPr>
          <p:cNvPr id="22" name="Straight Arrow Connector 21"/>
          <p:cNvCxnSpPr>
            <a:stCxn id="20" idx="3"/>
          </p:cNvCxnSpPr>
          <p:nvPr/>
        </p:nvCxnSpPr>
        <p:spPr>
          <a:xfrm>
            <a:off x="9324976" y="5700942"/>
            <a:ext cx="660366" cy="1744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21"/>
          <p:cNvCxnSpPr>
            <a:endCxn id="20" idx="0"/>
          </p:cNvCxnSpPr>
          <p:nvPr/>
        </p:nvCxnSpPr>
        <p:spPr>
          <a:xfrm flipH="1">
            <a:off x="8368215" y="1957137"/>
            <a:ext cx="1617127" cy="3282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19"/>
          <p:cNvSpPr txBox="1"/>
          <p:nvPr/>
        </p:nvSpPr>
        <p:spPr>
          <a:xfrm>
            <a:off x="10137613" y="886031"/>
            <a:ext cx="1913522" cy="923330"/>
          </a:xfrm>
          <a:prstGeom prst="rect">
            <a:avLst/>
          </a:prstGeom>
          <a:noFill/>
          <a:ln>
            <a:solidFill>
              <a:srgbClr val="FF0000"/>
            </a:solidFill>
          </a:ln>
        </p:spPr>
        <p:txBody>
          <a:bodyPr wrap="square" rtlCol="0">
            <a:spAutoFit/>
          </a:bodyPr>
          <a:lstStyle/>
          <a:p>
            <a:pPr algn="ctr"/>
            <a:r>
              <a:rPr lang="fr-FR" dirty="0" smtClean="0">
                <a:solidFill>
                  <a:srgbClr val="FF0000"/>
                </a:solidFill>
              </a:rPr>
              <a:t>Partie visible : plan oblique à l’axe du cylindre</a:t>
            </a:r>
            <a:endParaRPr lang="en-US" dirty="0">
              <a:solidFill>
                <a:srgbClr val="FF0000"/>
              </a:solidFill>
            </a:endParaRPr>
          </a:p>
        </p:txBody>
      </p:sp>
      <p:cxnSp>
        <p:nvCxnSpPr>
          <p:cNvPr id="23" name="Straight Arrow Connector 21"/>
          <p:cNvCxnSpPr/>
          <p:nvPr/>
        </p:nvCxnSpPr>
        <p:spPr>
          <a:xfrm flipV="1">
            <a:off x="10523621" y="1809361"/>
            <a:ext cx="1" cy="1190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1"/>
          <p:cNvCxnSpPr>
            <a:stCxn id="21" idx="2"/>
          </p:cNvCxnSpPr>
          <p:nvPr/>
        </p:nvCxnSpPr>
        <p:spPr>
          <a:xfrm>
            <a:off x="11094374" y="1809361"/>
            <a:ext cx="0" cy="4066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4F9607A7-C3A9-44C2-B218-B0D95DE92248}"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901674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591698"/>
            <a:ext cx="5372100" cy="5156974"/>
          </a:xfrm>
        </p:spPr>
        <p:txBody>
          <a:bodyPr>
            <a:normAutofit/>
          </a:bodyPr>
          <a:lstStyle/>
          <a:p>
            <a:pPr marL="0" indent="0">
              <a:lnSpc>
                <a:spcPct val="150000"/>
              </a:lnSpc>
              <a:buNone/>
            </a:pPr>
            <a:r>
              <a:rPr lang="fr-FR" sz="2000" b="1" i="1" dirty="0" smtClean="0"/>
              <a:t>Construire la vue de dessus :</a:t>
            </a:r>
          </a:p>
          <a:p>
            <a:pPr marL="0" indent="0">
              <a:lnSpc>
                <a:spcPct val="150000"/>
              </a:lnSpc>
              <a:buNone/>
            </a:pPr>
            <a:r>
              <a:rPr lang="fr-FR" sz="2000" dirty="0" smtClean="0"/>
              <a:t>On place deux lignes de construction qui définissent le diamètre du cylindre.</a:t>
            </a:r>
          </a:p>
          <a:p>
            <a:pPr marL="0" indent="0">
              <a:lnSpc>
                <a:spcPct val="150000"/>
              </a:lnSpc>
              <a:buNone/>
            </a:pPr>
            <a:r>
              <a:rPr lang="fr-FR" sz="2000" dirty="0" smtClean="0"/>
              <a:t>Sa projection vers le bas serait un cercle que l’on trace.</a:t>
            </a:r>
          </a:p>
          <a:p>
            <a:pPr marL="0" indent="0">
              <a:lnSpc>
                <a:spcPct val="150000"/>
              </a:lnSpc>
              <a:buNone/>
            </a:pPr>
            <a:r>
              <a:rPr lang="fr-FR" sz="2000" dirty="0" smtClean="0"/>
              <a:t>La partie visible est détectée facilement.</a:t>
            </a:r>
          </a:p>
          <a:p>
            <a:pPr marL="0" indent="0">
              <a:lnSpc>
                <a:spcPct val="150000"/>
              </a:lnSpc>
              <a:buNone/>
            </a:pPr>
            <a:r>
              <a:rPr lang="fr-FR" sz="2000" dirty="0" smtClean="0"/>
              <a:t>Il n’y a pas d’arêtes cachées.</a:t>
            </a:r>
          </a:p>
          <a:p>
            <a:pPr marL="0" indent="0">
              <a:lnSpc>
                <a:spcPct val="150000"/>
              </a:lnSpc>
              <a:buNone/>
            </a:pPr>
            <a:r>
              <a:rPr lang="fr-FR" sz="2000" dirty="0" smtClean="0"/>
              <a:t>On ajoute les lignes mixtes.</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29</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2C96437E-1C44-4DF0-ABDC-D5888EE42C8E}"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942463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fontScale="85000" lnSpcReduction="20000"/>
          </a:bodyPr>
          <a:lstStyle/>
          <a:p>
            <a:pPr marL="0" indent="0">
              <a:lnSpc>
                <a:spcPct val="150000"/>
              </a:lnSpc>
              <a:buNone/>
            </a:pPr>
            <a:r>
              <a:rPr lang="fr-FR" dirty="0" smtClean="0"/>
              <a:t>Dans cette figure nous visualisons : </a:t>
            </a:r>
          </a:p>
          <a:p>
            <a:pPr marL="514350" indent="-514350">
              <a:lnSpc>
                <a:spcPct val="150000"/>
              </a:lnSpc>
              <a:buAutoNum type="arabicPeriod"/>
            </a:pPr>
            <a:r>
              <a:rPr lang="fr-FR" dirty="0" smtClean="0"/>
              <a:t>Un cylindre (gris)</a:t>
            </a:r>
          </a:p>
          <a:p>
            <a:pPr marL="514350" indent="-514350">
              <a:lnSpc>
                <a:spcPct val="150000"/>
              </a:lnSpc>
              <a:buAutoNum type="arabicPeriod"/>
            </a:pPr>
            <a:r>
              <a:rPr lang="fr-FR" dirty="0" smtClean="0"/>
              <a:t>Un plan (jaune)</a:t>
            </a:r>
          </a:p>
          <a:p>
            <a:pPr marL="514350" indent="-514350">
              <a:lnSpc>
                <a:spcPct val="150000"/>
              </a:lnSpc>
              <a:buAutoNum type="arabicPeriod"/>
            </a:pPr>
            <a:r>
              <a:rPr lang="fr-FR" dirty="0" smtClean="0"/>
              <a:t>La ligne d’intersection de deux surfaces (ligne orange)</a:t>
            </a:r>
          </a:p>
          <a:p>
            <a:pPr marL="514350" indent="-514350">
              <a:lnSpc>
                <a:spcPct val="150000"/>
              </a:lnSpc>
              <a:buAutoNum type="arabicPeriod"/>
            </a:pPr>
            <a:r>
              <a:rPr lang="fr-FR" dirty="0" smtClean="0"/>
              <a:t>Aides visuelles (carreaux blancs) utilisées comme repères dans l’espace  </a:t>
            </a:r>
            <a:endParaRPr lang="en-US" dirty="0"/>
          </a:p>
        </p:txBody>
      </p:sp>
      <p:pic>
        <p:nvPicPr>
          <p:cNvPr id="7" name="Picture 6"/>
          <p:cNvPicPr>
            <a:picLocks noChangeAspect="1"/>
          </p:cNvPicPr>
          <p:nvPr/>
        </p:nvPicPr>
        <p:blipFill>
          <a:blip r:embed="rId2"/>
          <a:stretch>
            <a:fillRect/>
          </a:stretch>
        </p:blipFill>
        <p:spPr>
          <a:xfrm>
            <a:off x="6944497" y="1181665"/>
            <a:ext cx="4098518" cy="5639257"/>
          </a:xfrm>
          <a:prstGeom prst="rect">
            <a:avLst/>
          </a:prstGeom>
        </p:spPr>
      </p:pic>
      <p:sp>
        <p:nvSpPr>
          <p:cNvPr id="9" name="Slide Number Placeholder 8"/>
          <p:cNvSpPr>
            <a:spLocks noGrp="1"/>
          </p:cNvSpPr>
          <p:nvPr>
            <p:ph type="sldNum" sz="quarter" idx="12"/>
          </p:nvPr>
        </p:nvSpPr>
        <p:spPr/>
        <p:txBody>
          <a:bodyPr/>
          <a:lstStyle/>
          <a:p>
            <a:fld id="{FF19FD34-F3E2-41A0-88F1-A5505E346591}" type="slidenum">
              <a:rPr lang="en-US" smtClean="0"/>
              <a:t>3</a:t>
            </a:fld>
            <a:endParaRPr lang="en-US"/>
          </a:p>
        </p:txBody>
      </p:sp>
      <p:sp>
        <p:nvSpPr>
          <p:cNvPr id="4" name="Date Placeholder 3"/>
          <p:cNvSpPr>
            <a:spLocks noGrp="1"/>
          </p:cNvSpPr>
          <p:nvPr>
            <p:ph type="dt" sz="half" idx="10"/>
          </p:nvPr>
        </p:nvSpPr>
        <p:spPr/>
        <p:txBody>
          <a:bodyPr/>
          <a:lstStyle/>
          <a:p>
            <a:fld id="{57549948-BA53-4986-AA6F-03C81D1CF5AF}"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481569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438276"/>
            <a:ext cx="5372100" cy="5310396"/>
          </a:xfrm>
        </p:spPr>
        <p:txBody>
          <a:bodyPr>
            <a:normAutofit fontScale="62500" lnSpcReduction="20000"/>
          </a:bodyPr>
          <a:lstStyle/>
          <a:p>
            <a:pPr marL="0" indent="0">
              <a:lnSpc>
                <a:spcPct val="170000"/>
              </a:lnSpc>
              <a:buNone/>
            </a:pPr>
            <a:r>
              <a:rPr lang="fr-FR" b="1" i="1" dirty="0" smtClean="0"/>
              <a:t>Construire la vue de droite </a:t>
            </a:r>
            <a:r>
              <a:rPr lang="fr-FR" dirty="0" smtClean="0"/>
              <a:t>:</a:t>
            </a:r>
          </a:p>
          <a:p>
            <a:pPr marL="0" indent="0">
              <a:lnSpc>
                <a:spcPct val="170000"/>
              </a:lnSpc>
              <a:buNone/>
            </a:pPr>
            <a:r>
              <a:rPr lang="fr-FR" dirty="0" smtClean="0">
                <a:solidFill>
                  <a:schemeClr val="bg1"/>
                </a:solidFill>
              </a:rPr>
              <a:t>On place une ligne de construction qui définissent la base du cylindre.</a:t>
            </a:r>
          </a:p>
          <a:p>
            <a:pPr marL="0" indent="0">
              <a:lnSpc>
                <a:spcPct val="170000"/>
              </a:lnSpc>
              <a:buNone/>
            </a:pPr>
            <a:r>
              <a:rPr lang="fr-FR" dirty="0" smtClean="0">
                <a:solidFill>
                  <a:schemeClr val="bg1"/>
                </a:solidFill>
              </a:rPr>
              <a:t>On trace la droite à 45°.</a:t>
            </a:r>
          </a:p>
          <a:p>
            <a:pPr marL="0" indent="0">
              <a:lnSpc>
                <a:spcPct val="170000"/>
              </a:lnSpc>
              <a:buNone/>
            </a:pPr>
            <a:r>
              <a:rPr lang="fr-FR" dirty="0" smtClean="0">
                <a:solidFill>
                  <a:schemeClr val="bg1"/>
                </a:solidFill>
              </a:rPr>
              <a:t>On repère la base du cylindre. </a:t>
            </a:r>
          </a:p>
          <a:p>
            <a:pPr marL="0" indent="0">
              <a:lnSpc>
                <a:spcPct val="170000"/>
              </a:lnSpc>
              <a:buNone/>
            </a:pPr>
            <a:r>
              <a:rPr lang="fr-FR" dirty="0" smtClean="0">
                <a:solidFill>
                  <a:schemeClr val="bg1"/>
                </a:solidFill>
              </a:rPr>
              <a:t>La ligne horizontale la plus haute de la vue de droite correspond à la hauteur du cylindre au vue de face, comme indique la nouvelle ligne de construction.</a:t>
            </a:r>
          </a:p>
          <a:p>
            <a:pPr marL="0" indent="0">
              <a:lnSpc>
                <a:spcPct val="170000"/>
              </a:lnSpc>
              <a:buNone/>
            </a:pPr>
            <a:r>
              <a:rPr lang="fr-FR" dirty="0" smtClean="0">
                <a:solidFill>
                  <a:schemeClr val="bg1"/>
                </a:solidFill>
              </a:rPr>
              <a:t>Les extrémités de la ligne haute sur la vue de droite, corresponds au projections des point A et B par la droite à 45°.</a:t>
            </a:r>
            <a:endParaRPr lang="en-US" dirty="0" smtClean="0">
              <a:solidFill>
                <a:schemeClr val="bg1"/>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30</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E3B7762E-2BC4-48CA-92F4-CD83E02409E9}"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275584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438276"/>
            <a:ext cx="5372100" cy="5310396"/>
          </a:xfrm>
        </p:spPr>
        <p:txBody>
          <a:bodyPr>
            <a:normAutofit fontScale="62500" lnSpcReduction="20000"/>
          </a:bodyPr>
          <a:lstStyle/>
          <a:p>
            <a:pPr marL="0" indent="0">
              <a:lnSpc>
                <a:spcPct val="170000"/>
              </a:lnSpc>
              <a:buNone/>
            </a:pPr>
            <a:r>
              <a:rPr lang="fr-FR" b="1" i="1" dirty="0" smtClean="0"/>
              <a:t>Construire la vue de droite </a:t>
            </a:r>
            <a:r>
              <a:rPr lang="fr-FR" dirty="0" smtClean="0"/>
              <a:t>:</a:t>
            </a:r>
          </a:p>
          <a:p>
            <a:pPr marL="0" indent="0">
              <a:lnSpc>
                <a:spcPct val="170000"/>
              </a:lnSpc>
              <a:buNone/>
            </a:pPr>
            <a:r>
              <a:rPr lang="fr-FR" dirty="0" smtClean="0"/>
              <a:t>On place une ligne de construction qui définit la base du cylindre.</a:t>
            </a:r>
          </a:p>
          <a:p>
            <a:pPr marL="0" indent="0">
              <a:lnSpc>
                <a:spcPct val="170000"/>
              </a:lnSpc>
              <a:buNone/>
            </a:pPr>
            <a:r>
              <a:rPr lang="fr-FR" dirty="0" smtClean="0">
                <a:solidFill>
                  <a:schemeClr val="bg1"/>
                </a:solidFill>
              </a:rPr>
              <a:t>On trace la droite à 45°.</a:t>
            </a:r>
          </a:p>
          <a:p>
            <a:pPr marL="0" indent="0">
              <a:lnSpc>
                <a:spcPct val="170000"/>
              </a:lnSpc>
              <a:buNone/>
            </a:pPr>
            <a:r>
              <a:rPr lang="fr-FR" dirty="0" smtClean="0">
                <a:solidFill>
                  <a:schemeClr val="bg1"/>
                </a:solidFill>
              </a:rPr>
              <a:t>On repère la base du cylindre. </a:t>
            </a:r>
          </a:p>
          <a:p>
            <a:pPr marL="0" indent="0">
              <a:lnSpc>
                <a:spcPct val="170000"/>
              </a:lnSpc>
              <a:buNone/>
            </a:pPr>
            <a:r>
              <a:rPr lang="fr-FR" dirty="0" smtClean="0">
                <a:solidFill>
                  <a:schemeClr val="bg1"/>
                </a:solidFill>
              </a:rPr>
              <a:t>La ligne horizontale la plus haute de la vue de droite correspond à la hauteur du cylindre au vue de face, comme indique la nouvelle ligne de construction.</a:t>
            </a:r>
          </a:p>
          <a:p>
            <a:pPr marL="0" indent="0">
              <a:lnSpc>
                <a:spcPct val="170000"/>
              </a:lnSpc>
              <a:buNone/>
            </a:pPr>
            <a:r>
              <a:rPr lang="fr-FR" dirty="0" smtClean="0">
                <a:solidFill>
                  <a:schemeClr val="bg1"/>
                </a:solidFill>
              </a:rPr>
              <a:t>Les extrémités de la ligne haute sur la vue de droite, corresponds au projections des point A et B par la droite à 45°.</a:t>
            </a:r>
            <a:endParaRPr lang="en-US" dirty="0" smtClean="0">
              <a:solidFill>
                <a:schemeClr val="bg1"/>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31</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5C31A373-FB85-422F-8295-4D6556FB1E8D}"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526630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32</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538095" y="3973022"/>
            <a:ext cx="337423" cy="32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38325" y="3462733"/>
            <a:ext cx="2351314" cy="646331"/>
          </a:xfrm>
          <a:prstGeom prst="rect">
            <a:avLst/>
          </a:prstGeom>
          <a:noFill/>
        </p:spPr>
        <p:txBody>
          <a:bodyPr wrap="square" rtlCol="0">
            <a:spAutoFit/>
          </a:bodyPr>
          <a:lstStyle/>
          <a:p>
            <a:pPr algn="ctr"/>
            <a:r>
              <a:rPr lang="fr-FR" dirty="0" smtClean="0"/>
              <a:t>La base du cylindre commence ici</a:t>
            </a:r>
            <a:endParaRPr lang="en-US" dirty="0"/>
          </a:p>
        </p:txBody>
      </p:sp>
      <p:cxnSp>
        <p:nvCxnSpPr>
          <p:cNvPr id="24" name="Straight Connector 23"/>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solidFill>
                  <a:schemeClr val="bg1"/>
                </a:solidFill>
              </a:rPr>
              <a:t>On repère la base du cylindre. </a:t>
            </a:r>
          </a:p>
          <a:p>
            <a:pPr marL="0" indent="0">
              <a:lnSpc>
                <a:spcPct val="170000"/>
              </a:lnSpc>
              <a:buFont typeface="Arial" panose="020B0604020202020204" pitchFamily="34" charset="0"/>
              <a:buNone/>
            </a:pPr>
            <a:r>
              <a:rPr lang="fr-FR" dirty="0" smtClean="0">
                <a:solidFill>
                  <a:schemeClr val="bg1"/>
                </a:solidFill>
              </a:rPr>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solidFill>
                  <a:schemeClr val="bg1"/>
                </a:solidFill>
              </a:rPr>
              <a:t>Les extrémités de la ligne haute sur la vue de droite, corresponds au projections des point A et B par la droite à 45°.</a:t>
            </a:r>
            <a:endParaRPr lang="en-US" dirty="0" smtClean="0">
              <a:solidFill>
                <a:schemeClr val="bg1"/>
              </a:solidFill>
            </a:endParaRP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D82D4630-8D62-4B10-9729-22EEC3B353D7}"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817967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33</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t>On repère la base du cylindre. </a:t>
            </a:r>
          </a:p>
          <a:p>
            <a:pPr marL="0" indent="0">
              <a:lnSpc>
                <a:spcPct val="170000"/>
              </a:lnSpc>
              <a:buFont typeface="Arial" panose="020B0604020202020204" pitchFamily="34" charset="0"/>
              <a:buNone/>
            </a:pPr>
            <a:r>
              <a:rPr lang="fr-FR" dirty="0" smtClean="0">
                <a:solidFill>
                  <a:schemeClr val="bg1"/>
                </a:solidFill>
              </a:rPr>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solidFill>
                  <a:schemeClr val="bg1"/>
                </a:solidFill>
              </a:rPr>
              <a:t>Les extrémités de la ligne haute sur la vue de droite, corresponds au projections des point A et B par la droite à 45°.</a:t>
            </a:r>
            <a:endParaRPr lang="en-US" dirty="0" smtClean="0">
              <a:solidFill>
                <a:schemeClr val="bg1"/>
              </a:solidFill>
            </a:endParaRP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AF0C3A99-2F68-473A-8687-49246E7B5E08}"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68496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34</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t>On repère la base du cylindre. </a:t>
            </a:r>
          </a:p>
          <a:p>
            <a:pPr marL="0" indent="0">
              <a:lnSpc>
                <a:spcPct val="170000"/>
              </a:lnSpc>
              <a:buFont typeface="Arial" panose="020B0604020202020204" pitchFamily="34" charset="0"/>
              <a:buNone/>
            </a:pPr>
            <a:r>
              <a:rPr lang="fr-FR" dirty="0" smtClean="0"/>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solidFill>
                  <a:schemeClr val="bg1"/>
                </a:solidFill>
              </a:rPr>
              <a:t>Les extrémités de la ligne haute sur la vue de droite, corresponds au projections des point A et B par la droite à 45°.</a:t>
            </a:r>
            <a:endParaRPr lang="en-US" dirty="0" smtClean="0">
              <a:solidFill>
                <a:schemeClr val="bg1"/>
              </a:solidFill>
            </a:endParaRPr>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3E805024-4E25-4396-BACA-1DF394DD73DC}"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596217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35</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0093161" y="5165547"/>
            <a:ext cx="317716" cy="369332"/>
          </a:xfrm>
          <a:prstGeom prst="rect">
            <a:avLst/>
          </a:prstGeom>
        </p:spPr>
        <p:txBody>
          <a:bodyPr wrap="none">
            <a:spAutoFit/>
          </a:bodyPr>
          <a:lstStyle/>
          <a:p>
            <a:r>
              <a:rPr lang="fr-FR" dirty="0" smtClean="0"/>
              <a:t>A</a:t>
            </a:r>
            <a:endParaRPr lang="en-US" dirty="0"/>
          </a:p>
        </p:txBody>
      </p:sp>
      <p:sp>
        <p:nvSpPr>
          <p:cNvPr id="25" name="Rectangle 24"/>
          <p:cNvSpPr/>
          <p:nvPr/>
        </p:nvSpPr>
        <p:spPr>
          <a:xfrm>
            <a:off x="10079264" y="6415496"/>
            <a:ext cx="309700" cy="369332"/>
          </a:xfrm>
          <a:prstGeom prst="rect">
            <a:avLst/>
          </a:prstGeom>
        </p:spPr>
        <p:txBody>
          <a:bodyPr wrap="none">
            <a:spAutoFit/>
          </a:bodyPr>
          <a:lstStyle/>
          <a:p>
            <a:r>
              <a:rPr lang="fr-FR" dirty="0" smtClean="0"/>
              <a:t>B</a:t>
            </a:r>
            <a:endParaRPr lang="en-US" dirty="0"/>
          </a:p>
        </p:txBody>
      </p:sp>
      <p:cxnSp>
        <p:nvCxnSpPr>
          <p:cNvPr id="26" name="Straight Connector 25"/>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t>On repère la base du cylindre. </a:t>
            </a:r>
          </a:p>
          <a:p>
            <a:pPr marL="0" indent="0">
              <a:lnSpc>
                <a:spcPct val="170000"/>
              </a:lnSpc>
              <a:buFont typeface="Arial" panose="020B0604020202020204" pitchFamily="34" charset="0"/>
              <a:buNone/>
            </a:pPr>
            <a:r>
              <a:rPr lang="fr-FR" dirty="0" smtClean="0"/>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t>Les extrémités de la ligne haute sur la vue de droite, correspondent aux projections des point A et B par la droite à 45°.</a:t>
            </a:r>
            <a:endParaRPr lang="en-US" dirty="0" smtClean="0"/>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FEB967D7-FE0D-4E0C-9CEC-C251C38A70A9}"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801362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36</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135430" y="5239277"/>
            <a:ext cx="223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75306" y="64742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1303" y="176963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24498" y="1714828"/>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093161" y="5165547"/>
            <a:ext cx="317716" cy="369332"/>
          </a:xfrm>
          <a:prstGeom prst="rect">
            <a:avLst/>
          </a:prstGeom>
        </p:spPr>
        <p:txBody>
          <a:bodyPr wrap="none">
            <a:spAutoFit/>
          </a:bodyPr>
          <a:lstStyle/>
          <a:p>
            <a:r>
              <a:rPr lang="fr-FR" dirty="0" smtClean="0"/>
              <a:t>A</a:t>
            </a:r>
            <a:endParaRPr lang="en-US" dirty="0"/>
          </a:p>
        </p:txBody>
      </p:sp>
      <p:sp>
        <p:nvSpPr>
          <p:cNvPr id="29" name="Rectangle 28"/>
          <p:cNvSpPr/>
          <p:nvPr/>
        </p:nvSpPr>
        <p:spPr>
          <a:xfrm>
            <a:off x="10079264" y="6415496"/>
            <a:ext cx="309700" cy="369332"/>
          </a:xfrm>
          <a:prstGeom prst="rect">
            <a:avLst/>
          </a:prstGeom>
        </p:spPr>
        <p:txBody>
          <a:bodyPr wrap="none">
            <a:spAutoFit/>
          </a:bodyPr>
          <a:lstStyle/>
          <a:p>
            <a:r>
              <a:rPr lang="fr-FR" dirty="0" smtClean="0"/>
              <a:t>B</a:t>
            </a:r>
            <a:endParaRPr lang="en-US" dirty="0"/>
          </a:p>
        </p:txBody>
      </p:sp>
      <p:cxnSp>
        <p:nvCxnSpPr>
          <p:cNvPr id="30" name="Straight Connector 29"/>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t>On repère la base du cylindre. </a:t>
            </a:r>
          </a:p>
          <a:p>
            <a:pPr marL="0" indent="0">
              <a:lnSpc>
                <a:spcPct val="170000"/>
              </a:lnSpc>
              <a:buFont typeface="Arial" panose="020B0604020202020204" pitchFamily="34" charset="0"/>
              <a:buNone/>
            </a:pPr>
            <a:r>
              <a:rPr lang="fr-FR" dirty="0" smtClean="0"/>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t>Les extrémités de la ligne haute sur la vue de droite, correspondent aux projections des point A et B par la droite à 45°.</a:t>
            </a:r>
            <a:endParaRPr lang="en-US" dirty="0" smtClean="0"/>
          </a:p>
          <a:p>
            <a:pPr marL="0" indent="0">
              <a:buFont typeface="Arial" panose="020B0604020202020204" pitchFamily="34" charset="0"/>
              <a:buNone/>
            </a:pPr>
            <a:endParaRPr lang="en-US" dirty="0"/>
          </a:p>
        </p:txBody>
      </p:sp>
      <p:sp>
        <p:nvSpPr>
          <p:cNvPr id="3" name="Date Placeholder 2"/>
          <p:cNvSpPr>
            <a:spLocks noGrp="1"/>
          </p:cNvSpPr>
          <p:nvPr>
            <p:ph type="dt" sz="half" idx="10"/>
          </p:nvPr>
        </p:nvSpPr>
        <p:spPr/>
        <p:txBody>
          <a:bodyPr/>
          <a:lstStyle/>
          <a:p>
            <a:fld id="{85C14862-E8ED-4203-B330-7B1B27696F03}"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942371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37</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135430" y="5239277"/>
            <a:ext cx="223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75306" y="64742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1303" y="176963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24498" y="171482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6855"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093161" y="5165547"/>
            <a:ext cx="317716" cy="369332"/>
          </a:xfrm>
          <a:prstGeom prst="rect">
            <a:avLst/>
          </a:prstGeom>
        </p:spPr>
        <p:txBody>
          <a:bodyPr wrap="none">
            <a:spAutoFit/>
          </a:bodyPr>
          <a:lstStyle/>
          <a:p>
            <a:r>
              <a:rPr lang="fr-FR" dirty="0" smtClean="0"/>
              <a:t>A</a:t>
            </a:r>
            <a:endParaRPr lang="en-US" dirty="0"/>
          </a:p>
        </p:txBody>
      </p:sp>
      <p:sp>
        <p:nvSpPr>
          <p:cNvPr id="29" name="Rectangle 28"/>
          <p:cNvSpPr/>
          <p:nvPr/>
        </p:nvSpPr>
        <p:spPr>
          <a:xfrm>
            <a:off x="10079264" y="6415496"/>
            <a:ext cx="309700" cy="369332"/>
          </a:xfrm>
          <a:prstGeom prst="rect">
            <a:avLst/>
          </a:prstGeom>
        </p:spPr>
        <p:txBody>
          <a:bodyPr wrap="none">
            <a:spAutoFit/>
          </a:bodyPr>
          <a:lstStyle/>
          <a:p>
            <a:r>
              <a:rPr lang="fr-FR" dirty="0" smtClean="0"/>
              <a:t>B</a:t>
            </a:r>
            <a:endParaRPr lang="en-US" dirty="0"/>
          </a:p>
        </p:txBody>
      </p:sp>
      <p:cxnSp>
        <p:nvCxnSpPr>
          <p:cNvPr id="30" name="Straight Connector 29"/>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Content Placeholder 2"/>
          <p:cNvSpPr txBox="1">
            <a:spLocks/>
          </p:cNvSpPr>
          <p:nvPr/>
        </p:nvSpPr>
        <p:spPr>
          <a:xfrm>
            <a:off x="838200" y="1438276"/>
            <a:ext cx="5372100" cy="531039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fr-FR" b="1" i="1" dirty="0" smtClean="0"/>
              <a:t>Construire la vue de droite </a:t>
            </a:r>
            <a:r>
              <a:rPr lang="fr-FR" dirty="0" smtClean="0"/>
              <a:t>:</a:t>
            </a:r>
          </a:p>
          <a:p>
            <a:pPr marL="0" indent="0">
              <a:lnSpc>
                <a:spcPct val="170000"/>
              </a:lnSpc>
              <a:buFont typeface="Arial" panose="020B0604020202020204" pitchFamily="34" charset="0"/>
              <a:buNone/>
            </a:pPr>
            <a:r>
              <a:rPr lang="fr-FR" dirty="0" smtClean="0"/>
              <a:t>On place une ligne de construction qui définit la base du cylindre.</a:t>
            </a:r>
          </a:p>
          <a:p>
            <a:pPr marL="0" indent="0">
              <a:lnSpc>
                <a:spcPct val="170000"/>
              </a:lnSpc>
              <a:buFont typeface="Arial" panose="020B0604020202020204" pitchFamily="34" charset="0"/>
              <a:buNone/>
            </a:pPr>
            <a:r>
              <a:rPr lang="fr-FR" dirty="0" smtClean="0"/>
              <a:t>On trace la droite à 45°.</a:t>
            </a:r>
          </a:p>
          <a:p>
            <a:pPr marL="0" indent="0">
              <a:lnSpc>
                <a:spcPct val="170000"/>
              </a:lnSpc>
              <a:buFont typeface="Arial" panose="020B0604020202020204" pitchFamily="34" charset="0"/>
              <a:buNone/>
            </a:pPr>
            <a:r>
              <a:rPr lang="fr-FR" dirty="0" smtClean="0"/>
              <a:t>On repère la base du cylindre. </a:t>
            </a:r>
          </a:p>
          <a:p>
            <a:pPr marL="0" indent="0">
              <a:lnSpc>
                <a:spcPct val="170000"/>
              </a:lnSpc>
              <a:buFont typeface="Arial" panose="020B0604020202020204" pitchFamily="34" charset="0"/>
              <a:buNone/>
            </a:pPr>
            <a:r>
              <a:rPr lang="fr-FR" dirty="0" smtClean="0"/>
              <a:t>La ligne horizontale la plus haute de la vue de droite correspond à la hauteur du cylindre au vue de face, comme indique la nouvelle ligne de construction.</a:t>
            </a:r>
          </a:p>
          <a:p>
            <a:pPr marL="0" indent="0">
              <a:lnSpc>
                <a:spcPct val="170000"/>
              </a:lnSpc>
              <a:buFont typeface="Arial" panose="020B0604020202020204" pitchFamily="34" charset="0"/>
              <a:buNone/>
            </a:pPr>
            <a:r>
              <a:rPr lang="fr-FR" dirty="0" smtClean="0"/>
              <a:t>Les extrémités de la ligne haute sur la vue de droite, correspondent aux projections des point A et B par la droite à 45°.</a:t>
            </a:r>
            <a:endParaRPr lang="en-US" dirty="0" smtClean="0"/>
          </a:p>
          <a:p>
            <a:pPr marL="0" indent="0">
              <a:buFont typeface="Arial" panose="020B0604020202020204" pitchFamily="34" charset="0"/>
              <a:buNone/>
            </a:pPr>
            <a:endParaRPr lang="en-US" dirty="0"/>
          </a:p>
        </p:txBody>
      </p:sp>
      <p:sp>
        <p:nvSpPr>
          <p:cNvPr id="32" name="Rectangle 31"/>
          <p:cNvSpPr/>
          <p:nvPr/>
        </p:nvSpPr>
        <p:spPr>
          <a:xfrm>
            <a:off x="7346066" y="1961168"/>
            <a:ext cx="309700" cy="369332"/>
          </a:xfrm>
          <a:prstGeom prst="rect">
            <a:avLst/>
          </a:prstGeom>
        </p:spPr>
        <p:txBody>
          <a:bodyPr wrap="none">
            <a:spAutoFit/>
          </a:bodyPr>
          <a:lstStyle/>
          <a:p>
            <a:r>
              <a:rPr lang="fr-FR" dirty="0" smtClean="0"/>
              <a:t>B</a:t>
            </a:r>
            <a:endParaRPr lang="en-US" dirty="0"/>
          </a:p>
        </p:txBody>
      </p:sp>
      <p:sp>
        <p:nvSpPr>
          <p:cNvPr id="34" name="Rectangle 33"/>
          <p:cNvSpPr/>
          <p:nvPr/>
        </p:nvSpPr>
        <p:spPr>
          <a:xfrm>
            <a:off x="8557185" y="1966699"/>
            <a:ext cx="317716" cy="369332"/>
          </a:xfrm>
          <a:prstGeom prst="rect">
            <a:avLst/>
          </a:prstGeom>
        </p:spPr>
        <p:txBody>
          <a:bodyPr wrap="none">
            <a:spAutoFit/>
          </a:bodyPr>
          <a:lstStyle/>
          <a:p>
            <a:r>
              <a:rPr lang="fr-FR" dirty="0" smtClean="0"/>
              <a:t>A</a:t>
            </a:r>
            <a:endParaRPr lang="en-US" dirty="0"/>
          </a:p>
        </p:txBody>
      </p:sp>
      <p:sp>
        <p:nvSpPr>
          <p:cNvPr id="3" name="Date Placeholder 2"/>
          <p:cNvSpPr>
            <a:spLocks noGrp="1"/>
          </p:cNvSpPr>
          <p:nvPr>
            <p:ph type="dt" sz="half" idx="10"/>
          </p:nvPr>
        </p:nvSpPr>
        <p:spPr/>
        <p:txBody>
          <a:bodyPr/>
          <a:lstStyle/>
          <a:p>
            <a:fld id="{92C24797-22D3-44E3-A766-530A7CF1A36C}"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862133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On cherche maintenant les lignes verticales.</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38</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75306" y="64742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1303" y="176963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24498" y="171482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6855"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135430" y="5239277"/>
            <a:ext cx="223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6A08F79E-32BC-405F-BF40-2523AA4D7723}"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043314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On cherche maintenant les lignes verticales.</a:t>
            </a:r>
          </a:p>
          <a:p>
            <a:pPr marL="0" indent="0">
              <a:buNone/>
            </a:pPr>
            <a:endParaRPr lang="fr-FR" dirty="0" smtClean="0"/>
          </a:p>
          <a:p>
            <a:pPr marL="0" indent="0">
              <a:buNone/>
            </a:pPr>
            <a:r>
              <a:rPr lang="fr-FR" dirty="0" smtClean="0"/>
              <a:t>L’arête AE correspond à un plan parallèle à l’axe du cylindre et sa projection sera un rectangle.</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39</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75306" y="64742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1303" y="176963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24498" y="171482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135430" y="5239277"/>
            <a:ext cx="223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282EB187-827D-4200-BEEA-2C1A8DE12166}"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68022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944497" y="1181665"/>
            <a:ext cx="4098518" cy="5639257"/>
          </a:xfrm>
          <a:prstGeom prst="rect">
            <a:avLst/>
          </a:prstGeom>
        </p:spPr>
      </p:pic>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fontScale="85000" lnSpcReduction="20000"/>
          </a:bodyPr>
          <a:lstStyle/>
          <a:p>
            <a:pPr marL="0" indent="0">
              <a:lnSpc>
                <a:spcPct val="150000"/>
              </a:lnSpc>
              <a:buNone/>
            </a:pPr>
            <a:r>
              <a:rPr lang="fr-FR" dirty="0" smtClean="0"/>
              <a:t>Dans cette figure nous visualisons : </a:t>
            </a:r>
          </a:p>
          <a:p>
            <a:pPr marL="514350" indent="-514350">
              <a:lnSpc>
                <a:spcPct val="150000"/>
              </a:lnSpc>
              <a:buAutoNum type="arabicPeriod"/>
            </a:pPr>
            <a:r>
              <a:rPr lang="fr-FR" dirty="0" smtClean="0"/>
              <a:t>Un cylindre (gris)</a:t>
            </a:r>
          </a:p>
          <a:p>
            <a:pPr marL="514350" indent="-514350">
              <a:lnSpc>
                <a:spcPct val="150000"/>
              </a:lnSpc>
              <a:buAutoNum type="arabicPeriod"/>
            </a:pPr>
            <a:r>
              <a:rPr lang="fr-FR" dirty="0" smtClean="0"/>
              <a:t>Un plan (jaune)</a:t>
            </a:r>
          </a:p>
          <a:p>
            <a:pPr marL="514350" indent="-514350">
              <a:lnSpc>
                <a:spcPct val="150000"/>
              </a:lnSpc>
              <a:buAutoNum type="arabicPeriod"/>
            </a:pPr>
            <a:r>
              <a:rPr lang="fr-FR" dirty="0"/>
              <a:t>La ligne d’intersection </a:t>
            </a:r>
            <a:r>
              <a:rPr lang="fr-FR" dirty="0" smtClean="0"/>
              <a:t>de </a:t>
            </a:r>
            <a:r>
              <a:rPr lang="fr-FR" dirty="0"/>
              <a:t>deux surfaces (ligne orange)</a:t>
            </a:r>
          </a:p>
          <a:p>
            <a:pPr marL="514350" indent="-514350">
              <a:lnSpc>
                <a:spcPct val="150000"/>
              </a:lnSpc>
              <a:buAutoNum type="arabicPeriod"/>
            </a:pPr>
            <a:r>
              <a:rPr lang="fr-FR" dirty="0" smtClean="0"/>
              <a:t>Aides visuelles (carreaux blancs) utilisées comme repères dans l’espace  </a:t>
            </a:r>
            <a:endParaRPr lang="en-US" dirty="0"/>
          </a:p>
        </p:txBody>
      </p:sp>
      <p:cxnSp>
        <p:nvCxnSpPr>
          <p:cNvPr id="5" name="Straight Arrow Connector 4"/>
          <p:cNvCxnSpPr/>
          <p:nvPr/>
        </p:nvCxnSpPr>
        <p:spPr>
          <a:xfrm flipH="1">
            <a:off x="9325234" y="4563763"/>
            <a:ext cx="1408669" cy="6590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33903" y="4308389"/>
            <a:ext cx="1400432" cy="923330"/>
          </a:xfrm>
          <a:prstGeom prst="rect">
            <a:avLst/>
          </a:prstGeom>
          <a:noFill/>
          <a:ln w="28575">
            <a:solidFill>
              <a:srgbClr val="FF0000"/>
            </a:solidFill>
          </a:ln>
        </p:spPr>
        <p:txBody>
          <a:bodyPr wrap="square" rtlCol="0">
            <a:spAutoFit/>
          </a:bodyPr>
          <a:lstStyle/>
          <a:p>
            <a:pPr algn="ctr"/>
            <a:r>
              <a:rPr lang="fr-FR" dirty="0" smtClean="0"/>
              <a:t>Repère fixé à la base du cylindre </a:t>
            </a:r>
            <a:endParaRPr lang="en-US" dirty="0"/>
          </a:p>
        </p:txBody>
      </p:sp>
      <p:cxnSp>
        <p:nvCxnSpPr>
          <p:cNvPr id="9" name="Straight Arrow Connector 8"/>
          <p:cNvCxnSpPr/>
          <p:nvPr/>
        </p:nvCxnSpPr>
        <p:spPr>
          <a:xfrm flipV="1">
            <a:off x="7063946" y="5997146"/>
            <a:ext cx="1388076" cy="1513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87546" y="5811795"/>
            <a:ext cx="1676399" cy="646331"/>
          </a:xfrm>
          <a:prstGeom prst="rect">
            <a:avLst/>
          </a:prstGeom>
          <a:noFill/>
          <a:ln w="28575">
            <a:solidFill>
              <a:srgbClr val="FF0000"/>
            </a:solidFill>
          </a:ln>
        </p:spPr>
        <p:txBody>
          <a:bodyPr wrap="square" rtlCol="0">
            <a:spAutoFit/>
          </a:bodyPr>
          <a:lstStyle/>
          <a:p>
            <a:pPr algn="ctr"/>
            <a:r>
              <a:rPr lang="fr-FR" dirty="0" smtClean="0"/>
              <a:t>Repère du plan d’intersection</a:t>
            </a:r>
            <a:endParaRPr lang="en-US" dirty="0"/>
          </a:p>
        </p:txBody>
      </p:sp>
      <p:sp>
        <p:nvSpPr>
          <p:cNvPr id="12" name="TextBox 11"/>
          <p:cNvSpPr txBox="1"/>
          <p:nvPr/>
        </p:nvSpPr>
        <p:spPr>
          <a:xfrm>
            <a:off x="5754323" y="3772930"/>
            <a:ext cx="1503212" cy="1200329"/>
          </a:xfrm>
          <a:prstGeom prst="rect">
            <a:avLst/>
          </a:prstGeom>
          <a:noFill/>
          <a:ln w="28575">
            <a:solidFill>
              <a:srgbClr val="FF0000"/>
            </a:solidFill>
          </a:ln>
        </p:spPr>
        <p:txBody>
          <a:bodyPr wrap="square" rtlCol="0">
            <a:spAutoFit/>
          </a:bodyPr>
          <a:lstStyle/>
          <a:p>
            <a:pPr algn="ctr"/>
            <a:r>
              <a:rPr lang="fr-FR" dirty="0" smtClean="0"/>
              <a:t>Repère d’un plan normal au plan d’intersection</a:t>
            </a:r>
            <a:endParaRPr lang="en-US" dirty="0"/>
          </a:p>
        </p:txBody>
      </p:sp>
      <p:cxnSp>
        <p:nvCxnSpPr>
          <p:cNvPr id="13" name="Straight Arrow Connector 12"/>
          <p:cNvCxnSpPr/>
          <p:nvPr/>
        </p:nvCxnSpPr>
        <p:spPr>
          <a:xfrm>
            <a:off x="7257535" y="4077730"/>
            <a:ext cx="370703" cy="8814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FF19FD34-F3E2-41A0-88F1-A5505E346591}" type="slidenum">
              <a:rPr lang="en-US" smtClean="0"/>
              <a:t>4</a:t>
            </a:fld>
            <a:endParaRPr lang="en-US"/>
          </a:p>
        </p:txBody>
      </p:sp>
      <p:sp>
        <p:nvSpPr>
          <p:cNvPr id="4" name="Date Placeholder 3"/>
          <p:cNvSpPr>
            <a:spLocks noGrp="1"/>
          </p:cNvSpPr>
          <p:nvPr>
            <p:ph type="dt" sz="half" idx="10"/>
          </p:nvPr>
        </p:nvSpPr>
        <p:spPr/>
        <p:txBody>
          <a:bodyPr/>
          <a:lstStyle/>
          <a:p>
            <a:fld id="{DA33CF0A-763E-47CD-AC0A-0C7E393B4AD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103532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On cherche maintenant les lignes verticales.</a:t>
            </a:r>
          </a:p>
          <a:p>
            <a:pPr marL="0" indent="0">
              <a:buNone/>
            </a:pPr>
            <a:endParaRPr lang="fr-FR" dirty="0" smtClean="0"/>
          </a:p>
          <a:p>
            <a:pPr marL="0" indent="0">
              <a:buNone/>
            </a:pPr>
            <a:r>
              <a:rPr lang="fr-FR" dirty="0" smtClean="0"/>
              <a:t>L’arête AE correspond à un plan parallèle à l’axe du cylindre et sa projection sera un rectangle.</a:t>
            </a:r>
          </a:p>
          <a:p>
            <a:pPr marL="0" indent="0">
              <a:buNone/>
            </a:pPr>
            <a:endParaRPr lang="fr-FR" dirty="0"/>
          </a:p>
          <a:p>
            <a:pPr marL="0" indent="0">
              <a:buNone/>
            </a:pPr>
            <a:r>
              <a:rPr lang="fr-FR" dirty="0" smtClean="0"/>
              <a:t>Par contre l’arête EG correspond à une ellipse. On travaille avec la droite à 45° comme avant pour chaque point entre E et G.</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40</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75306" y="64742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391303" y="176963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24498" y="171482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135430" y="5239277"/>
            <a:ext cx="2234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95401C4B-176A-4575-AB68-5D1BB5E73B2E}"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282381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41</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0F5797CD-B55A-45C8-8865-8EAD32BCEAEF}"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962660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42</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900417" y="1173795"/>
            <a:ext cx="934561" cy="646331"/>
          </a:xfrm>
          <a:prstGeom prst="rect">
            <a:avLst/>
          </a:prstGeom>
          <a:noFill/>
        </p:spPr>
        <p:txBody>
          <a:bodyPr wrap="square" rtlCol="0">
            <a:spAutoFit/>
          </a:bodyPr>
          <a:lstStyle/>
          <a:p>
            <a:r>
              <a:rPr lang="fr-FR" dirty="0" smtClean="0"/>
              <a:t>Un point ici</a:t>
            </a:r>
            <a:endParaRPr lang="en-US" dirty="0"/>
          </a:p>
        </p:txBody>
      </p:sp>
      <p:cxnSp>
        <p:nvCxnSpPr>
          <p:cNvPr id="15" name="Straight Arrow Connector 14"/>
          <p:cNvCxnSpPr/>
          <p:nvPr/>
        </p:nvCxnSpPr>
        <p:spPr>
          <a:xfrm flipH="1">
            <a:off x="10510805" y="1832108"/>
            <a:ext cx="793924" cy="115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DAF74767-7A9D-453E-B56C-6439CFDECD52}"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590639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43</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889785" y="67486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109927" y="1733148"/>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834212" y="4409798"/>
            <a:ext cx="1307930" cy="923330"/>
          </a:xfrm>
          <a:prstGeom prst="rect">
            <a:avLst/>
          </a:prstGeom>
          <a:noFill/>
        </p:spPr>
        <p:txBody>
          <a:bodyPr wrap="square" rtlCol="0">
            <a:spAutoFit/>
          </a:bodyPr>
          <a:lstStyle/>
          <a:p>
            <a:r>
              <a:rPr lang="fr-FR" dirty="0" smtClean="0"/>
              <a:t>Correspond aux deux points ici…</a:t>
            </a:r>
            <a:endParaRPr lang="en-US" dirty="0"/>
          </a:p>
        </p:txBody>
      </p:sp>
      <p:cxnSp>
        <p:nvCxnSpPr>
          <p:cNvPr id="15" name="Straight Arrow Connector 14"/>
          <p:cNvCxnSpPr/>
          <p:nvPr/>
        </p:nvCxnSpPr>
        <p:spPr>
          <a:xfrm flipH="1">
            <a:off x="10510805" y="5333128"/>
            <a:ext cx="611844" cy="133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0510805" y="5114925"/>
            <a:ext cx="611845" cy="21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046718" y="50440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127681" y="67028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CE82E31C-3AD9-4462-9D77-AE6AEE56B66D}"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595957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44</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440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7028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381750" y="5067300"/>
            <a:ext cx="2400300" cy="37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381750" y="5438775"/>
            <a:ext cx="774700" cy="122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252216" y="4395066"/>
            <a:ext cx="1700678" cy="1200329"/>
          </a:xfrm>
          <a:prstGeom prst="rect">
            <a:avLst/>
          </a:prstGeom>
          <a:noFill/>
        </p:spPr>
        <p:txBody>
          <a:bodyPr wrap="square" rtlCol="0">
            <a:spAutoFit/>
          </a:bodyPr>
          <a:lstStyle/>
          <a:p>
            <a:r>
              <a:rPr lang="fr-FR" dirty="0" smtClean="0"/>
              <a:t>… Qui correspondent aux deux points ici…</a:t>
            </a:r>
            <a:endParaRPr lang="en-US" dirty="0"/>
          </a:p>
        </p:txBody>
      </p:sp>
      <p:cxnSp>
        <p:nvCxnSpPr>
          <p:cNvPr id="53" name="Straight Connector 52"/>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897AEF7-3262-4EC2-B5B2-E7BDF5DA44D2}"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820980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45</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440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7028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18794" y="3701181"/>
            <a:ext cx="1700678" cy="1200329"/>
          </a:xfrm>
          <a:prstGeom prst="rect">
            <a:avLst/>
          </a:prstGeom>
          <a:noFill/>
        </p:spPr>
        <p:txBody>
          <a:bodyPr wrap="square" rtlCol="0">
            <a:spAutoFit/>
          </a:bodyPr>
          <a:lstStyle/>
          <a:p>
            <a:r>
              <a:rPr lang="fr-FR" dirty="0" smtClean="0"/>
              <a:t>… Qui correspondent aux deux points ici.</a:t>
            </a:r>
            <a:endParaRPr lang="en-US" dirty="0"/>
          </a:p>
        </p:txBody>
      </p:sp>
      <p:cxnSp>
        <p:nvCxnSpPr>
          <p:cNvPr id="15" name="Straight Arrow Connector 14"/>
          <p:cNvCxnSpPr/>
          <p:nvPr/>
        </p:nvCxnSpPr>
        <p:spPr>
          <a:xfrm flipV="1">
            <a:off x="6864868" y="3027950"/>
            <a:ext cx="1941184" cy="101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862536" y="3027950"/>
            <a:ext cx="273114" cy="102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819042"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65502"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FBB36D75-DD2A-4712-A10A-C8B0918F4918}"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191441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46</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440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7028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16381" y="3701181"/>
            <a:ext cx="2003091" cy="923330"/>
          </a:xfrm>
          <a:prstGeom prst="rect">
            <a:avLst/>
          </a:prstGeom>
          <a:noFill/>
        </p:spPr>
        <p:txBody>
          <a:bodyPr wrap="square" rtlCol="0">
            <a:spAutoFit/>
          </a:bodyPr>
          <a:lstStyle/>
          <a:p>
            <a:r>
              <a:rPr lang="fr-FR" dirty="0" smtClean="0"/>
              <a:t>Ces sont les deux premiers points de l’ellipse!</a:t>
            </a:r>
            <a:endParaRPr lang="en-US" dirty="0"/>
          </a:p>
        </p:txBody>
      </p:sp>
      <p:cxnSp>
        <p:nvCxnSpPr>
          <p:cNvPr id="15" name="Straight Arrow Connector 14"/>
          <p:cNvCxnSpPr/>
          <p:nvPr/>
        </p:nvCxnSpPr>
        <p:spPr>
          <a:xfrm flipV="1">
            <a:off x="6864868" y="3027950"/>
            <a:ext cx="1941184" cy="101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862536" y="3027950"/>
            <a:ext cx="273114" cy="102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819042"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65502"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7833" y="29729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DF7B2A6C-F53B-418A-8FBF-D08AA46D1932}" type="datetime7">
              <a:rPr lang="en-US" smtClean="0"/>
              <a:t>Nov-18</a:t>
            </a:fld>
            <a:endParaRPr lang="en-US"/>
          </a:p>
        </p:txBody>
      </p:sp>
      <p:sp>
        <p:nvSpPr>
          <p:cNvPr id="20" name="Footer Placeholder 19"/>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87918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a:p>
            <a:pPr marL="0" indent="0">
              <a:buNone/>
            </a:pPr>
            <a:r>
              <a:rPr lang="fr-FR" dirty="0" smtClean="0"/>
              <a:t>Par la même construction on repère les autres points </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47</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440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70284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455436" y="1714828"/>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299307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819042"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65502"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7833" y="297290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AF748D0-8962-47D0-AA8E-1EFA83D0713E}"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6461061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48</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0128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59313" y="674557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0703274" y="1766104"/>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3087084"/>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853226"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39864"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6418DBA9-0E80-487F-9D9E-E5FFDF039035}"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5811170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49</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05256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69429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1019472" y="1766104"/>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3189636"/>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810496"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174048"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011" y="31658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98643" y="3171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2123F57-C4BF-4092-9E35-961C9F972A68}"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35207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Nous allons supprimer la partie du cylindre de notre côté</a:t>
            </a:r>
            <a:endParaRPr lang="en-US" dirty="0"/>
          </a:p>
        </p:txBody>
      </p:sp>
      <p:pic>
        <p:nvPicPr>
          <p:cNvPr id="7" name="Picture 6"/>
          <p:cNvPicPr>
            <a:picLocks noChangeAspect="1"/>
          </p:cNvPicPr>
          <p:nvPr/>
        </p:nvPicPr>
        <p:blipFill>
          <a:blip r:embed="rId2"/>
          <a:stretch>
            <a:fillRect/>
          </a:stretch>
        </p:blipFill>
        <p:spPr>
          <a:xfrm>
            <a:off x="6944497" y="1181665"/>
            <a:ext cx="4098518" cy="5639257"/>
          </a:xfrm>
          <a:prstGeom prst="rect">
            <a:avLst/>
          </a:prstGeom>
        </p:spPr>
      </p:pic>
      <p:cxnSp>
        <p:nvCxnSpPr>
          <p:cNvPr id="5" name="Straight Arrow Connector 4"/>
          <p:cNvCxnSpPr/>
          <p:nvPr/>
        </p:nvCxnSpPr>
        <p:spPr>
          <a:xfrm>
            <a:off x="4209535" y="2652584"/>
            <a:ext cx="3995351" cy="124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FF19FD34-F3E2-41A0-88F1-A5505E346591}" type="slidenum">
              <a:rPr lang="en-US" smtClean="0"/>
              <a:t>5</a:t>
            </a:fld>
            <a:endParaRPr lang="en-US"/>
          </a:p>
        </p:txBody>
      </p:sp>
      <p:sp>
        <p:nvSpPr>
          <p:cNvPr id="4" name="Date Placeholder 3"/>
          <p:cNvSpPr>
            <a:spLocks noGrp="1"/>
          </p:cNvSpPr>
          <p:nvPr>
            <p:ph type="dt" sz="half" idx="10"/>
          </p:nvPr>
        </p:nvSpPr>
        <p:spPr/>
        <p:txBody>
          <a:bodyPr/>
          <a:lstStyle/>
          <a:p>
            <a:fld id="{81B74225-7318-4357-9B98-0845EFBE8A13}"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4088787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50</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046718" y="5227821"/>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127681" y="6511415"/>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1324272" y="1766104"/>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54338" y="3290548"/>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642856" y="17440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364548"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011" y="31658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98643" y="3171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352511" y="32648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23383" y="32626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C353A5C-15F1-4518-9897-DC0178CABEE4}"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50810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51</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286000" y="5868758"/>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72963" y="5887569"/>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1589195" y="1766104"/>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250896" y="3384554"/>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01920" y="1761189"/>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979848"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011" y="31658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98643" y="3171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352511" y="32648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23383" y="32626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74930" y="33660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27837" y="4287029"/>
            <a:ext cx="2314524" cy="1200329"/>
          </a:xfrm>
          <a:prstGeom prst="rect">
            <a:avLst/>
          </a:prstGeom>
          <a:noFill/>
        </p:spPr>
        <p:txBody>
          <a:bodyPr wrap="square" rtlCol="0">
            <a:spAutoFit/>
          </a:bodyPr>
          <a:lstStyle/>
          <a:p>
            <a:r>
              <a:rPr lang="fr-FR" dirty="0" smtClean="0"/>
              <a:t>Quand on arrive au point G les deux points projetés par la droite à 45° coïncident.</a:t>
            </a:r>
            <a:endParaRPr lang="en-US" dirty="0"/>
          </a:p>
        </p:txBody>
      </p:sp>
      <p:cxnSp>
        <p:nvCxnSpPr>
          <p:cNvPr id="20" name="Straight Arrow Connector 19"/>
          <p:cNvCxnSpPr/>
          <p:nvPr/>
        </p:nvCxnSpPr>
        <p:spPr>
          <a:xfrm flipV="1">
            <a:off x="6732817" y="3430745"/>
            <a:ext cx="1210442" cy="115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27626B14-0727-4603-8196-57039F50FFD0}" type="datetime7">
              <a:rPr lang="en-US" smtClean="0"/>
              <a:t>Nov-18</a:t>
            </a:fld>
            <a:endParaRPr lang="en-US"/>
          </a:p>
        </p:txBody>
      </p:sp>
      <p:sp>
        <p:nvSpPr>
          <p:cNvPr id="15" name="Footer Placeholder 1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544131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52</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14" name="Straight Connector 13"/>
          <p:cNvCxnSpPr/>
          <p:nvPr/>
        </p:nvCxnSpPr>
        <p:spPr>
          <a:xfrm flipH="1">
            <a:off x="10122062" y="1591697"/>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56236" y="1809361"/>
            <a:ext cx="0" cy="416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05661" y="2074945"/>
            <a:ext cx="0" cy="380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998642" y="4301346"/>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998642" y="5002168"/>
            <a:ext cx="4355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862527" y="2505545"/>
            <a:ext cx="0" cy="4162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046718" y="4993748"/>
            <a:ext cx="1828800" cy="18288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109927" y="4310677"/>
            <a:ext cx="1756260" cy="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998642" y="1962473"/>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286000" y="5868758"/>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72963" y="5887569"/>
            <a:ext cx="4355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046718" y="2886398"/>
            <a:ext cx="43551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090128" y="2566113"/>
            <a:ext cx="296876" cy="369332"/>
          </a:xfrm>
          <a:prstGeom prst="rect">
            <a:avLst/>
          </a:prstGeom>
        </p:spPr>
        <p:txBody>
          <a:bodyPr wrap="none">
            <a:spAutoFit/>
          </a:bodyPr>
          <a:lstStyle/>
          <a:p>
            <a:r>
              <a:rPr lang="fr-FR" dirty="0" smtClean="0"/>
              <a:t>E</a:t>
            </a:r>
            <a:endParaRPr lang="en-US" dirty="0"/>
          </a:p>
        </p:txBody>
      </p:sp>
      <p:sp>
        <p:nvSpPr>
          <p:cNvPr id="32" name="Rectangle 31"/>
          <p:cNvSpPr/>
          <p:nvPr/>
        </p:nvSpPr>
        <p:spPr>
          <a:xfrm>
            <a:off x="10090128" y="1919179"/>
            <a:ext cx="317716" cy="369332"/>
          </a:xfrm>
          <a:prstGeom prst="rect">
            <a:avLst/>
          </a:prstGeom>
        </p:spPr>
        <p:txBody>
          <a:bodyPr wrap="none">
            <a:spAutoFit/>
          </a:bodyPr>
          <a:lstStyle/>
          <a:p>
            <a:r>
              <a:rPr lang="fr-FR" dirty="0" smtClean="0"/>
              <a:t>A</a:t>
            </a:r>
            <a:endParaRPr lang="en-US" dirty="0"/>
          </a:p>
        </p:txBody>
      </p: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562452" y="3061413"/>
            <a:ext cx="330540" cy="369332"/>
          </a:xfrm>
          <a:prstGeom prst="rect">
            <a:avLst/>
          </a:prstGeom>
        </p:spPr>
        <p:txBody>
          <a:bodyPr wrap="none">
            <a:spAutoFit/>
          </a:bodyPr>
          <a:lstStyle/>
          <a:p>
            <a:r>
              <a:rPr lang="fr-FR" dirty="0" smtClean="0"/>
              <a:t>G</a:t>
            </a:r>
            <a:endParaRPr lang="en-US" dirty="0"/>
          </a:p>
        </p:txBody>
      </p:sp>
      <p:cxnSp>
        <p:nvCxnSpPr>
          <p:cNvPr id="35" name="Straight Connector 34"/>
          <p:cNvCxnSpPr/>
          <p:nvPr/>
        </p:nvCxnSpPr>
        <p:spPr>
          <a:xfrm flipH="1">
            <a:off x="7088110" y="3372173"/>
            <a:ext cx="4790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1589195" y="1766104"/>
            <a:ext cx="15551" cy="50516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250896" y="3384554"/>
            <a:ext cx="43551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01920" y="1761189"/>
            <a:ext cx="15551" cy="5051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979848" y="1789817"/>
            <a:ext cx="15551" cy="50516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011" y="31658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98643" y="3171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352511" y="32648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23383" y="32626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74930" y="33660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27837" y="4287029"/>
            <a:ext cx="2392338" cy="1754326"/>
          </a:xfrm>
          <a:prstGeom prst="rect">
            <a:avLst/>
          </a:prstGeom>
          <a:noFill/>
        </p:spPr>
        <p:txBody>
          <a:bodyPr wrap="square" rtlCol="0">
            <a:spAutoFit/>
          </a:bodyPr>
          <a:lstStyle/>
          <a:p>
            <a:r>
              <a:rPr lang="fr-FR" dirty="0" smtClean="0"/>
              <a:t>Quand on arrive au point G les deux points projetés par la droite à 45° coïncident.</a:t>
            </a:r>
          </a:p>
          <a:p>
            <a:r>
              <a:rPr lang="fr-FR" dirty="0" smtClean="0"/>
              <a:t>Maintenant on peut tracer l’ellipse.</a:t>
            </a:r>
            <a:endParaRPr lang="en-US" dirty="0"/>
          </a:p>
        </p:txBody>
      </p:sp>
      <p:cxnSp>
        <p:nvCxnSpPr>
          <p:cNvPr id="20" name="Straight Arrow Connector 19"/>
          <p:cNvCxnSpPr/>
          <p:nvPr/>
        </p:nvCxnSpPr>
        <p:spPr>
          <a:xfrm flipV="1">
            <a:off x="6732817" y="3430745"/>
            <a:ext cx="1210442" cy="115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fld id="{E03E9B2C-3BE9-401A-B3AC-AF3D67C3617A}" type="datetime7">
              <a:rPr lang="en-US" smtClean="0"/>
              <a:t>Nov-18</a:t>
            </a:fld>
            <a:endParaRPr lang="en-US"/>
          </a:p>
        </p:txBody>
      </p:sp>
      <p:sp>
        <p:nvSpPr>
          <p:cNvPr id="22" name="Footer Placeholder 21"/>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106187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normAutofit/>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a:p>
          <a:p>
            <a:pPr marL="0" indent="0">
              <a:buNone/>
            </a:pPr>
            <a:r>
              <a:rPr lang="fr-FR" dirty="0" smtClean="0"/>
              <a:t>Maintenant on peut tracer l’ellipse</a:t>
            </a:r>
            <a:r>
              <a:rPr lang="en-US" dirty="0"/>
              <a:t> </a:t>
            </a:r>
            <a:r>
              <a:rPr lang="fr-FR" dirty="0" smtClean="0"/>
              <a:t>et on finit avec le contour du cylindre. Comme tous les dessins à la main, c’est difficile d’avoir une représentation exacte.</a:t>
            </a:r>
          </a:p>
          <a:p>
            <a:pPr marL="0" indent="0">
              <a:buNone/>
            </a:pPr>
            <a:endParaRPr lang="fr-FR" dirty="0" smtClean="0"/>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53</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8" name="Straight Connector 7"/>
          <p:cNvCxnSpPr/>
          <p:nvPr/>
        </p:nvCxnSpPr>
        <p:spPr>
          <a:xfrm flipH="1" flipV="1">
            <a:off x="7142942" y="4308968"/>
            <a:ext cx="1723245" cy="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142942" y="2886075"/>
            <a:ext cx="1715854" cy="488366"/>
          </a:xfrm>
          <a:custGeom>
            <a:avLst/>
            <a:gdLst>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5854" h="501650">
                <a:moveTo>
                  <a:pt x="257983" y="0"/>
                </a:moveTo>
                <a:cubicBezTo>
                  <a:pt x="161939" y="16669"/>
                  <a:pt x="78595" y="71438"/>
                  <a:pt x="35733" y="104775"/>
                </a:cubicBezTo>
                <a:cubicBezTo>
                  <a:pt x="-7129" y="138112"/>
                  <a:pt x="279" y="167217"/>
                  <a:pt x="808" y="200025"/>
                </a:cubicBezTo>
                <a:cubicBezTo>
                  <a:pt x="1337" y="232833"/>
                  <a:pt x="-250" y="268288"/>
                  <a:pt x="38908" y="301625"/>
                </a:cubicBezTo>
                <a:cubicBezTo>
                  <a:pt x="78066" y="334963"/>
                  <a:pt x="99762" y="366713"/>
                  <a:pt x="235758" y="400050"/>
                </a:cubicBezTo>
                <a:cubicBezTo>
                  <a:pt x="371754" y="433387"/>
                  <a:pt x="549742" y="501650"/>
                  <a:pt x="854883" y="501650"/>
                </a:cubicBezTo>
                <a:cubicBezTo>
                  <a:pt x="1160024" y="501650"/>
                  <a:pt x="1365000" y="431800"/>
                  <a:pt x="1502583" y="400050"/>
                </a:cubicBezTo>
                <a:cubicBezTo>
                  <a:pt x="1640166" y="368300"/>
                  <a:pt x="1644929" y="344487"/>
                  <a:pt x="1680383" y="311150"/>
                </a:cubicBezTo>
                <a:cubicBezTo>
                  <a:pt x="1715837" y="277813"/>
                  <a:pt x="1714779" y="233362"/>
                  <a:pt x="1715308" y="200025"/>
                </a:cubicBezTo>
                <a:cubicBezTo>
                  <a:pt x="1715837" y="166688"/>
                  <a:pt x="1721129" y="144462"/>
                  <a:pt x="1683558" y="111125"/>
                </a:cubicBezTo>
                <a:cubicBezTo>
                  <a:pt x="1645987" y="77788"/>
                  <a:pt x="1590160" y="19844"/>
                  <a:pt x="148988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flipV="1">
            <a:off x="7147334" y="3080803"/>
            <a:ext cx="808" cy="1220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854554" y="3096114"/>
            <a:ext cx="808" cy="1220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156613" y="29677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802770" y="297315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121248" y="3064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837371" y="306141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162011" y="316583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798643" y="317122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352511" y="32648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623383" y="32626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974930" y="33660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A74F6AA-E765-455F-B2BE-E3447E794910}"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789635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normAutofit/>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a:p>
          <a:p>
            <a:pPr marL="0" indent="0">
              <a:buNone/>
            </a:pPr>
            <a:r>
              <a:rPr lang="fr-FR" dirty="0" smtClean="0"/>
              <a:t>Maintenant on peut tracer l’ellipse</a:t>
            </a:r>
            <a:r>
              <a:rPr lang="en-US" dirty="0"/>
              <a:t> </a:t>
            </a:r>
            <a:r>
              <a:rPr lang="fr-FR" dirty="0" smtClean="0"/>
              <a:t>et on finit avec le contour du cylindre. Comme tous les dessins à la main, c’est difficile d’avoir une représentation exacte.</a:t>
            </a:r>
          </a:p>
          <a:p>
            <a:pPr marL="0" indent="0">
              <a:buNone/>
            </a:pPr>
            <a:endParaRPr lang="fr-FR" dirty="0" smtClean="0"/>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54</a:t>
            </a:fld>
            <a:endParaRPr lang="en-US"/>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cxnSp>
        <p:nvCxnSpPr>
          <p:cNvPr id="8" name="Straight Connector 7"/>
          <p:cNvCxnSpPr/>
          <p:nvPr/>
        </p:nvCxnSpPr>
        <p:spPr>
          <a:xfrm flipH="1" flipV="1">
            <a:off x="7142942" y="4308968"/>
            <a:ext cx="1723245" cy="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03680" y="196116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402303" y="1961168"/>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5404" y="1957987"/>
            <a:ext cx="2175" cy="933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9079" y="2882448"/>
            <a:ext cx="1233194" cy="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142942" y="2886075"/>
            <a:ext cx="1715854" cy="488366"/>
          </a:xfrm>
          <a:custGeom>
            <a:avLst/>
            <a:gdLst>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 name="connsiteX0" fmla="*/ 257983 w 1715854"/>
              <a:gd name="connsiteY0" fmla="*/ 0 h 501650"/>
              <a:gd name="connsiteX1" fmla="*/ 35733 w 1715854"/>
              <a:gd name="connsiteY1" fmla="*/ 104775 h 501650"/>
              <a:gd name="connsiteX2" fmla="*/ 808 w 1715854"/>
              <a:gd name="connsiteY2" fmla="*/ 200025 h 501650"/>
              <a:gd name="connsiteX3" fmla="*/ 38908 w 1715854"/>
              <a:gd name="connsiteY3" fmla="*/ 301625 h 501650"/>
              <a:gd name="connsiteX4" fmla="*/ 235758 w 1715854"/>
              <a:gd name="connsiteY4" fmla="*/ 400050 h 501650"/>
              <a:gd name="connsiteX5" fmla="*/ 854883 w 1715854"/>
              <a:gd name="connsiteY5" fmla="*/ 501650 h 501650"/>
              <a:gd name="connsiteX6" fmla="*/ 1502583 w 1715854"/>
              <a:gd name="connsiteY6" fmla="*/ 400050 h 501650"/>
              <a:gd name="connsiteX7" fmla="*/ 1680383 w 1715854"/>
              <a:gd name="connsiteY7" fmla="*/ 311150 h 501650"/>
              <a:gd name="connsiteX8" fmla="*/ 1715308 w 1715854"/>
              <a:gd name="connsiteY8" fmla="*/ 200025 h 501650"/>
              <a:gd name="connsiteX9" fmla="*/ 1683558 w 1715854"/>
              <a:gd name="connsiteY9" fmla="*/ 111125 h 501650"/>
              <a:gd name="connsiteX10" fmla="*/ 1489883 w 1715854"/>
              <a:gd name="connsiteY10" fmla="*/ 0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5854" h="501650">
                <a:moveTo>
                  <a:pt x="257983" y="0"/>
                </a:moveTo>
                <a:cubicBezTo>
                  <a:pt x="161939" y="16669"/>
                  <a:pt x="78595" y="71438"/>
                  <a:pt x="35733" y="104775"/>
                </a:cubicBezTo>
                <a:cubicBezTo>
                  <a:pt x="-7129" y="138112"/>
                  <a:pt x="279" y="167217"/>
                  <a:pt x="808" y="200025"/>
                </a:cubicBezTo>
                <a:cubicBezTo>
                  <a:pt x="1337" y="232833"/>
                  <a:pt x="-250" y="268288"/>
                  <a:pt x="38908" y="301625"/>
                </a:cubicBezTo>
                <a:cubicBezTo>
                  <a:pt x="78066" y="334963"/>
                  <a:pt x="99762" y="366713"/>
                  <a:pt x="235758" y="400050"/>
                </a:cubicBezTo>
                <a:cubicBezTo>
                  <a:pt x="371754" y="433387"/>
                  <a:pt x="549742" y="501650"/>
                  <a:pt x="854883" y="501650"/>
                </a:cubicBezTo>
                <a:cubicBezTo>
                  <a:pt x="1160024" y="501650"/>
                  <a:pt x="1365000" y="431800"/>
                  <a:pt x="1502583" y="400050"/>
                </a:cubicBezTo>
                <a:cubicBezTo>
                  <a:pt x="1640166" y="368300"/>
                  <a:pt x="1644929" y="344487"/>
                  <a:pt x="1680383" y="311150"/>
                </a:cubicBezTo>
                <a:cubicBezTo>
                  <a:pt x="1715837" y="277813"/>
                  <a:pt x="1714779" y="233362"/>
                  <a:pt x="1715308" y="200025"/>
                </a:cubicBezTo>
                <a:cubicBezTo>
                  <a:pt x="1715837" y="166688"/>
                  <a:pt x="1721129" y="144462"/>
                  <a:pt x="1683558" y="111125"/>
                </a:cubicBezTo>
                <a:cubicBezTo>
                  <a:pt x="1645987" y="77788"/>
                  <a:pt x="1590160" y="19844"/>
                  <a:pt x="148988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flipV="1">
            <a:off x="7147334" y="3080803"/>
            <a:ext cx="808" cy="1220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854554" y="3096114"/>
            <a:ext cx="808" cy="1220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29500" y="1990725"/>
            <a:ext cx="1181100" cy="869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429500" y="1990725"/>
            <a:ext cx="1181102" cy="869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D1E367EA-D11D-4B99-AF08-FAB7A6494044}"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50724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normAutofit/>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a:p>
          <a:p>
            <a:pPr marL="0" indent="0">
              <a:buNone/>
            </a:pPr>
            <a:r>
              <a:rPr lang="fr-FR" dirty="0" smtClean="0"/>
              <a:t>Maintenant on peut tracer l’ellipse</a:t>
            </a:r>
            <a:r>
              <a:rPr lang="en-US" dirty="0"/>
              <a:t> </a:t>
            </a:r>
            <a:r>
              <a:rPr lang="fr-FR" dirty="0" smtClean="0"/>
              <a:t>et on finit avec le contour du cylindre. Comme tous les dessins à la main, c’est difficile d’avoir une représentation exacte.</a:t>
            </a:r>
          </a:p>
          <a:p>
            <a:pPr marL="0" indent="0">
              <a:buNone/>
            </a:pPr>
            <a:endParaRPr lang="fr-FR" dirty="0" smtClean="0"/>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55</a:t>
            </a:fld>
            <a:endParaRPr lang="en-US" dirty="0"/>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pic>
        <p:nvPicPr>
          <p:cNvPr id="5" name="Picture 4"/>
          <p:cNvPicPr>
            <a:picLocks noChangeAspect="1"/>
          </p:cNvPicPr>
          <p:nvPr/>
        </p:nvPicPr>
        <p:blipFill>
          <a:blip r:embed="rId4"/>
          <a:stretch>
            <a:fillRect/>
          </a:stretch>
        </p:blipFill>
        <p:spPr>
          <a:xfrm>
            <a:off x="7021317" y="1595439"/>
            <a:ext cx="2257425" cy="3133725"/>
          </a:xfrm>
          <a:prstGeom prst="rect">
            <a:avLst/>
          </a:prstGeom>
        </p:spPr>
      </p:pic>
      <p:sp>
        <p:nvSpPr>
          <p:cNvPr id="7" name="TextBox 6"/>
          <p:cNvSpPr txBox="1"/>
          <p:nvPr/>
        </p:nvSpPr>
        <p:spPr>
          <a:xfrm>
            <a:off x="6059249" y="4622977"/>
            <a:ext cx="3892671" cy="1200329"/>
          </a:xfrm>
          <a:prstGeom prst="rect">
            <a:avLst/>
          </a:prstGeom>
          <a:noFill/>
        </p:spPr>
        <p:txBody>
          <a:bodyPr wrap="square" rtlCol="0">
            <a:spAutoFit/>
          </a:bodyPr>
          <a:lstStyle/>
          <a:p>
            <a:r>
              <a:rPr lang="fr-FR" dirty="0" smtClean="0"/>
              <a:t>Ici la vue de droite est remplacée par une vue créée par un système </a:t>
            </a:r>
            <a:r>
              <a:rPr lang="fr-FR" b="1" dirty="0" smtClean="0">
                <a:solidFill>
                  <a:srgbClr val="FF0000"/>
                </a:solidFill>
              </a:rPr>
              <a:t>CAO</a:t>
            </a:r>
            <a:r>
              <a:rPr lang="fr-FR" dirty="0" smtClean="0"/>
              <a:t>, </a:t>
            </a:r>
            <a:r>
              <a:rPr lang="fr-FR" b="1" dirty="0" smtClean="0">
                <a:solidFill>
                  <a:srgbClr val="FF0000"/>
                </a:solidFill>
              </a:rPr>
              <a:t>Conception Assistée par Ordinateur (</a:t>
            </a:r>
            <a:r>
              <a:rPr lang="fr-FR" b="1" dirty="0" err="1" smtClean="0">
                <a:solidFill>
                  <a:srgbClr val="FF0000"/>
                </a:solidFill>
              </a:rPr>
              <a:t>ang</a:t>
            </a:r>
            <a:r>
              <a:rPr lang="fr-FR" b="1" dirty="0" smtClean="0">
                <a:solidFill>
                  <a:srgbClr val="FF0000"/>
                </a:solidFill>
              </a:rPr>
              <a:t> : CAD - Computer </a:t>
            </a:r>
            <a:r>
              <a:rPr lang="fr-FR" b="1" dirty="0" err="1" smtClean="0">
                <a:solidFill>
                  <a:srgbClr val="FF0000"/>
                </a:solidFill>
              </a:rPr>
              <a:t>Aided</a:t>
            </a:r>
            <a:r>
              <a:rPr lang="fr-FR" b="1" dirty="0" smtClean="0">
                <a:solidFill>
                  <a:srgbClr val="FF0000"/>
                </a:solidFill>
              </a:rPr>
              <a:t> Design)</a:t>
            </a:r>
            <a:endParaRPr lang="en-US" b="1" dirty="0">
              <a:solidFill>
                <a:srgbClr val="FF0000"/>
              </a:solidFill>
            </a:endParaRPr>
          </a:p>
        </p:txBody>
      </p:sp>
      <p:cxnSp>
        <p:nvCxnSpPr>
          <p:cNvPr id="14" name="Straight Connector 13"/>
          <p:cNvCxnSpPr/>
          <p:nvPr/>
        </p:nvCxnSpPr>
        <p:spPr>
          <a:xfrm>
            <a:off x="7429500" y="1990725"/>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29500" y="2000250"/>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CF5FFDDA-7B2E-4A89-9A0E-EE9A805B09D2}" type="datetime7">
              <a:rPr lang="en-US" smtClean="0"/>
              <a:t>Nov-18</a:t>
            </a:fld>
            <a:endParaRPr lang="en-US"/>
          </a:p>
        </p:txBody>
      </p:sp>
      <p:sp>
        <p:nvSpPr>
          <p:cNvPr id="9" name="Footer Placeholder 8"/>
          <p:cNvSpPr>
            <a:spLocks noGrp="1"/>
          </p:cNvSpPr>
          <p:nvPr>
            <p:ph type="ftr" sz="quarter" idx="11"/>
          </p:nvPr>
        </p:nvSpPr>
        <p:spPr/>
        <p:txBody>
          <a:bodyPr/>
          <a:lstStyle/>
          <a:p>
            <a:r>
              <a:rPr lang="en-US" dirty="0" smtClean="0"/>
              <a:t>DI4</a:t>
            </a:r>
            <a:endParaRPr lang="en-US" dirty="0"/>
          </a:p>
        </p:txBody>
      </p:sp>
    </p:spTree>
    <p:extLst>
      <p:ext uri="{BB962C8B-B14F-4D97-AF65-F5344CB8AC3E}">
        <p14:creationId xmlns:p14="http://schemas.microsoft.com/office/powerpoint/2010/main" val="139404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normAutofit/>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a:p>
          <a:p>
            <a:pPr marL="0" indent="0">
              <a:buNone/>
            </a:pPr>
            <a:r>
              <a:rPr lang="fr-FR" dirty="0" smtClean="0"/>
              <a:t>Maintenant on peut tracer l’ellipse</a:t>
            </a:r>
            <a:r>
              <a:rPr lang="en-US" dirty="0"/>
              <a:t> </a:t>
            </a:r>
            <a:r>
              <a:rPr lang="fr-FR" dirty="0" smtClean="0"/>
              <a:t>et on finit avec le contour du cylindre. Comme tous les dessins à la main, c’est difficile d’avoir une représentation exacte.</a:t>
            </a:r>
          </a:p>
          <a:p>
            <a:pPr marL="0" indent="0">
              <a:buNone/>
            </a:pPr>
            <a:endParaRPr lang="fr-FR" dirty="0" smtClean="0"/>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56</a:t>
            </a:fld>
            <a:endParaRPr lang="en-US" dirty="0"/>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pic>
        <p:nvPicPr>
          <p:cNvPr id="5" name="Picture 4"/>
          <p:cNvPicPr>
            <a:picLocks noChangeAspect="1"/>
          </p:cNvPicPr>
          <p:nvPr/>
        </p:nvPicPr>
        <p:blipFill>
          <a:blip r:embed="rId4"/>
          <a:stretch>
            <a:fillRect/>
          </a:stretch>
        </p:blipFill>
        <p:spPr>
          <a:xfrm>
            <a:off x="7021317" y="1595439"/>
            <a:ext cx="2257425" cy="3133725"/>
          </a:xfrm>
          <a:prstGeom prst="rect">
            <a:avLst/>
          </a:prstGeom>
        </p:spPr>
      </p:pic>
      <p:sp>
        <p:nvSpPr>
          <p:cNvPr id="7" name="TextBox 6"/>
          <p:cNvSpPr txBox="1"/>
          <p:nvPr/>
        </p:nvSpPr>
        <p:spPr>
          <a:xfrm>
            <a:off x="6059249" y="4622977"/>
            <a:ext cx="3892671" cy="1200329"/>
          </a:xfrm>
          <a:prstGeom prst="rect">
            <a:avLst/>
          </a:prstGeom>
          <a:noFill/>
        </p:spPr>
        <p:txBody>
          <a:bodyPr wrap="square" rtlCol="0">
            <a:spAutoFit/>
          </a:bodyPr>
          <a:lstStyle/>
          <a:p>
            <a:r>
              <a:rPr lang="fr-FR" dirty="0" smtClean="0"/>
              <a:t>Ici la vue de droite est remplacée par une vue créée par un système </a:t>
            </a:r>
            <a:r>
              <a:rPr lang="fr-FR" b="1" dirty="0" smtClean="0">
                <a:solidFill>
                  <a:srgbClr val="FF0000"/>
                </a:solidFill>
              </a:rPr>
              <a:t>CAO</a:t>
            </a:r>
            <a:r>
              <a:rPr lang="fr-FR" dirty="0" smtClean="0"/>
              <a:t>, </a:t>
            </a:r>
            <a:r>
              <a:rPr lang="fr-FR" b="1" dirty="0" smtClean="0">
                <a:solidFill>
                  <a:srgbClr val="FF0000"/>
                </a:solidFill>
              </a:rPr>
              <a:t>Conception Assistée par Ordinateur (</a:t>
            </a:r>
            <a:r>
              <a:rPr lang="fr-FR" b="1" dirty="0" err="1" smtClean="0">
                <a:solidFill>
                  <a:srgbClr val="FF0000"/>
                </a:solidFill>
              </a:rPr>
              <a:t>ang</a:t>
            </a:r>
            <a:r>
              <a:rPr lang="fr-FR" b="1" dirty="0" smtClean="0">
                <a:solidFill>
                  <a:srgbClr val="FF0000"/>
                </a:solidFill>
              </a:rPr>
              <a:t> : CAD - Computer </a:t>
            </a:r>
            <a:r>
              <a:rPr lang="fr-FR" b="1" dirty="0" err="1" smtClean="0">
                <a:solidFill>
                  <a:srgbClr val="FF0000"/>
                </a:solidFill>
              </a:rPr>
              <a:t>Aided</a:t>
            </a:r>
            <a:r>
              <a:rPr lang="fr-FR" b="1" dirty="0" smtClean="0">
                <a:solidFill>
                  <a:srgbClr val="FF0000"/>
                </a:solidFill>
              </a:rPr>
              <a:t> Design)</a:t>
            </a:r>
            <a:endParaRPr lang="en-US" b="1" dirty="0">
              <a:solidFill>
                <a:srgbClr val="FF0000"/>
              </a:solidFill>
            </a:endParaRPr>
          </a:p>
        </p:txBody>
      </p:sp>
      <p:cxnSp>
        <p:nvCxnSpPr>
          <p:cNvPr id="14" name="Straight Connector 13"/>
          <p:cNvCxnSpPr/>
          <p:nvPr/>
        </p:nvCxnSpPr>
        <p:spPr>
          <a:xfrm>
            <a:off x="7429500" y="1990725"/>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29500" y="2000250"/>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CF5FFDDA-7B2E-4A89-9A0E-EE9A805B09D2}" type="datetime7">
              <a:rPr lang="en-US" smtClean="0"/>
              <a:t>Nov-18</a:t>
            </a:fld>
            <a:endParaRPr lang="en-US"/>
          </a:p>
        </p:txBody>
      </p:sp>
      <p:sp>
        <p:nvSpPr>
          <p:cNvPr id="9" name="Footer Placeholder 8"/>
          <p:cNvSpPr>
            <a:spLocks noGrp="1"/>
          </p:cNvSpPr>
          <p:nvPr>
            <p:ph type="ftr" sz="quarter" idx="11"/>
          </p:nvPr>
        </p:nvSpPr>
        <p:spPr/>
        <p:txBody>
          <a:bodyPr/>
          <a:lstStyle/>
          <a:p>
            <a:r>
              <a:rPr lang="en-US" dirty="0" smtClean="0"/>
              <a:t>DI4</a:t>
            </a:r>
            <a:endParaRPr lang="en-US" dirty="0"/>
          </a:p>
        </p:txBody>
      </p:sp>
      <p:sp>
        <p:nvSpPr>
          <p:cNvPr id="10" name="TextBox 9"/>
          <p:cNvSpPr txBox="1"/>
          <p:nvPr/>
        </p:nvSpPr>
        <p:spPr>
          <a:xfrm>
            <a:off x="429321" y="1814812"/>
            <a:ext cx="6591300" cy="646331"/>
          </a:xfrm>
          <a:prstGeom prst="rect">
            <a:avLst/>
          </a:prstGeom>
          <a:solidFill>
            <a:schemeClr val="bg1"/>
          </a:solidFill>
          <a:ln w="19050">
            <a:solidFill>
              <a:srgbClr val="FF0000"/>
            </a:solidFill>
          </a:ln>
        </p:spPr>
        <p:txBody>
          <a:bodyPr wrap="square" rtlCol="0">
            <a:spAutoFit/>
          </a:bodyPr>
          <a:lstStyle/>
          <a:p>
            <a:pPr algn="ctr"/>
            <a:r>
              <a:rPr lang="fr-FR" b="1" dirty="0" smtClean="0">
                <a:solidFill>
                  <a:srgbClr val="FF0000"/>
                </a:solidFill>
              </a:rPr>
              <a:t>REAGIR ! </a:t>
            </a:r>
            <a:r>
              <a:rPr lang="en-US" dirty="0" smtClean="0">
                <a:solidFill>
                  <a:srgbClr val="FF0000"/>
                </a:solidFill>
                <a:hlinkClick r:id="rId5"/>
              </a:rPr>
              <a:t>https://fr.wikipedia.org/wiki/</a:t>
            </a:r>
            <a:r>
              <a:rPr lang="en-US" dirty="0" err="1" smtClean="0">
                <a:solidFill>
                  <a:srgbClr val="FF0000"/>
                </a:solidFill>
                <a:hlinkClick r:id="rId5"/>
              </a:rPr>
              <a:t>Conception_assistée_par_ordinateur</a:t>
            </a:r>
            <a:endParaRPr lang="en-US" dirty="0" smtClean="0">
              <a:solidFill>
                <a:srgbClr val="FF0000"/>
              </a:solidFill>
            </a:endParaRPr>
          </a:p>
        </p:txBody>
      </p:sp>
    </p:spTree>
    <p:extLst>
      <p:ext uri="{BB962C8B-B14F-4D97-AF65-F5344CB8AC3E}">
        <p14:creationId xmlns:p14="http://schemas.microsoft.com/office/powerpoint/2010/main" val="111213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800868" y="4946953"/>
            <a:ext cx="1860159" cy="1875595"/>
          </a:xfrm>
          <a:prstGeom prst="rect">
            <a:avLst/>
          </a:prstGeom>
        </p:spPr>
      </p:pic>
      <p:sp>
        <p:nvSpPr>
          <p:cNvPr id="11" name="Oval 10"/>
          <p:cNvSpPr/>
          <p:nvPr/>
        </p:nvSpPr>
        <p:spPr>
          <a:xfrm>
            <a:off x="9856236" y="5002168"/>
            <a:ext cx="1749425" cy="174650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r-FR" dirty="0" smtClean="0"/>
              <a:t>Intersection Cylindre / Plan Oblique</a:t>
            </a:r>
            <a:endParaRPr lang="en-US" dirty="0"/>
          </a:p>
        </p:txBody>
      </p:sp>
      <p:sp>
        <p:nvSpPr>
          <p:cNvPr id="3" name="Content Placeholder 2"/>
          <p:cNvSpPr>
            <a:spLocks noGrp="1"/>
          </p:cNvSpPr>
          <p:nvPr>
            <p:ph idx="1"/>
          </p:nvPr>
        </p:nvSpPr>
        <p:spPr>
          <a:xfrm>
            <a:off x="838200" y="1825624"/>
            <a:ext cx="5372100" cy="4923047"/>
          </a:xfrm>
        </p:spPr>
        <p:txBody>
          <a:bodyPr>
            <a:normAutofit/>
          </a:bodyPr>
          <a:lstStyle/>
          <a:p>
            <a:pPr marL="0" indent="0">
              <a:buNone/>
            </a:pPr>
            <a:r>
              <a:rPr lang="fr-FR" dirty="0" smtClean="0"/>
              <a:t>Pour chaque point entre E et G, on trouve les projections sur la vue de droite, en passant par les points équivalents de la vue de dessus et la droite à 45°.</a:t>
            </a:r>
          </a:p>
          <a:p>
            <a:pPr marL="0" indent="0">
              <a:buNone/>
            </a:pPr>
            <a:endParaRPr lang="fr-FR" dirty="0"/>
          </a:p>
          <a:p>
            <a:pPr marL="0" indent="0">
              <a:buNone/>
            </a:pPr>
            <a:r>
              <a:rPr lang="fr-FR" dirty="0" smtClean="0"/>
              <a:t>Maintenant on peut tracer l’ellipse</a:t>
            </a:r>
            <a:r>
              <a:rPr lang="en-US" dirty="0"/>
              <a:t> </a:t>
            </a:r>
            <a:r>
              <a:rPr lang="fr-FR" dirty="0" smtClean="0"/>
              <a:t>et on finit avec le contour du cylindre. Comme tous les dessins à la main, c’est difficile d’avoir une représentation exacte.</a:t>
            </a:r>
          </a:p>
          <a:p>
            <a:pPr marL="0" indent="0">
              <a:buNone/>
            </a:pPr>
            <a:endParaRPr lang="fr-FR" dirty="0" smtClean="0"/>
          </a:p>
          <a:p>
            <a:pPr marL="0" indent="0">
              <a:buNone/>
            </a:pPr>
            <a:endParaRPr lang="fr-FR" dirty="0" smtClean="0"/>
          </a:p>
        </p:txBody>
      </p:sp>
      <p:sp>
        <p:nvSpPr>
          <p:cNvPr id="4" name="Slide Number Placeholder 3"/>
          <p:cNvSpPr>
            <a:spLocks noGrp="1"/>
          </p:cNvSpPr>
          <p:nvPr>
            <p:ph type="sldNum" sz="quarter" idx="12"/>
          </p:nvPr>
        </p:nvSpPr>
        <p:spPr/>
        <p:txBody>
          <a:bodyPr/>
          <a:lstStyle/>
          <a:p>
            <a:fld id="{FF19FD34-F3E2-41A0-88F1-A5505E346591}" type="slidenum">
              <a:rPr lang="en-US" smtClean="0"/>
              <a:t>57</a:t>
            </a:fld>
            <a:endParaRPr lang="en-US" dirty="0"/>
          </a:p>
        </p:txBody>
      </p:sp>
      <p:cxnSp>
        <p:nvCxnSpPr>
          <p:cNvPr id="12" name="Straight Connector 11"/>
          <p:cNvCxnSpPr/>
          <p:nvPr/>
        </p:nvCxnSpPr>
        <p:spPr>
          <a:xfrm>
            <a:off x="10137613" y="5239277"/>
            <a:ext cx="0" cy="1234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rot="16200000">
            <a:off x="9203969" y="2095502"/>
            <a:ext cx="2943225" cy="2133600"/>
          </a:xfrm>
          <a:prstGeom prst="rect">
            <a:avLst/>
          </a:prstGeom>
        </p:spPr>
      </p:pic>
      <p:pic>
        <p:nvPicPr>
          <p:cNvPr id="5" name="Picture 4"/>
          <p:cNvPicPr>
            <a:picLocks noChangeAspect="1"/>
          </p:cNvPicPr>
          <p:nvPr/>
        </p:nvPicPr>
        <p:blipFill>
          <a:blip r:embed="rId4"/>
          <a:stretch>
            <a:fillRect/>
          </a:stretch>
        </p:blipFill>
        <p:spPr>
          <a:xfrm>
            <a:off x="7021317" y="1595439"/>
            <a:ext cx="2257425" cy="3133725"/>
          </a:xfrm>
          <a:prstGeom prst="rect">
            <a:avLst/>
          </a:prstGeom>
        </p:spPr>
      </p:pic>
      <p:sp>
        <p:nvSpPr>
          <p:cNvPr id="7" name="TextBox 6"/>
          <p:cNvSpPr txBox="1"/>
          <p:nvPr/>
        </p:nvSpPr>
        <p:spPr>
          <a:xfrm>
            <a:off x="6896101" y="5099844"/>
            <a:ext cx="2457450" cy="1200329"/>
          </a:xfrm>
          <a:prstGeom prst="rect">
            <a:avLst/>
          </a:prstGeom>
          <a:noFill/>
          <a:ln w="28575">
            <a:solidFill>
              <a:srgbClr val="FF0000"/>
            </a:solidFill>
          </a:ln>
        </p:spPr>
        <p:txBody>
          <a:bodyPr wrap="square" rtlCol="0">
            <a:spAutoFit/>
          </a:bodyPr>
          <a:lstStyle/>
          <a:p>
            <a:pPr algn="ctr"/>
            <a:r>
              <a:rPr lang="fr-FR" dirty="0" smtClean="0">
                <a:solidFill>
                  <a:srgbClr val="FF0000"/>
                </a:solidFill>
              </a:rPr>
              <a:t>Quand on travaille à la main, les 4 extrémités de l’ellipse suffisent (ici on voit 3)</a:t>
            </a:r>
            <a:endParaRPr lang="en-US" dirty="0">
              <a:solidFill>
                <a:srgbClr val="FF0000"/>
              </a:solidFill>
            </a:endParaRPr>
          </a:p>
        </p:txBody>
      </p:sp>
      <p:cxnSp>
        <p:nvCxnSpPr>
          <p:cNvPr id="14" name="Straight Connector 13"/>
          <p:cNvCxnSpPr/>
          <p:nvPr/>
        </p:nvCxnSpPr>
        <p:spPr>
          <a:xfrm>
            <a:off x="7429500" y="1990725"/>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29500" y="2000250"/>
            <a:ext cx="1190625"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130773" y="304517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65946" y="3042363"/>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13030" y="3346971"/>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F95ADAD5-6944-462B-8D35-007D5176EB4F}"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346359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410200" cy="4351338"/>
              </a:xfrm>
            </p:spPr>
            <p:txBody>
              <a:bodyPr>
                <a:normAutofit lnSpcReduction="10000"/>
              </a:bodyPr>
              <a:lstStyle/>
              <a:p>
                <a:pPr marL="0" indent="0">
                  <a:buNone/>
                </a:pPr>
                <a:r>
                  <a:rPr lang="fr-FR" dirty="0" smtClean="0"/>
                  <a:t>Nous considérons les cylindres des axes perpendiculaires et concourants (c.à.d. avec un point en commun).</a:t>
                </a:r>
              </a:p>
              <a:p>
                <a:pPr marL="0" indent="0">
                  <a:buNone/>
                </a:pPr>
                <a:endParaRPr lang="fr-FR" dirty="0"/>
              </a:p>
              <a:p>
                <a:pPr marL="0" indent="0">
                  <a:buNone/>
                </a:pPr>
                <a:r>
                  <a:rPr lang="fr-FR" dirty="0" smtClean="0"/>
                  <a:t>On observe les variations de leur intersection quand on fait varie </a:t>
                </a:r>
                <a14:m>
                  <m:oMath xmlns:m="http://schemas.openxmlformats.org/officeDocument/2006/math">
                    <m:r>
                      <a:rPr lang="fr-FR" i="1">
                        <a:latin typeface="Cambria Math" panose="02040503050406030204" pitchFamily="18" charset="0"/>
                      </a:rPr>
                      <m:t>𝑟</m:t>
                    </m:r>
                  </m:oMath>
                </a14:m>
                <a:r>
                  <a:rPr lang="fr-FR" dirty="0" smtClean="0"/>
                  <a:t> le rayon du petit cylindre et on garde constant le rayon du grand cylindre, </a:t>
                </a:r>
                <a14:m>
                  <m:oMath xmlns:m="http://schemas.openxmlformats.org/officeDocument/2006/math">
                    <m:r>
                      <a:rPr lang="fr-FR" b="0" i="1" smtClean="0">
                        <a:latin typeface="Cambria Math" panose="02040503050406030204" pitchFamily="18" charset="0"/>
                      </a:rPr>
                      <m:t>𝑅</m:t>
                    </m:r>
                    <m:r>
                      <a:rPr lang="fr-FR" b="0" i="0" smtClean="0">
                        <a:latin typeface="Cambria Math" panose="02040503050406030204" pitchFamily="18" charset="0"/>
                      </a:rPr>
                      <m:t>.</m:t>
                    </m:r>
                  </m:oMath>
                </a14:m>
                <a:r>
                  <a:rPr lang="fr-FR" dirty="0" smtClean="0"/>
                  <a:t> Voici et les configurations 3D et leurs dessins équivalents.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410200" cy="4351338"/>
              </a:xfrm>
              <a:blipFill rotWithShape="0">
                <a:blip r:embed="rId2"/>
                <a:stretch>
                  <a:fillRect l="-2368" t="-3081" r="-34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F19FD34-F3E2-41A0-88F1-A5505E346591}" type="slidenum">
              <a:rPr lang="en-US" smtClean="0"/>
              <a:t>58</a:t>
            </a:fld>
            <a:endParaRPr lang="en-US"/>
          </a:p>
        </p:txBody>
      </p:sp>
      <p:pic>
        <p:nvPicPr>
          <p:cNvPr id="8" name="Picture 7"/>
          <p:cNvPicPr>
            <a:picLocks noChangeAspect="1"/>
          </p:cNvPicPr>
          <p:nvPr/>
        </p:nvPicPr>
        <p:blipFill>
          <a:blip r:embed="rId3"/>
          <a:stretch>
            <a:fillRect/>
          </a:stretch>
        </p:blipFill>
        <p:spPr>
          <a:xfrm>
            <a:off x="7877175" y="1690688"/>
            <a:ext cx="3638550" cy="4890026"/>
          </a:xfrm>
          <a:prstGeom prst="rect">
            <a:avLst/>
          </a:prstGeom>
        </p:spPr>
      </p:pic>
      <p:grpSp>
        <p:nvGrpSpPr>
          <p:cNvPr id="23" name="Group 22"/>
          <p:cNvGrpSpPr/>
          <p:nvPr/>
        </p:nvGrpSpPr>
        <p:grpSpPr>
          <a:xfrm>
            <a:off x="8315325" y="1690688"/>
            <a:ext cx="1257300" cy="1500187"/>
            <a:chOff x="8315325" y="1690688"/>
            <a:chExt cx="2512060" cy="1500187"/>
          </a:xfrm>
        </p:grpSpPr>
        <p:cxnSp>
          <p:nvCxnSpPr>
            <p:cNvPr id="10" name="Straight Connector 9"/>
            <p:cNvCxnSpPr/>
            <p:nvPr/>
          </p:nvCxnSpPr>
          <p:spPr>
            <a:xfrm flipH="1">
              <a:off x="8315325" y="1690688"/>
              <a:ext cx="12700" cy="1500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814684" y="1690688"/>
              <a:ext cx="12701" cy="10043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321675" y="1973580"/>
              <a:ext cx="2493010" cy="1000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8675878" y="1503790"/>
                <a:ext cx="3581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1" smtClean="0">
                          <a:latin typeface="Cambria Math" panose="02040503050406030204" pitchFamily="18" charset="0"/>
                        </a:rPr>
                        <m:t>𝑹</m:t>
                      </m:r>
                    </m:oMath>
                  </m:oMathPara>
                </a14:m>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8675878" y="1503790"/>
                <a:ext cx="358140" cy="461665"/>
              </a:xfrm>
              <a:prstGeom prst="rect">
                <a:avLst/>
              </a:prstGeom>
              <a:blipFill rotWithShape="1">
                <a:blip r:embed="rId4"/>
                <a:stretch>
                  <a:fillRect l="-3390" r="-15254"/>
                </a:stretch>
              </a:blipFill>
            </p:spPr>
            <p:txBody>
              <a:bodyPr/>
              <a:lstStyle/>
              <a:p>
                <a:r>
                  <a:rPr lang="fr-FR">
                    <a:noFill/>
                  </a:rPr>
                  <a:t> </a:t>
                </a:r>
              </a:p>
            </p:txBody>
          </p:sp>
        </mc:Fallback>
      </mc:AlternateContent>
      <p:grpSp>
        <p:nvGrpSpPr>
          <p:cNvPr id="22" name="Group 21"/>
          <p:cNvGrpSpPr/>
          <p:nvPr/>
        </p:nvGrpSpPr>
        <p:grpSpPr>
          <a:xfrm rot="6744125">
            <a:off x="11205596" y="4821176"/>
            <a:ext cx="215183" cy="443865"/>
            <a:chOff x="8467725" y="1843088"/>
            <a:chExt cx="2512060" cy="1500187"/>
          </a:xfrm>
        </p:grpSpPr>
        <p:cxnSp>
          <p:nvCxnSpPr>
            <p:cNvPr id="18" name="Straight Connector 17"/>
            <p:cNvCxnSpPr/>
            <p:nvPr/>
          </p:nvCxnSpPr>
          <p:spPr>
            <a:xfrm flipH="1">
              <a:off x="8467725" y="1843088"/>
              <a:ext cx="12700" cy="1500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967085" y="1843088"/>
              <a:ext cx="12700" cy="1500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474075" y="2125980"/>
              <a:ext cx="2493010" cy="1000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11461741" y="4896013"/>
                <a:ext cx="3581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b="1" i="1" smtClean="0">
                          <a:latin typeface="Cambria Math" panose="02040503050406030204" pitchFamily="18" charset="0"/>
                        </a:rPr>
                        <m:t>𝒓</m:t>
                      </m:r>
                    </m:oMath>
                  </m:oMathPara>
                </a14:m>
                <a:endParaRPr lang="en-US"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11461741" y="4896013"/>
                <a:ext cx="358140" cy="461665"/>
              </a:xfrm>
              <a:prstGeom prst="rect">
                <a:avLst/>
              </a:prstGeom>
              <a:blipFill rotWithShape="1">
                <a:blip r:embed="rId5"/>
                <a:stretch>
                  <a:fillRect/>
                </a:stretch>
              </a:blipFill>
            </p:spPr>
            <p:txBody>
              <a:bodyPr/>
              <a:lstStyle/>
              <a:p>
                <a:r>
                  <a:rPr lang="fr-FR">
                    <a:noFill/>
                  </a:rPr>
                  <a:t> </a:t>
                </a:r>
              </a:p>
            </p:txBody>
          </p:sp>
        </mc:Fallback>
      </mc:AlternateContent>
      <p:sp>
        <p:nvSpPr>
          <p:cNvPr id="5" name="Date Placeholder 4"/>
          <p:cNvSpPr>
            <a:spLocks noGrp="1"/>
          </p:cNvSpPr>
          <p:nvPr>
            <p:ph type="dt" sz="half" idx="10"/>
          </p:nvPr>
        </p:nvSpPr>
        <p:spPr/>
        <p:txBody>
          <a:bodyPr/>
          <a:lstStyle/>
          <a:p>
            <a:fld id="{F48B1090-82D8-4738-9DB6-FAC1DC5C2C90}"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8815342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Cylindre aux axes perpendiculaires et concourants</a:t>
            </a:r>
            <a:endParaRPr lang="en-US" dirty="0"/>
          </a:p>
        </p:txBody>
      </p:sp>
      <p:sp>
        <p:nvSpPr>
          <p:cNvPr id="4" name="Slide Number Placeholder 3"/>
          <p:cNvSpPr>
            <a:spLocks noGrp="1"/>
          </p:cNvSpPr>
          <p:nvPr>
            <p:ph type="sldNum" sz="quarter" idx="12"/>
          </p:nvPr>
        </p:nvSpPr>
        <p:spPr/>
        <p:txBody>
          <a:bodyPr/>
          <a:lstStyle/>
          <a:p>
            <a:fld id="{FF19FD34-F3E2-41A0-88F1-A5505E346591}" type="slidenum">
              <a:rPr lang="en-US" smtClean="0"/>
              <a:t>59</a:t>
            </a:fld>
            <a:endParaRPr lang="en-US"/>
          </a:p>
        </p:txBody>
      </p:sp>
      <p:pic>
        <p:nvPicPr>
          <p:cNvPr id="5" name="Picture 4"/>
          <p:cNvPicPr>
            <a:picLocks noChangeAspect="1"/>
          </p:cNvPicPr>
          <p:nvPr/>
        </p:nvPicPr>
        <p:blipFill>
          <a:blip r:embed="rId2"/>
          <a:stretch>
            <a:fillRect/>
          </a:stretch>
        </p:blipFill>
        <p:spPr>
          <a:xfrm>
            <a:off x="161925" y="2233613"/>
            <a:ext cx="2418390" cy="3250193"/>
          </a:xfrm>
          <a:prstGeom prst="rect">
            <a:avLst/>
          </a:prstGeom>
        </p:spPr>
      </p:pic>
      <p:pic>
        <p:nvPicPr>
          <p:cNvPr id="8" name="Picture 7"/>
          <p:cNvPicPr>
            <a:picLocks noChangeAspect="1"/>
          </p:cNvPicPr>
          <p:nvPr/>
        </p:nvPicPr>
        <p:blipFill>
          <a:blip r:embed="rId3"/>
          <a:stretch>
            <a:fillRect/>
          </a:stretch>
        </p:blipFill>
        <p:spPr>
          <a:xfrm>
            <a:off x="8770983" y="2352220"/>
            <a:ext cx="3077300" cy="294741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39102" y="1982888"/>
                <a:ext cx="8634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39102" y="1982888"/>
                <a:ext cx="863445"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693257" y="2046350"/>
                <a:ext cx="1232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693257" y="2046350"/>
                <a:ext cx="1232752" cy="369332"/>
              </a:xfrm>
              <a:prstGeom prst="rect">
                <a:avLst/>
              </a:prstGeom>
              <a:blipFill rotWithShape="0">
                <a:blip r:embed="rId6"/>
                <a:stretch>
                  <a:fillRect/>
                </a:stretch>
              </a:blipFill>
            </p:spPr>
            <p:txBody>
              <a:bodyPr/>
              <a:lstStyle/>
              <a:p>
                <a:r>
                  <a:rPr lang="en-US">
                    <a:noFill/>
                  </a:rPr>
                  <a:t> </a:t>
                </a:r>
              </a:p>
            </p:txBody>
          </p:sp>
        </mc:Fallback>
      </mc:AlternateContent>
      <p:pic>
        <p:nvPicPr>
          <p:cNvPr id="14" name="Picture 13"/>
          <p:cNvPicPr>
            <a:picLocks noChangeAspect="1"/>
          </p:cNvPicPr>
          <p:nvPr/>
        </p:nvPicPr>
        <p:blipFill rotWithShape="1">
          <a:blip r:embed="rId7"/>
          <a:srcRect l="3706" r="1822"/>
          <a:stretch/>
        </p:blipFill>
        <p:spPr>
          <a:xfrm>
            <a:off x="5717853" y="2305780"/>
            <a:ext cx="2892882" cy="3101826"/>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6378461" y="1861668"/>
                <a:ext cx="1616070" cy="6117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378461" y="1861668"/>
                <a:ext cx="1616070" cy="61177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502589" y="1874244"/>
                <a:ext cx="1092762" cy="6117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02589" y="1874244"/>
                <a:ext cx="1092762" cy="611771"/>
              </a:xfrm>
              <a:prstGeom prst="rect">
                <a:avLst/>
              </a:prstGeom>
              <a:blipFill rotWithShape="1">
                <a:blip r:embed="rId9"/>
                <a:stretch>
                  <a:fillRect/>
                </a:stretch>
              </a:blipFill>
            </p:spPr>
            <p:txBody>
              <a:bodyPr/>
              <a:lstStyle/>
              <a:p>
                <a:r>
                  <a:rPr lang="fr-FR">
                    <a:noFill/>
                  </a:rPr>
                  <a:t> </a:t>
                </a:r>
              </a:p>
            </p:txBody>
          </p:sp>
        </mc:Fallback>
      </mc:AlternateContent>
      <p:sp>
        <p:nvSpPr>
          <p:cNvPr id="3" name="Date Placeholder 2"/>
          <p:cNvSpPr>
            <a:spLocks noGrp="1"/>
          </p:cNvSpPr>
          <p:nvPr>
            <p:ph type="dt" sz="half" idx="10"/>
          </p:nvPr>
        </p:nvSpPr>
        <p:spPr/>
        <p:txBody>
          <a:bodyPr/>
          <a:lstStyle/>
          <a:p>
            <a:fld id="{90C20D15-BE33-4522-9683-54787BAD953B}"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pic>
        <p:nvPicPr>
          <p:cNvPr id="10" name="Picture 9"/>
          <p:cNvPicPr>
            <a:picLocks noChangeAspect="1"/>
          </p:cNvPicPr>
          <p:nvPr/>
        </p:nvPicPr>
        <p:blipFill>
          <a:blip r:embed="rId10"/>
          <a:stretch>
            <a:fillRect/>
          </a:stretch>
        </p:blipFill>
        <p:spPr>
          <a:xfrm>
            <a:off x="2900811" y="2490848"/>
            <a:ext cx="2496546" cy="2916758"/>
          </a:xfrm>
          <a:prstGeom prst="rect">
            <a:avLst/>
          </a:prstGeom>
        </p:spPr>
      </p:pic>
    </p:spTree>
    <p:extLst>
      <p:ext uri="{BB962C8B-B14F-4D97-AF65-F5344CB8AC3E}">
        <p14:creationId xmlns:p14="http://schemas.microsoft.com/office/powerpoint/2010/main" val="316426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a:t>
            </a:r>
            <a:endParaRPr lang="en-US" dirty="0"/>
          </a:p>
        </p:txBody>
      </p:sp>
      <p:pic>
        <p:nvPicPr>
          <p:cNvPr id="8" name="Picture 7"/>
          <p:cNvPicPr>
            <a:picLocks noChangeAspect="1"/>
          </p:cNvPicPr>
          <p:nvPr/>
        </p:nvPicPr>
        <p:blipFill>
          <a:blip r:embed="rId2"/>
          <a:stretch>
            <a:fillRect/>
          </a:stretch>
        </p:blipFill>
        <p:spPr>
          <a:xfrm>
            <a:off x="6826272" y="1181665"/>
            <a:ext cx="4334968" cy="5194422"/>
          </a:xfrm>
          <a:prstGeom prst="rect">
            <a:avLst/>
          </a:prstGeom>
        </p:spPr>
      </p:pic>
      <p:sp>
        <p:nvSpPr>
          <p:cNvPr id="9" name="Slide Number Placeholder 8"/>
          <p:cNvSpPr>
            <a:spLocks noGrp="1"/>
          </p:cNvSpPr>
          <p:nvPr>
            <p:ph type="sldNum" sz="quarter" idx="12"/>
          </p:nvPr>
        </p:nvSpPr>
        <p:spPr/>
        <p:txBody>
          <a:bodyPr/>
          <a:lstStyle/>
          <a:p>
            <a:fld id="{FF19FD34-F3E2-41A0-88F1-A5505E346591}" type="slidenum">
              <a:rPr lang="en-US" smtClean="0"/>
              <a:t>6</a:t>
            </a:fld>
            <a:endParaRPr lang="en-US"/>
          </a:p>
        </p:txBody>
      </p:sp>
      <p:sp>
        <p:nvSpPr>
          <p:cNvPr id="4" name="Date Placeholder 3"/>
          <p:cNvSpPr>
            <a:spLocks noGrp="1"/>
          </p:cNvSpPr>
          <p:nvPr>
            <p:ph type="dt" sz="half" idx="10"/>
          </p:nvPr>
        </p:nvSpPr>
        <p:spPr/>
        <p:txBody>
          <a:bodyPr/>
          <a:lstStyle/>
          <a:p>
            <a:fld id="{E74A8AD6-B2F2-45A2-927C-8F229383ABFD}"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1036551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44173" y="2390774"/>
            <a:ext cx="2840661" cy="4284664"/>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60</a:t>
            </a:fld>
            <a:endParaRPr lang="en-US"/>
          </a:p>
        </p:txBody>
      </p:sp>
      <p:pic>
        <p:nvPicPr>
          <p:cNvPr id="5" name="Picture 4"/>
          <p:cNvPicPr>
            <a:picLocks noChangeAspect="1"/>
          </p:cNvPicPr>
          <p:nvPr/>
        </p:nvPicPr>
        <p:blipFill>
          <a:blip r:embed="rId4"/>
          <a:stretch>
            <a:fillRect/>
          </a:stretch>
        </p:blipFill>
        <p:spPr>
          <a:xfrm>
            <a:off x="28575" y="2390775"/>
            <a:ext cx="2856855" cy="4352924"/>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25279" y="1982888"/>
                <a:ext cx="8634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25279" y="1982888"/>
                <a:ext cx="863445"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82200" y="2021442"/>
                <a:ext cx="1232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982200" y="2021442"/>
                <a:ext cx="1232752" cy="369332"/>
              </a:xfrm>
              <a:prstGeom prst="rect">
                <a:avLst/>
              </a:prstGeom>
              <a:blipFill rotWithShape="0">
                <a:blip r:embed="rId6"/>
                <a:stretch>
                  <a:fillRect/>
                </a:stretch>
              </a:blipFill>
            </p:spPr>
            <p:txBody>
              <a:bodyPr/>
              <a:lstStyle/>
              <a:p>
                <a:r>
                  <a:rPr lang="en-US">
                    <a:noFill/>
                  </a:rPr>
                  <a:t> </a:t>
                </a:r>
              </a:p>
            </p:txBody>
          </p:sp>
        </mc:Fallback>
      </mc:AlternateContent>
      <p:pic>
        <p:nvPicPr>
          <p:cNvPr id="16" name="Picture 15"/>
          <p:cNvPicPr>
            <a:picLocks noChangeAspect="1"/>
          </p:cNvPicPr>
          <p:nvPr/>
        </p:nvPicPr>
        <p:blipFill>
          <a:blip r:embed="rId7"/>
          <a:stretch>
            <a:fillRect/>
          </a:stretch>
        </p:blipFill>
        <p:spPr>
          <a:xfrm>
            <a:off x="6360686" y="2390774"/>
            <a:ext cx="2751984" cy="4254502"/>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6837118" y="1858574"/>
                <a:ext cx="1616070" cy="6117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837118" y="1858574"/>
                <a:ext cx="1616070" cy="61177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16540" y="1803566"/>
                <a:ext cx="1092762" cy="6117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816540" y="1803566"/>
                <a:ext cx="1092762" cy="611771"/>
              </a:xfrm>
              <a:prstGeom prst="rect">
                <a:avLst/>
              </a:prstGeom>
              <a:blipFill rotWithShape="0">
                <a:blip r:embed="rId9"/>
                <a:stretch>
                  <a:fillRect/>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D2680B51-C9A6-49C9-921D-A3E384D06FCC}" type="datetime7">
              <a:rPr lang="en-US" smtClean="0"/>
              <a:t>Nov-18</a:t>
            </a:fld>
            <a:endParaRPr lang="en-US"/>
          </a:p>
        </p:txBody>
      </p:sp>
      <p:sp>
        <p:nvSpPr>
          <p:cNvPr id="3" name="Footer Placeholder 2"/>
          <p:cNvSpPr>
            <a:spLocks noGrp="1"/>
          </p:cNvSpPr>
          <p:nvPr>
            <p:ph type="ftr" sz="quarter" idx="11"/>
          </p:nvPr>
        </p:nvSpPr>
        <p:spPr/>
        <p:txBody>
          <a:bodyPr/>
          <a:lstStyle/>
          <a:p>
            <a:r>
              <a:rPr lang="en-US" smtClean="0"/>
              <a:t>DI4</a:t>
            </a:r>
            <a:endParaRPr lang="en-US"/>
          </a:p>
        </p:txBody>
      </p:sp>
      <p:pic>
        <p:nvPicPr>
          <p:cNvPr id="21" name="Picture 20"/>
          <p:cNvPicPr>
            <a:picLocks noChangeAspect="1"/>
          </p:cNvPicPr>
          <p:nvPr/>
        </p:nvPicPr>
        <p:blipFill rotWithShape="1">
          <a:blip r:embed="rId10"/>
          <a:srcRect t="-1" b="1908"/>
          <a:stretch/>
        </p:blipFill>
        <p:spPr>
          <a:xfrm>
            <a:off x="3194440" y="2390773"/>
            <a:ext cx="2731481" cy="4356015"/>
          </a:xfrm>
          <a:prstGeom prst="rect">
            <a:avLst/>
          </a:prstGeom>
        </p:spPr>
      </p:pic>
    </p:spTree>
    <p:extLst>
      <p:ext uri="{BB962C8B-B14F-4D97-AF65-F5344CB8AC3E}">
        <p14:creationId xmlns:p14="http://schemas.microsoft.com/office/powerpoint/2010/main" val="28482428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61</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p:sp>
        <p:nvSpPr>
          <p:cNvPr id="2" name="TextBox 1"/>
          <p:cNvSpPr txBox="1"/>
          <p:nvPr/>
        </p:nvSpPr>
        <p:spPr>
          <a:xfrm>
            <a:off x="28575" y="1643214"/>
            <a:ext cx="12191999" cy="64633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p:txBody>
      </p:sp>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292531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62</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p:sp>
        <p:nvSpPr>
          <p:cNvPr id="2" name="TextBox 1"/>
          <p:cNvSpPr txBox="1"/>
          <p:nvPr/>
        </p:nvSpPr>
        <p:spPr>
          <a:xfrm>
            <a:off x="28575" y="1643214"/>
            <a:ext cx="12191999" cy="64633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p:txBody>
      </p:sp>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24" name="Oval 2"/>
          <p:cNvSpPr/>
          <p:nvPr/>
        </p:nvSpPr>
        <p:spPr>
          <a:xfrm>
            <a:off x="4420090" y="1925256"/>
            <a:ext cx="1794202" cy="381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eur droit avec flèche 16"/>
          <p:cNvCxnSpPr>
            <a:stCxn id="24" idx="3"/>
          </p:cNvCxnSpPr>
          <p:nvPr/>
        </p:nvCxnSpPr>
        <p:spPr>
          <a:xfrm flipH="1">
            <a:off x="702129" y="2250460"/>
            <a:ext cx="3980716" cy="3276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2131077" y="2289545"/>
            <a:ext cx="2749746" cy="3310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a:off x="3722749" y="2306256"/>
            <a:ext cx="1348520" cy="3237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24" idx="4"/>
          </p:cNvCxnSpPr>
          <p:nvPr/>
        </p:nvCxnSpPr>
        <p:spPr>
          <a:xfrm flipH="1">
            <a:off x="5071269" y="2306256"/>
            <a:ext cx="245922" cy="322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5551714" y="2289545"/>
            <a:ext cx="1494065" cy="2927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4" idx="5"/>
          </p:cNvCxnSpPr>
          <p:nvPr/>
        </p:nvCxnSpPr>
        <p:spPr>
          <a:xfrm>
            <a:off x="5951537" y="2250460"/>
            <a:ext cx="2155599" cy="2966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462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63</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1200329"/>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cylindres</a:t>
                </a:r>
              </a:p>
              <a:p>
                <a:endParaRPr lang="fr-FR"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1200329"/>
              </a:xfrm>
              <a:prstGeom prst="rect">
                <a:avLst/>
              </a:prstGeom>
              <a:blipFill rotWithShape="1">
                <a:blip r:embed="rId10"/>
                <a:stretch>
                  <a:fillRect l="-450" t="-2551"/>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292531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64</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1315617"/>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cylindres</a:t>
                </a:r>
                <a:endParaRPr lang="fr-FR" dirty="0" smtClean="0"/>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1315617"/>
              </a:xfrm>
              <a:prstGeom prst="rect">
                <a:avLst/>
              </a:prstGeom>
              <a:blipFill rotWithShape="1">
                <a:blip r:embed="rId10"/>
                <a:stretch>
                  <a:fillRect l="-450" t="-2326" b="-2791"/>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11"/>
          <a:srcRect t="32407" r="46219" b="33221"/>
          <a:stretch/>
        </p:blipFill>
        <p:spPr>
          <a:xfrm>
            <a:off x="5071967" y="5323839"/>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2649376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65</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1984902"/>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1984902"/>
              </a:xfrm>
              <a:prstGeom prst="rect">
                <a:avLst/>
              </a:prstGeom>
              <a:blipFill rotWithShape="1">
                <a:blip r:embed="rId10"/>
                <a:stretch>
                  <a:fillRect l="-450" t="-1538" b="-4308"/>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69470" y="4864416"/>
            <a:ext cx="1434293" cy="1447800"/>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2060219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66</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1984902"/>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Repérer les points de </a:t>
                </a:r>
                <a:r>
                  <a:rPr lang="fr-FR" dirty="0"/>
                  <a:t>s</a:t>
                </a:r>
                <a:r>
                  <a:rPr lang="fr-FR" dirty="0" smtClean="0"/>
                  <a:t>es intersections avec le contour du petit cylindre. </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1984902"/>
              </a:xfrm>
              <a:prstGeom prst="rect">
                <a:avLst/>
              </a:prstGeom>
              <a:blipFill rotWithShape="1">
                <a:blip r:embed="rId10"/>
                <a:stretch>
                  <a:fillRect l="-450" t="-1538" b="-4308"/>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69470" y="4864416"/>
            <a:ext cx="1434293" cy="1447800"/>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7960179"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941135"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10989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67</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2247" y="1643214"/>
                <a:ext cx="12250511"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a:t>
                </a:r>
                <a:r>
                  <a:rPr lang="fr-FR" dirty="0" smtClean="0"/>
                  <a:t>La trace </a:t>
                </a:r>
                <a:r>
                  <a:rPr lang="fr-FR" b="1" dirty="0" smtClean="0"/>
                  <a:t>approximative est une hyperbole</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12247" y="1643214"/>
                <a:ext cx="12250511" cy="2261901"/>
              </a:xfrm>
              <a:prstGeom prst="rect">
                <a:avLst/>
              </a:prstGeom>
              <a:blipFill rotWithShape="1">
                <a:blip r:embed="rId10"/>
                <a:stretch>
                  <a:fillRect l="-398"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69470" y="4864416"/>
            <a:ext cx="1434293" cy="1447800"/>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7960179"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941135"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Connector 21"/>
          <p:cNvCxnSpPr/>
          <p:nvPr/>
        </p:nvCxnSpPr>
        <p:spPr>
          <a:xfrm flipH="1">
            <a:off x="7973608"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15701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68</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7960179"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7941135"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28575" y="1714500"/>
            <a:ext cx="12163425" cy="369332"/>
          </a:xfrm>
          <a:prstGeom prst="rect">
            <a:avLst/>
          </a:prstGeom>
          <a:solidFill>
            <a:schemeClr val="bg1"/>
          </a:solidFill>
        </p:spPr>
        <p:txBody>
          <a:bodyPr wrap="square" rtlCol="0">
            <a:spAutoFit/>
          </a:bodyPr>
          <a:lstStyle/>
          <a:p>
            <a:r>
              <a:rPr lang="fr-FR" b="1" dirty="0" smtClean="0"/>
              <a:t>La méthode générale </a:t>
            </a:r>
            <a:r>
              <a:rPr lang="fr-FR" dirty="0" smtClean="0"/>
              <a:t>: Vous avez du temps et vous voulez trouver la trace exacte ? </a:t>
            </a:r>
          </a:p>
        </p:txBody>
      </p:sp>
      <p:grpSp>
        <p:nvGrpSpPr>
          <p:cNvPr id="26" name="Group 18"/>
          <p:cNvGrpSpPr/>
          <p:nvPr/>
        </p:nvGrpSpPr>
        <p:grpSpPr>
          <a:xfrm>
            <a:off x="6869470" y="4864416"/>
            <a:ext cx="1434293" cy="1447800"/>
            <a:chOff x="8069049" y="2435511"/>
            <a:chExt cx="1666980" cy="1664208"/>
          </a:xfrm>
        </p:grpSpPr>
        <p:cxnSp>
          <p:nvCxnSpPr>
            <p:cNvPr id="27"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1"/>
          <p:cNvCxnSpPr/>
          <p:nvPr/>
        </p:nvCxnSpPr>
        <p:spPr>
          <a:xfrm flipH="1">
            <a:off x="7973608"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807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69</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62274" y="4764450"/>
            <a:ext cx="1648684" cy="1647733"/>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p:cNvSpPr txBox="1"/>
              <p:nvPr/>
            </p:nvSpPr>
            <p:spPr>
              <a:xfrm>
                <a:off x="28575" y="1714500"/>
                <a:ext cx="12163425" cy="646331"/>
              </a:xfrm>
              <a:prstGeom prst="rect">
                <a:avLst/>
              </a:prstGeom>
              <a:solidFill>
                <a:schemeClr val="bg1"/>
              </a:solidFill>
            </p:spPr>
            <p:txBody>
              <a:bodyPr wrap="square" rtlCol="0">
                <a:spAutoFit/>
              </a:bodyPr>
              <a:lstStyle/>
              <a:p>
                <a:r>
                  <a:rPr lang="fr-FR" b="1" dirty="0"/>
                  <a:t>La méthode générale </a:t>
                </a:r>
                <a:r>
                  <a:rPr lang="fr-FR" dirty="0"/>
                  <a:t>: Vous avez du temps et vous voulez trouver la trace exacte ? </a:t>
                </a:r>
              </a:p>
              <a:p>
                <a:pPr marL="285750" indent="-285750">
                  <a:buFontTx/>
                  <a:buChar char="-"/>
                </a:pPr>
                <a:r>
                  <a:rPr lang="fr-FR" dirty="0" smtClean="0"/>
                  <a:t>Répétez cette étape avec un cercle d’un rayon plus grande que </a:t>
                </a:r>
                <a14:m>
                  <m:oMath xmlns:m="http://schemas.openxmlformats.org/officeDocument/2006/math">
                    <m:r>
                      <a:rPr lang="fr-FR" i="1" dirty="0" smtClean="0">
                        <a:latin typeface="Cambria Math"/>
                      </a:rPr>
                      <m:t>𝑅</m:t>
                    </m:r>
                  </m:oMath>
                </a14:m>
                <a:r>
                  <a:rPr lang="fr-FR" dirty="0" smtClean="0"/>
                  <a:t>.</a:t>
                </a:r>
              </a:p>
            </p:txBody>
          </p:sp>
        </mc:Choice>
        <mc:Fallback xmlns="">
          <p:sp>
            <p:nvSpPr>
              <p:cNvPr id="17" name="ZoneTexte 16"/>
              <p:cNvSpPr txBox="1">
                <a:spLocks noRot="1" noChangeAspect="1" noMove="1" noResize="1" noEditPoints="1" noAdjustHandles="1" noChangeArrowheads="1" noChangeShapeType="1" noTextEdit="1"/>
              </p:cNvSpPr>
              <p:nvPr/>
            </p:nvSpPr>
            <p:spPr>
              <a:xfrm>
                <a:off x="28575" y="1714500"/>
                <a:ext cx="12163425" cy="646331"/>
              </a:xfrm>
              <a:prstGeom prst="rect">
                <a:avLst/>
              </a:prstGeom>
              <a:blipFill rotWithShape="1">
                <a:blip r:embed="rId12"/>
                <a:stretch>
                  <a:fillRect l="-451" t="-4717" b="-14151"/>
                </a:stretch>
              </a:blipFill>
            </p:spPr>
            <p:txBody>
              <a:bodyPr/>
              <a:lstStyle/>
              <a:p>
                <a:r>
                  <a:rPr lang="fr-FR">
                    <a:noFill/>
                  </a:rPr>
                  <a:t> </a:t>
                </a:r>
              </a:p>
            </p:txBody>
          </p:sp>
        </mc:Fallback>
      </mc:AlternateContent>
    </p:spTree>
    <p:extLst>
      <p:ext uri="{BB962C8B-B14F-4D97-AF65-F5344CB8AC3E}">
        <p14:creationId xmlns:p14="http://schemas.microsoft.com/office/powerpoint/2010/main" val="619491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 où l’on distingue une surface plane! </a:t>
            </a:r>
            <a:endParaRPr lang="en-US" dirty="0"/>
          </a:p>
        </p:txBody>
      </p:sp>
      <p:pic>
        <p:nvPicPr>
          <p:cNvPr id="8" name="Picture 7"/>
          <p:cNvPicPr>
            <a:picLocks noChangeAspect="1"/>
          </p:cNvPicPr>
          <p:nvPr/>
        </p:nvPicPr>
        <p:blipFill>
          <a:blip r:embed="rId2"/>
          <a:stretch>
            <a:fillRect/>
          </a:stretch>
        </p:blipFill>
        <p:spPr>
          <a:xfrm>
            <a:off x="6826272" y="1181665"/>
            <a:ext cx="4334968" cy="5194422"/>
          </a:xfrm>
          <a:prstGeom prst="rect">
            <a:avLst/>
          </a:prstGeom>
        </p:spPr>
      </p:pic>
      <p:sp>
        <p:nvSpPr>
          <p:cNvPr id="9" name="Slide Number Placeholder 8"/>
          <p:cNvSpPr>
            <a:spLocks noGrp="1"/>
          </p:cNvSpPr>
          <p:nvPr>
            <p:ph type="sldNum" sz="quarter" idx="12"/>
          </p:nvPr>
        </p:nvSpPr>
        <p:spPr/>
        <p:txBody>
          <a:bodyPr/>
          <a:lstStyle/>
          <a:p>
            <a:fld id="{FF19FD34-F3E2-41A0-88F1-A5505E346591}" type="slidenum">
              <a:rPr lang="en-US" smtClean="0"/>
              <a:t>7</a:t>
            </a:fld>
            <a:endParaRPr lang="en-US"/>
          </a:p>
        </p:txBody>
      </p:sp>
      <p:sp>
        <p:nvSpPr>
          <p:cNvPr id="4" name="TextBox 3"/>
          <p:cNvSpPr txBox="1"/>
          <p:nvPr/>
        </p:nvSpPr>
        <p:spPr>
          <a:xfrm>
            <a:off x="5662162" y="2885215"/>
            <a:ext cx="1943100" cy="923330"/>
          </a:xfrm>
          <a:prstGeom prst="rect">
            <a:avLst/>
          </a:prstGeom>
          <a:noFill/>
          <a:ln w="28575">
            <a:solidFill>
              <a:srgbClr val="FF0000"/>
            </a:solidFill>
          </a:ln>
        </p:spPr>
        <p:txBody>
          <a:bodyPr wrap="square" rtlCol="0">
            <a:spAutoFit/>
          </a:bodyPr>
          <a:lstStyle/>
          <a:p>
            <a:pPr algn="ctr"/>
            <a:r>
              <a:rPr lang="fr-FR" dirty="0" smtClean="0">
                <a:solidFill>
                  <a:srgbClr val="FF0000"/>
                </a:solidFill>
              </a:rPr>
              <a:t>La surface plane sur un cylindre est appelée méplat</a:t>
            </a:r>
            <a:endParaRPr lang="en-US" dirty="0">
              <a:solidFill>
                <a:srgbClr val="FF0000"/>
              </a:solidFill>
            </a:endParaRPr>
          </a:p>
        </p:txBody>
      </p:sp>
      <p:cxnSp>
        <p:nvCxnSpPr>
          <p:cNvPr id="6" name="Straight Arrow Connector 5"/>
          <p:cNvCxnSpPr>
            <a:stCxn id="4" idx="3"/>
          </p:cNvCxnSpPr>
          <p:nvPr/>
        </p:nvCxnSpPr>
        <p:spPr>
          <a:xfrm>
            <a:off x="7605262" y="3346880"/>
            <a:ext cx="1005338" cy="71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08708A41-D2D8-49FB-B571-C7C3FC0CB3C5}"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DI4</a:t>
            </a:r>
            <a:endParaRPr lang="en-US"/>
          </a:p>
        </p:txBody>
      </p:sp>
      <p:sp>
        <p:nvSpPr>
          <p:cNvPr id="11" name="TextBox 10"/>
          <p:cNvSpPr txBox="1"/>
          <p:nvPr/>
        </p:nvSpPr>
        <p:spPr>
          <a:xfrm>
            <a:off x="838201" y="3808545"/>
            <a:ext cx="6767062" cy="1631216"/>
          </a:xfrm>
          <a:prstGeom prst="rect">
            <a:avLst/>
          </a:prstGeom>
          <a:noFill/>
          <a:ln w="12700">
            <a:solidFill>
              <a:srgbClr val="FF0000"/>
            </a:solidFill>
          </a:ln>
        </p:spPr>
        <p:txBody>
          <a:bodyPr wrap="square" rtlCol="0">
            <a:spAutoFit/>
          </a:bodyPr>
          <a:lstStyle/>
          <a:p>
            <a:r>
              <a:rPr lang="fr-FR" sz="2000" dirty="0" smtClean="0">
                <a:solidFill>
                  <a:srgbClr val="FF0000"/>
                </a:solidFill>
              </a:rPr>
              <a:t>On observe couramment en mécanique générale des faces de ce type ; en effet </a:t>
            </a:r>
            <a:r>
              <a:rPr lang="fr-FR" sz="2000" dirty="0">
                <a:solidFill>
                  <a:srgbClr val="FF0000"/>
                </a:solidFill>
              </a:rPr>
              <a:t>l</a:t>
            </a:r>
            <a:r>
              <a:rPr lang="fr-FR" sz="2000" dirty="0" smtClean="0">
                <a:solidFill>
                  <a:srgbClr val="FF0000"/>
                </a:solidFill>
              </a:rPr>
              <a:t>es </a:t>
            </a:r>
            <a:r>
              <a:rPr lang="fr-FR" sz="2000" dirty="0">
                <a:solidFill>
                  <a:srgbClr val="FF0000"/>
                </a:solidFill>
              </a:rPr>
              <a:t>p</a:t>
            </a:r>
            <a:r>
              <a:rPr lang="fr-FR" sz="2000" dirty="0" smtClean="0">
                <a:solidFill>
                  <a:srgbClr val="FF0000"/>
                </a:solidFill>
              </a:rPr>
              <a:t>ièces mécaniques sont majoritairement cylindriques, par exemple les axes réalisées en tournage, et les raisons de s’appuyer sur une face plate sont multiples, par exemple pour transmettre un couple par obstacle.</a:t>
            </a:r>
            <a:endParaRPr lang="en-US" sz="2000" dirty="0">
              <a:solidFill>
                <a:srgbClr val="FF0000"/>
              </a:solidFill>
            </a:endParaRPr>
          </a:p>
        </p:txBody>
      </p:sp>
    </p:spTree>
    <p:extLst>
      <p:ext uri="{BB962C8B-B14F-4D97-AF65-F5344CB8AC3E}">
        <p14:creationId xmlns:p14="http://schemas.microsoft.com/office/powerpoint/2010/main" val="1618782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70</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62274" y="4764450"/>
            <a:ext cx="1648684" cy="1647733"/>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8115295"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104415"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Connector 21"/>
          <p:cNvCxnSpPr/>
          <p:nvPr/>
        </p:nvCxnSpPr>
        <p:spPr>
          <a:xfrm flipH="1">
            <a:off x="8128724"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p:cNvSpPr txBox="1"/>
              <p:nvPr/>
            </p:nvSpPr>
            <p:spPr>
              <a:xfrm>
                <a:off x="28575" y="1714500"/>
                <a:ext cx="12163425" cy="923330"/>
              </a:xfrm>
              <a:prstGeom prst="rect">
                <a:avLst/>
              </a:prstGeom>
              <a:solidFill>
                <a:schemeClr val="bg1"/>
              </a:solidFill>
            </p:spPr>
            <p:txBody>
              <a:bodyPr wrap="square" rtlCol="0">
                <a:spAutoFit/>
              </a:bodyPr>
              <a:lstStyle/>
              <a:p>
                <a:r>
                  <a:rPr lang="fr-FR" b="1" dirty="0"/>
                  <a:t>La méthode générale </a:t>
                </a:r>
                <a:r>
                  <a:rPr lang="fr-FR" dirty="0"/>
                  <a:t>: Vous avez du temps et vous voulez trouver la trace exacte ? </a:t>
                </a:r>
              </a:p>
              <a:p>
                <a:pPr marL="285750" indent="-285750">
                  <a:buFontTx/>
                  <a:buChar char="-"/>
                </a:pPr>
                <a:r>
                  <a:rPr lang="fr-FR" dirty="0" smtClean="0"/>
                  <a:t>Répétez cette étape avec un cercle d’un rayon plus grande que </a:t>
                </a:r>
                <a14:m>
                  <m:oMath xmlns:m="http://schemas.openxmlformats.org/officeDocument/2006/math">
                    <m:r>
                      <a:rPr lang="fr-FR" i="1" dirty="0" smtClean="0">
                        <a:latin typeface="Cambria Math"/>
                      </a:rPr>
                      <m:t>𝑅</m:t>
                    </m:r>
                  </m:oMath>
                </a14:m>
                <a:r>
                  <a:rPr lang="fr-FR" dirty="0" smtClean="0"/>
                  <a:t>.  </a:t>
                </a:r>
              </a:p>
              <a:p>
                <a:pPr marL="285750" indent="-285750">
                  <a:buFontTx/>
                  <a:buChar char="-"/>
                </a:pPr>
                <a:r>
                  <a:rPr lang="fr-FR" dirty="0" smtClean="0"/>
                  <a:t>Prenez les même intersection comme avant et trouvez la ligne qui passe par ces deux points. </a:t>
                </a:r>
                <a:endParaRPr lang="fr-FR" dirty="0"/>
              </a:p>
            </p:txBody>
          </p:sp>
        </mc:Choice>
        <mc:Fallback xmlns="">
          <p:sp>
            <p:nvSpPr>
              <p:cNvPr id="17" name="ZoneTexte 16"/>
              <p:cNvSpPr txBox="1">
                <a:spLocks noRot="1" noChangeAspect="1" noMove="1" noResize="1" noEditPoints="1" noAdjustHandles="1" noChangeArrowheads="1" noChangeShapeType="1" noTextEdit="1"/>
              </p:cNvSpPr>
              <p:nvPr/>
            </p:nvSpPr>
            <p:spPr>
              <a:xfrm>
                <a:off x="28575" y="1714500"/>
                <a:ext cx="12163425" cy="923330"/>
              </a:xfrm>
              <a:prstGeom prst="rect">
                <a:avLst/>
              </a:prstGeom>
              <a:blipFill rotWithShape="1">
                <a:blip r:embed="rId12"/>
                <a:stretch>
                  <a:fillRect l="-451" t="-3289" b="-9211"/>
                </a:stretch>
              </a:blipFill>
            </p:spPr>
            <p:txBody>
              <a:bodyPr/>
              <a:lstStyle/>
              <a:p>
                <a:r>
                  <a:rPr lang="fr-FR">
                    <a:noFill/>
                  </a:rPr>
                  <a:t> </a:t>
                </a:r>
              </a:p>
            </p:txBody>
          </p:sp>
        </mc:Fallback>
      </mc:AlternateContent>
    </p:spTree>
    <p:extLst>
      <p:ext uri="{BB962C8B-B14F-4D97-AF65-F5344CB8AC3E}">
        <p14:creationId xmlns:p14="http://schemas.microsoft.com/office/powerpoint/2010/main" val="35814998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71</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62274" y="4764450"/>
            <a:ext cx="1648684" cy="1647733"/>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8115295"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096251"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Connector 21"/>
          <p:cNvCxnSpPr/>
          <p:nvPr/>
        </p:nvCxnSpPr>
        <p:spPr>
          <a:xfrm flipH="1">
            <a:off x="8128724"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p:cNvCxnSpPr/>
          <p:nvPr/>
        </p:nvCxnSpPr>
        <p:spPr>
          <a:xfrm>
            <a:off x="8319407" y="4653643"/>
            <a:ext cx="0" cy="175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855278" y="4677871"/>
            <a:ext cx="0" cy="17585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8284023" y="5181597"/>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828115" y="51788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89471" y="593813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833563" y="59435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21"/>
          <p:cNvCxnSpPr/>
          <p:nvPr/>
        </p:nvCxnSpPr>
        <p:spPr>
          <a:xfrm flipH="1">
            <a:off x="6855278" y="52134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21"/>
          <p:cNvCxnSpPr/>
          <p:nvPr/>
        </p:nvCxnSpPr>
        <p:spPr>
          <a:xfrm flipH="1">
            <a:off x="6860726" y="59781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p:cNvSpPr txBox="1"/>
              <p:nvPr/>
            </p:nvSpPr>
            <p:spPr>
              <a:xfrm>
                <a:off x="28575" y="1714500"/>
                <a:ext cx="12163425" cy="1477328"/>
              </a:xfrm>
              <a:prstGeom prst="rect">
                <a:avLst/>
              </a:prstGeom>
              <a:solidFill>
                <a:schemeClr val="bg1"/>
              </a:solidFill>
            </p:spPr>
            <p:txBody>
              <a:bodyPr wrap="square" rtlCol="0">
                <a:spAutoFit/>
              </a:bodyPr>
              <a:lstStyle/>
              <a:p>
                <a:r>
                  <a:rPr lang="fr-FR" b="1" dirty="0"/>
                  <a:t>La méthode générale </a:t>
                </a:r>
                <a:r>
                  <a:rPr lang="fr-FR" dirty="0"/>
                  <a:t>: Vous avez du temps et vous voulez trouver la trace exacte ? </a:t>
                </a:r>
              </a:p>
              <a:p>
                <a:pPr marL="285750" indent="-285750">
                  <a:buFontTx/>
                  <a:buChar char="-"/>
                </a:pPr>
                <a:r>
                  <a:rPr lang="fr-FR" dirty="0" smtClean="0"/>
                  <a:t>Répétez cette étape avec un cercle d’un rayon plus grande que </a:t>
                </a:r>
                <a14:m>
                  <m:oMath xmlns:m="http://schemas.openxmlformats.org/officeDocument/2006/math">
                    <m:r>
                      <a:rPr lang="fr-FR" i="1" dirty="0" smtClean="0">
                        <a:latin typeface="Cambria Math"/>
                      </a:rPr>
                      <m:t>𝑅</m:t>
                    </m:r>
                  </m:oMath>
                </a14:m>
                <a:r>
                  <a:rPr lang="fr-FR" dirty="0" smtClean="0"/>
                  <a:t>.  </a:t>
                </a:r>
              </a:p>
              <a:p>
                <a:pPr marL="285750" indent="-285750">
                  <a:buFontTx/>
                  <a:buChar char="-"/>
                </a:pPr>
                <a:r>
                  <a:rPr lang="fr-FR" dirty="0" smtClean="0"/>
                  <a:t>Prenez les même intersection comme avant et trouvez la ligne qui passe par ces deux points. </a:t>
                </a:r>
              </a:p>
              <a:p>
                <a:pPr marL="285750" indent="-285750">
                  <a:buFontTx/>
                  <a:buChar char="-"/>
                </a:pPr>
                <a:r>
                  <a:rPr lang="fr-FR" dirty="0"/>
                  <a:t>Répétez la même construction comme pour la ligne verte mais cette fois trouver les lignes passent pars les intersection du cercle avec le contour de l’autre cylindre. </a:t>
                </a:r>
              </a:p>
            </p:txBody>
          </p:sp>
        </mc:Choice>
        <mc:Fallback xmlns="">
          <p:sp>
            <p:nvSpPr>
              <p:cNvPr id="17" name="ZoneTexte 16"/>
              <p:cNvSpPr txBox="1">
                <a:spLocks noRot="1" noChangeAspect="1" noMove="1" noResize="1" noEditPoints="1" noAdjustHandles="1" noChangeArrowheads="1" noChangeShapeType="1" noTextEdit="1"/>
              </p:cNvSpPr>
              <p:nvPr/>
            </p:nvSpPr>
            <p:spPr>
              <a:xfrm>
                <a:off x="28575" y="1714500"/>
                <a:ext cx="12163425" cy="1477328"/>
              </a:xfrm>
              <a:prstGeom prst="rect">
                <a:avLst/>
              </a:prstGeom>
              <a:blipFill rotWithShape="1">
                <a:blip r:embed="rId12"/>
                <a:stretch>
                  <a:fillRect l="-451" t="-2058" b="-5350"/>
                </a:stretch>
              </a:blipFill>
            </p:spPr>
            <p:txBody>
              <a:bodyPr/>
              <a:lstStyle/>
              <a:p>
                <a:r>
                  <a:rPr lang="fr-FR">
                    <a:noFill/>
                  </a:rPr>
                  <a:t> </a:t>
                </a:r>
              </a:p>
            </p:txBody>
          </p:sp>
        </mc:Fallback>
      </mc:AlternateContent>
    </p:spTree>
    <p:extLst>
      <p:ext uri="{BB962C8B-B14F-4D97-AF65-F5344CB8AC3E}">
        <p14:creationId xmlns:p14="http://schemas.microsoft.com/office/powerpoint/2010/main" val="27567333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72</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62274" y="4764450"/>
            <a:ext cx="1648684" cy="1647733"/>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8115295"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096251"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Connector 21"/>
          <p:cNvCxnSpPr/>
          <p:nvPr/>
        </p:nvCxnSpPr>
        <p:spPr>
          <a:xfrm flipH="1">
            <a:off x="8128724"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p:cNvCxnSpPr/>
          <p:nvPr/>
        </p:nvCxnSpPr>
        <p:spPr>
          <a:xfrm>
            <a:off x="8319407" y="4653643"/>
            <a:ext cx="0" cy="175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855278" y="4677871"/>
            <a:ext cx="0" cy="17585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8284023" y="5181597"/>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828115" y="51788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89471" y="593813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833563" y="59435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21"/>
          <p:cNvCxnSpPr/>
          <p:nvPr/>
        </p:nvCxnSpPr>
        <p:spPr>
          <a:xfrm flipH="1">
            <a:off x="6855278" y="52134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21"/>
          <p:cNvCxnSpPr/>
          <p:nvPr/>
        </p:nvCxnSpPr>
        <p:spPr>
          <a:xfrm flipH="1">
            <a:off x="6860726" y="59781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Ellipse 33"/>
          <p:cNvSpPr/>
          <p:nvPr/>
        </p:nvSpPr>
        <p:spPr>
          <a:xfrm>
            <a:off x="8118027" y="517888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098983" y="5935417"/>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p:cNvSpPr txBox="1"/>
              <p:nvPr/>
            </p:nvSpPr>
            <p:spPr>
              <a:xfrm>
                <a:off x="28575" y="1714500"/>
                <a:ext cx="12163425" cy="2031325"/>
              </a:xfrm>
              <a:prstGeom prst="rect">
                <a:avLst/>
              </a:prstGeom>
              <a:solidFill>
                <a:schemeClr val="bg1"/>
              </a:solidFill>
            </p:spPr>
            <p:txBody>
              <a:bodyPr wrap="square" rtlCol="0">
                <a:spAutoFit/>
              </a:bodyPr>
              <a:lstStyle/>
              <a:p>
                <a:r>
                  <a:rPr lang="fr-FR" b="1" dirty="0"/>
                  <a:t>La méthode générale </a:t>
                </a:r>
                <a:r>
                  <a:rPr lang="fr-FR" dirty="0"/>
                  <a:t>: Vous avez du temps et vous voulez trouver la trace exacte ? </a:t>
                </a:r>
              </a:p>
              <a:p>
                <a:pPr marL="285750" indent="-285750">
                  <a:buFontTx/>
                  <a:buChar char="-"/>
                </a:pPr>
                <a:r>
                  <a:rPr lang="fr-FR" dirty="0" smtClean="0"/>
                  <a:t>Répétez cette étape avec un cercle d’un rayon plus grande que </a:t>
                </a:r>
                <a14:m>
                  <m:oMath xmlns:m="http://schemas.openxmlformats.org/officeDocument/2006/math">
                    <m:r>
                      <a:rPr lang="fr-FR" i="1" dirty="0" smtClean="0">
                        <a:latin typeface="Cambria Math"/>
                      </a:rPr>
                      <m:t>𝑅</m:t>
                    </m:r>
                  </m:oMath>
                </a14:m>
                <a:r>
                  <a:rPr lang="fr-FR" dirty="0" smtClean="0"/>
                  <a:t>.  </a:t>
                </a:r>
              </a:p>
              <a:p>
                <a:pPr marL="285750" indent="-285750">
                  <a:buFontTx/>
                  <a:buChar char="-"/>
                </a:pPr>
                <a:r>
                  <a:rPr lang="fr-FR" dirty="0" smtClean="0"/>
                  <a:t>Prenez les même intersection comme avant et trouvez la ligne qui passe par ces deux points. </a:t>
                </a:r>
              </a:p>
              <a:p>
                <a:pPr marL="285750" indent="-285750">
                  <a:buFontTx/>
                  <a:buChar char="-"/>
                </a:pPr>
                <a:r>
                  <a:rPr lang="fr-FR" dirty="0" smtClean="0"/>
                  <a:t>Répétez la même construction comme pour la ligne verte mais cette fois trouver les lignes passent pars les intersection du cercle avec le contour de l’autre cylindre. </a:t>
                </a:r>
              </a:p>
              <a:p>
                <a:pPr marL="285750" indent="-285750">
                  <a:buFontTx/>
                  <a:buChar char="-"/>
                </a:pPr>
                <a:r>
                  <a:rPr lang="fr-FR" dirty="0" smtClean="0"/>
                  <a:t>Les </a:t>
                </a:r>
                <a:r>
                  <a:rPr lang="fr-FR" b="1" dirty="0" smtClean="0">
                    <a:solidFill>
                      <a:srgbClr val="7030A0"/>
                    </a:solidFill>
                  </a:rPr>
                  <a:t>points d’intersection </a:t>
                </a:r>
                <a:r>
                  <a:rPr lang="fr-FR" b="1" dirty="0" smtClean="0">
                    <a:solidFill>
                      <a:schemeClr val="accent6"/>
                    </a:solidFill>
                  </a:rPr>
                  <a:t>des lignes vertes </a:t>
                </a:r>
                <a:r>
                  <a:rPr lang="fr-FR" dirty="0" smtClean="0"/>
                  <a:t>sont les points du trace de l’intersection. </a:t>
                </a:r>
              </a:p>
              <a:p>
                <a:endParaRPr lang="fr-FR" dirty="0"/>
              </a:p>
            </p:txBody>
          </p:sp>
        </mc:Choice>
        <mc:Fallback xmlns="">
          <p:sp>
            <p:nvSpPr>
              <p:cNvPr id="17" name="ZoneTexte 16"/>
              <p:cNvSpPr txBox="1">
                <a:spLocks noRot="1" noChangeAspect="1" noMove="1" noResize="1" noEditPoints="1" noAdjustHandles="1" noChangeArrowheads="1" noChangeShapeType="1" noTextEdit="1"/>
              </p:cNvSpPr>
              <p:nvPr/>
            </p:nvSpPr>
            <p:spPr>
              <a:xfrm>
                <a:off x="28575" y="1714500"/>
                <a:ext cx="12163425" cy="2031325"/>
              </a:xfrm>
              <a:prstGeom prst="rect">
                <a:avLst/>
              </a:prstGeom>
              <a:blipFill rotWithShape="1">
                <a:blip r:embed="rId12"/>
                <a:stretch>
                  <a:fillRect l="-451" t="-1502"/>
                </a:stretch>
              </a:blipFill>
            </p:spPr>
            <p:txBody>
              <a:bodyPr/>
              <a:lstStyle/>
              <a:p>
                <a:r>
                  <a:rPr lang="fr-FR">
                    <a:noFill/>
                  </a:rPr>
                  <a:t> </a:t>
                </a:r>
              </a:p>
            </p:txBody>
          </p:sp>
        </mc:Fallback>
      </mc:AlternateContent>
    </p:spTree>
    <p:extLst>
      <p:ext uri="{BB962C8B-B14F-4D97-AF65-F5344CB8AC3E}">
        <p14:creationId xmlns:p14="http://schemas.microsoft.com/office/powerpoint/2010/main" val="2416062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b="43090"/>
          <a:stretch/>
        </p:blipFill>
        <p:spPr>
          <a:xfrm>
            <a:off x="9236009" y="4371973"/>
            <a:ext cx="2840661" cy="2438401"/>
          </a:xfrm>
          <a:prstGeom prst="rect">
            <a:avLst/>
          </a:prstGeom>
        </p:spPr>
      </p:pic>
      <p:pic>
        <p:nvPicPr>
          <p:cNvPr id="16" name="Picture 15"/>
          <p:cNvPicPr>
            <a:picLocks noChangeAspect="1"/>
          </p:cNvPicPr>
          <p:nvPr/>
        </p:nvPicPr>
        <p:blipFill rotWithShape="1">
          <a:blip r:embed="rId3"/>
          <a:srcRect b="43097"/>
          <a:stretch/>
        </p:blipFill>
        <p:spPr>
          <a:xfrm>
            <a:off x="6265870" y="4389437"/>
            <a:ext cx="2751984" cy="2420938"/>
          </a:xfrm>
          <a:prstGeom prst="rect">
            <a:avLst/>
          </a:prstGeom>
        </p:spPr>
      </p:pic>
      <p:sp>
        <p:nvSpPr>
          <p:cNvPr id="4" name="Slide Number Placeholder 3"/>
          <p:cNvSpPr>
            <a:spLocks noGrp="1"/>
          </p:cNvSpPr>
          <p:nvPr>
            <p:ph type="sldNum" sz="quarter" idx="12"/>
          </p:nvPr>
        </p:nvSpPr>
        <p:spPr/>
        <p:txBody>
          <a:bodyPr/>
          <a:lstStyle/>
          <a:p>
            <a:fld id="{FF19FD34-F3E2-41A0-88F1-A5505E346591}" type="slidenum">
              <a:rPr lang="en-US" smtClean="0"/>
              <a:t>73</a:t>
            </a:fld>
            <a:endParaRPr lang="en-US"/>
          </a:p>
        </p:txBody>
      </p:sp>
      <p:pic>
        <p:nvPicPr>
          <p:cNvPr id="5" name="Picture 4"/>
          <p:cNvPicPr>
            <a:picLocks noChangeAspect="1"/>
          </p:cNvPicPr>
          <p:nvPr/>
        </p:nvPicPr>
        <p:blipFill rotWithShape="1">
          <a:blip r:embed="rId4"/>
          <a:srcRect t="-1" b="43983"/>
          <a:stretch/>
        </p:blipFill>
        <p:spPr>
          <a:xfrm>
            <a:off x="20411" y="4371974"/>
            <a:ext cx="2856855" cy="2438400"/>
          </a:xfrm>
          <a:prstGeom prst="rect">
            <a:avLst/>
          </a:prstGeom>
        </p:spPr>
      </p:pic>
      <p:pic>
        <p:nvPicPr>
          <p:cNvPr id="6" name="Picture 5"/>
          <p:cNvPicPr>
            <a:picLocks noChangeAspect="1"/>
          </p:cNvPicPr>
          <p:nvPr/>
        </p:nvPicPr>
        <p:blipFill rotWithShape="1">
          <a:blip r:embed="rId5"/>
          <a:srcRect t="1" b="45089"/>
          <a:stretch/>
        </p:blipFill>
        <p:spPr>
          <a:xfrm>
            <a:off x="3096341" y="4371973"/>
            <a:ext cx="2731481" cy="2438401"/>
          </a:xfrm>
          <a:prstGeom prst="rect">
            <a:avLst/>
          </a:prstGeom>
        </p:spPr>
      </p:pic>
      <p:sp>
        <p:nvSpPr>
          <p:cNvPr id="10" name="Title 1"/>
          <p:cNvSpPr>
            <a:spLocks noGrp="1"/>
          </p:cNvSpPr>
          <p:nvPr>
            <p:ph type="title"/>
          </p:nvPr>
        </p:nvSpPr>
        <p:spPr>
          <a:xfrm>
            <a:off x="838200" y="365125"/>
            <a:ext cx="10515600" cy="1325563"/>
          </a:xfrm>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017115" y="4135531"/>
                <a:ext cx="86344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17115" y="4135531"/>
                <a:ext cx="863445" cy="307777"/>
              </a:xfrm>
              <a:prstGeom prst="rect">
                <a:avLst/>
              </a:prstGeom>
              <a:blipFill rotWithShape="1">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88061" y="3951251"/>
                <a:ext cx="1092762"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88061" y="3951251"/>
                <a:ext cx="1092762" cy="496290"/>
              </a:xfrm>
              <a:prstGeom prst="rect">
                <a:avLst/>
              </a:prstGeom>
              <a:blipFill rotWithShape="1">
                <a:blip r:embed="rId7"/>
                <a:stretch>
                  <a:fillRect b="-122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88324" y="3980986"/>
                <a:ext cx="1616070" cy="4962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fr-FR" sz="1400" b="0" i="1" smtClean="0">
                              <a:latin typeface="Cambria Math"/>
                            </a:rPr>
                          </m:ctrlPr>
                        </m:fPr>
                        <m:num>
                          <m:r>
                            <a:rPr lang="fr-FR" sz="1400" b="0" i="1" smtClean="0">
                              <a:latin typeface="Cambria Math" panose="02040503050406030204" pitchFamily="18" charset="0"/>
                            </a:rPr>
                            <m:t>4</m:t>
                          </m:r>
                        </m:num>
                        <m:den>
                          <m:r>
                            <a:rPr lang="fr-FR" sz="1400" b="0" i="1" smtClean="0">
                              <a:latin typeface="Cambria Math" panose="02040503050406030204" pitchFamily="18" charset="0"/>
                            </a:rPr>
                            <m:t>5</m:t>
                          </m:r>
                        </m:den>
                      </m:f>
                      <m:r>
                        <a:rPr lang="fr-FR" sz="1400" b="0" i="1" smtClean="0">
                          <a:latin typeface="Cambria Math" panose="02040503050406030204" pitchFamily="18" charset="0"/>
                        </a:rPr>
                        <m:t>𝑅</m:t>
                      </m:r>
                      <m:r>
                        <a:rPr lang="fr-FR" sz="1400" b="0" i="1" smtClean="0">
                          <a:latin typeface="Cambria Math" panose="02040503050406030204" pitchFamily="18" charset="0"/>
                        </a:rPr>
                        <m:t>&lt;</m:t>
                      </m:r>
                      <m:r>
                        <a:rPr lang="fr-FR" sz="1400" b="0" i="1" smtClean="0">
                          <a:latin typeface="Cambria Math" panose="02040503050406030204" pitchFamily="18" charset="0"/>
                        </a:rPr>
                        <m:t>𝑟</m:t>
                      </m:r>
                      <m:r>
                        <a:rPr lang="fr-FR" sz="1400" b="0" i="1" smtClean="0">
                          <a:latin typeface="Cambria Math" panose="02040503050406030204" pitchFamily="18" charset="0"/>
                        </a:rPr>
                        <m:t>&lt;</m:t>
                      </m:r>
                      <m:r>
                        <a:rPr lang="fr-FR" sz="1400" b="0" i="1" smtClean="0">
                          <a:latin typeface="Cambria Math" panose="02040503050406030204" pitchFamily="18" charset="0"/>
                        </a:rPr>
                        <m:t>𝑅</m:t>
                      </m:r>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788324" y="3980986"/>
                <a:ext cx="1616070" cy="496290"/>
              </a:xfrm>
              <a:prstGeom prst="rect">
                <a:avLst/>
              </a:prstGeom>
              <a:blipFill rotWithShape="1">
                <a:blip r:embed="rId8"/>
                <a:stretch>
                  <a:fillRect b="-246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74036" y="4129232"/>
                <a:ext cx="12327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𝑟</m:t>
                      </m:r>
                      <m:r>
                        <a:rPr lang="fr-FR" sz="1400" b="0" i="1" smtClean="0">
                          <a:latin typeface="Cambria Math" panose="02040503050406030204" pitchFamily="18" charset="0"/>
                        </a:rPr>
                        <m:t>=</m:t>
                      </m:r>
                      <m:r>
                        <a:rPr lang="fr-FR" sz="1400" b="0" i="1" smtClean="0">
                          <a:latin typeface="Cambria Math" panose="02040503050406030204" pitchFamily="18" charset="0"/>
                        </a:rPr>
                        <m:t>𝑅</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9974036" y="4129232"/>
                <a:ext cx="1232752" cy="307777"/>
              </a:xfrm>
              <a:prstGeom prst="rect">
                <a:avLst/>
              </a:prstGeom>
              <a:blipFill rotWithShape="1">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8575" y="1643214"/>
                <a:ext cx="12191999" cy="2261901"/>
              </a:xfrm>
              <a:prstGeom prst="rect">
                <a:avLst/>
              </a:prstGeom>
              <a:noFill/>
            </p:spPr>
            <p:txBody>
              <a:bodyPr wrap="square" rtlCol="0">
                <a:spAutoFit/>
              </a:bodyPr>
              <a:lstStyle/>
              <a:p>
                <a:r>
                  <a:rPr lang="fr-FR" dirty="0" smtClean="0"/>
                  <a:t>Ces intersections apparaissent très souvent en dessin. Pour éviter d’utiliser la droite à 45°, nous pouvons utiliser les conventions suivantes qui nous permettent d'approcher la trace exacte par :</a:t>
                </a:r>
              </a:p>
              <a:p>
                <a:pPr marL="285750" indent="-285750">
                  <a:buFontTx/>
                  <a:buChar char="-"/>
                </a:pPr>
                <a:r>
                  <a:rPr lang="fr-FR"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a14:m>
                <a:r>
                  <a:rPr lang="en-US" dirty="0" smtClean="0"/>
                  <a:t> : </a:t>
                </a:r>
                <a:r>
                  <a:rPr lang="fr-FR" dirty="0" smtClean="0"/>
                  <a:t>une ligne droite (trace </a:t>
                </a:r>
                <a:r>
                  <a:rPr lang="fr-FR" dirty="0" smtClean="0">
                    <a:solidFill>
                      <a:srgbClr val="FF0000"/>
                    </a:solidFill>
                  </a:rPr>
                  <a:t>rouge</a:t>
                </a:r>
                <a:r>
                  <a:rPr lang="fr-FR" dirty="0"/>
                  <a:t>) qui passe par les points d’intersection des deux </a:t>
                </a:r>
                <a:r>
                  <a:rPr lang="fr-FR" dirty="0" smtClean="0"/>
                  <a:t>cylindres</a:t>
                </a:r>
              </a:p>
              <a:p>
                <a:pPr marL="285750" indent="-285750">
                  <a:buFontTx/>
                  <a:buChar char="-"/>
                </a:pPr>
                <a:r>
                  <a:rPr lang="en-US" dirty="0" smtClean="0"/>
                  <a:t>Si </a:t>
                </a:r>
                <a14:m>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oMath>
                </a14:m>
                <a:r>
                  <a:rPr lang="en-US" dirty="0" smtClean="0"/>
                  <a:t> :</a:t>
                </a:r>
                <a:r>
                  <a:rPr lang="fr-FR" dirty="0" smtClean="0"/>
                  <a:t> l’arc d’un </a:t>
                </a:r>
                <a:r>
                  <a:rPr lang="fr-FR" dirty="0"/>
                  <a:t>cercle </a:t>
                </a:r>
                <a:r>
                  <a:rPr lang="fr-FR" dirty="0" smtClean="0"/>
                  <a:t>(trace </a:t>
                </a:r>
                <a:r>
                  <a:rPr lang="fr-FR" dirty="0">
                    <a:solidFill>
                      <a:schemeClr val="accent1"/>
                    </a:solidFill>
                  </a:rPr>
                  <a:t>bleu</a:t>
                </a:r>
                <a:r>
                  <a:rPr lang="fr-FR" dirty="0" smtClean="0"/>
                  <a:t>) rayon </a:t>
                </a:r>
                <a14:m>
                  <m:oMath xmlns:m="http://schemas.openxmlformats.org/officeDocument/2006/math">
                    <m:r>
                      <a:rPr lang="fr-FR" b="0" i="1" smtClean="0">
                        <a:latin typeface="Cambria Math" panose="02040503050406030204" pitchFamily="18" charset="0"/>
                      </a:rPr>
                      <m:t>𝑅</m:t>
                    </m:r>
                  </m:oMath>
                </a14:m>
                <a:r>
                  <a:rPr lang="en-US" dirty="0" smtClean="0"/>
                  <a:t> </a:t>
                </a:r>
                <a:r>
                  <a:rPr lang="fr-FR" dirty="0" smtClean="0"/>
                  <a:t>qui passe par les points d’intersection des deux cylindres</a:t>
                </a:r>
              </a:p>
              <a:p>
                <a:pPr marL="285750" indent="-285750">
                  <a:buFontTx/>
                  <a:buChar char="-"/>
                </a:pPr>
                <a:r>
                  <a:rPr lang="en-US" dirty="0" smtClean="0"/>
                  <a:t>Si </a:t>
                </a:r>
                <a14:m>
                  <m:oMath xmlns:m="http://schemas.openxmlformats.org/officeDocument/2006/math">
                    <m:f>
                      <m:fPr>
                        <m:ctrlPr>
                          <a:rPr lang="fr-FR" b="0" i="1" smtClean="0">
                            <a:latin typeface="Cambria Math"/>
                          </a:rPr>
                        </m:ctrlPr>
                      </m:fPr>
                      <m:num>
                        <m:r>
                          <a:rPr lang="fr-FR" b="0" i="1" smtClean="0">
                            <a:latin typeface="Cambria Math" panose="02040503050406030204" pitchFamily="18" charset="0"/>
                          </a:rPr>
                          <m:t>4</m:t>
                        </m:r>
                      </m:num>
                      <m:den>
                        <m:r>
                          <a:rPr lang="fr-FR" b="0" i="1" smtClean="0">
                            <a:latin typeface="Cambria Math" panose="02040503050406030204" pitchFamily="18" charset="0"/>
                          </a:rPr>
                          <m:t>5</m:t>
                        </m:r>
                      </m:den>
                    </m:f>
                    <m:r>
                      <a:rPr lang="fr-FR" b="0" i="1" smtClean="0">
                        <a:latin typeface="Cambria Math" panose="02040503050406030204" pitchFamily="18" charset="0"/>
                      </a:rPr>
                      <m:t>𝑅</m:t>
                    </m:r>
                    <m:r>
                      <a:rPr lang="fr-FR" b="0" i="1" smtClean="0">
                        <a:latin typeface="Cambria Math" panose="02040503050406030204" pitchFamily="18" charset="0"/>
                      </a:rPr>
                      <m:t>&lt;</m:t>
                    </m:r>
                    <m:r>
                      <a:rPr lang="fr-FR" b="0" i="1" smtClean="0">
                        <a:latin typeface="Cambria Math" panose="02040503050406030204" pitchFamily="18" charset="0"/>
                      </a:rPr>
                      <m:t>𝑟</m:t>
                    </m:r>
                    <m:r>
                      <a:rPr lang="fr-FR" b="0" i="1" smtClean="0">
                        <a:latin typeface="Cambria Math" panose="02040503050406030204" pitchFamily="18" charset="0"/>
                      </a:rPr>
                      <m:t>&lt;</m:t>
                    </m:r>
                    <m:r>
                      <a:rPr lang="fr-FR" b="0" i="1" smtClean="0">
                        <a:latin typeface="Cambria Math" panose="02040503050406030204" pitchFamily="18" charset="0"/>
                      </a:rPr>
                      <m:t>𝑅</m:t>
                    </m:r>
                    <m:r>
                      <a:rPr lang="fr-FR" b="0" i="0" smtClean="0">
                        <a:latin typeface="Cambria Math" panose="02040503050406030204" pitchFamily="18" charset="0"/>
                      </a:rPr>
                      <m:t> </m:t>
                    </m:r>
                  </m:oMath>
                </a14:m>
                <a:r>
                  <a:rPr lang="en-US" dirty="0" smtClean="0"/>
                  <a:t>:</a:t>
                </a:r>
                <a:r>
                  <a:rPr lang="fr-FR" dirty="0" smtClean="0"/>
                  <a:t> une trace hyperbolique : en utilisant comme centre l’intersection des axes des cylindres, tracer un cercle de rayon </a:t>
                </a:r>
                <a14:m>
                  <m:oMath xmlns:m="http://schemas.openxmlformats.org/officeDocument/2006/math">
                    <m:r>
                      <a:rPr lang="fr-FR" b="0" i="1" smtClean="0">
                        <a:latin typeface="Cambria Math" panose="02040503050406030204" pitchFamily="18" charset="0"/>
                      </a:rPr>
                      <m:t>𝑅</m:t>
                    </m:r>
                  </m:oMath>
                </a14:m>
                <a:r>
                  <a:rPr lang="fr-FR" dirty="0" smtClean="0"/>
                  <a:t> (</a:t>
                </a:r>
                <a:r>
                  <a:rPr lang="fr-FR" dirty="0" smtClean="0">
                    <a:solidFill>
                      <a:schemeClr val="accent2"/>
                    </a:solidFill>
                  </a:rPr>
                  <a:t>orange</a:t>
                </a:r>
                <a:r>
                  <a:rPr lang="fr-FR" dirty="0" smtClean="0"/>
                  <a:t>). </a:t>
                </a:r>
                <a:r>
                  <a:rPr lang="fr-FR" dirty="0"/>
                  <a:t>R</a:t>
                </a:r>
                <a:r>
                  <a:rPr lang="fr-FR" dirty="0" smtClean="0"/>
                  <a:t>epérer les points de </a:t>
                </a:r>
                <a:r>
                  <a:rPr lang="fr-FR" dirty="0"/>
                  <a:t>s</a:t>
                </a:r>
                <a:r>
                  <a:rPr lang="fr-FR" dirty="0" smtClean="0"/>
                  <a:t>es intersections avec le contour du petit cylindre. </a:t>
                </a:r>
                <a:r>
                  <a:rPr lang="fr-FR" dirty="0"/>
                  <a:t>L’intersection de la ligne qui passe par ces deux points (</a:t>
                </a:r>
                <a:r>
                  <a:rPr lang="fr-FR" dirty="0">
                    <a:solidFill>
                      <a:schemeClr val="accent6"/>
                    </a:solidFill>
                  </a:rPr>
                  <a:t>verte</a:t>
                </a:r>
                <a:r>
                  <a:rPr lang="fr-FR" dirty="0"/>
                  <a:t>) et l’axe du petit cylindre définit le </a:t>
                </a:r>
                <a:r>
                  <a:rPr lang="fr-FR" dirty="0">
                    <a:solidFill>
                      <a:srgbClr val="7030A0"/>
                    </a:solidFill>
                  </a:rPr>
                  <a:t>sommet</a:t>
                </a:r>
                <a:r>
                  <a:rPr lang="fr-FR" dirty="0"/>
                  <a:t>. On trace l’hyperbole approximativement</a:t>
                </a:r>
                <a:r>
                  <a:rPr lang="fr-FR" dirty="0" smtClean="0"/>
                  <a:t>.</a:t>
                </a:r>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8575" y="1643214"/>
                <a:ext cx="12191999" cy="2261901"/>
              </a:xfrm>
              <a:prstGeom prst="rect">
                <a:avLst/>
              </a:prstGeom>
              <a:blipFill rotWithShape="1">
                <a:blip r:embed="rId10"/>
                <a:stretch>
                  <a:fillRect l="-450" t="-1348" b="-3504"/>
                </a:stretch>
              </a:blipFill>
            </p:spPr>
            <p:txBody>
              <a:bodyPr/>
              <a:lstStyle/>
              <a:p>
                <a:r>
                  <a:rPr lang="fr-FR">
                    <a:noFill/>
                  </a:rPr>
                  <a:t> </a:t>
                </a:r>
              </a:p>
            </p:txBody>
          </p:sp>
        </mc:Fallback>
      </mc:AlternateContent>
      <p:cxnSp>
        <p:nvCxnSpPr>
          <p:cNvPr id="21" name="Straight Connector 20"/>
          <p:cNvCxnSpPr/>
          <p:nvPr/>
        </p:nvCxnSpPr>
        <p:spPr>
          <a:xfrm>
            <a:off x="2131077" y="5450085"/>
            <a:ext cx="0" cy="250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62274" y="4764450"/>
            <a:ext cx="1648684" cy="1647733"/>
            <a:chOff x="8069049" y="2435511"/>
            <a:chExt cx="1666980" cy="1664208"/>
          </a:xfrm>
        </p:grpSpPr>
        <p:cxnSp>
          <p:nvCxnSpPr>
            <p:cNvPr id="20" name="Straight Connector 19"/>
            <p:cNvCxnSpPr/>
            <p:nvPr/>
          </p:nvCxnSpPr>
          <p:spPr>
            <a:xfrm>
              <a:off x="8069049" y="3126909"/>
              <a:ext cx="833490" cy="14070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69049" y="2435511"/>
              <a:ext cx="1666980" cy="1664208"/>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11"/>
          <a:srcRect t="32407" r="46219" b="33221"/>
          <a:stretch/>
        </p:blipFill>
        <p:spPr>
          <a:xfrm>
            <a:off x="5071269" y="5324474"/>
            <a:ext cx="780347" cy="502920"/>
          </a:xfrm>
          <a:prstGeom prst="rect">
            <a:avLst/>
          </a:prstGeom>
        </p:spPr>
      </p:pic>
      <p:sp>
        <p:nvSpPr>
          <p:cNvPr id="3" name="Date Placeholder 2"/>
          <p:cNvSpPr>
            <a:spLocks noGrp="1"/>
          </p:cNvSpPr>
          <p:nvPr>
            <p:ph type="dt" sz="half" idx="10"/>
          </p:nvPr>
        </p:nvSpPr>
        <p:spPr/>
        <p:txBody>
          <a:bodyPr/>
          <a:lstStyle/>
          <a:p>
            <a:fld id="{8A7672D2-91F3-4706-BE9D-C2F4A548239C}"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
        <p:nvSpPr>
          <p:cNvPr id="15" name="Ellipse 14"/>
          <p:cNvSpPr/>
          <p:nvPr/>
        </p:nvSpPr>
        <p:spPr>
          <a:xfrm>
            <a:off x="8115295" y="495572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096251" y="615311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Straight Connector 21"/>
          <p:cNvCxnSpPr/>
          <p:nvPr/>
        </p:nvCxnSpPr>
        <p:spPr>
          <a:xfrm flipH="1">
            <a:off x="8128724" y="4980480"/>
            <a:ext cx="17092" cy="123059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7949299" y="555714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p:cNvCxnSpPr/>
          <p:nvPr/>
        </p:nvCxnSpPr>
        <p:spPr>
          <a:xfrm>
            <a:off x="8319407" y="4653643"/>
            <a:ext cx="0" cy="175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6855278" y="4677871"/>
            <a:ext cx="0" cy="1758540"/>
          </a:xfrm>
          <a:prstGeom prst="line">
            <a:avLst/>
          </a:prstGeom>
        </p:spPr>
        <p:style>
          <a:lnRef idx="1">
            <a:schemeClr val="accent1"/>
          </a:lnRef>
          <a:fillRef idx="0">
            <a:schemeClr val="accent1"/>
          </a:fillRef>
          <a:effectRef idx="0">
            <a:schemeClr val="accent1"/>
          </a:effectRef>
          <a:fontRef idx="minor">
            <a:schemeClr val="tx1"/>
          </a:fontRef>
        </p:style>
      </p:cxnSp>
      <p:sp>
        <p:nvSpPr>
          <p:cNvPr id="29" name="Ellipse 28"/>
          <p:cNvSpPr/>
          <p:nvPr/>
        </p:nvSpPr>
        <p:spPr>
          <a:xfrm>
            <a:off x="8284023" y="5181597"/>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6828115" y="51788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p:cNvSpPr/>
          <p:nvPr/>
        </p:nvSpPr>
        <p:spPr>
          <a:xfrm>
            <a:off x="8289471" y="5938133"/>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p:cNvSpPr/>
          <p:nvPr/>
        </p:nvSpPr>
        <p:spPr>
          <a:xfrm>
            <a:off x="6833563" y="5943581"/>
            <a:ext cx="65314" cy="7347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Straight Connector 21"/>
          <p:cNvCxnSpPr/>
          <p:nvPr/>
        </p:nvCxnSpPr>
        <p:spPr>
          <a:xfrm flipH="1">
            <a:off x="6855278" y="52134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21"/>
          <p:cNvCxnSpPr/>
          <p:nvPr/>
        </p:nvCxnSpPr>
        <p:spPr>
          <a:xfrm flipH="1">
            <a:off x="6860726" y="5978170"/>
            <a:ext cx="146140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Ellipse 33"/>
          <p:cNvSpPr/>
          <p:nvPr/>
        </p:nvSpPr>
        <p:spPr>
          <a:xfrm>
            <a:off x="8118027" y="5178881"/>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8098983" y="5935417"/>
            <a:ext cx="65314" cy="7347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4493" y="1714500"/>
            <a:ext cx="12167507" cy="2190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ZoneTexte 16"/>
              <p:cNvSpPr txBox="1"/>
              <p:nvPr/>
            </p:nvSpPr>
            <p:spPr>
              <a:xfrm>
                <a:off x="28575" y="1714500"/>
                <a:ext cx="12163425" cy="2585323"/>
              </a:xfrm>
              <a:prstGeom prst="rect">
                <a:avLst/>
              </a:prstGeom>
              <a:noFill/>
            </p:spPr>
            <p:txBody>
              <a:bodyPr wrap="square" rtlCol="0">
                <a:spAutoFit/>
              </a:bodyPr>
              <a:lstStyle/>
              <a:p>
                <a:r>
                  <a:rPr lang="fr-FR" b="1" dirty="0"/>
                  <a:t>La méthode générale </a:t>
                </a:r>
                <a:r>
                  <a:rPr lang="fr-FR" dirty="0"/>
                  <a:t>: Vous avez du temps et vous voulez trouver la trace exacte ? </a:t>
                </a:r>
              </a:p>
              <a:p>
                <a:pPr marL="285750" indent="-285750">
                  <a:buFontTx/>
                  <a:buChar char="-"/>
                </a:pPr>
                <a:r>
                  <a:rPr lang="fr-FR" dirty="0" smtClean="0"/>
                  <a:t>Répétez cette étape avec un cercle d’un rayon plus grande que </a:t>
                </a:r>
                <a14:m>
                  <m:oMath xmlns:m="http://schemas.openxmlformats.org/officeDocument/2006/math">
                    <m:r>
                      <a:rPr lang="fr-FR" i="1" dirty="0" smtClean="0">
                        <a:latin typeface="Cambria Math"/>
                      </a:rPr>
                      <m:t>𝑅</m:t>
                    </m:r>
                  </m:oMath>
                </a14:m>
                <a:r>
                  <a:rPr lang="fr-FR" dirty="0" smtClean="0"/>
                  <a:t>.  </a:t>
                </a:r>
              </a:p>
              <a:p>
                <a:pPr marL="285750" indent="-285750">
                  <a:buFontTx/>
                  <a:buChar char="-"/>
                </a:pPr>
                <a:r>
                  <a:rPr lang="fr-FR" dirty="0" smtClean="0"/>
                  <a:t>Prenez les même intersection comme avant et trouvez la ligne qui passe par ces deux points. </a:t>
                </a:r>
              </a:p>
              <a:p>
                <a:pPr marL="285750" indent="-285750">
                  <a:buFontTx/>
                  <a:buChar char="-"/>
                </a:pPr>
                <a:r>
                  <a:rPr lang="fr-FR" dirty="0"/>
                  <a:t>Répétez la même construction comme pour la ligne verte mais cette fois trouver les lignes passent pars les intersection du cercle avec le contour de l’autre cylindre. </a:t>
                </a:r>
              </a:p>
              <a:p>
                <a:pPr marL="285750" indent="-285750">
                  <a:buFontTx/>
                  <a:buChar char="-"/>
                </a:pPr>
                <a:r>
                  <a:rPr lang="fr-FR" dirty="0" smtClean="0"/>
                  <a:t>Les </a:t>
                </a:r>
                <a:r>
                  <a:rPr lang="fr-FR" b="1" dirty="0" smtClean="0">
                    <a:solidFill>
                      <a:srgbClr val="7030A0"/>
                    </a:solidFill>
                  </a:rPr>
                  <a:t>points d’intersection </a:t>
                </a:r>
                <a:r>
                  <a:rPr lang="fr-FR" b="1" dirty="0" smtClean="0">
                    <a:solidFill>
                      <a:schemeClr val="accent6"/>
                    </a:solidFill>
                  </a:rPr>
                  <a:t>des lignes vertes </a:t>
                </a:r>
                <a:r>
                  <a:rPr lang="fr-FR" dirty="0" smtClean="0"/>
                  <a:t>sont les points du trace de l’intersection. </a:t>
                </a:r>
              </a:p>
              <a:p>
                <a:pPr marL="285750" indent="-285750">
                  <a:buFontTx/>
                  <a:buChar char="-"/>
                </a:pPr>
                <a:endParaRPr lang="fr-FR" dirty="0"/>
              </a:p>
              <a:p>
                <a:pPr algn="ctr"/>
                <a:r>
                  <a:rPr lang="fr-FR" b="1" dirty="0" smtClean="0"/>
                  <a:t>Cette procédure produit la trace exacte pour tous les cas. </a:t>
                </a:r>
              </a:p>
              <a:p>
                <a:endParaRPr lang="fr-FR" dirty="0"/>
              </a:p>
            </p:txBody>
          </p:sp>
        </mc:Choice>
        <mc:Fallback xmlns="">
          <p:sp>
            <p:nvSpPr>
              <p:cNvPr id="17" name="ZoneTexte 16"/>
              <p:cNvSpPr txBox="1">
                <a:spLocks noRot="1" noChangeAspect="1" noMove="1" noResize="1" noEditPoints="1" noAdjustHandles="1" noChangeArrowheads="1" noChangeShapeType="1" noTextEdit="1"/>
              </p:cNvSpPr>
              <p:nvPr/>
            </p:nvSpPr>
            <p:spPr>
              <a:xfrm>
                <a:off x="28575" y="1714500"/>
                <a:ext cx="12163425" cy="2585323"/>
              </a:xfrm>
              <a:prstGeom prst="rect">
                <a:avLst/>
              </a:prstGeom>
              <a:blipFill rotWithShape="1">
                <a:blip r:embed="rId12"/>
                <a:stretch>
                  <a:fillRect l="-451" t="-1179"/>
                </a:stretch>
              </a:blipFill>
            </p:spPr>
            <p:txBody>
              <a:bodyPr/>
              <a:lstStyle/>
              <a:p>
                <a:r>
                  <a:rPr lang="fr-FR">
                    <a:noFill/>
                  </a:rPr>
                  <a:t> </a:t>
                </a:r>
              </a:p>
            </p:txBody>
          </p:sp>
        </mc:Fallback>
      </mc:AlternateContent>
    </p:spTree>
    <p:extLst>
      <p:ext uri="{BB962C8B-B14F-4D97-AF65-F5344CB8AC3E}">
        <p14:creationId xmlns:p14="http://schemas.microsoft.com/office/powerpoint/2010/main" val="9943084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Intersection Cylindre / Cylindre aux axes perpendiculaires et concourants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81844"/>
                <a:ext cx="10877550" cy="4890406"/>
              </a:xfrm>
            </p:spPr>
            <p:txBody>
              <a:bodyPr>
                <a:normAutofit fontScale="62500" lnSpcReduction="20000"/>
              </a:bodyPr>
              <a:lstStyle/>
              <a:p>
                <a:pPr marL="0" indent="0">
                  <a:lnSpc>
                    <a:spcPct val="120000"/>
                  </a:lnSpc>
                  <a:buNone/>
                </a:pPr>
                <a:r>
                  <a:rPr lang="fr-FR" b="1" i="1" dirty="0" smtClean="0"/>
                  <a:t>EN SOMMAIRE : </a:t>
                </a:r>
              </a:p>
              <a:p>
                <a:pPr marL="0" indent="0">
                  <a:lnSpc>
                    <a:spcPct val="120000"/>
                  </a:lnSpc>
                  <a:buNone/>
                </a:pPr>
                <a:r>
                  <a:rPr lang="fr-FR" dirty="0" smtClean="0"/>
                  <a:t>Ces intersections apparaissent très souvent en dessins. </a:t>
                </a:r>
              </a:p>
              <a:p>
                <a:pPr marL="0" indent="0">
                  <a:lnSpc>
                    <a:spcPct val="120000"/>
                  </a:lnSpc>
                  <a:buNone/>
                </a:pPr>
                <a:r>
                  <a:rPr lang="fr-FR" dirty="0" smtClean="0"/>
                  <a:t>Si </a:t>
                </a:r>
                <a14:m>
                  <m:oMath xmlns:m="http://schemas.openxmlformats.org/officeDocument/2006/math">
                    <m:r>
                      <a:rPr lang="fr-FR" b="0" i="1" smtClean="0">
                        <a:latin typeface="Cambria Math" panose="02040503050406030204" pitchFamily="18" charset="0"/>
                      </a:rPr>
                      <m:t>𝑟</m:t>
                    </m:r>
                  </m:oMath>
                </a14:m>
                <a:r>
                  <a:rPr lang="fr-FR" dirty="0" smtClean="0"/>
                  <a:t> est le rayon du petit cylindre et </a:t>
                </a:r>
                <a14:m>
                  <m:oMath xmlns:m="http://schemas.openxmlformats.org/officeDocument/2006/math">
                    <m:r>
                      <a:rPr lang="fr-FR" b="0" i="1" smtClean="0">
                        <a:latin typeface="Cambria Math" panose="02040503050406030204" pitchFamily="18" charset="0"/>
                      </a:rPr>
                      <m:t>𝑅</m:t>
                    </m:r>
                  </m:oMath>
                </a14:m>
                <a:r>
                  <a:rPr lang="fr-FR" dirty="0" smtClean="0"/>
                  <a:t> le rayon du grand cylindre, on peut directement tracer l’intersection des deux cylindres si (cas extrêmes): </a:t>
                </a:r>
              </a:p>
              <a:p>
                <a:pPr marL="971550" lvl="1" indent="-514350">
                  <a:lnSpc>
                    <a:spcPct val="120000"/>
                  </a:lnSpc>
                  <a:buFont typeface="+mj-lt"/>
                  <a:buAutoNum type="arabicPeriod"/>
                </a:pPr>
                <a:r>
                  <a:rPr lang="fr-FR" sz="2600" dirty="0" smtClean="0"/>
                  <a:t>Si </a:t>
                </a:r>
                <a14:m>
                  <m:oMath xmlns:m="http://schemas.openxmlformats.org/officeDocument/2006/math">
                    <m:r>
                      <a:rPr lang="fr-FR" sz="2600" b="0" i="1" smtClean="0">
                        <a:latin typeface="Cambria Math" panose="02040503050406030204" pitchFamily="18" charset="0"/>
                      </a:rPr>
                      <m:t>𝑟</m:t>
                    </m:r>
                    <m:r>
                      <a:rPr lang="fr-FR" sz="2600" b="0" i="1" smtClean="0">
                        <a:latin typeface="Cambria Math" panose="02040503050406030204" pitchFamily="18" charset="0"/>
                      </a:rPr>
                      <m:t>≪</m:t>
                    </m:r>
                    <m:r>
                      <a:rPr lang="fr-FR" sz="2600" b="0" i="1" smtClean="0">
                        <a:latin typeface="Cambria Math" panose="02040503050406030204" pitchFamily="18" charset="0"/>
                      </a:rPr>
                      <m:t>𝑅</m:t>
                    </m:r>
                  </m:oMath>
                </a14:m>
                <a:r>
                  <a:rPr lang="en-US" sz="2600" dirty="0" smtClean="0"/>
                  <a:t> : </a:t>
                </a:r>
                <a:r>
                  <a:rPr lang="fr-FR" sz="2600" dirty="0" smtClean="0"/>
                  <a:t>en approximant l’intersection par une ligne droite</a:t>
                </a:r>
              </a:p>
              <a:p>
                <a:pPr marL="971550" lvl="1" indent="-514350">
                  <a:lnSpc>
                    <a:spcPct val="120000"/>
                  </a:lnSpc>
                  <a:buFont typeface="+mj-lt"/>
                  <a:buAutoNum type="arabicPeriod"/>
                </a:pPr>
                <a:r>
                  <a:rPr lang="fr-FR" sz="2600" dirty="0" smtClean="0"/>
                  <a:t>Si </a:t>
                </a:r>
                <a14:m>
                  <m:oMath xmlns:m="http://schemas.openxmlformats.org/officeDocument/2006/math">
                    <m:r>
                      <a:rPr lang="fr-FR" sz="2600" b="0" i="1" smtClean="0">
                        <a:latin typeface="Cambria Math" panose="02040503050406030204" pitchFamily="18" charset="0"/>
                      </a:rPr>
                      <m:t>𝑟</m:t>
                    </m:r>
                    <m:r>
                      <a:rPr lang="fr-FR" sz="2600" b="0" i="1" smtClean="0">
                        <a:latin typeface="Cambria Math" panose="02040503050406030204" pitchFamily="18" charset="0"/>
                      </a:rPr>
                      <m:t>=</m:t>
                    </m:r>
                    <m:r>
                      <a:rPr lang="fr-FR" sz="2600" b="0" i="1" smtClean="0">
                        <a:latin typeface="Cambria Math" panose="02040503050406030204" pitchFamily="18" charset="0"/>
                      </a:rPr>
                      <m:t>𝑅</m:t>
                    </m:r>
                  </m:oMath>
                </a14:m>
                <a:r>
                  <a:rPr lang="en-US" sz="2600" dirty="0" smtClean="0"/>
                  <a:t> : </a:t>
                </a:r>
                <a:r>
                  <a:rPr lang="fr-FR" sz="2600" dirty="0" smtClean="0"/>
                  <a:t>l’intersection coïncide aux lignes droites qui passe par l’intersections des axes des cylindres et le points d’intersections des contours des cylindres</a:t>
                </a:r>
              </a:p>
              <a:p>
                <a:pPr marL="0" indent="0">
                  <a:lnSpc>
                    <a:spcPct val="120000"/>
                  </a:lnSpc>
                  <a:buNone/>
                </a:pPr>
                <a:endParaRPr lang="fr-FR" sz="1300" dirty="0"/>
              </a:p>
              <a:p>
                <a:pPr marL="0" indent="0">
                  <a:lnSpc>
                    <a:spcPct val="120000"/>
                  </a:lnSpc>
                  <a:buNone/>
                </a:pPr>
                <a:r>
                  <a:rPr lang="fr-FR" dirty="0" smtClean="0"/>
                  <a:t>Dans tous les cas on peut utiliser la droite à 45°. Pour l’éviter, nous pouvons utiliser les conventions suivantes qui nous permettent d'approcher la trace exacte de ces intersections par :</a:t>
                </a:r>
              </a:p>
              <a:p>
                <a:pPr marL="971550" lvl="1" indent="-514350">
                  <a:lnSpc>
                    <a:spcPct val="120000"/>
                  </a:lnSpc>
                  <a:buFont typeface="+mj-lt"/>
                  <a:buAutoNum type="alphaLcParenR"/>
                </a:pPr>
                <a:r>
                  <a:rPr lang="en-US" sz="2600" dirty="0" smtClean="0"/>
                  <a:t>Si </a:t>
                </a:r>
                <a14:m>
                  <m:oMath xmlns:m="http://schemas.openxmlformats.org/officeDocument/2006/math">
                    <m:r>
                      <a:rPr lang="fr-FR" sz="2600" b="0" i="1" smtClean="0">
                        <a:latin typeface="Cambria Math" panose="02040503050406030204" pitchFamily="18" charset="0"/>
                      </a:rPr>
                      <m:t>𝑟</m:t>
                    </m:r>
                    <m:r>
                      <a:rPr lang="fr-FR" sz="2600" b="0" i="1" smtClean="0">
                        <a:latin typeface="Cambria Math" panose="02040503050406030204" pitchFamily="18" charset="0"/>
                      </a:rPr>
                      <m:t>≤</m:t>
                    </m:r>
                    <m:f>
                      <m:fPr>
                        <m:ctrlPr>
                          <a:rPr lang="fr-FR" sz="2600" b="0" i="1" smtClean="0">
                            <a:latin typeface="Cambria Math"/>
                          </a:rPr>
                        </m:ctrlPr>
                      </m:fPr>
                      <m:num>
                        <m:r>
                          <a:rPr lang="fr-FR" sz="2600" b="0" i="1" smtClean="0">
                            <a:latin typeface="Cambria Math" panose="02040503050406030204" pitchFamily="18" charset="0"/>
                          </a:rPr>
                          <m:t>4</m:t>
                        </m:r>
                      </m:num>
                      <m:den>
                        <m:r>
                          <a:rPr lang="fr-FR" sz="2600" b="0" i="1" smtClean="0">
                            <a:latin typeface="Cambria Math" panose="02040503050406030204" pitchFamily="18" charset="0"/>
                          </a:rPr>
                          <m:t>5</m:t>
                        </m:r>
                      </m:den>
                    </m:f>
                    <m:r>
                      <a:rPr lang="fr-FR" sz="2600" b="0" i="1" smtClean="0">
                        <a:latin typeface="Cambria Math" panose="02040503050406030204" pitchFamily="18" charset="0"/>
                      </a:rPr>
                      <m:t>𝑅</m:t>
                    </m:r>
                  </m:oMath>
                </a14:m>
                <a:r>
                  <a:rPr lang="en-US" sz="2600" dirty="0" smtClean="0"/>
                  <a:t> :</a:t>
                </a:r>
                <a:r>
                  <a:rPr lang="fr-FR" sz="2600" dirty="0" smtClean="0"/>
                  <a:t> l’arc d’un cercle</a:t>
                </a:r>
                <a:r>
                  <a:rPr lang="fr-FR" sz="2600" dirty="0"/>
                  <a:t> </a:t>
                </a:r>
                <a:r>
                  <a:rPr lang="fr-FR" sz="2600" dirty="0" smtClean="0"/>
                  <a:t>rayon </a:t>
                </a:r>
                <a14:m>
                  <m:oMath xmlns:m="http://schemas.openxmlformats.org/officeDocument/2006/math">
                    <m:r>
                      <a:rPr lang="fr-FR" sz="2600" b="0" i="1" smtClean="0">
                        <a:latin typeface="Cambria Math" panose="02040503050406030204" pitchFamily="18" charset="0"/>
                      </a:rPr>
                      <m:t>𝑅</m:t>
                    </m:r>
                  </m:oMath>
                </a14:m>
                <a:r>
                  <a:rPr lang="en-US" sz="2600" dirty="0" smtClean="0"/>
                  <a:t> </a:t>
                </a:r>
                <a:r>
                  <a:rPr lang="fr-FR" sz="2600" dirty="0" smtClean="0"/>
                  <a:t>qui passe par les points d’intersection</a:t>
                </a:r>
              </a:p>
              <a:p>
                <a:pPr marL="971550" lvl="1" indent="-514350">
                  <a:lnSpc>
                    <a:spcPct val="120000"/>
                  </a:lnSpc>
                  <a:buFont typeface="+mj-lt"/>
                  <a:buAutoNum type="alphaLcParenR"/>
                </a:pPr>
                <a:r>
                  <a:rPr lang="en-US" sz="2600" dirty="0" smtClean="0"/>
                  <a:t>Si </a:t>
                </a:r>
                <a14:m>
                  <m:oMath xmlns:m="http://schemas.openxmlformats.org/officeDocument/2006/math">
                    <m:f>
                      <m:fPr>
                        <m:ctrlPr>
                          <a:rPr lang="fr-FR" sz="2600" b="0" i="1" smtClean="0">
                            <a:latin typeface="Cambria Math"/>
                          </a:rPr>
                        </m:ctrlPr>
                      </m:fPr>
                      <m:num>
                        <m:r>
                          <a:rPr lang="fr-FR" sz="2600" b="0" i="1" smtClean="0">
                            <a:latin typeface="Cambria Math" panose="02040503050406030204" pitchFamily="18" charset="0"/>
                          </a:rPr>
                          <m:t>4</m:t>
                        </m:r>
                      </m:num>
                      <m:den>
                        <m:r>
                          <a:rPr lang="fr-FR" sz="2600" b="0" i="1" smtClean="0">
                            <a:latin typeface="Cambria Math" panose="02040503050406030204" pitchFamily="18" charset="0"/>
                          </a:rPr>
                          <m:t>5</m:t>
                        </m:r>
                      </m:den>
                    </m:f>
                    <m:r>
                      <a:rPr lang="fr-FR" sz="2600" b="0" i="1" smtClean="0">
                        <a:latin typeface="Cambria Math" panose="02040503050406030204" pitchFamily="18" charset="0"/>
                      </a:rPr>
                      <m:t>𝑅</m:t>
                    </m:r>
                    <m:r>
                      <a:rPr lang="fr-FR" sz="2600" b="0" i="1" smtClean="0">
                        <a:latin typeface="Cambria Math" panose="02040503050406030204" pitchFamily="18" charset="0"/>
                      </a:rPr>
                      <m:t>&lt;</m:t>
                    </m:r>
                    <m:r>
                      <a:rPr lang="fr-FR" sz="2600" b="0" i="1" smtClean="0">
                        <a:latin typeface="Cambria Math" panose="02040503050406030204" pitchFamily="18" charset="0"/>
                      </a:rPr>
                      <m:t>𝑟</m:t>
                    </m:r>
                    <m:r>
                      <a:rPr lang="fr-FR" sz="2600" b="0" i="1" smtClean="0">
                        <a:latin typeface="Cambria Math" panose="02040503050406030204" pitchFamily="18" charset="0"/>
                      </a:rPr>
                      <m:t>&lt;</m:t>
                    </m:r>
                    <m:r>
                      <a:rPr lang="fr-FR" sz="2600" b="0" i="1" smtClean="0">
                        <a:latin typeface="Cambria Math" panose="02040503050406030204" pitchFamily="18" charset="0"/>
                      </a:rPr>
                      <m:t>𝑅</m:t>
                    </m:r>
                    <m:r>
                      <a:rPr lang="fr-FR" sz="2600" b="0" i="0" smtClean="0">
                        <a:latin typeface="Cambria Math" panose="02040503050406030204" pitchFamily="18" charset="0"/>
                      </a:rPr>
                      <m:t> </m:t>
                    </m:r>
                  </m:oMath>
                </a14:m>
                <a:r>
                  <a:rPr lang="en-US" sz="2600" dirty="0" smtClean="0"/>
                  <a:t>:</a:t>
                </a:r>
                <a:r>
                  <a:rPr lang="fr-FR" sz="2600" dirty="0" smtClean="0"/>
                  <a:t> une trace </a:t>
                </a:r>
                <a:r>
                  <a:rPr lang="fr-FR" sz="2600" dirty="0"/>
                  <a:t>hyperbolique : en utilisant comme centre l’intersection des axes des cylindres, tracer un cercle de rayon </a:t>
                </a:r>
                <a:r>
                  <a:rPr lang="fr-FR" sz="2600" dirty="0" smtClean="0"/>
                  <a:t>𝑅. Repérer </a:t>
                </a:r>
                <a:r>
                  <a:rPr lang="fr-FR" sz="2600" dirty="0"/>
                  <a:t>les points de ses intersections avec le contour du petit cylindre. L’intersection de la ligne qui passe par ces deux points </a:t>
                </a:r>
                <a:r>
                  <a:rPr lang="fr-FR" sz="2600" dirty="0" smtClean="0"/>
                  <a:t>et </a:t>
                </a:r>
                <a:r>
                  <a:rPr lang="fr-FR" sz="2600" dirty="0"/>
                  <a:t>l’axe du petit cylindre définit le sommet. </a:t>
                </a:r>
                <a:r>
                  <a:rPr lang="fr-FR" sz="2600" dirty="0" smtClean="0"/>
                  <a:t>Le trace est approximativement une hyperbole.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81844"/>
                <a:ext cx="10877550" cy="4890406"/>
              </a:xfrm>
              <a:blipFill rotWithShape="1">
                <a:blip r:embed="rId2"/>
                <a:stretch>
                  <a:fillRect l="-504" t="-623"/>
                </a:stretch>
              </a:blipFill>
            </p:spPr>
            <p:txBody>
              <a:bodyPr/>
              <a:lstStyle/>
              <a:p>
                <a:r>
                  <a:rPr lang="fr-FR">
                    <a:noFill/>
                  </a:rPr>
                  <a:t> </a:t>
                </a:r>
              </a:p>
            </p:txBody>
          </p:sp>
        </mc:Fallback>
      </mc:AlternateContent>
      <p:sp>
        <p:nvSpPr>
          <p:cNvPr id="4" name="Slide Number Placeholder 3"/>
          <p:cNvSpPr>
            <a:spLocks noGrp="1"/>
          </p:cNvSpPr>
          <p:nvPr>
            <p:ph type="sldNum" sz="quarter" idx="12"/>
          </p:nvPr>
        </p:nvSpPr>
        <p:spPr/>
        <p:txBody>
          <a:bodyPr/>
          <a:lstStyle/>
          <a:p>
            <a:fld id="{FF19FD34-F3E2-41A0-88F1-A5505E346591}" type="slidenum">
              <a:rPr lang="en-US" smtClean="0"/>
              <a:t>74</a:t>
            </a:fld>
            <a:endParaRPr lang="en-US"/>
          </a:p>
        </p:txBody>
      </p:sp>
      <p:sp>
        <p:nvSpPr>
          <p:cNvPr id="5" name="Date Placeholder 4"/>
          <p:cNvSpPr>
            <a:spLocks noGrp="1"/>
          </p:cNvSpPr>
          <p:nvPr>
            <p:ph type="dt" sz="half" idx="10"/>
          </p:nvPr>
        </p:nvSpPr>
        <p:spPr/>
        <p:txBody>
          <a:bodyPr/>
          <a:lstStyle/>
          <a:p>
            <a:fld id="{A9F8B5EF-0674-4BD7-A7B2-24449C98E6A8}"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5004877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 arêtes d’intersection</a:t>
            </a:r>
            <a:endParaRPr lang="en-US" dirty="0"/>
          </a:p>
        </p:txBody>
      </p:sp>
      <p:sp>
        <p:nvSpPr>
          <p:cNvPr id="3" name="Content Placeholder 2"/>
          <p:cNvSpPr>
            <a:spLocks noGrp="1"/>
          </p:cNvSpPr>
          <p:nvPr>
            <p:ph idx="1"/>
          </p:nvPr>
        </p:nvSpPr>
        <p:spPr>
          <a:xfrm>
            <a:off x="846365" y="1582788"/>
            <a:ext cx="5372100" cy="4351338"/>
          </a:xfrm>
        </p:spPr>
        <p:txBody>
          <a:bodyPr>
            <a:normAutofit/>
          </a:bodyPr>
          <a:lstStyle/>
          <a:p>
            <a:pPr marL="0" indent="0">
              <a:buNone/>
            </a:pPr>
            <a:r>
              <a:rPr lang="fr-FR" sz="2400" dirty="0" smtClean="0"/>
              <a:t>Les intersections de deux surfaces définissent des arêtes qui sont indiquées sur le dessin comme visibles ou cachées.   </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75</a:t>
            </a:fld>
            <a:endParaRPr lang="en-US"/>
          </a:p>
        </p:txBody>
      </p:sp>
      <p:pic>
        <p:nvPicPr>
          <p:cNvPr id="5" name="Picture 4"/>
          <p:cNvPicPr>
            <a:picLocks noChangeAspect="1"/>
          </p:cNvPicPr>
          <p:nvPr/>
        </p:nvPicPr>
        <p:blipFill>
          <a:blip r:embed="rId2"/>
          <a:stretch>
            <a:fillRect/>
          </a:stretch>
        </p:blipFill>
        <p:spPr>
          <a:xfrm>
            <a:off x="1831891" y="3937420"/>
            <a:ext cx="2798032" cy="2238426"/>
          </a:xfrm>
          <a:prstGeom prst="rect">
            <a:avLst/>
          </a:prstGeom>
        </p:spPr>
      </p:pic>
      <p:pic>
        <p:nvPicPr>
          <p:cNvPr id="6" name="Picture 5"/>
          <p:cNvPicPr>
            <a:picLocks noChangeAspect="1"/>
          </p:cNvPicPr>
          <p:nvPr/>
        </p:nvPicPr>
        <p:blipFill>
          <a:blip r:embed="rId3"/>
          <a:stretch>
            <a:fillRect/>
          </a:stretch>
        </p:blipFill>
        <p:spPr>
          <a:xfrm>
            <a:off x="7894781" y="1414514"/>
            <a:ext cx="3831652" cy="4687887"/>
          </a:xfrm>
          <a:prstGeom prst="rect">
            <a:avLst/>
          </a:prstGeom>
        </p:spPr>
      </p:pic>
      <p:pic>
        <p:nvPicPr>
          <p:cNvPr id="7" name="Picture 6"/>
          <p:cNvPicPr>
            <a:picLocks noChangeAspect="1"/>
          </p:cNvPicPr>
          <p:nvPr/>
        </p:nvPicPr>
        <p:blipFill>
          <a:blip r:embed="rId4"/>
          <a:stretch>
            <a:fillRect/>
          </a:stretch>
        </p:blipFill>
        <p:spPr>
          <a:xfrm>
            <a:off x="6367576" y="4103740"/>
            <a:ext cx="1521555" cy="1905786"/>
          </a:xfrm>
          <a:prstGeom prst="rect">
            <a:avLst/>
          </a:prstGeom>
        </p:spPr>
      </p:pic>
      <p:cxnSp>
        <p:nvCxnSpPr>
          <p:cNvPr id="9" name="Straight Arrow Connector 8"/>
          <p:cNvCxnSpPr/>
          <p:nvPr/>
        </p:nvCxnSpPr>
        <p:spPr>
          <a:xfrm flipH="1" flipV="1">
            <a:off x="3648075" y="5442154"/>
            <a:ext cx="590550" cy="5969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13285" y="5877929"/>
            <a:ext cx="1641523" cy="646331"/>
          </a:xfrm>
          <a:prstGeom prst="rect">
            <a:avLst/>
          </a:prstGeom>
          <a:noFill/>
        </p:spPr>
        <p:txBody>
          <a:bodyPr wrap="square" rtlCol="0">
            <a:spAutoFit/>
          </a:bodyPr>
          <a:lstStyle/>
          <a:p>
            <a:r>
              <a:rPr lang="fr-FR" dirty="0" smtClean="0"/>
              <a:t>Arête d’intersection</a:t>
            </a:r>
            <a:endParaRPr lang="en-US" dirty="0"/>
          </a:p>
        </p:txBody>
      </p:sp>
      <p:cxnSp>
        <p:nvCxnSpPr>
          <p:cNvPr id="11" name="Straight Arrow Connector 10"/>
          <p:cNvCxnSpPr/>
          <p:nvPr/>
        </p:nvCxnSpPr>
        <p:spPr>
          <a:xfrm flipV="1">
            <a:off x="5772150" y="2705100"/>
            <a:ext cx="3857743" cy="34707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9D99CAAB-663D-415D-B714-5149C829FA70}" type="datetime7">
              <a:rPr lang="en-US" smtClean="0"/>
              <a:t>Nov-18</a:t>
            </a:fld>
            <a:endParaRPr lang="en-US"/>
          </a:p>
        </p:txBody>
      </p:sp>
      <p:sp>
        <p:nvSpPr>
          <p:cNvPr id="12" name="Footer Placeholder 11"/>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36633003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054808" y="1523001"/>
            <a:ext cx="5757220" cy="4540065"/>
          </a:xfrm>
          <a:prstGeom prst="rect">
            <a:avLst/>
          </a:prstGeom>
        </p:spPr>
      </p:pic>
      <p:pic>
        <p:nvPicPr>
          <p:cNvPr id="12" name="Picture 11"/>
          <p:cNvPicPr>
            <a:picLocks noChangeAspect="1"/>
          </p:cNvPicPr>
          <p:nvPr/>
        </p:nvPicPr>
        <p:blipFill>
          <a:blip r:embed="rId3"/>
          <a:stretch>
            <a:fillRect/>
          </a:stretch>
        </p:blipFill>
        <p:spPr>
          <a:xfrm>
            <a:off x="1189525" y="4270549"/>
            <a:ext cx="3084946" cy="2343210"/>
          </a:xfrm>
          <a:prstGeom prst="rect">
            <a:avLst/>
          </a:prstGeom>
        </p:spPr>
      </p:pic>
      <p:sp>
        <p:nvSpPr>
          <p:cNvPr id="2" name="Title 1"/>
          <p:cNvSpPr>
            <a:spLocks noGrp="1"/>
          </p:cNvSpPr>
          <p:nvPr>
            <p:ph type="title"/>
          </p:nvPr>
        </p:nvSpPr>
        <p:spPr/>
        <p:txBody>
          <a:bodyPr/>
          <a:lstStyle/>
          <a:p>
            <a:r>
              <a:rPr lang="fr-FR" dirty="0" smtClean="0"/>
              <a:t>Congés de raccordement</a:t>
            </a:r>
            <a:endParaRPr lang="en-US" dirty="0"/>
          </a:p>
        </p:txBody>
      </p:sp>
      <p:sp>
        <p:nvSpPr>
          <p:cNvPr id="3" name="Content Placeholder 2"/>
          <p:cNvSpPr>
            <a:spLocks noGrp="1"/>
          </p:cNvSpPr>
          <p:nvPr>
            <p:ph idx="1"/>
          </p:nvPr>
        </p:nvSpPr>
        <p:spPr>
          <a:xfrm>
            <a:off x="830035" y="1539872"/>
            <a:ext cx="5429251" cy="4351338"/>
          </a:xfrm>
        </p:spPr>
        <p:txBody>
          <a:bodyPr>
            <a:normAutofit/>
          </a:bodyPr>
          <a:lstStyle/>
          <a:p>
            <a:pPr marL="0" indent="0">
              <a:buNone/>
            </a:pPr>
            <a:r>
              <a:rPr lang="fr-FR" sz="2400" dirty="0" smtClean="0"/>
              <a:t>Par contre les plupart des intersections de surfaces extérieurs sont arrondies</a:t>
            </a:r>
            <a:r>
              <a:rPr lang="fr-FR" sz="2400" dirty="0"/>
              <a:t> </a:t>
            </a:r>
            <a:r>
              <a:rPr lang="fr-FR" sz="2400" dirty="0" smtClean="0"/>
              <a:t>et elles sont appelées </a:t>
            </a:r>
            <a:r>
              <a:rPr lang="fr-FR" sz="2400" b="1" dirty="0" smtClean="0"/>
              <a:t>congés de raccordement</a:t>
            </a:r>
            <a:r>
              <a:rPr lang="fr-FR" sz="2400" dirty="0" smtClean="0"/>
              <a:t>. </a:t>
            </a:r>
          </a:p>
          <a:p>
            <a:pPr marL="0" indent="0">
              <a:buNone/>
            </a:pPr>
            <a:r>
              <a:rPr lang="fr-FR" sz="2400" dirty="0" smtClean="0"/>
              <a:t>Une des raisons peut être de supprimer les angles vifs et d’éviter l’usure qui est impliquée par la concentration de contraintes sur ces angles. </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76</a:t>
            </a:fld>
            <a:endParaRPr lang="en-US"/>
          </a:p>
        </p:txBody>
      </p:sp>
      <p:cxnSp>
        <p:nvCxnSpPr>
          <p:cNvPr id="9" name="Straight Arrow Connector 8"/>
          <p:cNvCxnSpPr/>
          <p:nvPr/>
        </p:nvCxnSpPr>
        <p:spPr>
          <a:xfrm flipH="1">
            <a:off x="3102429" y="5135336"/>
            <a:ext cx="1172042" cy="60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38625" y="4815517"/>
            <a:ext cx="2110941" cy="1200329"/>
          </a:xfrm>
          <a:prstGeom prst="rect">
            <a:avLst/>
          </a:prstGeom>
          <a:noFill/>
        </p:spPr>
        <p:txBody>
          <a:bodyPr wrap="square" rtlCol="0">
            <a:spAutoFit/>
          </a:bodyPr>
          <a:lstStyle/>
          <a:p>
            <a:r>
              <a:rPr lang="fr-FR" dirty="0" smtClean="0"/>
              <a:t>Congé de raccordement :</a:t>
            </a:r>
          </a:p>
          <a:p>
            <a:r>
              <a:rPr lang="fr-FR" dirty="0" smtClean="0"/>
              <a:t>Arête d’intersection</a:t>
            </a:r>
          </a:p>
          <a:p>
            <a:r>
              <a:rPr lang="fr-FR" dirty="0" smtClean="0"/>
              <a:t>arrondie</a:t>
            </a:r>
            <a:endParaRPr lang="en-US" dirty="0"/>
          </a:p>
        </p:txBody>
      </p:sp>
      <p:cxnSp>
        <p:nvCxnSpPr>
          <p:cNvPr id="11" name="Straight Arrow Connector 10"/>
          <p:cNvCxnSpPr/>
          <p:nvPr/>
        </p:nvCxnSpPr>
        <p:spPr>
          <a:xfrm flipV="1">
            <a:off x="5902779" y="2590801"/>
            <a:ext cx="3907971" cy="2544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02779" y="5135336"/>
            <a:ext cx="1095896" cy="5320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56C08D4-D7DA-4AA2-8DE3-9BC888FA683D}"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cxnSp>
        <p:nvCxnSpPr>
          <p:cNvPr id="20" name="Straight Arrow Connector 10"/>
          <p:cNvCxnSpPr/>
          <p:nvPr/>
        </p:nvCxnSpPr>
        <p:spPr>
          <a:xfrm flipV="1">
            <a:off x="5902779" y="2590801"/>
            <a:ext cx="4171950" cy="25445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121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054808" y="1523001"/>
            <a:ext cx="5757220" cy="4540065"/>
          </a:xfrm>
          <a:prstGeom prst="rect">
            <a:avLst/>
          </a:prstGeom>
        </p:spPr>
      </p:pic>
      <p:pic>
        <p:nvPicPr>
          <p:cNvPr id="12" name="Picture 11"/>
          <p:cNvPicPr>
            <a:picLocks noChangeAspect="1"/>
          </p:cNvPicPr>
          <p:nvPr/>
        </p:nvPicPr>
        <p:blipFill>
          <a:blip r:embed="rId3"/>
          <a:stretch>
            <a:fillRect/>
          </a:stretch>
        </p:blipFill>
        <p:spPr>
          <a:xfrm>
            <a:off x="1189525" y="4270549"/>
            <a:ext cx="3084946" cy="2343210"/>
          </a:xfrm>
          <a:prstGeom prst="rect">
            <a:avLst/>
          </a:prstGeom>
        </p:spPr>
      </p:pic>
      <p:sp>
        <p:nvSpPr>
          <p:cNvPr id="2" name="Title 1"/>
          <p:cNvSpPr>
            <a:spLocks noGrp="1"/>
          </p:cNvSpPr>
          <p:nvPr>
            <p:ph type="title"/>
          </p:nvPr>
        </p:nvSpPr>
        <p:spPr/>
        <p:txBody>
          <a:bodyPr/>
          <a:lstStyle/>
          <a:p>
            <a:r>
              <a:rPr lang="fr-FR" dirty="0" smtClean="0"/>
              <a:t>Congés de raccordement</a:t>
            </a:r>
            <a:endParaRPr lang="en-US" dirty="0"/>
          </a:p>
        </p:txBody>
      </p:sp>
      <p:sp>
        <p:nvSpPr>
          <p:cNvPr id="3" name="Content Placeholder 2"/>
          <p:cNvSpPr>
            <a:spLocks noGrp="1"/>
          </p:cNvSpPr>
          <p:nvPr>
            <p:ph idx="1"/>
          </p:nvPr>
        </p:nvSpPr>
        <p:spPr>
          <a:xfrm>
            <a:off x="830035" y="1539872"/>
            <a:ext cx="5429251" cy="4351338"/>
          </a:xfrm>
        </p:spPr>
        <p:txBody>
          <a:bodyPr>
            <a:normAutofit/>
          </a:bodyPr>
          <a:lstStyle/>
          <a:p>
            <a:pPr marL="0" indent="0">
              <a:buNone/>
            </a:pPr>
            <a:r>
              <a:rPr lang="fr-FR" sz="2400" dirty="0" smtClean="0"/>
              <a:t>Par contre les plupart des intersections de surfaces extérieurs sont arrondies</a:t>
            </a:r>
            <a:r>
              <a:rPr lang="fr-FR" sz="2400" dirty="0"/>
              <a:t> </a:t>
            </a:r>
            <a:r>
              <a:rPr lang="fr-FR" sz="2400" dirty="0" smtClean="0"/>
              <a:t>et elles sont appelées </a:t>
            </a:r>
            <a:r>
              <a:rPr lang="fr-FR" sz="2400" b="1" dirty="0" smtClean="0"/>
              <a:t>congés de raccordement</a:t>
            </a:r>
            <a:r>
              <a:rPr lang="fr-FR" sz="2400" dirty="0" smtClean="0"/>
              <a:t>. </a:t>
            </a:r>
          </a:p>
          <a:p>
            <a:pPr marL="0" indent="0">
              <a:buNone/>
            </a:pPr>
            <a:r>
              <a:rPr lang="fr-FR" sz="2400" dirty="0" smtClean="0"/>
              <a:t>Une des raisons peut être de supprimer les angles vifs et d’éviter l’usure qui est impliquée par la concentration de contraintes sur ces angles. </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77</a:t>
            </a:fld>
            <a:endParaRPr lang="en-US"/>
          </a:p>
        </p:txBody>
      </p:sp>
      <p:cxnSp>
        <p:nvCxnSpPr>
          <p:cNvPr id="9" name="Straight Arrow Connector 8"/>
          <p:cNvCxnSpPr/>
          <p:nvPr/>
        </p:nvCxnSpPr>
        <p:spPr>
          <a:xfrm flipH="1">
            <a:off x="3102429" y="5135336"/>
            <a:ext cx="1172042" cy="605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38625" y="4815517"/>
            <a:ext cx="2110941" cy="1200329"/>
          </a:xfrm>
          <a:prstGeom prst="rect">
            <a:avLst/>
          </a:prstGeom>
          <a:noFill/>
        </p:spPr>
        <p:txBody>
          <a:bodyPr wrap="square" rtlCol="0">
            <a:spAutoFit/>
          </a:bodyPr>
          <a:lstStyle/>
          <a:p>
            <a:r>
              <a:rPr lang="fr-FR" dirty="0" smtClean="0"/>
              <a:t>Congé de raccordement :</a:t>
            </a:r>
          </a:p>
          <a:p>
            <a:r>
              <a:rPr lang="fr-FR" dirty="0" smtClean="0"/>
              <a:t>Arête d’intersection</a:t>
            </a:r>
          </a:p>
          <a:p>
            <a:r>
              <a:rPr lang="fr-FR" dirty="0" smtClean="0"/>
              <a:t>arrondie</a:t>
            </a:r>
            <a:endParaRPr lang="en-US" dirty="0"/>
          </a:p>
        </p:txBody>
      </p:sp>
      <p:cxnSp>
        <p:nvCxnSpPr>
          <p:cNvPr id="11" name="Straight Arrow Connector 10"/>
          <p:cNvCxnSpPr/>
          <p:nvPr/>
        </p:nvCxnSpPr>
        <p:spPr>
          <a:xfrm flipV="1">
            <a:off x="5902779" y="2590801"/>
            <a:ext cx="3907971" cy="2544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02779" y="5135336"/>
            <a:ext cx="1095896" cy="5320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756C08D4-D7DA-4AA2-8DE3-9BC888FA683D}"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cxnSp>
        <p:nvCxnSpPr>
          <p:cNvPr id="20" name="Straight Arrow Connector 10"/>
          <p:cNvCxnSpPr/>
          <p:nvPr/>
        </p:nvCxnSpPr>
        <p:spPr>
          <a:xfrm flipV="1">
            <a:off x="5902779" y="2590801"/>
            <a:ext cx="4171950" cy="25445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9321" y="1814812"/>
            <a:ext cx="6591300" cy="646331"/>
          </a:xfrm>
          <a:prstGeom prst="rect">
            <a:avLst/>
          </a:prstGeom>
          <a:solidFill>
            <a:schemeClr val="bg1"/>
          </a:solidFill>
          <a:ln w="19050">
            <a:solidFill>
              <a:srgbClr val="FF0000"/>
            </a:solidFill>
          </a:ln>
        </p:spPr>
        <p:txBody>
          <a:bodyPr wrap="square" rtlCol="0">
            <a:spAutoFit/>
          </a:bodyPr>
          <a:lstStyle/>
          <a:p>
            <a:pPr algn="ctr"/>
            <a:r>
              <a:rPr lang="fr-FR" b="1" dirty="0" smtClean="0">
                <a:solidFill>
                  <a:srgbClr val="FF0000"/>
                </a:solidFill>
              </a:rPr>
              <a:t>REAGIR ! </a:t>
            </a:r>
          </a:p>
          <a:p>
            <a:pPr algn="ctr"/>
            <a:r>
              <a:rPr lang="en-US" dirty="0" smtClean="0">
                <a:solidFill>
                  <a:srgbClr val="FF0000"/>
                </a:solidFill>
                <a:hlinkClick r:id="rId4"/>
              </a:rPr>
              <a:t>https</a:t>
            </a:r>
            <a:r>
              <a:rPr lang="en-US" dirty="0">
                <a:solidFill>
                  <a:srgbClr val="FF0000"/>
                </a:solidFill>
                <a:hlinkClick r:id="rId4"/>
              </a:rPr>
              <a:t>://</a:t>
            </a:r>
            <a:r>
              <a:rPr lang="en-US" dirty="0" smtClean="0">
                <a:solidFill>
                  <a:srgbClr val="FF0000"/>
                </a:solidFill>
                <a:hlinkClick r:id="rId4"/>
              </a:rPr>
              <a:t>fr.wikipedia.org/wiki/Concentration_de_contrainte</a:t>
            </a:r>
            <a:r>
              <a:rPr lang="en-US" dirty="0" smtClean="0">
                <a:solidFill>
                  <a:srgbClr val="FF0000"/>
                </a:solidFill>
              </a:rPr>
              <a:t> </a:t>
            </a:r>
          </a:p>
        </p:txBody>
      </p:sp>
    </p:spTree>
    <p:extLst>
      <p:ext uri="{BB962C8B-B14F-4D97-AF65-F5344CB8AC3E}">
        <p14:creationId xmlns:p14="http://schemas.microsoft.com/office/powerpoint/2010/main" val="28726394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Congés de raccordement</a:t>
            </a:r>
            <a:endParaRPr lang="en-US" dirty="0"/>
          </a:p>
        </p:txBody>
      </p:sp>
      <p:sp>
        <p:nvSpPr>
          <p:cNvPr id="3" name="Content Placeholder 2"/>
          <p:cNvSpPr>
            <a:spLocks noGrp="1"/>
          </p:cNvSpPr>
          <p:nvPr>
            <p:ph idx="1"/>
          </p:nvPr>
        </p:nvSpPr>
        <p:spPr/>
        <p:txBody>
          <a:bodyPr>
            <a:normAutofit/>
          </a:bodyPr>
          <a:lstStyle/>
          <a:p>
            <a:pPr marL="0" indent="0">
              <a:buNone/>
            </a:pPr>
            <a:r>
              <a:rPr lang="fr-FR" sz="2400" dirty="0" smtClean="0"/>
              <a:t>Comparer les deux dessin, quelle sont les différences ?</a:t>
            </a:r>
          </a:p>
          <a:p>
            <a:pPr marL="0" indent="0">
              <a:buNone/>
            </a:pPr>
            <a:r>
              <a:rPr lang="fr-FR" sz="2400" dirty="0" smtClean="0"/>
              <a:t>Sur votre recueil de plans A3 p.4 et p.5 identifiez les congés de raccordement sur le corps de chaque mécanisme.</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78</a:t>
            </a:fld>
            <a:endParaRPr lang="en-US"/>
          </a:p>
        </p:txBody>
      </p:sp>
      <p:pic>
        <p:nvPicPr>
          <p:cNvPr id="5" name="Picture 4"/>
          <p:cNvPicPr>
            <a:picLocks noChangeAspect="1"/>
          </p:cNvPicPr>
          <p:nvPr/>
        </p:nvPicPr>
        <p:blipFill>
          <a:blip r:embed="rId2"/>
          <a:stretch>
            <a:fillRect/>
          </a:stretch>
        </p:blipFill>
        <p:spPr>
          <a:xfrm>
            <a:off x="6905624" y="3210602"/>
            <a:ext cx="4220603" cy="3328310"/>
          </a:xfrm>
          <a:prstGeom prst="rect">
            <a:avLst/>
          </a:prstGeom>
        </p:spPr>
      </p:pic>
      <p:pic>
        <p:nvPicPr>
          <p:cNvPr id="6" name="Picture 5"/>
          <p:cNvPicPr>
            <a:picLocks noChangeAspect="1"/>
          </p:cNvPicPr>
          <p:nvPr/>
        </p:nvPicPr>
        <p:blipFill>
          <a:blip r:embed="rId3"/>
          <a:stretch>
            <a:fillRect/>
          </a:stretch>
        </p:blipFill>
        <p:spPr>
          <a:xfrm>
            <a:off x="1958196" y="3088849"/>
            <a:ext cx="2819914" cy="3450063"/>
          </a:xfrm>
          <a:prstGeom prst="rect">
            <a:avLst/>
          </a:prstGeom>
        </p:spPr>
      </p:pic>
      <p:pic>
        <p:nvPicPr>
          <p:cNvPr id="7" name="Picture 6"/>
          <p:cNvPicPr>
            <a:picLocks noChangeAspect="1"/>
          </p:cNvPicPr>
          <p:nvPr/>
        </p:nvPicPr>
        <p:blipFill>
          <a:blip r:embed="rId4"/>
          <a:stretch>
            <a:fillRect/>
          </a:stretch>
        </p:blipFill>
        <p:spPr>
          <a:xfrm>
            <a:off x="838200" y="5087536"/>
            <a:ext cx="1119996" cy="1402823"/>
          </a:xfrm>
          <a:prstGeom prst="rect">
            <a:avLst/>
          </a:prstGeom>
        </p:spPr>
      </p:pic>
      <p:sp>
        <p:nvSpPr>
          <p:cNvPr id="8" name="Date Placeholder 7"/>
          <p:cNvSpPr>
            <a:spLocks noGrp="1"/>
          </p:cNvSpPr>
          <p:nvPr>
            <p:ph type="dt" sz="half" idx="10"/>
          </p:nvPr>
        </p:nvSpPr>
        <p:spPr/>
        <p:txBody>
          <a:bodyPr/>
          <a:lstStyle/>
          <a:p>
            <a:fld id="{AE004856-3D6D-4954-8CC5-1720454C983D}"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8592716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Congés de raccordement</a:t>
            </a:r>
            <a:endParaRPr lang="en-US" dirty="0"/>
          </a:p>
        </p:txBody>
      </p:sp>
      <p:sp>
        <p:nvSpPr>
          <p:cNvPr id="3" name="Content Placeholder 2"/>
          <p:cNvSpPr>
            <a:spLocks noGrp="1"/>
          </p:cNvSpPr>
          <p:nvPr>
            <p:ph idx="1"/>
          </p:nvPr>
        </p:nvSpPr>
        <p:spPr/>
        <p:txBody>
          <a:bodyPr>
            <a:normAutofit/>
          </a:bodyPr>
          <a:lstStyle/>
          <a:p>
            <a:pPr marL="0" indent="0">
              <a:buNone/>
            </a:pPr>
            <a:r>
              <a:rPr lang="fr-FR" sz="2400" dirty="0" smtClean="0"/>
              <a:t>Comparer les deux dessin, quelle sont les différences ?</a:t>
            </a:r>
          </a:p>
          <a:p>
            <a:pPr marL="0" indent="0">
              <a:buNone/>
            </a:pPr>
            <a:r>
              <a:rPr lang="fr-FR" sz="2400" dirty="0" smtClean="0"/>
              <a:t>Sur votre recueil de plans A3 p.4 et p.5 identifiez les congés de raccordement sur le corps de chaque mécanisme.</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79</a:t>
            </a:fld>
            <a:endParaRPr lang="en-US"/>
          </a:p>
        </p:txBody>
      </p:sp>
      <p:pic>
        <p:nvPicPr>
          <p:cNvPr id="5" name="Picture 4"/>
          <p:cNvPicPr>
            <a:picLocks noChangeAspect="1"/>
          </p:cNvPicPr>
          <p:nvPr/>
        </p:nvPicPr>
        <p:blipFill>
          <a:blip r:embed="rId2"/>
          <a:stretch>
            <a:fillRect/>
          </a:stretch>
        </p:blipFill>
        <p:spPr>
          <a:xfrm>
            <a:off x="6905624" y="3210602"/>
            <a:ext cx="4220603" cy="3328310"/>
          </a:xfrm>
          <a:prstGeom prst="rect">
            <a:avLst/>
          </a:prstGeom>
        </p:spPr>
      </p:pic>
      <p:pic>
        <p:nvPicPr>
          <p:cNvPr id="6" name="Picture 5"/>
          <p:cNvPicPr>
            <a:picLocks noChangeAspect="1"/>
          </p:cNvPicPr>
          <p:nvPr/>
        </p:nvPicPr>
        <p:blipFill>
          <a:blip r:embed="rId3"/>
          <a:stretch>
            <a:fillRect/>
          </a:stretch>
        </p:blipFill>
        <p:spPr>
          <a:xfrm>
            <a:off x="1958196" y="3088849"/>
            <a:ext cx="2819914" cy="3450063"/>
          </a:xfrm>
          <a:prstGeom prst="rect">
            <a:avLst/>
          </a:prstGeom>
        </p:spPr>
      </p:pic>
      <p:pic>
        <p:nvPicPr>
          <p:cNvPr id="7" name="Picture 6"/>
          <p:cNvPicPr>
            <a:picLocks noChangeAspect="1"/>
          </p:cNvPicPr>
          <p:nvPr/>
        </p:nvPicPr>
        <p:blipFill>
          <a:blip r:embed="rId4"/>
          <a:stretch>
            <a:fillRect/>
          </a:stretch>
        </p:blipFill>
        <p:spPr>
          <a:xfrm>
            <a:off x="838200" y="5087536"/>
            <a:ext cx="1119996" cy="1402823"/>
          </a:xfrm>
          <a:prstGeom prst="rect">
            <a:avLst/>
          </a:prstGeom>
        </p:spPr>
      </p:pic>
      <p:sp>
        <p:nvSpPr>
          <p:cNvPr id="8" name="Date Placeholder 7"/>
          <p:cNvSpPr>
            <a:spLocks noGrp="1"/>
          </p:cNvSpPr>
          <p:nvPr>
            <p:ph type="dt" sz="half" idx="10"/>
          </p:nvPr>
        </p:nvSpPr>
        <p:spPr/>
        <p:txBody>
          <a:bodyPr/>
          <a:lstStyle/>
          <a:p>
            <a:fld id="{AE004856-3D6D-4954-8CC5-1720454C983D}" type="datetime7">
              <a:rPr lang="en-US" smtClean="0"/>
              <a:t>Nov-18</a:t>
            </a:fld>
            <a:endParaRPr lang="en-US"/>
          </a:p>
        </p:txBody>
      </p:sp>
      <p:sp>
        <p:nvSpPr>
          <p:cNvPr id="9" name="Footer Placeholder 8"/>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4024902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a:t>
            </a:r>
            <a:endParaRPr lang="en-US" dirty="0"/>
          </a:p>
        </p:txBody>
      </p:sp>
      <p:pic>
        <p:nvPicPr>
          <p:cNvPr id="4" name="Picture 3"/>
          <p:cNvPicPr>
            <a:picLocks noChangeAspect="1"/>
          </p:cNvPicPr>
          <p:nvPr/>
        </p:nvPicPr>
        <p:blipFill>
          <a:blip r:embed="rId2"/>
          <a:stretch>
            <a:fillRect/>
          </a:stretch>
        </p:blipFill>
        <p:spPr>
          <a:xfrm>
            <a:off x="8270929" y="2466795"/>
            <a:ext cx="1991218" cy="2833276"/>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sp>
        <p:nvSpPr>
          <p:cNvPr id="7" name="Slide Number Placeholder 6"/>
          <p:cNvSpPr>
            <a:spLocks noGrp="1"/>
          </p:cNvSpPr>
          <p:nvPr>
            <p:ph type="sldNum" sz="quarter" idx="12"/>
          </p:nvPr>
        </p:nvSpPr>
        <p:spPr/>
        <p:txBody>
          <a:bodyPr/>
          <a:lstStyle/>
          <a:p>
            <a:fld id="{FF19FD34-F3E2-41A0-88F1-A5505E346591}" type="slidenum">
              <a:rPr lang="en-US" smtClean="0"/>
              <a:t>8</a:t>
            </a:fld>
            <a:endParaRPr lang="en-US"/>
          </a:p>
        </p:txBody>
      </p:sp>
      <p:pic>
        <p:nvPicPr>
          <p:cNvPr id="9" name="Picture 8"/>
          <p:cNvPicPr>
            <a:picLocks noChangeAspect="1"/>
          </p:cNvPicPr>
          <p:nvPr/>
        </p:nvPicPr>
        <p:blipFill>
          <a:blip r:embed="rId3"/>
          <a:stretch>
            <a:fillRect/>
          </a:stretch>
        </p:blipFill>
        <p:spPr>
          <a:xfrm>
            <a:off x="1323416" y="2866039"/>
            <a:ext cx="3060916" cy="3667775"/>
          </a:xfrm>
          <a:prstGeom prst="rect">
            <a:avLst/>
          </a:prstGeom>
        </p:spPr>
      </p:pic>
      <p:sp>
        <p:nvSpPr>
          <p:cNvPr id="5" name="Date Placeholder 4"/>
          <p:cNvSpPr>
            <a:spLocks noGrp="1"/>
          </p:cNvSpPr>
          <p:nvPr>
            <p:ph type="dt" sz="half" idx="10"/>
          </p:nvPr>
        </p:nvSpPr>
        <p:spPr/>
        <p:txBody>
          <a:bodyPr/>
          <a:lstStyle/>
          <a:p>
            <a:fld id="{075F30A1-2C73-41B7-8FB2-91BE32901474}"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192073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Arêtes Fictives</a:t>
            </a:r>
            <a:endParaRPr lang="en-US" dirty="0"/>
          </a:p>
        </p:txBody>
      </p:sp>
      <p:sp>
        <p:nvSpPr>
          <p:cNvPr id="3" name="Content Placeholder 2"/>
          <p:cNvSpPr>
            <a:spLocks noGrp="1"/>
          </p:cNvSpPr>
          <p:nvPr>
            <p:ph idx="1"/>
          </p:nvPr>
        </p:nvSpPr>
        <p:spPr>
          <a:xfrm>
            <a:off x="838200" y="1825625"/>
            <a:ext cx="5467350" cy="4351338"/>
          </a:xfrm>
        </p:spPr>
        <p:txBody>
          <a:bodyPr>
            <a:normAutofit/>
          </a:bodyPr>
          <a:lstStyle/>
          <a:p>
            <a:pPr marL="0" indent="0">
              <a:buNone/>
            </a:pPr>
            <a:r>
              <a:rPr lang="fr-FR" sz="2400" dirty="0" smtClean="0"/>
              <a:t>Pour mieux identifier les conges de raccordement, nous pouvons ajouter des lignes d’arêtes </a:t>
            </a:r>
            <a:r>
              <a:rPr lang="fr-FR" sz="2400" b="1" dirty="0" smtClean="0"/>
              <a:t>fictives</a:t>
            </a:r>
            <a:r>
              <a:rPr lang="fr-FR" sz="2400" dirty="0" smtClean="0"/>
              <a:t>. </a:t>
            </a:r>
          </a:p>
          <a:p>
            <a:pPr marL="0" indent="0">
              <a:buNone/>
            </a:pPr>
            <a:endParaRPr lang="fr-FR" sz="2400" dirty="0"/>
          </a:p>
          <a:p>
            <a:pPr marL="0" indent="0">
              <a:buNone/>
            </a:pPr>
            <a:r>
              <a:rPr lang="fr-FR" sz="2400" dirty="0" smtClean="0"/>
              <a:t>Les arêtes fictives sont dessinées avec un trait fin et continue et elles sont optionnelles. </a:t>
            </a:r>
          </a:p>
          <a:p>
            <a:pPr marL="0" indent="0">
              <a:buNone/>
            </a:pPr>
            <a:endParaRPr lang="fr-FR" sz="2400" dirty="0" smtClean="0"/>
          </a:p>
          <a:p>
            <a:pPr marL="0" indent="0">
              <a:buNone/>
            </a:pPr>
            <a:r>
              <a:rPr lang="fr-FR" sz="2400" dirty="0" smtClean="0"/>
              <a:t>Elles indiquent la position de l’arête vraie si on n’avait pas de congés. </a:t>
            </a:r>
            <a:endParaRPr lang="en-US" sz="2400" dirty="0"/>
          </a:p>
        </p:txBody>
      </p:sp>
      <p:sp>
        <p:nvSpPr>
          <p:cNvPr id="4" name="Slide Number Placeholder 3"/>
          <p:cNvSpPr>
            <a:spLocks noGrp="1"/>
          </p:cNvSpPr>
          <p:nvPr>
            <p:ph type="sldNum" sz="quarter" idx="12"/>
          </p:nvPr>
        </p:nvSpPr>
        <p:spPr/>
        <p:txBody>
          <a:bodyPr/>
          <a:lstStyle/>
          <a:p>
            <a:fld id="{FF19FD34-F3E2-41A0-88F1-A5505E346591}" type="slidenum">
              <a:rPr lang="en-US" smtClean="0"/>
              <a:t>80</a:t>
            </a:fld>
            <a:endParaRPr lang="en-US"/>
          </a:p>
        </p:txBody>
      </p:sp>
      <p:pic>
        <p:nvPicPr>
          <p:cNvPr id="8" name="Picture 7"/>
          <p:cNvPicPr>
            <a:picLocks noChangeAspect="1"/>
          </p:cNvPicPr>
          <p:nvPr/>
        </p:nvPicPr>
        <p:blipFill rotWithShape="1">
          <a:blip r:embed="rId2"/>
          <a:srcRect l="37599" t="2807" b="60940"/>
          <a:stretch/>
        </p:blipFill>
        <p:spPr>
          <a:xfrm>
            <a:off x="7625966" y="5187950"/>
            <a:ext cx="3414584" cy="1609725"/>
          </a:xfrm>
          <a:prstGeom prst="rect">
            <a:avLst/>
          </a:prstGeom>
        </p:spPr>
      </p:pic>
      <p:pic>
        <p:nvPicPr>
          <p:cNvPr id="9" name="Picture 8"/>
          <p:cNvPicPr>
            <a:picLocks noChangeAspect="1"/>
          </p:cNvPicPr>
          <p:nvPr/>
        </p:nvPicPr>
        <p:blipFill rotWithShape="1">
          <a:blip r:embed="rId3"/>
          <a:srcRect l="36109" t="266" b="56807"/>
          <a:stretch/>
        </p:blipFill>
        <p:spPr>
          <a:xfrm>
            <a:off x="7460948" y="3004686"/>
            <a:ext cx="3544535" cy="1878013"/>
          </a:xfrm>
          <a:prstGeom prst="rect">
            <a:avLst/>
          </a:prstGeom>
        </p:spPr>
      </p:pic>
      <p:pic>
        <p:nvPicPr>
          <p:cNvPr id="11" name="Picture 10"/>
          <p:cNvPicPr>
            <a:picLocks noChangeAspect="1"/>
          </p:cNvPicPr>
          <p:nvPr/>
        </p:nvPicPr>
        <p:blipFill rotWithShape="1">
          <a:blip r:embed="rId4"/>
          <a:srcRect b="61260"/>
          <a:stretch/>
        </p:blipFill>
        <p:spPr>
          <a:xfrm>
            <a:off x="7425882" y="734670"/>
            <a:ext cx="3614668" cy="1713255"/>
          </a:xfrm>
          <a:prstGeom prst="rect">
            <a:avLst/>
          </a:prstGeom>
        </p:spPr>
      </p:pic>
      <p:sp>
        <p:nvSpPr>
          <p:cNvPr id="12" name="TextBox 11"/>
          <p:cNvSpPr txBox="1"/>
          <p:nvPr/>
        </p:nvSpPr>
        <p:spPr>
          <a:xfrm>
            <a:off x="7960583" y="361156"/>
            <a:ext cx="2743200" cy="646331"/>
          </a:xfrm>
          <a:prstGeom prst="rect">
            <a:avLst/>
          </a:prstGeom>
          <a:noFill/>
        </p:spPr>
        <p:txBody>
          <a:bodyPr wrap="square" rtlCol="0">
            <a:spAutoFit/>
          </a:bodyPr>
          <a:lstStyle/>
          <a:p>
            <a:pPr algn="ctr"/>
            <a:r>
              <a:rPr lang="fr-FR" dirty="0" smtClean="0"/>
              <a:t>Arêtes d’</a:t>
            </a:r>
            <a:r>
              <a:rPr lang="fr-FR" dirty="0"/>
              <a:t>i</a:t>
            </a:r>
            <a:r>
              <a:rPr lang="fr-FR" dirty="0" smtClean="0"/>
              <a:t>ntersection sans </a:t>
            </a:r>
            <a:r>
              <a:rPr lang="fr-FR" b="1" dirty="0" smtClean="0"/>
              <a:t>congé</a:t>
            </a:r>
            <a:endParaRPr lang="en-US" b="1" dirty="0"/>
          </a:p>
        </p:txBody>
      </p:sp>
      <p:sp>
        <p:nvSpPr>
          <p:cNvPr id="13" name="TextBox 12"/>
          <p:cNvSpPr txBox="1"/>
          <p:nvPr/>
        </p:nvSpPr>
        <p:spPr>
          <a:xfrm>
            <a:off x="7530799" y="2627778"/>
            <a:ext cx="3602767" cy="646331"/>
          </a:xfrm>
          <a:prstGeom prst="rect">
            <a:avLst/>
          </a:prstGeom>
          <a:noFill/>
        </p:spPr>
        <p:txBody>
          <a:bodyPr wrap="square" rtlCol="0">
            <a:spAutoFit/>
          </a:bodyPr>
          <a:lstStyle/>
          <a:p>
            <a:pPr algn="ctr"/>
            <a:r>
              <a:rPr lang="fr-FR" dirty="0" smtClean="0"/>
              <a:t>Arêtes d’</a:t>
            </a:r>
            <a:r>
              <a:rPr lang="fr-FR" dirty="0"/>
              <a:t>i</a:t>
            </a:r>
            <a:r>
              <a:rPr lang="fr-FR" dirty="0" smtClean="0"/>
              <a:t>ntersection avec </a:t>
            </a:r>
            <a:r>
              <a:rPr lang="fr-FR" b="1" dirty="0" smtClean="0"/>
              <a:t>congé</a:t>
            </a:r>
            <a:r>
              <a:rPr lang="fr-FR" dirty="0" smtClean="0"/>
              <a:t> sans lignes fictives</a:t>
            </a:r>
            <a:endParaRPr lang="en-US" dirty="0"/>
          </a:p>
        </p:txBody>
      </p:sp>
      <p:sp>
        <p:nvSpPr>
          <p:cNvPr id="14" name="TextBox 13"/>
          <p:cNvSpPr txBox="1"/>
          <p:nvPr/>
        </p:nvSpPr>
        <p:spPr>
          <a:xfrm>
            <a:off x="7625966" y="4725536"/>
            <a:ext cx="3602767" cy="646331"/>
          </a:xfrm>
          <a:prstGeom prst="rect">
            <a:avLst/>
          </a:prstGeom>
          <a:noFill/>
        </p:spPr>
        <p:txBody>
          <a:bodyPr wrap="square" rtlCol="0">
            <a:spAutoFit/>
          </a:bodyPr>
          <a:lstStyle/>
          <a:p>
            <a:pPr algn="ctr"/>
            <a:r>
              <a:rPr lang="fr-FR" dirty="0" smtClean="0"/>
              <a:t>Arêtes d’</a:t>
            </a:r>
            <a:r>
              <a:rPr lang="fr-FR" dirty="0"/>
              <a:t>i</a:t>
            </a:r>
            <a:r>
              <a:rPr lang="fr-FR" dirty="0" smtClean="0"/>
              <a:t>ntersection avec </a:t>
            </a:r>
            <a:r>
              <a:rPr lang="fr-FR" b="1" dirty="0" smtClean="0"/>
              <a:t>congé</a:t>
            </a:r>
            <a:r>
              <a:rPr lang="fr-FR" dirty="0" smtClean="0"/>
              <a:t> avec lignes fictives</a:t>
            </a:r>
            <a:endParaRPr lang="en-US" dirty="0"/>
          </a:p>
        </p:txBody>
      </p:sp>
      <p:sp>
        <p:nvSpPr>
          <p:cNvPr id="5" name="Date Placeholder 4"/>
          <p:cNvSpPr>
            <a:spLocks noGrp="1"/>
          </p:cNvSpPr>
          <p:nvPr>
            <p:ph type="dt" sz="half" idx="10"/>
          </p:nvPr>
        </p:nvSpPr>
        <p:spPr/>
        <p:txBody>
          <a:bodyPr/>
          <a:lstStyle/>
          <a:p>
            <a:fld id="{CCD74050-33CF-4CBB-8FB6-4D22C3E51A3C}"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8774958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p:cNvPicPr>
            <a:picLocks noChangeAspect="1"/>
          </p:cNvPicPr>
          <p:nvPr/>
        </p:nvPicPr>
        <p:blipFill rotWithShape="1">
          <a:blip r:embed="rId2"/>
          <a:srcRect t="1" b="45089"/>
          <a:stretch/>
        </p:blipFill>
        <p:spPr>
          <a:xfrm>
            <a:off x="5010675" y="3554797"/>
            <a:ext cx="3479777" cy="3106407"/>
          </a:xfrm>
          <a:prstGeom prst="rect">
            <a:avLst/>
          </a:prstGeom>
        </p:spPr>
      </p:pic>
      <p:pic>
        <p:nvPicPr>
          <p:cNvPr id="8" name="Picture 8"/>
          <p:cNvPicPr>
            <a:picLocks noChangeAspect="1"/>
          </p:cNvPicPr>
          <p:nvPr/>
        </p:nvPicPr>
        <p:blipFill rotWithShape="1">
          <a:blip r:embed="rId3"/>
          <a:srcRect b="43090"/>
          <a:stretch/>
        </p:blipFill>
        <p:spPr>
          <a:xfrm>
            <a:off x="8425543" y="3525836"/>
            <a:ext cx="3685677" cy="3163756"/>
          </a:xfrm>
          <a:prstGeom prst="rect">
            <a:avLst/>
          </a:prstGeom>
        </p:spPr>
      </p:pic>
      <p:sp>
        <p:nvSpPr>
          <p:cNvPr id="2" name="Titre 1"/>
          <p:cNvSpPr>
            <a:spLocks noGrp="1"/>
          </p:cNvSpPr>
          <p:nvPr>
            <p:ph type="title"/>
          </p:nvPr>
        </p:nvSpPr>
        <p:spPr/>
        <p:txBody>
          <a:bodyPr>
            <a:normAutofit/>
          </a:bodyPr>
          <a:lstStyle/>
          <a:p>
            <a:r>
              <a:rPr lang="fr-FR" dirty="0" smtClean="0"/>
              <a:t>Exercice 1</a:t>
            </a:r>
            <a:endParaRPr lang="fr-FR" dirty="0"/>
          </a:p>
        </p:txBody>
      </p:sp>
      <p:sp>
        <p:nvSpPr>
          <p:cNvPr id="4" name="Espace réservé de la date 3"/>
          <p:cNvSpPr>
            <a:spLocks noGrp="1"/>
          </p:cNvSpPr>
          <p:nvPr>
            <p:ph type="dt" sz="half" idx="10"/>
          </p:nvPr>
        </p:nvSpPr>
        <p:spPr/>
        <p:txBody>
          <a:bodyPr/>
          <a:lstStyle/>
          <a:p>
            <a:fld id="{ABEEF29E-2BB5-429C-A0EF-08CD26E1EF60}" type="datetime7">
              <a:rPr lang="en-US" smtClean="0"/>
              <a:t>Nov-18</a:t>
            </a:fld>
            <a:endParaRPr lang="en-US"/>
          </a:p>
        </p:txBody>
      </p:sp>
      <p:sp>
        <p:nvSpPr>
          <p:cNvPr id="5" name="Espace réservé du pied de page 4"/>
          <p:cNvSpPr>
            <a:spLocks noGrp="1"/>
          </p:cNvSpPr>
          <p:nvPr>
            <p:ph type="ftr" sz="quarter" idx="11"/>
          </p:nvPr>
        </p:nvSpPr>
        <p:spPr/>
        <p:txBody>
          <a:bodyPr/>
          <a:lstStyle/>
          <a:p>
            <a:r>
              <a:rPr lang="en-US" smtClean="0"/>
              <a:t>DI4</a:t>
            </a:r>
            <a:endParaRPr lang="en-US"/>
          </a:p>
        </p:txBody>
      </p:sp>
      <p:sp>
        <p:nvSpPr>
          <p:cNvPr id="6" name="Espace réservé du numéro de diapositive 5"/>
          <p:cNvSpPr>
            <a:spLocks noGrp="1"/>
          </p:cNvSpPr>
          <p:nvPr>
            <p:ph type="sldNum" sz="quarter" idx="12"/>
          </p:nvPr>
        </p:nvSpPr>
        <p:spPr/>
        <p:txBody>
          <a:bodyPr/>
          <a:lstStyle/>
          <a:p>
            <a:fld id="{FF19FD34-F3E2-41A0-88F1-A5505E346591}" type="slidenum">
              <a:rPr lang="en-US" smtClean="0"/>
              <a:t>81</a:t>
            </a:fld>
            <a:endParaRPr lang="en-US"/>
          </a:p>
        </p:txBody>
      </p:sp>
      <p:pic>
        <p:nvPicPr>
          <p:cNvPr id="9" name="Picture 15"/>
          <p:cNvPicPr>
            <a:picLocks noChangeAspect="1"/>
          </p:cNvPicPr>
          <p:nvPr/>
        </p:nvPicPr>
        <p:blipFill rotWithShape="1">
          <a:blip r:embed="rId4"/>
          <a:srcRect b="43097"/>
          <a:stretch/>
        </p:blipFill>
        <p:spPr>
          <a:xfrm>
            <a:off x="8490452" y="377839"/>
            <a:ext cx="3541341" cy="3115341"/>
          </a:xfrm>
          <a:prstGeom prst="rect">
            <a:avLst/>
          </a:prstGeom>
        </p:spPr>
      </p:pic>
      <p:pic>
        <p:nvPicPr>
          <p:cNvPr id="10" name="Picture 4"/>
          <p:cNvPicPr>
            <a:picLocks noChangeAspect="1"/>
          </p:cNvPicPr>
          <p:nvPr/>
        </p:nvPicPr>
        <p:blipFill rotWithShape="1">
          <a:blip r:embed="rId5"/>
          <a:srcRect t="-1" b="43983"/>
          <a:stretch/>
        </p:blipFill>
        <p:spPr>
          <a:xfrm>
            <a:off x="4890408" y="434990"/>
            <a:ext cx="3655200" cy="3119808"/>
          </a:xfrm>
          <a:prstGeom prst="rect">
            <a:avLst/>
          </a:prstGeom>
        </p:spPr>
      </p:pic>
      <p:sp>
        <p:nvSpPr>
          <p:cNvPr id="12" name="ZoneTexte 11"/>
          <p:cNvSpPr txBox="1"/>
          <p:nvPr/>
        </p:nvSpPr>
        <p:spPr>
          <a:xfrm>
            <a:off x="835680" y="2317165"/>
            <a:ext cx="4054728" cy="2862322"/>
          </a:xfrm>
          <a:prstGeom prst="rect">
            <a:avLst/>
          </a:prstGeom>
          <a:noFill/>
        </p:spPr>
        <p:txBody>
          <a:bodyPr wrap="square" rtlCol="0">
            <a:spAutoFit/>
          </a:bodyPr>
          <a:lstStyle/>
          <a:p>
            <a:pPr>
              <a:lnSpc>
                <a:spcPct val="150000"/>
              </a:lnSpc>
            </a:pPr>
            <a:r>
              <a:rPr lang="fr-FR" dirty="0" smtClean="0"/>
              <a:t>Utiliser la méthode exacte pour tracer les intersections manquantes aux dessins. </a:t>
            </a:r>
          </a:p>
          <a:p>
            <a:pPr>
              <a:lnSpc>
                <a:spcPct val="150000"/>
              </a:lnSpc>
            </a:pPr>
            <a:endParaRPr lang="fr-FR" sz="1200" dirty="0"/>
          </a:p>
          <a:p>
            <a:pPr>
              <a:lnSpc>
                <a:spcPct val="150000"/>
              </a:lnSpc>
            </a:pPr>
            <a:r>
              <a:rPr lang="fr-FR" dirty="0" smtClean="0"/>
              <a:t>Quelle est vos observations par rapport au chacun de ces cas ? </a:t>
            </a:r>
          </a:p>
          <a:p>
            <a:pPr>
              <a:lnSpc>
                <a:spcPct val="150000"/>
              </a:lnSpc>
            </a:pPr>
            <a:r>
              <a:rPr lang="fr-FR" dirty="0" smtClean="0"/>
              <a:t>Pouvez-vous expliquer pourquoi les traces approchées sont plutôt correctes ? </a:t>
            </a:r>
            <a:endParaRPr lang="fr-FR" dirty="0"/>
          </a:p>
        </p:txBody>
      </p:sp>
      <p:sp>
        <p:nvSpPr>
          <p:cNvPr id="13" name="Rectangle 12"/>
          <p:cNvSpPr/>
          <p:nvPr/>
        </p:nvSpPr>
        <p:spPr>
          <a:xfrm>
            <a:off x="7549982" y="1836954"/>
            <a:ext cx="45719" cy="2777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0601325" y="1166394"/>
            <a:ext cx="511642" cy="741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0626725" y="1946275"/>
            <a:ext cx="511642" cy="741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0698947" y="1657350"/>
            <a:ext cx="45719" cy="741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10190912" y="4168776"/>
            <a:ext cx="1185113" cy="908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0190912" y="5112496"/>
            <a:ext cx="1185113" cy="8990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6713246" y="4812659"/>
            <a:ext cx="1185113" cy="273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701341" y="5110241"/>
            <a:ext cx="1185113" cy="275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7500207" y="4995928"/>
            <a:ext cx="45719" cy="281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9668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362877" y="0"/>
            <a:ext cx="7581046" cy="6491416"/>
          </a:xfrm>
          <a:prstGeom prst="rect">
            <a:avLst/>
          </a:prstGeom>
        </p:spPr>
      </p:pic>
      <p:sp>
        <p:nvSpPr>
          <p:cNvPr id="2" name="Titre 1"/>
          <p:cNvSpPr>
            <a:spLocks noGrp="1"/>
          </p:cNvSpPr>
          <p:nvPr>
            <p:ph type="title"/>
          </p:nvPr>
        </p:nvSpPr>
        <p:spPr/>
        <p:txBody>
          <a:bodyPr>
            <a:normAutofit/>
          </a:bodyPr>
          <a:lstStyle/>
          <a:p>
            <a:r>
              <a:rPr lang="fr-FR" dirty="0" smtClean="0"/>
              <a:t>Exercice 2</a:t>
            </a:r>
            <a:endParaRPr lang="fr-FR" dirty="0"/>
          </a:p>
        </p:txBody>
      </p:sp>
      <p:sp>
        <p:nvSpPr>
          <p:cNvPr id="4" name="Espace réservé de la date 3"/>
          <p:cNvSpPr>
            <a:spLocks noGrp="1"/>
          </p:cNvSpPr>
          <p:nvPr>
            <p:ph type="dt" sz="half" idx="10"/>
          </p:nvPr>
        </p:nvSpPr>
        <p:spPr/>
        <p:txBody>
          <a:bodyPr/>
          <a:lstStyle/>
          <a:p>
            <a:fld id="{ABEEF29E-2BB5-429C-A0EF-08CD26E1EF60}" type="datetime7">
              <a:rPr lang="en-US" smtClean="0"/>
              <a:t>Nov-18</a:t>
            </a:fld>
            <a:endParaRPr lang="en-US"/>
          </a:p>
        </p:txBody>
      </p:sp>
      <p:sp>
        <p:nvSpPr>
          <p:cNvPr id="5" name="Espace réservé du pied de page 4"/>
          <p:cNvSpPr>
            <a:spLocks noGrp="1"/>
          </p:cNvSpPr>
          <p:nvPr>
            <p:ph type="ftr" sz="quarter" idx="11"/>
          </p:nvPr>
        </p:nvSpPr>
        <p:spPr/>
        <p:txBody>
          <a:bodyPr/>
          <a:lstStyle/>
          <a:p>
            <a:r>
              <a:rPr lang="en-US" smtClean="0"/>
              <a:t>DI4</a:t>
            </a:r>
            <a:endParaRPr lang="en-US"/>
          </a:p>
        </p:txBody>
      </p:sp>
      <p:sp>
        <p:nvSpPr>
          <p:cNvPr id="6" name="Espace réservé du numéro de diapositive 5"/>
          <p:cNvSpPr>
            <a:spLocks noGrp="1"/>
          </p:cNvSpPr>
          <p:nvPr>
            <p:ph type="sldNum" sz="quarter" idx="12"/>
          </p:nvPr>
        </p:nvSpPr>
        <p:spPr/>
        <p:txBody>
          <a:bodyPr/>
          <a:lstStyle/>
          <a:p>
            <a:fld id="{FF19FD34-F3E2-41A0-88F1-A5505E346591}" type="slidenum">
              <a:rPr lang="en-US" smtClean="0"/>
              <a:t>82</a:t>
            </a:fld>
            <a:endParaRPr lang="en-US"/>
          </a:p>
        </p:txBody>
      </p:sp>
      <p:sp>
        <p:nvSpPr>
          <p:cNvPr id="8" name="ZoneTexte 11"/>
          <p:cNvSpPr txBox="1"/>
          <p:nvPr/>
        </p:nvSpPr>
        <p:spPr>
          <a:xfrm>
            <a:off x="838199" y="1289403"/>
            <a:ext cx="3524678" cy="4755148"/>
          </a:xfrm>
          <a:prstGeom prst="rect">
            <a:avLst/>
          </a:prstGeom>
          <a:noFill/>
        </p:spPr>
        <p:txBody>
          <a:bodyPr wrap="square" rtlCol="0">
            <a:spAutoFit/>
          </a:bodyPr>
          <a:lstStyle/>
          <a:p>
            <a:pPr>
              <a:lnSpc>
                <a:spcPct val="150000"/>
              </a:lnSpc>
            </a:pPr>
            <a:r>
              <a:rPr lang="fr-FR" dirty="0" smtClean="0"/>
              <a:t>Ce dessin représente une des intersections de deux cylindres qu’on n’a pas étudier. </a:t>
            </a:r>
          </a:p>
          <a:p>
            <a:pPr>
              <a:lnSpc>
                <a:spcPct val="150000"/>
              </a:lnSpc>
            </a:pPr>
            <a:endParaRPr lang="fr-FR" sz="400" dirty="0" smtClean="0"/>
          </a:p>
          <a:p>
            <a:pPr>
              <a:lnSpc>
                <a:spcPct val="150000"/>
              </a:lnSpc>
            </a:pPr>
            <a:r>
              <a:rPr lang="fr-FR" dirty="0" smtClean="0"/>
              <a:t>La vue de face est la seule vue complète. </a:t>
            </a:r>
            <a:endParaRPr lang="fr-FR" sz="1050" dirty="0" smtClean="0"/>
          </a:p>
          <a:p>
            <a:pPr marL="285750" indent="-285750">
              <a:lnSpc>
                <a:spcPct val="150000"/>
              </a:lnSpc>
              <a:buFontTx/>
              <a:buChar char="-"/>
            </a:pPr>
            <a:r>
              <a:rPr lang="fr-FR" dirty="0" smtClean="0"/>
              <a:t>Caractériser l’intersection de deux cylindre par rapport à leurs axes.</a:t>
            </a:r>
          </a:p>
          <a:p>
            <a:pPr marL="285750" indent="-285750">
              <a:lnSpc>
                <a:spcPct val="150000"/>
              </a:lnSpc>
              <a:buFontTx/>
              <a:buChar char="-"/>
            </a:pPr>
            <a:r>
              <a:rPr lang="fr-FR" dirty="0" smtClean="0"/>
              <a:t>Expliquer </a:t>
            </a:r>
            <a:r>
              <a:rPr lang="fr-FR" dirty="0"/>
              <a:t>à quoi correspondent </a:t>
            </a:r>
            <a:r>
              <a:rPr lang="fr-FR" dirty="0" smtClean="0"/>
              <a:t>les lignes </a:t>
            </a:r>
            <a:r>
              <a:rPr lang="fr-FR" dirty="0"/>
              <a:t>rouges </a:t>
            </a:r>
            <a:r>
              <a:rPr lang="fr-FR" dirty="0" smtClean="0"/>
              <a:t>?</a:t>
            </a:r>
          </a:p>
          <a:p>
            <a:pPr marL="285750" indent="-285750">
              <a:lnSpc>
                <a:spcPct val="150000"/>
              </a:lnSpc>
              <a:buFontTx/>
              <a:buChar char="-"/>
            </a:pPr>
            <a:r>
              <a:rPr lang="fr-FR" dirty="0" smtClean="0"/>
              <a:t>Compléter les deux vues</a:t>
            </a:r>
            <a:endParaRPr lang="fr-FR" dirty="0"/>
          </a:p>
        </p:txBody>
      </p:sp>
      <p:cxnSp>
        <p:nvCxnSpPr>
          <p:cNvPr id="10" name="Straight Connector 9"/>
          <p:cNvCxnSpPr/>
          <p:nvPr/>
        </p:nvCxnSpPr>
        <p:spPr>
          <a:xfrm>
            <a:off x="8913341" y="1326292"/>
            <a:ext cx="0" cy="729521"/>
          </a:xfrm>
          <a:prstGeom prst="line">
            <a:avLst/>
          </a:prstGeom>
          <a:ln w="38100">
            <a:solidFill>
              <a:srgbClr val="FF0000">
                <a:alpha val="32941"/>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943968" y="1326292"/>
            <a:ext cx="0" cy="729521"/>
          </a:xfrm>
          <a:prstGeom prst="line">
            <a:avLst/>
          </a:prstGeom>
          <a:ln w="38100">
            <a:solidFill>
              <a:srgbClr val="FF0000">
                <a:alpha val="3294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191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3</a:t>
            </a:r>
            <a:endParaRPr lang="fr-FR" dirty="0"/>
          </a:p>
        </p:txBody>
      </p:sp>
      <p:sp>
        <p:nvSpPr>
          <p:cNvPr id="4" name="Espace réservé de la date 3"/>
          <p:cNvSpPr>
            <a:spLocks noGrp="1"/>
          </p:cNvSpPr>
          <p:nvPr>
            <p:ph type="dt" sz="half" idx="10"/>
          </p:nvPr>
        </p:nvSpPr>
        <p:spPr/>
        <p:txBody>
          <a:bodyPr/>
          <a:lstStyle/>
          <a:p>
            <a:fld id="{ABEEF29E-2BB5-429C-A0EF-08CD26E1EF60}" type="datetime7">
              <a:rPr lang="en-US" smtClean="0"/>
              <a:t>Nov-18</a:t>
            </a:fld>
            <a:endParaRPr lang="en-US"/>
          </a:p>
        </p:txBody>
      </p:sp>
      <p:sp>
        <p:nvSpPr>
          <p:cNvPr id="5" name="Espace réservé du pied de page 4"/>
          <p:cNvSpPr>
            <a:spLocks noGrp="1"/>
          </p:cNvSpPr>
          <p:nvPr>
            <p:ph type="ftr" sz="quarter" idx="11"/>
          </p:nvPr>
        </p:nvSpPr>
        <p:spPr/>
        <p:txBody>
          <a:bodyPr/>
          <a:lstStyle/>
          <a:p>
            <a:r>
              <a:rPr lang="en-US" smtClean="0"/>
              <a:t>DI4</a:t>
            </a:r>
            <a:endParaRPr lang="en-US"/>
          </a:p>
        </p:txBody>
      </p:sp>
      <p:sp>
        <p:nvSpPr>
          <p:cNvPr id="6" name="Espace réservé du numéro de diapositive 5"/>
          <p:cNvSpPr>
            <a:spLocks noGrp="1"/>
          </p:cNvSpPr>
          <p:nvPr>
            <p:ph type="sldNum" sz="quarter" idx="12"/>
          </p:nvPr>
        </p:nvSpPr>
        <p:spPr/>
        <p:txBody>
          <a:bodyPr/>
          <a:lstStyle/>
          <a:p>
            <a:fld id="{FF19FD34-F3E2-41A0-88F1-A5505E346591}" type="slidenum">
              <a:rPr lang="en-US" smtClean="0"/>
              <a:t>83</a:t>
            </a:fld>
            <a:endParaRPr lang="en-US"/>
          </a:p>
        </p:txBody>
      </p:sp>
      <p:pic>
        <p:nvPicPr>
          <p:cNvPr id="8" name="Picture 7"/>
          <p:cNvPicPr>
            <a:picLocks noChangeAspect="1"/>
          </p:cNvPicPr>
          <p:nvPr/>
        </p:nvPicPr>
        <p:blipFill>
          <a:blip r:embed="rId2"/>
          <a:stretch>
            <a:fillRect/>
          </a:stretch>
        </p:blipFill>
        <p:spPr>
          <a:xfrm>
            <a:off x="1414850" y="3061365"/>
            <a:ext cx="3668661" cy="2945799"/>
          </a:xfrm>
          <a:prstGeom prst="rect">
            <a:avLst/>
          </a:prstGeom>
        </p:spPr>
      </p:pic>
      <p:pic>
        <p:nvPicPr>
          <p:cNvPr id="9" name="Picture 8"/>
          <p:cNvPicPr>
            <a:picLocks noChangeAspect="1"/>
          </p:cNvPicPr>
          <p:nvPr/>
        </p:nvPicPr>
        <p:blipFill rotWithShape="1">
          <a:blip r:embed="rId3"/>
          <a:srcRect r="3988" b="3011"/>
          <a:stretch/>
        </p:blipFill>
        <p:spPr>
          <a:xfrm>
            <a:off x="6881936" y="3087859"/>
            <a:ext cx="3588355" cy="2919305"/>
          </a:xfrm>
          <a:prstGeom prst="rect">
            <a:avLst/>
          </a:prstGeom>
        </p:spPr>
      </p:pic>
      <p:sp>
        <p:nvSpPr>
          <p:cNvPr id="10" name="TextBox 9"/>
          <p:cNvSpPr txBox="1"/>
          <p:nvPr/>
        </p:nvSpPr>
        <p:spPr>
          <a:xfrm>
            <a:off x="930876" y="1430046"/>
            <a:ext cx="9539415" cy="369332"/>
          </a:xfrm>
          <a:prstGeom prst="rect">
            <a:avLst/>
          </a:prstGeom>
          <a:noFill/>
        </p:spPr>
        <p:txBody>
          <a:bodyPr wrap="square" rtlCol="0">
            <a:spAutoFit/>
          </a:bodyPr>
          <a:lstStyle/>
          <a:p>
            <a:r>
              <a:rPr lang="fr-FR" dirty="0" smtClean="0"/>
              <a:t>Ces figures représentent une nervure.</a:t>
            </a:r>
            <a:endParaRPr lang="en-US" dirty="0"/>
          </a:p>
        </p:txBody>
      </p:sp>
      <p:cxnSp>
        <p:nvCxnSpPr>
          <p:cNvPr id="12" name="Straight Arrow Connector 11"/>
          <p:cNvCxnSpPr/>
          <p:nvPr/>
        </p:nvCxnSpPr>
        <p:spPr>
          <a:xfrm flipH="1">
            <a:off x="3517557" y="1799378"/>
            <a:ext cx="521044" cy="1906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8600" y="1799378"/>
            <a:ext cx="4572000" cy="25419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2763147" y="3758180"/>
            <a:ext cx="955589" cy="1334530"/>
          </a:xfrm>
          <a:custGeom>
            <a:avLst/>
            <a:gdLst>
              <a:gd name="connsiteX0" fmla="*/ 0 w 955589"/>
              <a:gd name="connsiteY0" fmla="*/ 1243914 h 1334530"/>
              <a:gd name="connsiteX1" fmla="*/ 296562 w 955589"/>
              <a:gd name="connsiteY1" fmla="*/ 1334530 h 1334530"/>
              <a:gd name="connsiteX2" fmla="*/ 955589 w 955589"/>
              <a:gd name="connsiteY2" fmla="*/ 1037968 h 1334530"/>
              <a:gd name="connsiteX3" fmla="*/ 939113 w 955589"/>
              <a:gd name="connsiteY3" fmla="*/ 98854 h 1334530"/>
              <a:gd name="connsiteX4" fmla="*/ 634313 w 955589"/>
              <a:gd name="connsiteY4" fmla="*/ 0 h 1334530"/>
              <a:gd name="connsiteX5" fmla="*/ 0 w 955589"/>
              <a:gd name="connsiteY5" fmla="*/ 1243914 h 133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589" h="1334530">
                <a:moveTo>
                  <a:pt x="0" y="1243914"/>
                </a:moveTo>
                <a:lnTo>
                  <a:pt x="296562" y="1334530"/>
                </a:lnTo>
                <a:lnTo>
                  <a:pt x="955589" y="1037968"/>
                </a:lnTo>
                <a:lnTo>
                  <a:pt x="939113" y="98854"/>
                </a:lnTo>
                <a:lnTo>
                  <a:pt x="634313" y="0"/>
                </a:lnTo>
                <a:lnTo>
                  <a:pt x="0" y="1243914"/>
                </a:lnTo>
                <a:close/>
              </a:path>
            </a:pathLst>
          </a:cu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8089557" y="3674076"/>
            <a:ext cx="1161535" cy="1491048"/>
          </a:xfrm>
          <a:custGeom>
            <a:avLst/>
            <a:gdLst>
              <a:gd name="connsiteX0" fmla="*/ 0 w 1161535"/>
              <a:gd name="connsiteY0" fmla="*/ 1334529 h 1491048"/>
              <a:gd name="connsiteX1" fmla="*/ 486032 w 1161535"/>
              <a:gd name="connsiteY1" fmla="*/ 1491048 h 1491048"/>
              <a:gd name="connsiteX2" fmla="*/ 1161535 w 1161535"/>
              <a:gd name="connsiteY2" fmla="*/ 1161535 h 1491048"/>
              <a:gd name="connsiteX3" fmla="*/ 1161535 w 1161535"/>
              <a:gd name="connsiteY3" fmla="*/ 140043 h 1491048"/>
              <a:gd name="connsiteX4" fmla="*/ 659027 w 1161535"/>
              <a:gd name="connsiteY4" fmla="*/ 0 h 1491048"/>
              <a:gd name="connsiteX5" fmla="*/ 650789 w 1161535"/>
              <a:gd name="connsiteY5" fmla="*/ 255373 h 1491048"/>
              <a:gd name="connsiteX6" fmla="*/ 148281 w 1161535"/>
              <a:gd name="connsiteY6" fmla="*/ 1276865 h 1491048"/>
              <a:gd name="connsiteX7" fmla="*/ 0 w 1161535"/>
              <a:gd name="connsiteY7" fmla="*/ 1334529 h 149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535" h="1491048">
                <a:moveTo>
                  <a:pt x="0" y="1334529"/>
                </a:moveTo>
                <a:lnTo>
                  <a:pt x="486032" y="1491048"/>
                </a:lnTo>
                <a:lnTo>
                  <a:pt x="1161535" y="1161535"/>
                </a:lnTo>
                <a:lnTo>
                  <a:pt x="1161535" y="140043"/>
                </a:lnTo>
                <a:lnTo>
                  <a:pt x="659027" y="0"/>
                </a:lnTo>
                <a:lnTo>
                  <a:pt x="650789" y="255373"/>
                </a:lnTo>
                <a:lnTo>
                  <a:pt x="148281" y="1276865"/>
                </a:lnTo>
                <a:lnTo>
                  <a:pt x="0" y="1334529"/>
                </a:lnTo>
                <a:close/>
              </a:path>
            </a:pathLst>
          </a:cu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3275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3</a:t>
            </a:r>
            <a:endParaRPr lang="fr-FR" dirty="0"/>
          </a:p>
        </p:txBody>
      </p:sp>
      <p:sp>
        <p:nvSpPr>
          <p:cNvPr id="4" name="Espace réservé de la date 3"/>
          <p:cNvSpPr>
            <a:spLocks noGrp="1"/>
          </p:cNvSpPr>
          <p:nvPr>
            <p:ph type="dt" sz="half" idx="10"/>
          </p:nvPr>
        </p:nvSpPr>
        <p:spPr/>
        <p:txBody>
          <a:bodyPr/>
          <a:lstStyle/>
          <a:p>
            <a:fld id="{ABEEF29E-2BB5-429C-A0EF-08CD26E1EF60}" type="datetime7">
              <a:rPr lang="en-US" smtClean="0"/>
              <a:t>Nov-18</a:t>
            </a:fld>
            <a:endParaRPr lang="en-US"/>
          </a:p>
        </p:txBody>
      </p:sp>
      <p:sp>
        <p:nvSpPr>
          <p:cNvPr id="5" name="Espace réservé du pied de page 4"/>
          <p:cNvSpPr>
            <a:spLocks noGrp="1"/>
          </p:cNvSpPr>
          <p:nvPr>
            <p:ph type="ftr" sz="quarter" idx="11"/>
          </p:nvPr>
        </p:nvSpPr>
        <p:spPr/>
        <p:txBody>
          <a:bodyPr/>
          <a:lstStyle/>
          <a:p>
            <a:r>
              <a:rPr lang="en-US" smtClean="0"/>
              <a:t>DI4</a:t>
            </a:r>
            <a:endParaRPr lang="en-US"/>
          </a:p>
        </p:txBody>
      </p:sp>
      <p:sp>
        <p:nvSpPr>
          <p:cNvPr id="6" name="Espace réservé du numéro de diapositive 5"/>
          <p:cNvSpPr>
            <a:spLocks noGrp="1"/>
          </p:cNvSpPr>
          <p:nvPr>
            <p:ph type="sldNum" sz="quarter" idx="12"/>
          </p:nvPr>
        </p:nvSpPr>
        <p:spPr/>
        <p:txBody>
          <a:bodyPr/>
          <a:lstStyle/>
          <a:p>
            <a:fld id="{FF19FD34-F3E2-41A0-88F1-A5505E346591}" type="slidenum">
              <a:rPr lang="en-US" smtClean="0"/>
              <a:t>84</a:t>
            </a:fld>
            <a:endParaRPr lang="en-US"/>
          </a:p>
        </p:txBody>
      </p:sp>
      <p:pic>
        <p:nvPicPr>
          <p:cNvPr id="8" name="Picture 7"/>
          <p:cNvPicPr>
            <a:picLocks noChangeAspect="1"/>
          </p:cNvPicPr>
          <p:nvPr/>
        </p:nvPicPr>
        <p:blipFill>
          <a:blip r:embed="rId2"/>
          <a:stretch>
            <a:fillRect/>
          </a:stretch>
        </p:blipFill>
        <p:spPr>
          <a:xfrm>
            <a:off x="1414850" y="3061365"/>
            <a:ext cx="3668661" cy="2945799"/>
          </a:xfrm>
          <a:prstGeom prst="rect">
            <a:avLst/>
          </a:prstGeom>
        </p:spPr>
      </p:pic>
      <p:pic>
        <p:nvPicPr>
          <p:cNvPr id="9" name="Picture 8"/>
          <p:cNvPicPr>
            <a:picLocks noChangeAspect="1"/>
          </p:cNvPicPr>
          <p:nvPr/>
        </p:nvPicPr>
        <p:blipFill rotWithShape="1">
          <a:blip r:embed="rId3"/>
          <a:srcRect r="3988" b="3011"/>
          <a:stretch/>
        </p:blipFill>
        <p:spPr>
          <a:xfrm>
            <a:off x="6881936" y="3087859"/>
            <a:ext cx="3588355" cy="2919305"/>
          </a:xfrm>
          <a:prstGeom prst="rect">
            <a:avLst/>
          </a:prstGeom>
        </p:spPr>
      </p:pic>
      <p:sp>
        <p:nvSpPr>
          <p:cNvPr id="10" name="TextBox 9"/>
          <p:cNvSpPr txBox="1"/>
          <p:nvPr/>
        </p:nvSpPr>
        <p:spPr>
          <a:xfrm>
            <a:off x="930876" y="1430046"/>
            <a:ext cx="9539415" cy="646331"/>
          </a:xfrm>
          <a:prstGeom prst="rect">
            <a:avLst/>
          </a:prstGeom>
          <a:noFill/>
        </p:spPr>
        <p:txBody>
          <a:bodyPr wrap="square" rtlCol="0">
            <a:spAutoFit/>
          </a:bodyPr>
          <a:lstStyle/>
          <a:p>
            <a:r>
              <a:rPr lang="fr-FR" dirty="0" smtClean="0"/>
              <a:t>Ces figures représentent une nervure. Expliquer la différence entre les deux figures et pour chaque cas dessins les vues nécessaires pour bien définir l’objet</a:t>
            </a:r>
            <a:r>
              <a:rPr lang="fr-FR" smtClean="0"/>
              <a:t>. </a:t>
            </a:r>
            <a:endParaRPr lang="en-US" dirty="0"/>
          </a:p>
        </p:txBody>
      </p:sp>
      <p:sp>
        <p:nvSpPr>
          <p:cNvPr id="11" name="TextBox 10"/>
          <p:cNvSpPr txBox="1"/>
          <p:nvPr/>
        </p:nvSpPr>
        <p:spPr>
          <a:xfrm>
            <a:off x="6156260" y="6385023"/>
            <a:ext cx="2481075" cy="307777"/>
          </a:xfrm>
          <a:prstGeom prst="rect">
            <a:avLst/>
          </a:prstGeom>
          <a:noFill/>
        </p:spPr>
        <p:txBody>
          <a:bodyPr wrap="square" rtlCol="0">
            <a:spAutoFit/>
          </a:bodyPr>
          <a:lstStyle/>
          <a:p>
            <a:r>
              <a:rPr lang="fr-FR" sz="1400" smtClean="0">
                <a:sym typeface="Wingdings" panose="05000000000000000000" pitchFamily="2" charset="2"/>
                <a:hlinkClick r:id="rId4" action="ppaction://hlinkfile"/>
              </a:rPr>
              <a:t></a:t>
            </a:r>
            <a:r>
              <a:rPr lang="fr-FR" sz="1400" smtClean="0">
                <a:hlinkClick r:id="rId4" action="ppaction://hlinkfile"/>
              </a:rPr>
              <a:t>Aller </a:t>
            </a:r>
            <a:r>
              <a:rPr lang="fr-FR" sz="1400" dirty="0" smtClean="0">
                <a:hlinkClick r:id="rId4" action="ppaction://hlinkfile"/>
              </a:rPr>
              <a:t>à la présentation 5 </a:t>
            </a:r>
            <a:endParaRPr lang="en-US" sz="1400" dirty="0"/>
          </a:p>
        </p:txBody>
      </p:sp>
    </p:spTree>
    <p:extLst>
      <p:ext uri="{BB962C8B-B14F-4D97-AF65-F5344CB8AC3E}">
        <p14:creationId xmlns:p14="http://schemas.microsoft.com/office/powerpoint/2010/main" val="281655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smtClean="0"/>
              <a:t>Intersection Cylindre / Plan parallèle à son axe</a:t>
            </a:r>
            <a:endParaRPr lang="en-US" sz="3600" dirty="0"/>
          </a:p>
        </p:txBody>
      </p:sp>
      <p:sp>
        <p:nvSpPr>
          <p:cNvPr id="3" name="Content Placeholder 2"/>
          <p:cNvSpPr>
            <a:spLocks noGrp="1"/>
          </p:cNvSpPr>
          <p:nvPr>
            <p:ph idx="1"/>
          </p:nvPr>
        </p:nvSpPr>
        <p:spPr>
          <a:xfrm>
            <a:off x="838200" y="1540476"/>
            <a:ext cx="5331941" cy="4636487"/>
          </a:xfrm>
        </p:spPr>
        <p:txBody>
          <a:bodyPr>
            <a:normAutofit/>
          </a:bodyPr>
          <a:lstStyle/>
          <a:p>
            <a:pPr marL="0" indent="0">
              <a:lnSpc>
                <a:spcPct val="150000"/>
              </a:lnSpc>
              <a:buNone/>
            </a:pPr>
            <a:r>
              <a:rPr lang="fr-FR" dirty="0" smtClean="0"/>
              <a:t>Le résultat final est le cylindre coupé</a:t>
            </a:r>
            <a:endParaRPr lang="en-US" dirty="0"/>
          </a:p>
        </p:txBody>
      </p:sp>
      <p:pic>
        <p:nvPicPr>
          <p:cNvPr id="4" name="Picture 3"/>
          <p:cNvPicPr>
            <a:picLocks noChangeAspect="1"/>
          </p:cNvPicPr>
          <p:nvPr/>
        </p:nvPicPr>
        <p:blipFill>
          <a:blip r:embed="rId2"/>
          <a:stretch>
            <a:fillRect/>
          </a:stretch>
        </p:blipFill>
        <p:spPr>
          <a:xfrm>
            <a:off x="8270929" y="2466795"/>
            <a:ext cx="1991218" cy="2833276"/>
          </a:xfrm>
          <a:prstGeom prst="rect">
            <a:avLst/>
          </a:prstGeom>
        </p:spPr>
      </p:pic>
      <p:sp>
        <p:nvSpPr>
          <p:cNvPr id="6" name="Content Placeholder 2"/>
          <p:cNvSpPr txBox="1">
            <a:spLocks/>
          </p:cNvSpPr>
          <p:nvPr/>
        </p:nvSpPr>
        <p:spPr>
          <a:xfrm>
            <a:off x="6600568" y="1565190"/>
            <a:ext cx="5331941" cy="4636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fr-FR" dirty="0" smtClean="0"/>
              <a:t>Qui correspond à cette vue de face</a:t>
            </a:r>
            <a:endParaRPr lang="en-US" dirty="0"/>
          </a:p>
        </p:txBody>
      </p:sp>
      <p:sp>
        <p:nvSpPr>
          <p:cNvPr id="5" name="TextBox 4"/>
          <p:cNvSpPr txBox="1"/>
          <p:nvPr/>
        </p:nvSpPr>
        <p:spPr>
          <a:xfrm>
            <a:off x="5438892" y="2466795"/>
            <a:ext cx="2401610" cy="2031325"/>
          </a:xfrm>
          <a:prstGeom prst="rect">
            <a:avLst/>
          </a:prstGeom>
          <a:noFill/>
          <a:ln w="28575">
            <a:solidFill>
              <a:srgbClr val="FF0000"/>
            </a:solidFill>
          </a:ln>
        </p:spPr>
        <p:txBody>
          <a:bodyPr wrap="square" rtlCol="0">
            <a:spAutoFit/>
          </a:bodyPr>
          <a:lstStyle/>
          <a:p>
            <a:pPr algn="ctr"/>
            <a:r>
              <a:rPr lang="fr-FR" dirty="0" smtClean="0">
                <a:solidFill>
                  <a:srgbClr val="FF0000"/>
                </a:solidFill>
              </a:rPr>
              <a:t>Ces lignes verticales correspondent au contour du cylindre et la distance normale entre eux est égale au diamètre du cylindre</a:t>
            </a:r>
          </a:p>
          <a:p>
            <a:pPr algn="ctr"/>
            <a:r>
              <a:rPr lang="fr-FR" b="1" u="sng" dirty="0" smtClean="0">
                <a:solidFill>
                  <a:srgbClr val="FF0000"/>
                </a:solidFill>
              </a:rPr>
              <a:t>Expliquez pourquoi !</a:t>
            </a:r>
            <a:endParaRPr lang="en-US" b="1" u="sng" dirty="0">
              <a:solidFill>
                <a:srgbClr val="FF0000"/>
              </a:solidFill>
            </a:endParaRPr>
          </a:p>
        </p:txBody>
      </p:sp>
      <p:cxnSp>
        <p:nvCxnSpPr>
          <p:cNvPr id="10" name="Straight Arrow Connector 9"/>
          <p:cNvCxnSpPr>
            <a:stCxn id="5" idx="3"/>
          </p:cNvCxnSpPr>
          <p:nvPr/>
        </p:nvCxnSpPr>
        <p:spPr>
          <a:xfrm flipV="1">
            <a:off x="7840502" y="3171568"/>
            <a:ext cx="2086093" cy="310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p:cNvCxnSpPr>
          <p:nvPr/>
        </p:nvCxnSpPr>
        <p:spPr>
          <a:xfrm>
            <a:off x="7840502" y="3482458"/>
            <a:ext cx="597998" cy="4009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FF19FD34-F3E2-41A0-88F1-A5505E346591}" type="slidenum">
              <a:rPr lang="en-US" smtClean="0"/>
              <a:t>9</a:t>
            </a:fld>
            <a:endParaRPr lang="en-US"/>
          </a:p>
        </p:txBody>
      </p:sp>
      <p:pic>
        <p:nvPicPr>
          <p:cNvPr id="27" name="Picture 26"/>
          <p:cNvPicPr>
            <a:picLocks noChangeAspect="1"/>
          </p:cNvPicPr>
          <p:nvPr/>
        </p:nvPicPr>
        <p:blipFill>
          <a:blip r:embed="rId3"/>
          <a:stretch>
            <a:fillRect/>
          </a:stretch>
        </p:blipFill>
        <p:spPr>
          <a:xfrm>
            <a:off x="1323416" y="2866039"/>
            <a:ext cx="3060916" cy="3667775"/>
          </a:xfrm>
          <a:prstGeom prst="rect">
            <a:avLst/>
          </a:prstGeom>
        </p:spPr>
      </p:pic>
      <p:sp>
        <p:nvSpPr>
          <p:cNvPr id="7" name="Date Placeholder 6"/>
          <p:cNvSpPr>
            <a:spLocks noGrp="1"/>
          </p:cNvSpPr>
          <p:nvPr>
            <p:ph type="dt" sz="half" idx="10"/>
          </p:nvPr>
        </p:nvSpPr>
        <p:spPr/>
        <p:txBody>
          <a:bodyPr/>
          <a:lstStyle/>
          <a:p>
            <a:fld id="{BF55222E-36A1-4D43-A4FB-7E972BEE54F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DI4</a:t>
            </a:r>
            <a:endParaRPr lang="en-US"/>
          </a:p>
        </p:txBody>
      </p:sp>
    </p:spTree>
    <p:extLst>
      <p:ext uri="{BB962C8B-B14F-4D97-AF65-F5344CB8AC3E}">
        <p14:creationId xmlns:p14="http://schemas.microsoft.com/office/powerpoint/2010/main" val="282247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3951</TotalTime>
  <Words>6575</Words>
  <Application>Microsoft Office PowerPoint</Application>
  <PresentationFormat>Personnalisé</PresentationFormat>
  <Paragraphs>801</Paragraphs>
  <Slides>84</Slides>
  <Notes>5</Notes>
  <HiddenSlides>0</HiddenSlides>
  <MMClips>0</MMClips>
  <ScaleCrop>false</ScaleCrop>
  <HeadingPairs>
    <vt:vector size="4" baseType="variant">
      <vt:variant>
        <vt:lpstr>Thème</vt:lpstr>
      </vt:variant>
      <vt:variant>
        <vt:i4>1</vt:i4>
      </vt:variant>
      <vt:variant>
        <vt:lpstr>Titres des diapositives</vt:lpstr>
      </vt:variant>
      <vt:variant>
        <vt:i4>84</vt:i4>
      </vt:variant>
    </vt:vector>
  </HeadingPairs>
  <TitlesOfParts>
    <vt:vector size="85" baseType="lpstr">
      <vt:lpstr>Office Theme</vt:lpstr>
      <vt:lpstr>Dessin Industriel 4  Intersections de volumes cylindriques fréquemment observées</vt:lpstr>
      <vt:lpstr>Présentation PowerPoint</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 parallèle à son axe</vt:lpstr>
      <vt:lpstr>Intersection Cylindre / Plans parallèles-normaux à son axe</vt:lpstr>
      <vt:lpstr>Intersection Cylindre / Plans parallèles-normaux à son axe</vt:lpstr>
      <vt:lpstr>Intersection Cylindre / Plan parallèle à son axe</vt:lpstr>
      <vt:lpstr>Intersection Cylindre / Plan parallèle à son axe</vt:lpstr>
      <vt:lpstr>Le méplat</vt:lpstr>
      <vt:lpstr>Le méplat</vt:lpstr>
      <vt:lpstr>Le méplat</vt:lpstr>
      <vt:lpstr>Le méplat</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Plan Oblique</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Intersection Cylindre / Cylindre aux axes perpendiculaires et concourants</vt:lpstr>
      <vt:lpstr>Les arêtes d’intersection</vt:lpstr>
      <vt:lpstr>Congés de raccordement</vt:lpstr>
      <vt:lpstr>Congés de raccordement</vt:lpstr>
      <vt:lpstr>Congés de raccordement</vt:lpstr>
      <vt:lpstr>Congés de raccordement</vt:lpstr>
      <vt:lpstr>Arêtes Fictives</vt:lpstr>
      <vt:lpstr>Exercice 1</vt:lpstr>
      <vt:lpstr>Exercice 2</vt:lpstr>
      <vt:lpstr>Exercice 3</vt:lpstr>
      <vt:lpstr>Exercice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Dessin Industriel 4  Intersections Particulaires</dc:title>
  <dc:creator>Konstantinos Politis</dc:creator>
  <cp:lastModifiedBy>Konstantinos POLITIS</cp:lastModifiedBy>
  <cp:revision>144</cp:revision>
  <dcterms:created xsi:type="dcterms:W3CDTF">2018-09-23T08:50:16Z</dcterms:created>
  <dcterms:modified xsi:type="dcterms:W3CDTF">2018-11-09T12:20:11Z</dcterms:modified>
</cp:coreProperties>
</file>