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70" r:id="rId3"/>
    <p:sldId id="258" r:id="rId4"/>
    <p:sldId id="259" r:id="rId5"/>
    <p:sldId id="260" r:id="rId6"/>
    <p:sldId id="261" r:id="rId7"/>
    <p:sldId id="268" r:id="rId8"/>
    <p:sldId id="267" r:id="rId9"/>
    <p:sldId id="264" r:id="rId10"/>
    <p:sldId id="262" r:id="rId11"/>
    <p:sldId id="263" r:id="rId12"/>
    <p:sldId id="269" r:id="rId13"/>
    <p:sldId id="271" r:id="rId14"/>
    <p:sldId id="272" r:id="rId15"/>
    <p:sldId id="266"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A9D18E"/>
    <a:srgbClr val="C5E0B4"/>
    <a:srgbClr val="FFFFFF"/>
    <a:srgbClr val="BDD7EE"/>
    <a:srgbClr val="9DC3E6"/>
    <a:srgbClr val="000000"/>
    <a:srgbClr val="41719C"/>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13" autoAdjust="0"/>
    <p:restoredTop sz="94660"/>
  </p:normalViewPr>
  <p:slideViewPr>
    <p:cSldViewPr snapToGrid="0">
      <p:cViewPr varScale="1">
        <p:scale>
          <a:sx n="117" d="100"/>
          <a:sy n="117" d="100"/>
        </p:scale>
        <p:origin x="-852"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B4F8E6-0A29-4B09-B6D3-2CB120EE6AA0}" type="datetimeFigureOut">
              <a:rPr lang="en-US" smtClean="0"/>
              <a:pPr/>
              <a:t>11/9/2018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EC0753-A517-4161-B2FA-DCFD5A6B4C88}" type="slidenum">
              <a:rPr lang="en-US" smtClean="0"/>
              <a:pPr/>
              <a:t>‹N°›</a:t>
            </a:fld>
            <a:endParaRPr lang="en-US"/>
          </a:p>
        </p:txBody>
      </p:sp>
    </p:spTree>
    <p:extLst>
      <p:ext uri="{BB962C8B-B14F-4D97-AF65-F5344CB8AC3E}">
        <p14:creationId xmlns:p14="http://schemas.microsoft.com/office/powerpoint/2010/main" val="1679434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a:p>
        </p:txBody>
      </p:sp>
      <p:sp>
        <p:nvSpPr>
          <p:cNvPr id="4" name="Date Placeholder 3"/>
          <p:cNvSpPr>
            <a:spLocks noGrp="1"/>
          </p:cNvSpPr>
          <p:nvPr>
            <p:ph type="dt" sz="half" idx="10"/>
          </p:nvPr>
        </p:nvSpPr>
        <p:spPr/>
        <p:txBody>
          <a:bodyPr/>
          <a:lstStyle/>
          <a:p>
            <a:fld id="{CD3C4383-8303-4BF7-A15A-94D4419E1990}" type="datetime1">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68944-6564-4374-BCF3-9E9F36549B1D}" type="slidenum">
              <a:rPr lang="en-US" smtClean="0"/>
              <a:pPr/>
              <a:t>‹N°›</a:t>
            </a:fld>
            <a:endParaRPr lang="en-US"/>
          </a:p>
        </p:txBody>
      </p:sp>
    </p:spTree>
    <p:extLst>
      <p:ext uri="{BB962C8B-B14F-4D97-AF65-F5344CB8AC3E}">
        <p14:creationId xmlns:p14="http://schemas.microsoft.com/office/powerpoint/2010/main" val="2643623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A8B1F182-19EC-4643-9FC7-39050AD36A7F}" type="datetime1">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68944-6564-4374-BCF3-9E9F36549B1D}" type="slidenum">
              <a:rPr lang="en-US" smtClean="0"/>
              <a:pPr/>
              <a:t>‹N°›</a:t>
            </a:fld>
            <a:endParaRPr lang="en-US"/>
          </a:p>
        </p:txBody>
      </p:sp>
    </p:spTree>
    <p:extLst>
      <p:ext uri="{BB962C8B-B14F-4D97-AF65-F5344CB8AC3E}">
        <p14:creationId xmlns:p14="http://schemas.microsoft.com/office/powerpoint/2010/main" val="3240438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smtClean="0"/>
              <a:t>Modifiez le style du titre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40D15759-9D40-49EE-A126-65393EC48C56}" type="datetime1">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68944-6564-4374-BCF3-9E9F36549B1D}" type="slidenum">
              <a:rPr lang="en-US" smtClean="0"/>
              <a:pPr/>
              <a:t>‹N°›</a:t>
            </a:fld>
            <a:endParaRPr lang="en-US"/>
          </a:p>
        </p:txBody>
      </p:sp>
    </p:spTree>
    <p:extLst>
      <p:ext uri="{BB962C8B-B14F-4D97-AF65-F5344CB8AC3E}">
        <p14:creationId xmlns:p14="http://schemas.microsoft.com/office/powerpoint/2010/main" val="3810937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5A5025FA-1485-4233-932F-C5F8C9860CD8}" type="datetime1">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68944-6564-4374-BCF3-9E9F36549B1D}" type="slidenum">
              <a:rPr lang="en-US" smtClean="0"/>
              <a:pPr/>
              <a:t>‹N°›</a:t>
            </a:fld>
            <a:endParaRPr lang="en-US"/>
          </a:p>
        </p:txBody>
      </p:sp>
    </p:spTree>
    <p:extLst>
      <p:ext uri="{BB962C8B-B14F-4D97-AF65-F5344CB8AC3E}">
        <p14:creationId xmlns:p14="http://schemas.microsoft.com/office/powerpoint/2010/main" val="1254167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7A24A5F-B331-41EE-A1D0-C188B1476899}" type="datetime1">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68944-6564-4374-BCF3-9E9F36549B1D}" type="slidenum">
              <a:rPr lang="en-US" smtClean="0"/>
              <a:pPr/>
              <a:t>‹N°›</a:t>
            </a:fld>
            <a:endParaRPr lang="en-US"/>
          </a:p>
        </p:txBody>
      </p:sp>
    </p:spTree>
    <p:extLst>
      <p:ext uri="{BB962C8B-B14F-4D97-AF65-F5344CB8AC3E}">
        <p14:creationId xmlns:p14="http://schemas.microsoft.com/office/powerpoint/2010/main" val="1582034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Date Placeholder 4"/>
          <p:cNvSpPr>
            <a:spLocks noGrp="1"/>
          </p:cNvSpPr>
          <p:nvPr>
            <p:ph type="dt" sz="half" idx="10"/>
          </p:nvPr>
        </p:nvSpPr>
        <p:spPr/>
        <p:txBody>
          <a:bodyPr/>
          <a:lstStyle/>
          <a:p>
            <a:fld id="{89EAF1D2-7D34-497E-AFF4-632D8ED70F40}" type="datetime1">
              <a:rPr lang="en-US" smtClean="0"/>
              <a:pPr/>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68944-6564-4374-BCF3-9E9F36549B1D}" type="slidenum">
              <a:rPr lang="en-US" smtClean="0"/>
              <a:pPr/>
              <a:t>‹N°›</a:t>
            </a:fld>
            <a:endParaRPr lang="en-US"/>
          </a:p>
        </p:txBody>
      </p:sp>
    </p:spTree>
    <p:extLst>
      <p:ext uri="{BB962C8B-B14F-4D97-AF65-F5344CB8AC3E}">
        <p14:creationId xmlns:p14="http://schemas.microsoft.com/office/powerpoint/2010/main" val="3706088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smtClean="0"/>
              <a:t>Modifiez le style du titre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Date Placeholder 6"/>
          <p:cNvSpPr>
            <a:spLocks noGrp="1"/>
          </p:cNvSpPr>
          <p:nvPr>
            <p:ph type="dt" sz="half" idx="10"/>
          </p:nvPr>
        </p:nvSpPr>
        <p:spPr/>
        <p:txBody>
          <a:bodyPr/>
          <a:lstStyle/>
          <a:p>
            <a:fld id="{249433B7-93C4-4292-8117-33EF17A520C3}" type="datetime1">
              <a:rPr lang="en-US" smtClean="0"/>
              <a:pPr/>
              <a:t>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D68944-6564-4374-BCF3-9E9F36549B1D}" type="slidenum">
              <a:rPr lang="en-US" smtClean="0"/>
              <a:pPr/>
              <a:t>‹N°›</a:t>
            </a:fld>
            <a:endParaRPr lang="en-US"/>
          </a:p>
        </p:txBody>
      </p:sp>
    </p:spTree>
    <p:extLst>
      <p:ext uri="{BB962C8B-B14F-4D97-AF65-F5344CB8AC3E}">
        <p14:creationId xmlns:p14="http://schemas.microsoft.com/office/powerpoint/2010/main" val="603325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F093E988-A66F-464B-AC8F-8EE912520F64}" type="datetime1">
              <a:rPr lang="en-US" smtClean="0"/>
              <a:pPr/>
              <a:t>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D68944-6564-4374-BCF3-9E9F36549B1D}" type="slidenum">
              <a:rPr lang="en-US" smtClean="0"/>
              <a:pPr/>
              <a:t>‹N°›</a:t>
            </a:fld>
            <a:endParaRPr lang="en-US"/>
          </a:p>
        </p:txBody>
      </p:sp>
    </p:spTree>
    <p:extLst>
      <p:ext uri="{BB962C8B-B14F-4D97-AF65-F5344CB8AC3E}">
        <p14:creationId xmlns:p14="http://schemas.microsoft.com/office/powerpoint/2010/main" val="428597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7CD3E2-E280-4CED-B0D7-F3340B939786}" type="datetime1">
              <a:rPr lang="en-US" smtClean="0"/>
              <a:pPr/>
              <a:t>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D68944-6564-4374-BCF3-9E9F36549B1D}" type="slidenum">
              <a:rPr lang="en-US" smtClean="0"/>
              <a:pPr/>
              <a:t>‹N°›</a:t>
            </a:fld>
            <a:endParaRPr lang="en-US"/>
          </a:p>
        </p:txBody>
      </p:sp>
    </p:spTree>
    <p:extLst>
      <p:ext uri="{BB962C8B-B14F-4D97-AF65-F5344CB8AC3E}">
        <p14:creationId xmlns:p14="http://schemas.microsoft.com/office/powerpoint/2010/main" val="2751647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C22024F-C5FB-46E2-BDFF-7EB5CCAD5F53}" type="datetime1">
              <a:rPr lang="en-US" smtClean="0"/>
              <a:pPr/>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68944-6564-4374-BCF3-9E9F36549B1D}" type="slidenum">
              <a:rPr lang="en-US" smtClean="0"/>
              <a:pPr/>
              <a:t>‹N°›</a:t>
            </a:fld>
            <a:endParaRPr lang="en-US"/>
          </a:p>
        </p:txBody>
      </p:sp>
    </p:spTree>
    <p:extLst>
      <p:ext uri="{BB962C8B-B14F-4D97-AF65-F5344CB8AC3E}">
        <p14:creationId xmlns:p14="http://schemas.microsoft.com/office/powerpoint/2010/main" val="4219230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72FE9DDA-6820-4BF8-9E8C-53849FBAE41D}" type="datetime1">
              <a:rPr lang="en-US" smtClean="0"/>
              <a:pPr/>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68944-6564-4374-BCF3-9E9F36549B1D}" type="slidenum">
              <a:rPr lang="en-US" smtClean="0"/>
              <a:pPr/>
              <a:t>‹N°›</a:t>
            </a:fld>
            <a:endParaRPr lang="en-US"/>
          </a:p>
        </p:txBody>
      </p:sp>
    </p:spTree>
    <p:extLst>
      <p:ext uri="{BB962C8B-B14F-4D97-AF65-F5344CB8AC3E}">
        <p14:creationId xmlns:p14="http://schemas.microsoft.com/office/powerpoint/2010/main" val="873553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DD3929-4963-4BDC-8F17-2E0062D52DC7}" type="datetime1">
              <a:rPr lang="en-US" smtClean="0"/>
              <a:pPr/>
              <a:t>11/9/2018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D68944-6564-4374-BCF3-9E9F36549B1D}" type="slidenum">
              <a:rPr lang="en-US" smtClean="0"/>
              <a:pPr/>
              <a:t>‹N°›</a:t>
            </a:fld>
            <a:endParaRPr lang="en-US"/>
          </a:p>
        </p:txBody>
      </p:sp>
    </p:spTree>
    <p:extLst>
      <p:ext uri="{BB962C8B-B14F-4D97-AF65-F5344CB8AC3E}">
        <p14:creationId xmlns:p14="http://schemas.microsoft.com/office/powerpoint/2010/main" val="1889328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89628"/>
            <a:ext cx="9144000" cy="2706172"/>
          </a:xfrm>
        </p:spPr>
        <p:txBody>
          <a:bodyPr>
            <a:normAutofit fontScale="90000"/>
          </a:bodyPr>
          <a:lstStyle/>
          <a:p>
            <a:r>
              <a:rPr lang="en-US" sz="4900" dirty="0" smtClean="0"/>
              <a:t>D</a:t>
            </a:r>
            <a:r>
              <a:rPr lang="fr-FR" sz="4900" dirty="0" err="1" smtClean="0"/>
              <a:t>essin</a:t>
            </a:r>
            <a:r>
              <a:rPr lang="fr-FR" sz="4900" dirty="0" smtClean="0"/>
              <a:t> Industriel</a:t>
            </a:r>
            <a:br>
              <a:rPr lang="fr-FR" sz="4900" dirty="0" smtClean="0"/>
            </a:br>
            <a:r>
              <a:rPr lang="fr-FR" dirty="0" smtClean="0"/>
              <a:t/>
            </a:r>
            <a:br>
              <a:rPr lang="fr-FR" dirty="0" smtClean="0"/>
            </a:br>
            <a:r>
              <a:rPr lang="fr-FR" dirty="0" smtClean="0"/>
              <a:t>Exercices Reliés à la  </a:t>
            </a:r>
            <a:r>
              <a:rPr lang="fr-FR" dirty="0"/>
              <a:t/>
            </a:r>
            <a:br>
              <a:rPr lang="fr-FR" dirty="0"/>
            </a:br>
            <a:r>
              <a:rPr lang="fr-FR" dirty="0" smtClean="0"/>
              <a:t>Construction </a:t>
            </a:r>
            <a:r>
              <a:rPr lang="fr-FR" dirty="0" smtClean="0"/>
              <a:t>Navales</a:t>
            </a:r>
            <a:r>
              <a:rPr lang="fr-FR" dirty="0" smtClean="0"/>
              <a:t/>
            </a:r>
            <a:br>
              <a:rPr lang="fr-FR" dirty="0" smtClean="0"/>
            </a:br>
            <a:endParaRPr lang="en-US" sz="5300" dirty="0"/>
          </a:p>
        </p:txBody>
      </p:sp>
      <p:sp>
        <p:nvSpPr>
          <p:cNvPr id="3" name="Subtitle 2"/>
          <p:cNvSpPr>
            <a:spLocks noGrp="1"/>
          </p:cNvSpPr>
          <p:nvPr>
            <p:ph type="subTitle" idx="1"/>
          </p:nvPr>
        </p:nvSpPr>
        <p:spPr>
          <a:xfrm>
            <a:off x="1524000" y="4640006"/>
            <a:ext cx="9144000" cy="1655762"/>
          </a:xfrm>
        </p:spPr>
        <p:txBody>
          <a:bodyPr>
            <a:normAutofit/>
          </a:bodyPr>
          <a:lstStyle/>
          <a:p>
            <a:r>
              <a:rPr lang="en-US" dirty="0" smtClean="0"/>
              <a:t>SMT 1 </a:t>
            </a:r>
            <a:br>
              <a:rPr lang="en-US" dirty="0" smtClean="0"/>
            </a:br>
            <a:r>
              <a:rPr lang="fr-FR" dirty="0" smtClean="0"/>
              <a:t>Etude</a:t>
            </a:r>
            <a:r>
              <a:rPr lang="en-US" dirty="0" smtClean="0"/>
              <a:t> de </a:t>
            </a:r>
            <a:r>
              <a:rPr lang="fr-FR" dirty="0" smtClean="0"/>
              <a:t>mécanismes</a:t>
            </a:r>
          </a:p>
          <a:p>
            <a:r>
              <a:rPr lang="fr-FR" dirty="0" err="1" smtClean="0"/>
              <a:t>Kostas</a:t>
            </a:r>
            <a:r>
              <a:rPr lang="fr-FR" smtClean="0"/>
              <a:t> </a:t>
            </a:r>
            <a:r>
              <a:rPr lang="fr-FR" smtClean="0"/>
              <a:t>Politis</a:t>
            </a:r>
            <a:endParaRPr lang="en-US" dirty="0"/>
          </a:p>
        </p:txBody>
      </p:sp>
      <p:sp>
        <p:nvSpPr>
          <p:cNvPr id="4" name="Slide Number Placeholder 3"/>
          <p:cNvSpPr>
            <a:spLocks noGrp="1"/>
          </p:cNvSpPr>
          <p:nvPr>
            <p:ph type="sldNum" sz="quarter" idx="12"/>
          </p:nvPr>
        </p:nvSpPr>
        <p:spPr/>
        <p:txBody>
          <a:bodyPr/>
          <a:lstStyle/>
          <a:p>
            <a:fld id="{230B57C3-84FA-4272-A19F-178388A8D0D6}" type="slidenum">
              <a:rPr lang="en-US" smtClean="0"/>
              <a:pPr/>
              <a:t>1</a:t>
            </a:fld>
            <a:endParaRPr lang="en-US"/>
          </a:p>
        </p:txBody>
      </p:sp>
    </p:spTree>
    <p:extLst>
      <p:ext uri="{BB962C8B-B14F-4D97-AF65-F5344CB8AC3E}">
        <p14:creationId xmlns:p14="http://schemas.microsoft.com/office/powerpoint/2010/main" val="27826795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230B57C3-84FA-4272-A19F-178388A8D0D6}" type="slidenum">
              <a:rPr lang="en-US" smtClean="0"/>
              <a:pPr/>
              <a:t>10</a:t>
            </a:fld>
            <a:endParaRPr lang="en-US"/>
          </a:p>
        </p:txBody>
      </p:sp>
      <p:pic>
        <p:nvPicPr>
          <p:cNvPr id="7" name="Picture 6"/>
          <p:cNvPicPr>
            <a:picLocks noChangeAspect="1"/>
          </p:cNvPicPr>
          <p:nvPr/>
        </p:nvPicPr>
        <p:blipFill>
          <a:blip r:embed="rId2"/>
          <a:stretch>
            <a:fillRect/>
          </a:stretch>
        </p:blipFill>
        <p:spPr>
          <a:xfrm>
            <a:off x="44265" y="0"/>
            <a:ext cx="12103469" cy="6858000"/>
          </a:xfrm>
          <a:prstGeom prst="rect">
            <a:avLst/>
          </a:prstGeom>
        </p:spPr>
      </p:pic>
    </p:spTree>
    <p:extLst>
      <p:ext uri="{BB962C8B-B14F-4D97-AF65-F5344CB8AC3E}">
        <p14:creationId xmlns:p14="http://schemas.microsoft.com/office/powerpoint/2010/main" val="2044381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230B57C3-84FA-4272-A19F-178388A8D0D6}" type="slidenum">
              <a:rPr lang="en-US" smtClean="0"/>
              <a:pPr/>
              <a:t>11</a:t>
            </a:fld>
            <a:endParaRPr lang="en-US"/>
          </a:p>
        </p:txBody>
      </p:sp>
      <p:pic>
        <p:nvPicPr>
          <p:cNvPr id="5" name="Picture 4"/>
          <p:cNvPicPr>
            <a:picLocks noChangeAspect="1"/>
          </p:cNvPicPr>
          <p:nvPr/>
        </p:nvPicPr>
        <p:blipFill>
          <a:blip r:embed="rId2"/>
          <a:stretch>
            <a:fillRect/>
          </a:stretch>
        </p:blipFill>
        <p:spPr>
          <a:xfrm>
            <a:off x="19513" y="0"/>
            <a:ext cx="12152973" cy="6858000"/>
          </a:xfrm>
          <a:prstGeom prst="rect">
            <a:avLst/>
          </a:prstGeom>
        </p:spPr>
      </p:pic>
    </p:spTree>
    <p:extLst>
      <p:ext uri="{BB962C8B-B14F-4D97-AF65-F5344CB8AC3E}">
        <p14:creationId xmlns:p14="http://schemas.microsoft.com/office/powerpoint/2010/main" val="41304244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6 </a:t>
            </a:r>
            <a:endParaRPr lang="fr-FR" dirty="0"/>
          </a:p>
        </p:txBody>
      </p:sp>
      <p:sp>
        <p:nvSpPr>
          <p:cNvPr id="3" name="Espace réservé du contenu 2"/>
          <p:cNvSpPr>
            <a:spLocks noGrp="1"/>
          </p:cNvSpPr>
          <p:nvPr>
            <p:ph idx="1"/>
          </p:nvPr>
        </p:nvSpPr>
        <p:spPr>
          <a:xfrm>
            <a:off x="846365" y="1376589"/>
            <a:ext cx="10515600" cy="4351338"/>
          </a:xfrm>
        </p:spPr>
        <p:txBody>
          <a:bodyPr>
            <a:normAutofit/>
          </a:bodyPr>
          <a:lstStyle/>
          <a:p>
            <a:pPr marL="0" indent="0">
              <a:buNone/>
            </a:pPr>
            <a:r>
              <a:rPr lang="fr-FR" sz="2400" dirty="0" smtClean="0"/>
              <a:t>Le BH Laplace (comme les plupart de bâtiments de la Marine Nationale) est équipé d’une HPOR. Sur le dessin de sa ligne d’arbre une partie du mécanisme qui effectue le réglage du pas est également représenté. </a:t>
            </a:r>
            <a:r>
              <a:rPr lang="fr-FR" sz="2400" dirty="0" smtClean="0"/>
              <a:t>Se </a:t>
            </a:r>
            <a:r>
              <a:rPr lang="fr-FR" sz="2400" dirty="0" smtClean="0"/>
              <a:t>renseigner </a:t>
            </a:r>
            <a:r>
              <a:rPr lang="fr-FR" sz="2400" dirty="0"/>
              <a:t>par le document </a:t>
            </a:r>
            <a:r>
              <a:rPr lang="fr-FR" sz="2400" dirty="0" smtClean="0"/>
              <a:t>MAN (diapositif suivant) et </a:t>
            </a:r>
            <a:r>
              <a:rPr lang="fr-FR" sz="2400" dirty="0" smtClean="0"/>
              <a:t>expliquer le </a:t>
            </a:r>
            <a:r>
              <a:rPr lang="fr-FR" sz="2400" dirty="0" smtClean="0"/>
              <a:t>fonctionnement du mécanisme.   </a:t>
            </a:r>
          </a:p>
          <a:p>
            <a:pPr marL="0" indent="0">
              <a:buNone/>
            </a:pPr>
            <a:r>
              <a:rPr lang="fr-FR" sz="2400" dirty="0" smtClean="0"/>
              <a:t>Donner </a:t>
            </a:r>
            <a:r>
              <a:rPr lang="fr-FR" sz="2400" dirty="0"/>
              <a:t>la nomenclature </a:t>
            </a:r>
            <a:r>
              <a:rPr lang="fr-FR" sz="2400" dirty="0" smtClean="0"/>
              <a:t>des différents éléments numérotés sur le dessin de la ligne d’arbre du BH Laplace.  </a:t>
            </a:r>
            <a:endParaRPr lang="fr-FR" sz="2400"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 b="540"/>
          <a:stretch/>
        </p:blipFill>
        <p:spPr bwMode="auto">
          <a:xfrm rot="16200000">
            <a:off x="4648517" y="124504"/>
            <a:ext cx="2692215" cy="10527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ce réservé du numéro de diapositive 3"/>
          <p:cNvSpPr>
            <a:spLocks noGrp="1"/>
          </p:cNvSpPr>
          <p:nvPr>
            <p:ph type="sldNum" sz="quarter" idx="12"/>
          </p:nvPr>
        </p:nvSpPr>
        <p:spPr/>
        <p:txBody>
          <a:bodyPr/>
          <a:lstStyle/>
          <a:p>
            <a:fld id="{20D68944-6564-4374-BCF3-9E9F36549B1D}" type="slidenum">
              <a:rPr lang="en-US" smtClean="0"/>
              <a:pPr/>
              <a:t>12</a:t>
            </a:fld>
            <a:endParaRPr lang="en-US"/>
          </a:p>
        </p:txBody>
      </p:sp>
      <p:cxnSp>
        <p:nvCxnSpPr>
          <p:cNvPr id="6" name="Connecteur droit 5"/>
          <p:cNvCxnSpPr/>
          <p:nvPr/>
        </p:nvCxnSpPr>
        <p:spPr>
          <a:xfrm flipH="1">
            <a:off x="9405257" y="5388429"/>
            <a:ext cx="65315" cy="4653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ZoneTexte 6"/>
          <p:cNvSpPr txBox="1"/>
          <p:nvPr/>
        </p:nvSpPr>
        <p:spPr>
          <a:xfrm>
            <a:off x="9241973" y="5788478"/>
            <a:ext cx="228600" cy="338554"/>
          </a:xfrm>
          <a:prstGeom prst="rect">
            <a:avLst/>
          </a:prstGeom>
          <a:noFill/>
        </p:spPr>
        <p:txBody>
          <a:bodyPr wrap="square" rtlCol="0">
            <a:spAutoFit/>
          </a:bodyPr>
          <a:lstStyle/>
          <a:p>
            <a:r>
              <a:rPr lang="fr-FR" sz="1600" dirty="0" smtClean="0"/>
              <a:t>6</a:t>
            </a:r>
            <a:endParaRPr lang="fr-FR" sz="1600" dirty="0"/>
          </a:p>
        </p:txBody>
      </p:sp>
      <p:cxnSp>
        <p:nvCxnSpPr>
          <p:cNvPr id="9" name="Connecteur droit 8"/>
          <p:cNvCxnSpPr/>
          <p:nvPr/>
        </p:nvCxnSpPr>
        <p:spPr>
          <a:xfrm flipH="1">
            <a:off x="9742712" y="5388429"/>
            <a:ext cx="65315" cy="4653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p:cNvSpPr txBox="1"/>
          <p:nvPr/>
        </p:nvSpPr>
        <p:spPr>
          <a:xfrm>
            <a:off x="9579428" y="5788478"/>
            <a:ext cx="228600" cy="338554"/>
          </a:xfrm>
          <a:prstGeom prst="rect">
            <a:avLst/>
          </a:prstGeom>
          <a:noFill/>
        </p:spPr>
        <p:txBody>
          <a:bodyPr wrap="square" rtlCol="0">
            <a:spAutoFit/>
          </a:bodyPr>
          <a:lstStyle/>
          <a:p>
            <a:r>
              <a:rPr lang="fr-FR" sz="1600" dirty="0" smtClean="0"/>
              <a:t>7</a:t>
            </a:r>
            <a:endParaRPr lang="fr-FR" sz="1600" dirty="0"/>
          </a:p>
        </p:txBody>
      </p:sp>
    </p:spTree>
    <p:extLst>
      <p:ext uri="{BB962C8B-B14F-4D97-AF65-F5344CB8AC3E}">
        <p14:creationId xmlns:p14="http://schemas.microsoft.com/office/powerpoint/2010/main" val="3289511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20D68944-6564-4374-BCF3-9E9F36549B1D}" type="slidenum">
              <a:rPr lang="en-US" smtClean="0"/>
              <a:pPr/>
              <a:t>13</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7680" y="189818"/>
            <a:ext cx="7975899" cy="623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164" y="189820"/>
            <a:ext cx="2572365" cy="230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b="933"/>
          <a:stretch/>
        </p:blipFill>
        <p:spPr bwMode="auto">
          <a:xfrm>
            <a:off x="389163" y="2646211"/>
            <a:ext cx="2509157" cy="4097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8630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20D68944-6564-4374-BCF3-9E9F36549B1D}" type="slidenum">
              <a:rPr lang="en-US" smtClean="0"/>
              <a:pPr/>
              <a:t>14</a:t>
            </a:fld>
            <a:endParaRPr lang="en-US"/>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5053" y="483054"/>
            <a:ext cx="4737553" cy="5998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50000"/>
          <a:stretch/>
        </p:blipFill>
        <p:spPr bwMode="auto">
          <a:xfrm>
            <a:off x="378959" y="760640"/>
            <a:ext cx="2405062" cy="4581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t="50000"/>
          <a:stretch/>
        </p:blipFill>
        <p:spPr bwMode="auto">
          <a:xfrm>
            <a:off x="2983365" y="1094013"/>
            <a:ext cx="2347914" cy="4472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6096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Exercice 7</a:t>
            </a:r>
            <a:endParaRPr lang="en-US" dirty="0"/>
          </a:p>
        </p:txBody>
      </p:sp>
      <p:sp>
        <p:nvSpPr>
          <p:cNvPr id="3" name="Content Placeholder 2"/>
          <p:cNvSpPr>
            <a:spLocks noGrp="1"/>
          </p:cNvSpPr>
          <p:nvPr>
            <p:ph idx="1"/>
          </p:nvPr>
        </p:nvSpPr>
        <p:spPr>
          <a:xfrm>
            <a:off x="838200" y="1825625"/>
            <a:ext cx="4895335" cy="4351338"/>
          </a:xfrm>
        </p:spPr>
        <p:txBody>
          <a:bodyPr/>
          <a:lstStyle/>
          <a:p>
            <a:pPr marL="0" indent="0">
              <a:buNone/>
            </a:pPr>
            <a:r>
              <a:rPr lang="fr-FR" dirty="0" smtClean="0"/>
              <a:t>Repérez une configuration similaire sur le dessin de la première de couverture de votre « recueil A3 ».</a:t>
            </a:r>
          </a:p>
          <a:p>
            <a:pPr marL="0" indent="0">
              <a:buNone/>
            </a:pPr>
            <a:endParaRPr lang="fr-FR" dirty="0" smtClean="0"/>
          </a:p>
          <a:p>
            <a:pPr marL="0" indent="0">
              <a:buNone/>
            </a:pPr>
            <a:r>
              <a:rPr lang="fr-FR" dirty="0" smtClean="0"/>
              <a:t>Explique son fonctionnement.</a:t>
            </a:r>
            <a:endParaRPr lang="fr-FR" dirty="0"/>
          </a:p>
          <a:p>
            <a:pPr marL="0" indent="0">
              <a:buNone/>
            </a:pPr>
            <a:endParaRPr lang="fr-FR" dirty="0" smtClean="0"/>
          </a:p>
        </p:txBody>
      </p:sp>
      <p:pic>
        <p:nvPicPr>
          <p:cNvPr id="1026" name="Picture 2" descr="PM Propulsion stern tube se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2980" y="2396331"/>
            <a:ext cx="4000500" cy="3209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988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8</a:t>
            </a:r>
            <a:endParaRPr lang="fr-FR" dirty="0"/>
          </a:p>
        </p:txBody>
      </p:sp>
      <p:sp>
        <p:nvSpPr>
          <p:cNvPr id="3" name="Espace réservé du contenu 2"/>
          <p:cNvSpPr>
            <a:spLocks noGrp="1"/>
          </p:cNvSpPr>
          <p:nvPr>
            <p:ph idx="1"/>
          </p:nvPr>
        </p:nvSpPr>
        <p:spPr>
          <a:xfrm>
            <a:off x="838199" y="1825625"/>
            <a:ext cx="5203371" cy="4351338"/>
          </a:xfrm>
        </p:spPr>
        <p:txBody>
          <a:bodyPr>
            <a:normAutofit fontScale="92500" lnSpcReduction="20000"/>
          </a:bodyPr>
          <a:lstStyle/>
          <a:p>
            <a:pPr>
              <a:lnSpc>
                <a:spcPct val="150000"/>
              </a:lnSpc>
              <a:buFontTx/>
              <a:buChar char="-"/>
            </a:pPr>
            <a:r>
              <a:rPr lang="fr-FR" dirty="0" smtClean="0"/>
              <a:t>Expliquer la fonctionnement de ce mécanisme</a:t>
            </a:r>
          </a:p>
          <a:p>
            <a:pPr>
              <a:lnSpc>
                <a:spcPct val="150000"/>
              </a:lnSpc>
              <a:buFontTx/>
              <a:buChar char="-"/>
            </a:pPr>
            <a:r>
              <a:rPr lang="fr-FR" dirty="0" smtClean="0"/>
              <a:t>Comment l’étanchéité du mécanisme est assurée ?</a:t>
            </a:r>
          </a:p>
          <a:p>
            <a:pPr>
              <a:lnSpc>
                <a:spcPct val="150000"/>
              </a:lnSpc>
              <a:buFontTx/>
              <a:buChar char="-"/>
            </a:pPr>
            <a:r>
              <a:rPr lang="fr-FR" dirty="0" smtClean="0"/>
              <a:t>Comme on appelle l’ensemble des éléments 7, 8, 9, 11 ? </a:t>
            </a:r>
          </a:p>
          <a:p>
            <a:pPr>
              <a:lnSpc>
                <a:spcPct val="150000"/>
              </a:lnSpc>
              <a:buFontTx/>
              <a:buChar char="-"/>
            </a:pPr>
            <a:r>
              <a:rPr lang="fr-FR" dirty="0" smtClean="0"/>
              <a:t>Expliquer à quoi </a:t>
            </a:r>
            <a:r>
              <a:rPr lang="fr-FR" dirty="0" smtClean="0"/>
              <a:t>sert </a:t>
            </a:r>
            <a:r>
              <a:rPr lang="fr-FR" dirty="0" smtClean="0"/>
              <a:t>les boulons </a:t>
            </a:r>
            <a:endParaRPr lang="fr-FR" dirty="0"/>
          </a:p>
        </p:txBody>
      </p:sp>
      <p:sp>
        <p:nvSpPr>
          <p:cNvPr id="4" name="Espace réservé du numéro de diapositive 3"/>
          <p:cNvSpPr>
            <a:spLocks noGrp="1"/>
          </p:cNvSpPr>
          <p:nvPr>
            <p:ph type="sldNum" sz="quarter" idx="12"/>
          </p:nvPr>
        </p:nvSpPr>
        <p:spPr/>
        <p:txBody>
          <a:bodyPr/>
          <a:lstStyle/>
          <a:p>
            <a:fld id="{20D68944-6564-4374-BCF3-9E9F36549B1D}" type="slidenum">
              <a:rPr lang="en-US" smtClean="0"/>
              <a:pPr/>
              <a:t>16</a:t>
            </a:fld>
            <a:endParaRPr lang="en-US"/>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259" r="9447"/>
          <a:stretch/>
        </p:blipFill>
        <p:spPr bwMode="auto">
          <a:xfrm>
            <a:off x="7241700" y="17655"/>
            <a:ext cx="3502479" cy="683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34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1</a:t>
            </a:r>
            <a:endParaRPr lang="fr-FR" dirty="0"/>
          </a:p>
        </p:txBody>
      </p:sp>
      <p:sp>
        <p:nvSpPr>
          <p:cNvPr id="3" name="Espace réservé du contenu 2"/>
          <p:cNvSpPr>
            <a:spLocks noGrp="1"/>
          </p:cNvSpPr>
          <p:nvPr>
            <p:ph idx="1"/>
          </p:nvPr>
        </p:nvSpPr>
        <p:spPr>
          <a:xfrm>
            <a:off x="838200" y="1825625"/>
            <a:ext cx="3738564" cy="4351338"/>
          </a:xfrm>
        </p:spPr>
        <p:txBody>
          <a:bodyPr>
            <a:normAutofit fontScale="85000" lnSpcReduction="10000"/>
          </a:bodyPr>
          <a:lstStyle/>
          <a:p>
            <a:pPr>
              <a:lnSpc>
                <a:spcPct val="150000"/>
              </a:lnSpc>
              <a:buFontTx/>
              <a:buChar char="-"/>
            </a:pPr>
            <a:r>
              <a:rPr lang="fr-FR" dirty="0" smtClean="0"/>
              <a:t>Donner la nomenclature</a:t>
            </a:r>
          </a:p>
          <a:p>
            <a:pPr>
              <a:lnSpc>
                <a:spcPct val="150000"/>
              </a:lnSpc>
              <a:buFontTx/>
              <a:buChar char="-"/>
            </a:pPr>
            <a:r>
              <a:rPr lang="fr-FR" dirty="0" smtClean="0"/>
              <a:t>Quelle est la différence entre vilebrequin et l’arbre à cames d’un moteur ?</a:t>
            </a:r>
          </a:p>
          <a:p>
            <a:pPr>
              <a:lnSpc>
                <a:spcPct val="150000"/>
              </a:lnSpc>
              <a:buFontTx/>
              <a:buChar char="-"/>
            </a:pPr>
            <a:r>
              <a:rPr lang="fr-FR" dirty="0" smtClean="0"/>
              <a:t>Expliquer la fonctionnement d’un came ? </a:t>
            </a:r>
            <a:endParaRPr lang="fr-FR" dirty="0"/>
          </a:p>
        </p:txBody>
      </p:sp>
      <p:sp>
        <p:nvSpPr>
          <p:cNvPr id="4" name="Espace réservé du numéro de diapositive 3"/>
          <p:cNvSpPr>
            <a:spLocks noGrp="1"/>
          </p:cNvSpPr>
          <p:nvPr>
            <p:ph type="sldNum" sz="quarter" idx="12"/>
          </p:nvPr>
        </p:nvSpPr>
        <p:spPr/>
        <p:txBody>
          <a:bodyPr/>
          <a:lstStyle/>
          <a:p>
            <a:fld id="{20D68944-6564-4374-BCF3-9E9F36549B1D}" type="slidenum">
              <a:rPr lang="en-US" smtClean="0"/>
              <a:pPr/>
              <a:t>2</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5295902" y="-310242"/>
            <a:ext cx="5829300" cy="726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7786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2</a:t>
            </a:r>
            <a:endParaRPr lang="fr-FR" dirty="0"/>
          </a:p>
        </p:txBody>
      </p:sp>
      <p:sp>
        <p:nvSpPr>
          <p:cNvPr id="3" name="Espace réservé du contenu 2"/>
          <p:cNvSpPr>
            <a:spLocks noGrp="1"/>
          </p:cNvSpPr>
          <p:nvPr>
            <p:ph idx="1"/>
          </p:nvPr>
        </p:nvSpPr>
        <p:spPr>
          <a:xfrm>
            <a:off x="838200" y="1825625"/>
            <a:ext cx="9934183" cy="4351338"/>
          </a:xfrm>
        </p:spPr>
        <p:txBody>
          <a:bodyPr/>
          <a:lstStyle/>
          <a:p>
            <a:pPr marL="0" indent="0">
              <a:buNone/>
            </a:pPr>
            <a:r>
              <a:rPr lang="fr-FR" dirty="0" smtClean="0"/>
              <a:t>Expliquer quels types de paliers sont représentés sur les trois dessins suivants</a:t>
            </a:r>
            <a:endParaRPr lang="fr-FR" dirty="0"/>
          </a:p>
        </p:txBody>
      </p:sp>
      <p:sp>
        <p:nvSpPr>
          <p:cNvPr id="4" name="Espace réservé du numéro de diapositive 3"/>
          <p:cNvSpPr>
            <a:spLocks noGrp="1"/>
          </p:cNvSpPr>
          <p:nvPr>
            <p:ph type="sldNum" sz="quarter" idx="12"/>
          </p:nvPr>
        </p:nvSpPr>
        <p:spPr/>
        <p:txBody>
          <a:bodyPr/>
          <a:lstStyle/>
          <a:p>
            <a:fld id="{20D68944-6564-4374-BCF3-9E9F36549B1D}" type="slidenum">
              <a:rPr lang="en-US" smtClean="0"/>
              <a:pPr/>
              <a:t>3</a:t>
            </a:fld>
            <a:endParaRPr lang="en-US"/>
          </a:p>
        </p:txBody>
      </p:sp>
    </p:spTree>
    <p:extLst>
      <p:ext uri="{BB962C8B-B14F-4D97-AF65-F5344CB8AC3E}">
        <p14:creationId xmlns:p14="http://schemas.microsoft.com/office/powerpoint/2010/main" val="1285423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20D68944-6564-4374-BCF3-9E9F36549B1D}" type="slidenum">
              <a:rPr lang="en-US" smtClean="0"/>
              <a:pPr/>
              <a:t>4</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529902" y="-1396949"/>
            <a:ext cx="6576873" cy="9682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8146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0D68944-6564-4374-BCF3-9E9F36549B1D}" type="slidenum">
              <a:rPr lang="en-US" smtClean="0"/>
              <a:pPr/>
              <a:t>5</a:t>
            </a:fld>
            <a:endParaRPr lang="en-US"/>
          </a:p>
        </p:txBody>
      </p:sp>
      <p:pic>
        <p:nvPicPr>
          <p:cNvPr id="2050" name="Picture 2" descr="E:\SMT1\Related Documents\Ligne d'arbre - palier intermédiaire.jpg"/>
          <p:cNvPicPr>
            <a:picLocks noChangeAspect="1" noChangeArrowheads="1"/>
          </p:cNvPicPr>
          <p:nvPr/>
        </p:nvPicPr>
        <p:blipFill rotWithShape="1">
          <a:blip r:embed="rId2">
            <a:extLst>
              <a:ext uri="{28A0092B-C50C-407E-A947-70E740481C1C}">
                <a14:useLocalDpi xmlns:a14="http://schemas.microsoft.com/office/drawing/2010/main" val="0"/>
              </a:ext>
            </a:extLst>
          </a:blip>
          <a:srcRect l="12369" t="14977" r="3156" b="50000"/>
          <a:stretch/>
        </p:blipFill>
        <p:spPr bwMode="auto">
          <a:xfrm>
            <a:off x="964502" y="375779"/>
            <a:ext cx="10103849" cy="5924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548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3619" y="31907"/>
            <a:ext cx="9359094" cy="6826093"/>
          </a:xfrm>
        </p:spPr>
      </p:pic>
    </p:spTree>
    <p:extLst>
      <p:ext uri="{BB962C8B-B14F-4D97-AF65-F5344CB8AC3E}">
        <p14:creationId xmlns:p14="http://schemas.microsoft.com/office/powerpoint/2010/main" val="1620197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3</a:t>
            </a:r>
            <a:endParaRPr lang="fr-FR" dirty="0"/>
          </a:p>
        </p:txBody>
      </p:sp>
      <p:sp>
        <p:nvSpPr>
          <p:cNvPr id="4" name="Espace réservé du numéro de diapositive 3"/>
          <p:cNvSpPr>
            <a:spLocks noGrp="1"/>
          </p:cNvSpPr>
          <p:nvPr>
            <p:ph type="sldNum" sz="quarter" idx="12"/>
          </p:nvPr>
        </p:nvSpPr>
        <p:spPr/>
        <p:txBody>
          <a:bodyPr/>
          <a:lstStyle/>
          <a:p>
            <a:fld id="{20D68944-6564-4374-BCF3-9E9F36549B1D}" type="slidenum">
              <a:rPr lang="en-US" smtClean="0"/>
              <a:pPr/>
              <a:t>7</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4285" y="1379765"/>
            <a:ext cx="6630399" cy="4825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ZoneTexte 4"/>
          <p:cNvSpPr txBox="1"/>
          <p:nvPr/>
        </p:nvSpPr>
        <p:spPr>
          <a:xfrm>
            <a:off x="685799" y="1686663"/>
            <a:ext cx="3951515" cy="2862322"/>
          </a:xfrm>
          <a:prstGeom prst="rect">
            <a:avLst/>
          </a:prstGeom>
          <a:noFill/>
        </p:spPr>
        <p:txBody>
          <a:bodyPr wrap="square" rtlCol="0">
            <a:spAutoFit/>
          </a:bodyPr>
          <a:lstStyle/>
          <a:p>
            <a:pPr>
              <a:lnSpc>
                <a:spcPct val="150000"/>
              </a:lnSpc>
            </a:pPr>
            <a:r>
              <a:rPr lang="fr-FR" sz="2000" dirty="0" smtClean="0"/>
              <a:t>Sur la photo du réducteur de la FLF Surcouf réparer et caractériser :</a:t>
            </a:r>
          </a:p>
          <a:p>
            <a:pPr marL="285750" indent="-285750">
              <a:lnSpc>
                <a:spcPct val="150000"/>
              </a:lnSpc>
              <a:buFontTx/>
              <a:buChar char="-"/>
            </a:pPr>
            <a:r>
              <a:rPr lang="fr-FR" sz="2000" dirty="0" smtClean="0"/>
              <a:t>Les engrenages</a:t>
            </a:r>
          </a:p>
          <a:p>
            <a:pPr marL="285750" indent="-285750">
              <a:lnSpc>
                <a:spcPct val="150000"/>
              </a:lnSpc>
              <a:buFontTx/>
              <a:buChar char="-"/>
            </a:pPr>
            <a:r>
              <a:rPr lang="fr-FR" sz="2000" dirty="0" smtClean="0"/>
              <a:t>Les coupleur </a:t>
            </a:r>
          </a:p>
          <a:p>
            <a:pPr marL="285750" indent="-285750">
              <a:lnSpc>
                <a:spcPct val="150000"/>
              </a:lnSpc>
              <a:buFontTx/>
              <a:buChar char="-"/>
            </a:pPr>
            <a:r>
              <a:rPr lang="fr-FR" sz="2000" dirty="0" smtClean="0"/>
              <a:t>Les arbres et les caractériser comme arbres d’entre(s)/sortie(s)</a:t>
            </a:r>
          </a:p>
        </p:txBody>
      </p:sp>
    </p:spTree>
    <p:extLst>
      <p:ext uri="{BB962C8B-B14F-4D97-AF65-F5344CB8AC3E}">
        <p14:creationId xmlns:p14="http://schemas.microsoft.com/office/powerpoint/2010/main" val="3709267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Exercice 4</a:t>
            </a:r>
            <a:endParaRPr lang="en-US" dirty="0"/>
          </a:p>
        </p:txBody>
      </p:sp>
      <p:sp>
        <p:nvSpPr>
          <p:cNvPr id="3" name="Content Placeholder 2"/>
          <p:cNvSpPr>
            <a:spLocks noGrp="1"/>
          </p:cNvSpPr>
          <p:nvPr>
            <p:ph idx="1"/>
          </p:nvPr>
        </p:nvSpPr>
        <p:spPr>
          <a:xfrm>
            <a:off x="838200" y="1825625"/>
            <a:ext cx="5752070" cy="4351338"/>
          </a:xfrm>
        </p:spPr>
        <p:txBody>
          <a:bodyPr>
            <a:normAutofit/>
          </a:bodyPr>
          <a:lstStyle/>
          <a:p>
            <a:pPr marL="0" indent="0">
              <a:lnSpc>
                <a:spcPct val="150000"/>
              </a:lnSpc>
              <a:buNone/>
            </a:pPr>
            <a:r>
              <a:rPr lang="fr-FR" dirty="0" smtClean="0"/>
              <a:t>- Donner les nom des pièces 1, 2, 3</a:t>
            </a:r>
          </a:p>
          <a:p>
            <a:pPr>
              <a:lnSpc>
                <a:spcPct val="150000"/>
              </a:lnSpc>
              <a:buFontTx/>
              <a:buChar char="-"/>
            </a:pPr>
            <a:r>
              <a:rPr lang="fr-FR" dirty="0" smtClean="0"/>
              <a:t>Expliquez l’intérêt du labyrinthe </a:t>
            </a:r>
          </a:p>
          <a:p>
            <a:pPr>
              <a:lnSpc>
                <a:spcPct val="150000"/>
              </a:lnSpc>
              <a:buFontTx/>
              <a:buChar char="-"/>
            </a:pPr>
            <a:r>
              <a:rPr lang="fr-FR" dirty="0" smtClean="0"/>
              <a:t>Trouvez quatre labyrinthes au dessin p.1</a:t>
            </a:r>
            <a:r>
              <a:rPr lang="fr-FR" dirty="0"/>
              <a:t> </a:t>
            </a:r>
            <a:r>
              <a:rPr lang="fr-FR" dirty="0" smtClean="0"/>
              <a:t>de votre recueil A3. Comment l’étanchéité est assuré pour ce mécanisme </a:t>
            </a:r>
            <a:r>
              <a:rPr lang="fr-FR" dirty="0" smtClean="0"/>
              <a:t>?</a:t>
            </a:r>
          </a:p>
          <a:p>
            <a:pPr marL="0" indent="0">
              <a:lnSpc>
                <a:spcPct val="150000"/>
              </a:lnSpc>
              <a:buNone/>
            </a:pPr>
            <a:endParaRPr lang="en-US" dirty="0"/>
          </a:p>
        </p:txBody>
      </p:sp>
      <p:pic>
        <p:nvPicPr>
          <p:cNvPr id="205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3067" y="284335"/>
            <a:ext cx="3981450" cy="62293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657239" y="527222"/>
            <a:ext cx="506458" cy="369332"/>
          </a:xfrm>
          <a:prstGeom prst="rect">
            <a:avLst/>
          </a:prstGeom>
          <a:solidFill>
            <a:schemeClr val="bg1"/>
          </a:solidFill>
        </p:spPr>
        <p:txBody>
          <a:bodyPr wrap="square" rtlCol="0">
            <a:spAutoFit/>
          </a:bodyPr>
          <a:lstStyle/>
          <a:p>
            <a:r>
              <a:rPr lang="fr-FR" dirty="0" smtClean="0"/>
              <a:t>1</a:t>
            </a:r>
            <a:endParaRPr lang="en-US" dirty="0"/>
          </a:p>
        </p:txBody>
      </p:sp>
      <p:sp>
        <p:nvSpPr>
          <p:cNvPr id="6" name="TextBox 5"/>
          <p:cNvSpPr txBox="1"/>
          <p:nvPr/>
        </p:nvSpPr>
        <p:spPr>
          <a:xfrm>
            <a:off x="7231877" y="2319958"/>
            <a:ext cx="783967" cy="646331"/>
          </a:xfrm>
          <a:prstGeom prst="rect">
            <a:avLst/>
          </a:prstGeom>
          <a:solidFill>
            <a:schemeClr val="bg1"/>
          </a:solidFill>
        </p:spPr>
        <p:txBody>
          <a:bodyPr wrap="square" rtlCol="0">
            <a:spAutoFit/>
          </a:bodyPr>
          <a:lstStyle/>
          <a:p>
            <a:pPr algn="r"/>
            <a:r>
              <a:rPr lang="fr-FR" dirty="0" smtClean="0"/>
              <a:t>2</a:t>
            </a:r>
          </a:p>
          <a:p>
            <a:pPr algn="r"/>
            <a:endParaRPr lang="en-US" dirty="0"/>
          </a:p>
        </p:txBody>
      </p:sp>
      <p:sp>
        <p:nvSpPr>
          <p:cNvPr id="7" name="TextBox 6"/>
          <p:cNvSpPr txBox="1"/>
          <p:nvPr/>
        </p:nvSpPr>
        <p:spPr>
          <a:xfrm>
            <a:off x="7615623" y="3091290"/>
            <a:ext cx="548074" cy="369332"/>
          </a:xfrm>
          <a:prstGeom prst="rect">
            <a:avLst/>
          </a:prstGeom>
          <a:solidFill>
            <a:schemeClr val="bg1"/>
          </a:solidFill>
        </p:spPr>
        <p:txBody>
          <a:bodyPr wrap="square" rtlCol="0">
            <a:spAutoFit/>
          </a:bodyPr>
          <a:lstStyle/>
          <a:p>
            <a:r>
              <a:rPr lang="fr-FR" dirty="0" smtClean="0"/>
              <a:t>3</a:t>
            </a:r>
            <a:endParaRPr lang="en-US" dirty="0"/>
          </a:p>
        </p:txBody>
      </p:sp>
    </p:spTree>
    <p:extLst>
      <p:ext uri="{BB962C8B-B14F-4D97-AF65-F5344CB8AC3E}">
        <p14:creationId xmlns:p14="http://schemas.microsoft.com/office/powerpoint/2010/main" val="1984168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5</a:t>
            </a:r>
            <a:endParaRPr lang="fr-FR" dirty="0"/>
          </a:p>
        </p:txBody>
      </p:sp>
      <p:sp>
        <p:nvSpPr>
          <p:cNvPr id="3" name="Espace réservé du contenu 2"/>
          <p:cNvSpPr>
            <a:spLocks noGrp="1"/>
          </p:cNvSpPr>
          <p:nvPr>
            <p:ph idx="1"/>
          </p:nvPr>
        </p:nvSpPr>
        <p:spPr/>
        <p:txBody>
          <a:bodyPr/>
          <a:lstStyle/>
          <a:p>
            <a:pPr marL="0" indent="0">
              <a:buNone/>
            </a:pPr>
            <a:r>
              <a:rPr lang="fr-FR" dirty="0" smtClean="0"/>
              <a:t>A partir des dessins suivants :</a:t>
            </a:r>
          </a:p>
          <a:p>
            <a:pPr>
              <a:buFontTx/>
              <a:buChar char="-"/>
            </a:pPr>
            <a:r>
              <a:rPr lang="fr-FR" dirty="0"/>
              <a:t>T</a:t>
            </a:r>
            <a:r>
              <a:rPr lang="fr-FR" dirty="0" smtClean="0"/>
              <a:t>rouver la diamètre de l’hélice et la vitesse de rotation nominal</a:t>
            </a:r>
          </a:p>
          <a:p>
            <a:pPr>
              <a:buFontTx/>
              <a:buChar char="-"/>
            </a:pPr>
            <a:r>
              <a:rPr lang="fr-FR" dirty="0" smtClean="0"/>
              <a:t>Trouver la longueur de la ligne d’arbre</a:t>
            </a:r>
          </a:p>
          <a:p>
            <a:pPr>
              <a:buFontTx/>
              <a:buChar char="-"/>
            </a:pPr>
            <a:r>
              <a:rPr lang="fr-FR" dirty="0" smtClean="0"/>
              <a:t>Expliquer l’intérêt d’un accouplement  hydraulique</a:t>
            </a:r>
          </a:p>
          <a:p>
            <a:pPr>
              <a:buFontTx/>
              <a:buChar char="-"/>
            </a:pPr>
            <a:r>
              <a:rPr lang="fr-FR" dirty="0" smtClean="0"/>
              <a:t>Donner les éléments trouver sur cette ligne d’arbre et expliquer leur fonctionnement. Pourquoi cette ligne d’arbre n’a pas un réducteur ?</a:t>
            </a:r>
          </a:p>
        </p:txBody>
      </p:sp>
      <p:sp>
        <p:nvSpPr>
          <p:cNvPr id="4" name="Espace réservé du numéro de diapositive 3"/>
          <p:cNvSpPr>
            <a:spLocks noGrp="1"/>
          </p:cNvSpPr>
          <p:nvPr>
            <p:ph type="sldNum" sz="quarter" idx="12"/>
          </p:nvPr>
        </p:nvSpPr>
        <p:spPr/>
        <p:txBody>
          <a:bodyPr/>
          <a:lstStyle/>
          <a:p>
            <a:fld id="{20D68944-6564-4374-BCF3-9E9F36549B1D}" type="slidenum">
              <a:rPr lang="en-US" smtClean="0"/>
              <a:pPr/>
              <a:t>9</a:t>
            </a:fld>
            <a:endParaRPr lang="en-US"/>
          </a:p>
        </p:txBody>
      </p:sp>
    </p:spTree>
    <p:extLst>
      <p:ext uri="{BB962C8B-B14F-4D97-AF65-F5344CB8AC3E}">
        <p14:creationId xmlns:p14="http://schemas.microsoft.com/office/powerpoint/2010/main" val="2271899020"/>
      </p:ext>
    </p:extLst>
  </p:cSld>
  <p:clrMapOvr>
    <a:masterClrMapping/>
  </p:clrMapOvr>
</p:sld>
</file>

<file path=ppt/theme/theme1.xml><?xml version="1.0" encoding="utf-8"?>
<a:theme xmlns:a="http://schemas.openxmlformats.org/drawingml/2006/main" name="Dessin Industriel 9">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Dessin Industriel 9</Template>
  <TotalTime>306</TotalTime>
  <Words>309</Words>
  <Application>Microsoft Office PowerPoint</Application>
  <PresentationFormat>Personnalisé</PresentationFormat>
  <Paragraphs>54</Paragraphs>
  <Slides>16</Slides>
  <Notes>0</Notes>
  <HiddenSlides>0</HiddenSlides>
  <MMClips>0</MMClips>
  <ScaleCrop>false</ScaleCrop>
  <HeadingPairs>
    <vt:vector size="4" baseType="variant">
      <vt:variant>
        <vt:lpstr>Thème</vt:lpstr>
      </vt:variant>
      <vt:variant>
        <vt:i4>1</vt:i4>
      </vt:variant>
      <vt:variant>
        <vt:lpstr>Titres des diapositives</vt:lpstr>
      </vt:variant>
      <vt:variant>
        <vt:i4>16</vt:i4>
      </vt:variant>
    </vt:vector>
  </HeadingPairs>
  <TitlesOfParts>
    <vt:vector size="17" baseType="lpstr">
      <vt:lpstr>Dessin Industriel 9</vt:lpstr>
      <vt:lpstr>Dessin Industriel  Exercices Reliés à la   Construction Navales </vt:lpstr>
      <vt:lpstr>Exercice 1</vt:lpstr>
      <vt:lpstr>Exercice 2</vt:lpstr>
      <vt:lpstr>Présentation PowerPoint</vt:lpstr>
      <vt:lpstr>Présentation PowerPoint</vt:lpstr>
      <vt:lpstr>Présentation PowerPoint</vt:lpstr>
      <vt:lpstr>Exercice 3</vt:lpstr>
      <vt:lpstr>Exercice 4</vt:lpstr>
      <vt:lpstr>Exercice 5</vt:lpstr>
      <vt:lpstr>Présentation PowerPoint</vt:lpstr>
      <vt:lpstr>Présentation PowerPoint</vt:lpstr>
      <vt:lpstr>Exercice 6 </vt:lpstr>
      <vt:lpstr>Présentation PowerPoint</vt:lpstr>
      <vt:lpstr>Présentation PowerPoint</vt:lpstr>
      <vt:lpstr>Exercice 7</vt:lpstr>
      <vt:lpstr>Exercice 8</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Dessin Industriel  Exercices aux Applications Navales</dc:title>
  <dc:creator>Konstantinos POLITIS</dc:creator>
  <cp:lastModifiedBy>Konstantinos POLITIS</cp:lastModifiedBy>
  <cp:revision>18</cp:revision>
  <dcterms:created xsi:type="dcterms:W3CDTF">2018-10-25T09:40:01Z</dcterms:created>
  <dcterms:modified xsi:type="dcterms:W3CDTF">2018-11-09T12:18:04Z</dcterms:modified>
</cp:coreProperties>
</file>