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31"/>
  </p:notesMasterIdLst>
  <p:handoutMasterIdLst>
    <p:handoutMasterId r:id="rId32"/>
  </p:handoutMasterIdLst>
  <p:sldIdLst>
    <p:sldId id="268" r:id="rId3"/>
    <p:sldId id="418" r:id="rId4"/>
    <p:sldId id="396" r:id="rId5"/>
    <p:sldId id="361" r:id="rId6"/>
    <p:sldId id="397" r:id="rId7"/>
    <p:sldId id="351" r:id="rId8"/>
    <p:sldId id="398" r:id="rId9"/>
    <p:sldId id="416" r:id="rId10"/>
    <p:sldId id="417" r:id="rId11"/>
    <p:sldId id="408" r:id="rId12"/>
    <p:sldId id="409" r:id="rId13"/>
    <p:sldId id="413" r:id="rId14"/>
    <p:sldId id="400" r:id="rId15"/>
    <p:sldId id="412" r:id="rId16"/>
    <p:sldId id="401" r:id="rId17"/>
    <p:sldId id="411" r:id="rId18"/>
    <p:sldId id="403" r:id="rId19"/>
    <p:sldId id="414" r:id="rId20"/>
    <p:sldId id="407" r:id="rId21"/>
    <p:sldId id="405" r:id="rId22"/>
    <p:sldId id="415" r:id="rId23"/>
    <p:sldId id="406" r:id="rId24"/>
    <p:sldId id="410" r:id="rId25"/>
    <p:sldId id="399" r:id="rId26"/>
    <p:sldId id="353" r:id="rId27"/>
    <p:sldId id="325" r:id="rId28"/>
    <p:sldId id="347" r:id="rId29"/>
    <p:sldId id="32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308" autoAdjust="0"/>
  </p:normalViewPr>
  <p:slideViewPr>
    <p:cSldViewPr snapToGrid="0">
      <p:cViewPr>
        <p:scale>
          <a:sx n="80" d="100"/>
          <a:sy n="80" d="100"/>
        </p:scale>
        <p:origin x="68" y="-33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472"/>
    </p:cViewPr>
  </p:sorterViewPr>
  <p:notesViewPr>
    <p:cSldViewPr snapToGrid="0">
      <p:cViewPr>
        <p:scale>
          <a:sx n="90" d="100"/>
          <a:sy n="90" d="100"/>
        </p:scale>
        <p:origin x="1784" y="-11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74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4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72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11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33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82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95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05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7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81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57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83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16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870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099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 principle: Alzheimer’s Disease should be understood within the broader context of dementia and normal aging.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390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95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41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33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21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00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01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89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9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8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5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45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5076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08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41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9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2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9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5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6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7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6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3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6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1548332" y="3562433"/>
            <a:ext cx="1027221" cy="185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1047281" y="5183085"/>
            <a:ext cx="2039269" cy="189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23" y="6476336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16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8.tif"/><Relationship Id="rId4" Type="http://schemas.openxmlformats.org/officeDocument/2006/relationships/image" Target="../media/image7.t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tif"/><Relationship Id="rId4" Type="http://schemas.openxmlformats.org/officeDocument/2006/relationships/image" Target="../media/image11.t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iff"/><Relationship Id="rId4" Type="http://schemas.openxmlformats.org/officeDocument/2006/relationships/image" Target="../media/image15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9.tif"/><Relationship Id="rId4" Type="http://schemas.openxmlformats.org/officeDocument/2006/relationships/image" Target="../media/image18.t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tiff"/><Relationship Id="rId4" Type="http://schemas.openxmlformats.org/officeDocument/2006/relationships/image" Target="../media/image21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5.tif"/><Relationship Id="rId4" Type="http://schemas.openxmlformats.org/officeDocument/2006/relationships/image" Target="../media/image24.t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tiff"/><Relationship Id="rId4" Type="http://schemas.openxmlformats.org/officeDocument/2006/relationships/image" Target="../media/image27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tif"/><Relationship Id="rId5" Type="http://schemas.openxmlformats.org/officeDocument/2006/relationships/image" Target="../media/image30.tif"/><Relationship Id="rId4" Type="http://schemas.openxmlformats.org/officeDocument/2006/relationships/image" Target="../media/image29.t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tiff"/><Relationship Id="rId4" Type="http://schemas.openxmlformats.org/officeDocument/2006/relationships/image" Target="../media/image33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i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tif"/><Relationship Id="rId5" Type="http://schemas.openxmlformats.org/officeDocument/2006/relationships/image" Target="../media/image37.tif"/><Relationship Id="rId4" Type="http://schemas.openxmlformats.org/officeDocument/2006/relationships/image" Target="../media/image36.t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1.tif"/><Relationship Id="rId4" Type="http://schemas.openxmlformats.org/officeDocument/2006/relationships/image" Target="../media/image40.t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tiff"/><Relationship Id="rId4" Type="http://schemas.openxmlformats.org/officeDocument/2006/relationships/image" Target="../media/image43.tif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tif"/><Relationship Id="rId3" Type="http://schemas.openxmlformats.org/officeDocument/2006/relationships/image" Target="../media/image13.png"/><Relationship Id="rId7" Type="http://schemas.openxmlformats.org/officeDocument/2006/relationships/image" Target="../media/image48.tif"/><Relationship Id="rId12" Type="http://schemas.openxmlformats.org/officeDocument/2006/relationships/image" Target="../media/image53.t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tif"/><Relationship Id="rId11" Type="http://schemas.openxmlformats.org/officeDocument/2006/relationships/image" Target="../media/image52.tif"/><Relationship Id="rId5" Type="http://schemas.openxmlformats.org/officeDocument/2006/relationships/image" Target="../media/image46.tif"/><Relationship Id="rId10" Type="http://schemas.openxmlformats.org/officeDocument/2006/relationships/image" Target="../media/image51.tif"/><Relationship Id="rId4" Type="http://schemas.openxmlformats.org/officeDocument/2006/relationships/image" Target="../media/image45.tif"/><Relationship Id="rId9" Type="http://schemas.openxmlformats.org/officeDocument/2006/relationships/image" Target="../media/image50.t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tiff"/><Relationship Id="rId4" Type="http://schemas.openxmlformats.org/officeDocument/2006/relationships/image" Target="../media/image55.tif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545" y="1180654"/>
            <a:ext cx="10436996" cy="4424967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Disruption of Cortical Resting state Network correlation Structure in mild cognitive impairment and Alzheimer’s disease</a:t>
            </a:r>
            <a:br>
              <a:rPr lang="en-US" sz="4800" dirty="0"/>
            </a:br>
            <a:br>
              <a:rPr lang="en-US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9463" y="4687449"/>
            <a:ext cx="9193161" cy="2170551"/>
          </a:xfrm>
        </p:spPr>
        <p:txBody>
          <a:bodyPr>
            <a:normAutofit/>
          </a:bodyPr>
          <a:lstStyle/>
          <a:p>
            <a:pPr algn="ctr"/>
            <a:endParaRPr lang="en-US" sz="1400" i="1" dirty="0"/>
          </a:p>
          <a:p>
            <a:pPr algn="ctr"/>
            <a:r>
              <a:rPr lang="en-US" i="1" dirty="0"/>
              <a:t>Kamil A. Grajski, PhD</a:t>
            </a:r>
          </a:p>
          <a:p>
            <a:pPr algn="ctr"/>
            <a:r>
              <a:rPr lang="en-US" i="1" dirty="0"/>
              <a:t>NuroSci, LLC</a:t>
            </a:r>
          </a:p>
          <a:p>
            <a:pPr algn="ctr"/>
            <a:r>
              <a:rPr lang="en-US" i="1" dirty="0"/>
              <a:t>February 2, 2017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940" y="357259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Seed-based Region of Interest (ROI)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0" y="4707701"/>
            <a:ext cx="10492789" cy="18897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Reference signal: ROI seed spatial average GLM residual time series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Correlation map: per voxel time series Pearson correlation with reference signal (Fisher z-transform for group-level analysis)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1756790" y="1594029"/>
            <a:ext cx="6406004" cy="2664342"/>
            <a:chOff x="1574049" y="1924362"/>
            <a:chExt cx="5632996" cy="2342838"/>
          </a:xfrm>
          <a:solidFill>
            <a:schemeClr val="bg1"/>
          </a:solidFill>
        </p:grpSpPr>
        <p:sp>
          <p:nvSpPr>
            <p:cNvPr id="24" name="Rectangle 23"/>
            <p:cNvSpPr/>
            <p:nvPr/>
          </p:nvSpPr>
          <p:spPr>
            <a:xfrm>
              <a:off x="1574049" y="1924362"/>
              <a:ext cx="5632996" cy="23428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DM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0089" y="2107657"/>
              <a:ext cx="1733550" cy="2076450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3603" y="2279107"/>
              <a:ext cx="1733550" cy="1733550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049" y="2279107"/>
              <a:ext cx="2076450" cy="1733550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28" name="TextBox 27"/>
            <p:cNvSpPr txBox="1"/>
            <p:nvPr/>
          </p:nvSpPr>
          <p:spPr>
            <a:xfrm>
              <a:off x="2856983" y="1950770"/>
              <a:ext cx="2896441" cy="324765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DMN PCC ROI Seed (6mm radius)</a:t>
              </a:r>
            </a:p>
          </p:txBody>
        </p:sp>
      </p:grp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7229584" y="3109240"/>
            <a:ext cx="1200733" cy="20334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517" y="2507044"/>
            <a:ext cx="1751327" cy="175132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3" name="TextBox 42"/>
          <p:cNvSpPr txBox="1"/>
          <p:nvPr/>
        </p:nvSpPr>
        <p:spPr>
          <a:xfrm>
            <a:off x="8386950" y="1801664"/>
            <a:ext cx="298645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DMN PCC ROI SEED</a:t>
            </a:r>
          </a:p>
          <a:p>
            <a:pPr algn="ctr"/>
            <a:r>
              <a:rPr lang="en-US" dirty="0"/>
              <a:t>Avg GLM Residual Time Series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070848" y="3312580"/>
            <a:ext cx="2043655" cy="34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4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940" y="357259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Default mode network (dmn)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0" y="4707701"/>
            <a:ext cx="10492789" cy="188974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ROI: posterior cingulate cortex (PCC)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Correlation: medial PFC, l. and r. lat. parietal, med. thalamus, posterior cerebellum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Anti-correlation: </a:t>
            </a:r>
            <a:r>
              <a:rPr lang="en-US" sz="2800" dirty="0"/>
              <a:t>l. and r. </a:t>
            </a:r>
            <a:r>
              <a:rPr lang="en-US" sz="2800" dirty="0"/>
              <a:t>cuneus, </a:t>
            </a:r>
            <a:r>
              <a:rPr lang="en-US" sz="2800" dirty="0"/>
              <a:t>l. and r. inf. temporal, </a:t>
            </a:r>
            <a:r>
              <a:rPr lang="en-US" sz="2800" dirty="0"/>
              <a:t>frontopolar PFC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01654" y="1555356"/>
            <a:ext cx="8173523" cy="3172200"/>
            <a:chOff x="1985671" y="1917765"/>
            <a:chExt cx="8173523" cy="3172200"/>
          </a:xfrm>
        </p:grpSpPr>
        <p:grpSp>
          <p:nvGrpSpPr>
            <p:cNvPr id="30" name="Group 29"/>
            <p:cNvGrpSpPr>
              <a:grpSpLocks noChangeAspect="1"/>
            </p:cNvGrpSpPr>
            <p:nvPr/>
          </p:nvGrpSpPr>
          <p:grpSpPr>
            <a:xfrm>
              <a:off x="1985671" y="1917765"/>
              <a:ext cx="8173523" cy="3114675"/>
              <a:chOff x="1124433" y="737549"/>
              <a:chExt cx="8173523" cy="3114675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3115" y="737549"/>
                <a:ext cx="2600325" cy="3114675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6706" y="737549"/>
                <a:ext cx="2600325" cy="3114675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4433" y="737549"/>
                <a:ext cx="2600325" cy="3114675"/>
              </a:xfrm>
              <a:prstGeom prst="rect">
                <a:avLst/>
              </a:prstGeom>
            </p:spPr>
          </p:pic>
          <p:grpSp>
            <p:nvGrpSpPr>
              <p:cNvPr id="34" name="Group 33"/>
              <p:cNvGrpSpPr/>
              <p:nvPr/>
            </p:nvGrpSpPr>
            <p:grpSpPr>
              <a:xfrm>
                <a:off x="8678837" y="737549"/>
                <a:ext cx="619119" cy="3114675"/>
                <a:chOff x="8678837" y="737549"/>
                <a:chExt cx="619119" cy="3114675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8875316" y="737549"/>
                  <a:ext cx="422640" cy="31146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54442" y="987290"/>
                  <a:ext cx="296351" cy="2581275"/>
                </a:xfrm>
                <a:prstGeom prst="rect">
                  <a:avLst/>
                </a:prstGeom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8678837" y="3536261"/>
                  <a:ext cx="44755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/>
                    <a:t>&lt;-2.58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8694868" y="806456"/>
                  <a:ext cx="41549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/>
                    <a:t>&gt;2.58</a:t>
                  </a:r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2174988" y="3446943"/>
                <a:ext cx="457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CN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722413" y="3446943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MCI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052889" y="3446943"/>
                <a:ext cx="11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Dementia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063997" y="4720633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40918" y="4700778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MCI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52508" y="4720633"/>
              <a:ext cx="11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Dementia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586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940" y="357259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Default mode network (dmn)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0" y="5997226"/>
            <a:ext cx="10492789" cy="816084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Symmetric correlation matrices for 9 DMN nodes for CN, MCI, Dementia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0" y="1422247"/>
            <a:ext cx="12192000" cy="4572000"/>
            <a:chOff x="0" y="1143000"/>
            <a:chExt cx="12192000" cy="4572000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43000"/>
              <a:ext cx="4572000" cy="457200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0168" y="1143000"/>
              <a:ext cx="4572000" cy="457200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1143000"/>
              <a:ext cx="4572000" cy="4572000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625772" y="1219198"/>
              <a:ext cx="305468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DMN CN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162746" y="1219198"/>
              <a:ext cx="306569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DMN Dementia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69180" y="1219198"/>
              <a:ext cx="312127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DMN MCI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57784" y="1755648"/>
              <a:ext cx="3140958" cy="31638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359338" y="1755648"/>
              <a:ext cx="3140958" cy="31638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160774" y="1755648"/>
              <a:ext cx="3140958" cy="31638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973" y="1995204"/>
            <a:ext cx="591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L.iTmp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973" y="2361363"/>
            <a:ext cx="577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L.ltPar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973" y="2740177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L.pCB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973" y="3079663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L.mPF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973" y="3431248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mThal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73" y="3763436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PCC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973" y="4082559"/>
            <a:ext cx="611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R.</a:t>
            </a:r>
            <a:r>
              <a:rPr lang="en-US" sz="1200" dirty="0">
                <a:solidFill>
                  <a:schemeClr val="bg1"/>
                </a:solidFill>
              </a:rPr>
              <a:t>iTmp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973" y="4476421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R.</a:t>
            </a:r>
            <a:r>
              <a:rPr lang="en-US" sz="1200" dirty="0">
                <a:solidFill>
                  <a:schemeClr val="bg1"/>
                </a:solidFill>
              </a:rPr>
              <a:t>ltPar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973" y="4787409"/>
            <a:ext cx="58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R.</a:t>
            </a:r>
            <a:r>
              <a:rPr lang="en-US" sz="1200" dirty="0">
                <a:solidFill>
                  <a:schemeClr val="bg1"/>
                </a:solidFill>
              </a:rPr>
              <a:t> pCB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17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940" y="357259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CONTROL network (CON)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0" y="4708800"/>
            <a:ext cx="10492789" cy="17675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ROI: dorsal medial pre-frontal cortex (PFC)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Correlation: left and right anterior PFC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Anti-correlation: left and right superior parietal (ISP)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191006" y="1554256"/>
            <a:ext cx="8172010" cy="3174399"/>
            <a:chOff x="2103120" y="1915566"/>
            <a:chExt cx="8172010" cy="3174399"/>
          </a:xfrm>
        </p:grpSpPr>
        <p:grpSp>
          <p:nvGrpSpPr>
            <p:cNvPr id="31" name="Group 30"/>
            <p:cNvGrpSpPr/>
            <p:nvPr/>
          </p:nvGrpSpPr>
          <p:grpSpPr>
            <a:xfrm>
              <a:off x="2103120" y="1915566"/>
              <a:ext cx="8172010" cy="3114675"/>
              <a:chOff x="1710860" y="1939028"/>
              <a:chExt cx="8172010" cy="3114675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9349866" y="1939028"/>
                <a:ext cx="533004" cy="31146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0860" y="1939028"/>
                <a:ext cx="2600325" cy="3114675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5930" y="1939028"/>
                <a:ext cx="2600325" cy="31146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0415" y="1939028"/>
                <a:ext cx="2600325" cy="3114675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9274261" y="4737740"/>
                <a:ext cx="4475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&lt;-2.58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9290292" y="2007935"/>
                <a:ext cx="41549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&gt;2.58</a:t>
                </a:r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49866" y="2188769"/>
                <a:ext cx="296351" cy="2581275"/>
              </a:xfrm>
              <a:prstGeom prst="rect">
                <a:avLst/>
              </a:prstGeom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2770412" y="4679952"/>
                <a:ext cx="457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CN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317837" y="4679952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MCI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648313" y="4679952"/>
                <a:ext cx="11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Dementia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191813" y="4720633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68734" y="4700778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MCI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11500" y="4720633"/>
              <a:ext cx="11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Dementia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03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940" y="357259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CONTROL network (CON)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0" y="5997226"/>
            <a:ext cx="10492789" cy="816084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Symmetric correlation matrices for 5 CON nodes for CN, MCI, Dementia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142" y="1369066"/>
            <a:ext cx="12177026" cy="4572000"/>
            <a:chOff x="-4842" y="1130710"/>
            <a:chExt cx="12177026" cy="45720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842" y="1130710"/>
              <a:ext cx="4572000" cy="4572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158" y="1130710"/>
              <a:ext cx="4572000" cy="4572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0184" y="1130710"/>
              <a:ext cx="4572000" cy="45720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625772" y="1209366"/>
              <a:ext cx="305468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 CN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62746" y="1209366"/>
              <a:ext cx="306569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 Dementia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69180" y="1209366"/>
              <a:ext cx="312127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 MCI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7784" y="1755648"/>
              <a:ext cx="3140958" cy="31638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59338" y="1755648"/>
              <a:ext cx="3140958" cy="31638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160774" y="1755648"/>
              <a:ext cx="3140958" cy="31638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032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940" y="357259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Dorsal attention network (DAN)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0" y="4710778"/>
            <a:ext cx="10492789" cy="176555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ROI: left Visual Area MT (V5)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Correlation: left and right posterior intraparietal sulcus (IPS)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Anti-correlation: left and right anterior IPS; left and right frontal-eye fields (FEF)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01253" y="1572134"/>
            <a:ext cx="8174323" cy="3138644"/>
            <a:chOff x="2006501" y="1951321"/>
            <a:chExt cx="8174323" cy="3138644"/>
          </a:xfrm>
        </p:grpSpPr>
        <p:grpSp>
          <p:nvGrpSpPr>
            <p:cNvPr id="18" name="Group 17"/>
            <p:cNvGrpSpPr/>
            <p:nvPr/>
          </p:nvGrpSpPr>
          <p:grpSpPr>
            <a:xfrm>
              <a:off x="2006501" y="1951321"/>
              <a:ext cx="8174323" cy="3114675"/>
              <a:chOff x="1123633" y="737548"/>
              <a:chExt cx="8174323" cy="3114675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5598" y="737548"/>
                <a:ext cx="2600325" cy="3114675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6754" y="737548"/>
                <a:ext cx="2600325" cy="3114675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3633" y="737548"/>
                <a:ext cx="2600325" cy="3114675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8678837" y="737548"/>
                <a:ext cx="619119" cy="3114675"/>
                <a:chOff x="8678837" y="737548"/>
                <a:chExt cx="619119" cy="3114675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8875316" y="737548"/>
                  <a:ext cx="422640" cy="31146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54442" y="987290"/>
                  <a:ext cx="296351" cy="2581275"/>
                </a:xfrm>
                <a:prstGeom prst="rect">
                  <a:avLst/>
                </a:prstGeom>
              </p:spPr>
            </p:pic>
            <p:sp>
              <p:nvSpPr>
                <p:cNvPr id="28" name="TextBox 27"/>
                <p:cNvSpPr txBox="1"/>
                <p:nvPr/>
              </p:nvSpPr>
              <p:spPr>
                <a:xfrm>
                  <a:off x="8678837" y="3536261"/>
                  <a:ext cx="4475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/>
                    <a:t>&lt;-2.58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8694868" y="806456"/>
                  <a:ext cx="41549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/>
                    <a:t>&gt;2.58</a:t>
                  </a: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2174988" y="3446943"/>
                <a:ext cx="457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CN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722413" y="3446943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MCI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052889" y="3446943"/>
                <a:ext cx="11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Dementia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103325" y="4720633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80246" y="4700778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MCI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11500" y="4720633"/>
              <a:ext cx="11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Dementia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61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940" y="357259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DORSAL ATTENTION network (dAn)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0" y="5997226"/>
            <a:ext cx="10492789" cy="816084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Symmetric correlation matrices for 8 DAN nodes for CN, MCI, Dementia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0" y="1369066"/>
            <a:ext cx="12192000" cy="4572000"/>
            <a:chOff x="0" y="1130708"/>
            <a:chExt cx="12192000" cy="457200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30708"/>
              <a:ext cx="4572000" cy="4572000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1130708"/>
              <a:ext cx="4572000" cy="4572000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1130708"/>
              <a:ext cx="4572000" cy="4572000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625772" y="1209366"/>
              <a:ext cx="305468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DAN CN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162746" y="1209366"/>
              <a:ext cx="306569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DAN Dementia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69180" y="1209366"/>
              <a:ext cx="312127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DAN MCI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57784" y="1755648"/>
              <a:ext cx="3140958" cy="31638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359338" y="1755648"/>
              <a:ext cx="3140958" cy="31638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160774" y="1755648"/>
              <a:ext cx="3140958" cy="31638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490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940" y="357259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Salience network (sal)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0" y="4713784"/>
            <a:ext cx="10492789" cy="181215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ROI: right anterior cingulate cortex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Correlation: left and right posterior intraparietal sulcus (IPS)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Anti-correlation: left and right anterior IPS; left and right frontal-eye fields (FEF)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11274" y="1584118"/>
            <a:ext cx="8113439" cy="3114676"/>
            <a:chOff x="2103120" y="1975369"/>
            <a:chExt cx="8113439" cy="3114676"/>
          </a:xfrm>
        </p:grpSpPr>
        <p:grpSp>
          <p:nvGrpSpPr>
            <p:cNvPr id="7" name="Group 6"/>
            <p:cNvGrpSpPr/>
            <p:nvPr/>
          </p:nvGrpSpPr>
          <p:grpSpPr>
            <a:xfrm>
              <a:off x="2103120" y="1975369"/>
              <a:ext cx="8113439" cy="3114676"/>
              <a:chOff x="1658527" y="2046140"/>
              <a:chExt cx="8113439" cy="3114676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9319167" y="2046142"/>
                <a:ext cx="452799" cy="3114674"/>
                <a:chOff x="8673597" y="720589"/>
                <a:chExt cx="452799" cy="3114675"/>
              </a:xfrm>
              <a:solidFill>
                <a:schemeClr val="bg1"/>
              </a:solidFill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8673597" y="720589"/>
                  <a:ext cx="422640" cy="31146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6742" y="987290"/>
                  <a:ext cx="296351" cy="2581275"/>
                </a:xfrm>
                <a:prstGeom prst="rect">
                  <a:avLst/>
                </a:prstGeom>
                <a:grpFill/>
              </p:spPr>
            </p:pic>
            <p:sp>
              <p:nvSpPr>
                <p:cNvPr id="33" name="TextBox 32"/>
                <p:cNvSpPr txBox="1"/>
                <p:nvPr/>
              </p:nvSpPr>
              <p:spPr>
                <a:xfrm>
                  <a:off x="8678837" y="3536261"/>
                  <a:ext cx="447559" cy="215444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/>
                    <a:t>&lt;-2.58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8694868" y="806456"/>
                  <a:ext cx="415499" cy="215444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/>
                    <a:t>&gt;2.58</a:t>
                  </a: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658527" y="2046141"/>
                <a:ext cx="2600325" cy="3114675"/>
                <a:chOff x="1658527" y="2046141"/>
                <a:chExt cx="2600325" cy="3114675"/>
              </a:xfrm>
            </p:grpSpPr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58527" y="2046141"/>
                  <a:ext cx="2600325" cy="3114675"/>
                </a:xfrm>
                <a:prstGeom prst="rect">
                  <a:avLst/>
                </a:prstGeom>
              </p:spPr>
            </p:pic>
            <p:sp>
              <p:nvSpPr>
                <p:cNvPr id="37" name="TextBox 36"/>
                <p:cNvSpPr txBox="1"/>
                <p:nvPr/>
              </p:nvSpPr>
              <p:spPr>
                <a:xfrm>
                  <a:off x="2730101" y="4696787"/>
                  <a:ext cx="4571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CN</a:t>
                  </a: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4259103" y="2046140"/>
                <a:ext cx="2600325" cy="3114675"/>
                <a:chOff x="4258852" y="2065609"/>
                <a:chExt cx="2600325" cy="3114675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8852" y="2065609"/>
                  <a:ext cx="2600325" cy="3114675"/>
                </a:xfrm>
                <a:prstGeom prst="rect">
                  <a:avLst/>
                </a:prstGeom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5277527" y="4696787"/>
                  <a:ext cx="5629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MCI</a:t>
                  </a: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6806464" y="2046141"/>
                <a:ext cx="2600325" cy="3114675"/>
                <a:chOff x="6901051" y="2132545"/>
                <a:chExt cx="2600325" cy="3114675"/>
              </a:xfrm>
            </p:grpSpPr>
            <p:pic>
              <p:nvPicPr>
                <p:cNvPr id="42" name="Picture 41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1051" y="2132545"/>
                  <a:ext cx="2600325" cy="3114675"/>
                </a:xfrm>
                <a:prstGeom prst="rect">
                  <a:avLst/>
                </a:prstGeom>
              </p:spPr>
            </p:pic>
            <p:sp>
              <p:nvSpPr>
                <p:cNvPr id="43" name="TextBox 42"/>
                <p:cNvSpPr txBox="1"/>
                <p:nvPr/>
              </p:nvSpPr>
              <p:spPr>
                <a:xfrm>
                  <a:off x="7649876" y="4696787"/>
                  <a:ext cx="11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Dementia</a:t>
                  </a:r>
                </a:p>
              </p:txBody>
            </p:sp>
          </p:grpSp>
        </p:grpSp>
        <p:sp>
          <p:nvSpPr>
            <p:cNvPr id="22" name="TextBox 21"/>
            <p:cNvSpPr txBox="1"/>
            <p:nvPr/>
          </p:nvSpPr>
          <p:spPr>
            <a:xfrm>
              <a:off x="3191813" y="4720633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CN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68734" y="4700778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MCI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11500" y="4720633"/>
              <a:ext cx="11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Dementia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22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940" y="357259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SALIENCE network (SAL)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0" y="5997226"/>
            <a:ext cx="10492789" cy="816084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Symmetric correlation matrices for 7 SAL nodes for CN, MCI, Dementia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-4690" y="1369066"/>
            <a:ext cx="12186858" cy="4572000"/>
            <a:chOff x="0" y="1130710"/>
            <a:chExt cx="12186858" cy="45720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30710"/>
              <a:ext cx="4572000" cy="4572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0168" y="1130710"/>
              <a:ext cx="4572000" cy="4572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858" y="1130710"/>
              <a:ext cx="4572000" cy="45720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625772" y="1209366"/>
              <a:ext cx="305468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SAL CN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62746" y="1209366"/>
              <a:ext cx="306569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SAL Dementia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69180" y="1209366"/>
              <a:ext cx="312127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SAL MCI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7784" y="1755648"/>
              <a:ext cx="3140958" cy="31638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59338" y="1755648"/>
              <a:ext cx="3140958" cy="31638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160774" y="1755648"/>
              <a:ext cx="3140958" cy="31638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893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940" y="357259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Salience network (sal)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0" y="4713784"/>
            <a:ext cx="10492789" cy="181215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ROI: right anterior cingulate cortex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Correlation: left and right posterior intraparietal sulcus (IPS)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Anti-correlation: left and right anterior IPS; left and right frontal-eye fields (FEF)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1128940" y="1429274"/>
            <a:ext cx="10367533" cy="3284510"/>
            <a:chOff x="300467" y="1870841"/>
            <a:chExt cx="10367533" cy="3284510"/>
          </a:xfrm>
        </p:grpSpPr>
        <p:sp>
          <p:nvSpPr>
            <p:cNvPr id="59" name="Rectangle 58"/>
            <p:cNvSpPr/>
            <p:nvPr/>
          </p:nvSpPr>
          <p:spPr>
            <a:xfrm>
              <a:off x="300467" y="1870841"/>
              <a:ext cx="10367533" cy="3284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767" y="2026246"/>
              <a:ext cx="2747677" cy="2747677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804" y="2026246"/>
              <a:ext cx="2747677" cy="2747677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730" y="2026246"/>
              <a:ext cx="2747677" cy="2747677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6693" y="2026246"/>
              <a:ext cx="2743408" cy="2743408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521499" y="4584988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CN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70562" y="4584988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MCI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24686" y="4584988"/>
              <a:ext cx="11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Dementia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28255" y="2253516"/>
              <a:ext cx="880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</a:t>
              </a:r>
              <a:r>
                <a:rPr lang="en-US" sz="1400" baseline="-25000" dirty="0"/>
                <a:t>CDT</a:t>
              </a:r>
              <a:r>
                <a:rPr lang="en-US" sz="1400" dirty="0"/>
                <a:t>=0.05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528084" y="2253517"/>
              <a:ext cx="880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</a:t>
              </a:r>
              <a:r>
                <a:rPr lang="en-US" sz="1400" baseline="-25000" dirty="0"/>
                <a:t>CDT</a:t>
              </a:r>
              <a:r>
                <a:rPr lang="en-US" sz="1400" dirty="0"/>
                <a:t>=0.10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052293" y="2040677"/>
              <a:ext cx="422640" cy="31146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3808" y="3026940"/>
              <a:ext cx="142491" cy="1241124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10033985" y="4259131"/>
              <a:ext cx="542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&lt;-</a:t>
              </a:r>
              <a:r>
                <a:rPr lang="en-US" sz="1200" dirty="0">
                  <a:solidFill>
                    <a:schemeClr val="bg1"/>
                  </a:solidFill>
                </a:rPr>
                <a:t>2.58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073563" y="2757111"/>
              <a:ext cx="510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&gt;</a:t>
              </a:r>
              <a:r>
                <a:rPr lang="en-US" sz="1200" dirty="0">
                  <a:solidFill>
                    <a:schemeClr val="bg1"/>
                  </a:solidFill>
                </a:rPr>
                <a:t>2.58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421282" y="4597976"/>
              <a:ext cx="11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Dementia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711736" y="2253515"/>
              <a:ext cx="880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</a:t>
              </a:r>
              <a:r>
                <a:rPr lang="en-US" sz="1400" baseline="-25000" dirty="0"/>
                <a:t>CDT</a:t>
              </a:r>
              <a:r>
                <a:rPr lang="en-US" sz="1400" dirty="0"/>
                <a:t>=0.05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89633" y="2253514"/>
              <a:ext cx="880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</a:t>
              </a:r>
              <a:r>
                <a:rPr lang="en-US" sz="1400" baseline="-25000" dirty="0"/>
                <a:t>CDT</a:t>
              </a:r>
              <a:r>
                <a:rPr lang="en-US" sz="1400" dirty="0"/>
                <a:t>=0.05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8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940" y="357259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err="1"/>
              <a:t>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0" y="1835829"/>
            <a:ext cx="10310359" cy="46375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Work presented here is a research snapshot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Manuscript(s) in preparation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Peer-review pending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940" y="357259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Sensory-motor network (smn)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0" y="4814586"/>
            <a:ext cx="10492789" cy="17557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ROI: supplementary motor area (SMA)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Correlation: left and right motor cortex, left and right primary auditory cortex, left and right primary visual cortex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01443" y="1546981"/>
            <a:ext cx="8100812" cy="3267605"/>
            <a:chOff x="2103120" y="1822360"/>
            <a:chExt cx="8100812" cy="3267605"/>
          </a:xfrm>
        </p:grpSpPr>
        <p:grpSp>
          <p:nvGrpSpPr>
            <p:cNvPr id="22" name="Group 21"/>
            <p:cNvGrpSpPr/>
            <p:nvPr/>
          </p:nvGrpSpPr>
          <p:grpSpPr>
            <a:xfrm>
              <a:off x="2103120" y="1822360"/>
              <a:ext cx="8100812" cy="3228627"/>
              <a:chOff x="1998247" y="2132975"/>
              <a:chExt cx="8031678" cy="3114675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8406" y="2132975"/>
                <a:ext cx="2600325" cy="3114675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1714" y="2132975"/>
                <a:ext cx="2600325" cy="3114675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8247" y="2132975"/>
                <a:ext cx="2600325" cy="3114675"/>
              </a:xfrm>
              <a:prstGeom prst="rect">
                <a:avLst/>
              </a:prstGeom>
            </p:spPr>
          </p:pic>
          <p:grpSp>
            <p:nvGrpSpPr>
              <p:cNvPr id="26" name="Group 25"/>
              <p:cNvGrpSpPr/>
              <p:nvPr/>
            </p:nvGrpSpPr>
            <p:grpSpPr>
              <a:xfrm>
                <a:off x="9577126" y="2132975"/>
                <a:ext cx="452799" cy="3114675"/>
                <a:chOff x="8673597" y="720589"/>
                <a:chExt cx="452799" cy="3114675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8673597" y="720589"/>
                  <a:ext cx="422640" cy="31146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6742" y="987290"/>
                  <a:ext cx="296351" cy="2581275"/>
                </a:xfrm>
                <a:prstGeom prst="rect">
                  <a:avLst/>
                </a:prstGeom>
              </p:spPr>
            </p:pic>
            <p:sp>
              <p:nvSpPr>
                <p:cNvPr id="46" name="TextBox 45"/>
                <p:cNvSpPr txBox="1"/>
                <p:nvPr/>
              </p:nvSpPr>
              <p:spPr>
                <a:xfrm>
                  <a:off x="8678837" y="3536261"/>
                  <a:ext cx="44755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/>
                    <a:t>&lt;-2.58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8694868" y="806456"/>
                  <a:ext cx="41549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/>
                    <a:t>&gt;2.58</a:t>
                  </a:r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2883013" y="2132975"/>
                <a:ext cx="457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CN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620389" y="2132975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MCI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094715" y="2132975"/>
                <a:ext cx="11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Dementia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191813" y="4720633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68734" y="4700778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MCI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09820" y="4720633"/>
              <a:ext cx="11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Dementia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567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940" y="357259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SENSORY-MOTOR NETWORK (SMN)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0" y="5997226"/>
            <a:ext cx="10492789" cy="816084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Symmetric correlation matrices for 7 SMN nodes for CN, MCI, Dementia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7046" y="1369066"/>
            <a:ext cx="12177026" cy="4572000"/>
            <a:chOff x="0" y="1133172"/>
            <a:chExt cx="12177026" cy="4572000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33172"/>
              <a:ext cx="4572000" cy="45720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1133172"/>
              <a:ext cx="4572000" cy="45720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5026" y="1133172"/>
              <a:ext cx="4572000" cy="45720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625772" y="1209366"/>
              <a:ext cx="305468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SMN CN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62746" y="1209366"/>
              <a:ext cx="306569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SMN Dementia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69180" y="1209366"/>
              <a:ext cx="312127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SMN MCI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7784" y="1755648"/>
              <a:ext cx="3140958" cy="31638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359338" y="1755648"/>
              <a:ext cx="3140958" cy="31638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160774" y="1755648"/>
              <a:ext cx="3140958" cy="31638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283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940" y="357259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Default mode network (dmn)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0" y="5109979"/>
            <a:ext cx="10492789" cy="15268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Text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489604" y="1529339"/>
            <a:ext cx="5184670" cy="4763753"/>
            <a:chOff x="5296450" y="1152414"/>
            <a:chExt cx="5184670" cy="4763753"/>
          </a:xfrm>
        </p:grpSpPr>
        <p:sp>
          <p:nvSpPr>
            <p:cNvPr id="21" name="Rectangle 20"/>
            <p:cNvSpPr/>
            <p:nvPr/>
          </p:nvSpPr>
          <p:spPr>
            <a:xfrm>
              <a:off x="5296450" y="1152414"/>
              <a:ext cx="5154511" cy="47637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0028321" y="2669533"/>
              <a:ext cx="452799" cy="3155191"/>
              <a:chOff x="8673597" y="720589"/>
              <a:chExt cx="452799" cy="311467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8673597" y="720589"/>
                <a:ext cx="422640" cy="31146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6742" y="987290"/>
                <a:ext cx="296351" cy="2581275"/>
              </a:xfrm>
              <a:prstGeom prst="rect">
                <a:avLst/>
              </a:prstGeom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8678837" y="3536261"/>
                <a:ext cx="4475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&lt;-2.58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694868" y="806456"/>
                <a:ext cx="41549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&gt;2.58</a:t>
                </a: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822" y="4088359"/>
              <a:ext cx="1464134" cy="175374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822" y="2669534"/>
              <a:ext cx="1464134" cy="1464134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6450" y="1317523"/>
              <a:ext cx="1603170" cy="1338426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1987" y="4078247"/>
              <a:ext cx="1464134" cy="1753743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1987" y="2662235"/>
              <a:ext cx="1464134" cy="1464134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095" y="1317523"/>
              <a:ext cx="1603170" cy="1338426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4187" y="4070982"/>
              <a:ext cx="1464134" cy="1753743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4187" y="2669534"/>
              <a:ext cx="1464134" cy="1464134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8295" y="1317523"/>
              <a:ext cx="1603170" cy="1338426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5867952" y="1152414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CN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32566" y="1152414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MCI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738543" y="1152414"/>
              <a:ext cx="11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Dementia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005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940" y="357259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Default mode network (dmn)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0" y="5109979"/>
            <a:ext cx="10492789" cy="15268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Text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32334" y="1516549"/>
            <a:ext cx="12126794" cy="4572000"/>
            <a:chOff x="65206" y="1054510"/>
            <a:chExt cx="12126794" cy="457200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6" y="1054510"/>
              <a:ext cx="4572000" cy="45720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2603" y="1054510"/>
              <a:ext cx="4572000" cy="45720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1054510"/>
              <a:ext cx="4572000" cy="4572000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/>
          </p:nvGrpSpPr>
          <p:grpSpPr>
            <a:xfrm>
              <a:off x="665100" y="1209366"/>
              <a:ext cx="10658127" cy="369332"/>
              <a:chOff x="665100" y="1209366"/>
              <a:chExt cx="10658127" cy="369332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665100" y="1209366"/>
                <a:ext cx="3054682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CN Group ROI Pair Corr. Matrix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162746" y="1209366"/>
                <a:ext cx="3160481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MCI Group ROI Pair Corr. Matrix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369180" y="1209366"/>
                <a:ext cx="3160481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MCI Group ROI Pair Corr. Matrix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491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940" y="357259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ADNI resting state fMRI sub-study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0" y="1835830"/>
            <a:ext cx="10310359" cy="43781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886 scan pairs (MRI + rsfMRI) from 220 subjects (as of August, 2016)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Phillips 3T scanners at 14 sites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Multi-stage image and quality processing procedure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Combination AFNI, FSL and home-grown (shell programming; R)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98 scan pairs met all entrance criteria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2400" dirty="0"/>
              <a:t>Maximize commonality in image acquisition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Eliminate subject head-motion as confounding variable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Achieve matched samples across clinical groups (CN, MCI, 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Alzheimer’s Disease Neuroimaging Initiative (ADNI) -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3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 Overview -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52414"/>
            <a:ext cx="10593388" cy="436902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Dementia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Decline in </a:t>
            </a:r>
            <a:r>
              <a:rPr lang="en-US" sz="2800" b="1" dirty="0"/>
              <a:t>cognitive</a:t>
            </a:r>
            <a:r>
              <a:rPr lang="en-US" sz="2800" dirty="0"/>
              <a:t> function that impairs ability to perform activities of daily living (independence)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Mild Cognitive Impairment (MCI)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Measurable decline in </a:t>
            </a:r>
            <a:r>
              <a:rPr lang="en-US" sz="2800" b="1" dirty="0"/>
              <a:t>cognitive</a:t>
            </a:r>
            <a:r>
              <a:rPr lang="en-US" sz="2800" dirty="0"/>
              <a:t> function, but not problematic with respect to activities of daily living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Normal aging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Subtle slowing or decline in memory skills, cognitive speed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Fine line between normal aging and MCI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9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lvl="2" indent="-274320">
              <a:lnSpc>
                <a:spcPct val="100000"/>
              </a:lnSpc>
              <a:spcBef>
                <a:spcPts val="1800"/>
              </a:spcBef>
            </a:pPr>
            <a:r>
              <a:rPr lang="en-US" sz="2400" dirty="0"/>
              <a:t>No known cure for the </a:t>
            </a:r>
            <a:r>
              <a:rPr lang="en-US" sz="2400" b="1" dirty="0"/>
              <a:t>underlying causes </a:t>
            </a:r>
            <a:r>
              <a:rPr lang="en-US" sz="2400" dirty="0"/>
              <a:t>of A</a:t>
            </a:r>
            <a:r>
              <a:rPr lang="el-GR" sz="2400" dirty="0"/>
              <a:t>β</a:t>
            </a:r>
            <a:r>
              <a:rPr lang="en-US" sz="2400" dirty="0"/>
              <a:t> and </a:t>
            </a:r>
            <a:r>
              <a:rPr lang="el-GR" sz="2400" dirty="0"/>
              <a:t>τ</a:t>
            </a:r>
            <a:r>
              <a:rPr lang="en-US" sz="2400" dirty="0"/>
              <a:t> protein</a:t>
            </a:r>
          </a:p>
          <a:p>
            <a:pPr marL="274320" lvl="2" indent="-274320">
              <a:lnSpc>
                <a:spcPct val="100000"/>
              </a:lnSpc>
              <a:spcBef>
                <a:spcPts val="1800"/>
              </a:spcBef>
            </a:pPr>
            <a:r>
              <a:rPr lang="en-US" sz="2400" dirty="0"/>
              <a:t>Drug therapies target symptoms – clear A</a:t>
            </a:r>
            <a:r>
              <a:rPr lang="el-GR" sz="2400" dirty="0"/>
              <a:t>β</a:t>
            </a:r>
            <a:r>
              <a:rPr lang="en-US" sz="2400" dirty="0"/>
              <a:t>, e.g., aducanumab* </a:t>
            </a:r>
          </a:p>
          <a:p>
            <a:pPr marL="274320" lvl="2" indent="-274320">
              <a:lnSpc>
                <a:spcPct val="100000"/>
              </a:lnSpc>
              <a:spcBef>
                <a:spcPts val="1800"/>
              </a:spcBef>
            </a:pPr>
            <a:r>
              <a:rPr lang="en-US" sz="2400" dirty="0"/>
              <a:t>Drug therapies target functional loss, e.g., cholinesterase inhibitors (donepezil, galantamine, rivastigmine), e.g., glutamate antagonist (memantine) blocks NMDA receptors</a:t>
            </a:r>
          </a:p>
          <a:p>
            <a:pPr marL="274320" lvl="2" indent="-274320">
              <a:lnSpc>
                <a:spcPct val="100000"/>
              </a:lnSpc>
              <a:spcBef>
                <a:spcPts val="1800"/>
              </a:spcBef>
            </a:pPr>
            <a:r>
              <a:rPr lang="en-US" sz="2400" dirty="0"/>
              <a:t>Chemistry - cognition link is indirect; promising therapies have failed in Phase III clinical trials, e.g., (solanezumab)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3822" y="5943600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*Sevigny, et al., (2016).  </a:t>
            </a:r>
            <a:r>
              <a:rPr lang="en-US" i="1" dirty="0"/>
              <a:t>Nature</a:t>
            </a:r>
            <a:r>
              <a:rPr lang="en-US" dirty="0"/>
              <a:t>.  537:50-56.</a:t>
            </a:r>
          </a:p>
        </p:txBody>
      </p:sp>
    </p:spTree>
    <p:extLst>
      <p:ext uri="{BB962C8B-B14F-4D97-AF65-F5344CB8AC3E}">
        <p14:creationId xmlns:p14="http://schemas.microsoft.com/office/powerpoint/2010/main" val="113727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940" y="357259"/>
            <a:ext cx="9905998" cy="147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Research program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0" y="1835829"/>
            <a:ext cx="9824195" cy="46375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Generate and apply targeted research findings in systems neuroscience* to improve Alzheimer’s Disease prevention, diagnosis and therapy – </a:t>
            </a:r>
            <a:r>
              <a:rPr lang="en-US" sz="2800" i="1" dirty="0"/>
              <a:t>translational neuroscience.</a:t>
            </a:r>
          </a:p>
          <a:p>
            <a:pPr>
              <a:lnSpc>
                <a:spcPct val="100000"/>
              </a:lnSpc>
            </a:pPr>
            <a:endParaRPr lang="en-US" sz="2800" i="1" dirty="0"/>
          </a:p>
          <a:p>
            <a:pPr>
              <a:lnSpc>
                <a:spcPct val="100000"/>
              </a:lnSpc>
            </a:pPr>
            <a:endParaRPr lang="en-US" sz="2800" i="1" dirty="0"/>
          </a:p>
          <a:p>
            <a:pPr marL="0" indent="0">
              <a:lnSpc>
                <a:spcPct val="100000"/>
              </a:lnSpc>
              <a:buNone/>
            </a:pPr>
            <a:endParaRPr lang="en-US" sz="2800" i="1" dirty="0"/>
          </a:p>
          <a:p>
            <a:pPr marL="0" indent="0">
              <a:lnSpc>
                <a:spcPct val="100000"/>
              </a:lnSpc>
              <a:buNone/>
            </a:pPr>
            <a:endParaRPr lang="en-US" sz="2800" i="1" dirty="0"/>
          </a:p>
          <a:p>
            <a:pPr>
              <a:lnSpc>
                <a:spcPct val="100000"/>
              </a:lnSpc>
            </a:pPr>
            <a:r>
              <a:rPr lang="en-US" i="1" dirty="0"/>
              <a:t>*Systems neuroscience includes biostatistics, clinical, cognitive, computational, genetic, neuroimaging and neurophysiological disciplines.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4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940" y="357259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0" y="1835829"/>
            <a:ext cx="10310359" cy="46375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Confirm efficacy of Alzheimer’s Disease Neuroimaging Initiative (ADNI) fMRI data for task-free resting-state network (RSN) analysis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Confirm and extend key group-level findings of disruption of intra-RSN, inter-RSN and select inter-network node correlation structure in the progression from Cognitively Normal (CN) to Mild Cognitive Impairment (MCI) and Dementia (D)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Confirm and extend key group-level findings of disruption of correlation structure involving entorhinal cortex (EC), hippocampus (H), parahippocampal gyrus (PHG), and parietal cortex (PC) 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4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940" y="357259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Discussion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0" y="1835830"/>
            <a:ext cx="10310359" cy="43781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Alzheimer’s Disease Neuroimaging Initiative (ADNI) Overview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Results with Task-Free RSNs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Results with Key Anatomical Locations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Comparison with Previous Findings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Next Steps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940" y="357259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ADNI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0" y="1835830"/>
            <a:ext cx="10310359" cy="43781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Ongoing public-private multi-site cohort study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PI: Michael Weiner, MD (UCSF)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Goal: detect and track AD through biomarkers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PET+FDG; PET + Florbetapir F18; MRI; Genetic (APOE); CSF; Cognitive;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50+ sites; &gt; 1000 Participants; open data-sharing model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ADNI 1 (2004); ADNI GO (2009); ADNI 2 (2010); ADNI 3 (2015)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ADNI 2 included a sub-study on task-free resting-state fMRI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focus of this presentation is on the ADNI 2 rs-fMRI data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5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 pathologic cascade and biomarkers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41413" y="1846715"/>
            <a:ext cx="2603274" cy="4133318"/>
          </a:xfrm>
        </p:spPr>
        <p:txBody>
          <a:bodyPr>
            <a:normAutofit/>
          </a:bodyPr>
          <a:lstStyle/>
          <a:p>
            <a:r>
              <a:rPr lang="en-US" sz="2800" dirty="0"/>
              <a:t>Hypothetical model of AD biomarkers</a:t>
            </a:r>
          </a:p>
          <a:p>
            <a:r>
              <a:rPr lang="en-US" sz="2800" dirty="0"/>
              <a:t>Detection</a:t>
            </a:r>
          </a:p>
          <a:p>
            <a:r>
              <a:rPr lang="en-US" sz="2800" dirty="0"/>
              <a:t>Tracking</a:t>
            </a:r>
          </a:p>
          <a:p>
            <a:r>
              <a:rPr lang="en-US" sz="2800" dirty="0"/>
              <a:t>Prediction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35864" y="6382805"/>
            <a:ext cx="75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From: Clark, et al., (2013). </a:t>
            </a:r>
            <a:r>
              <a:rPr lang="en-US" i="1" dirty="0"/>
              <a:t>Lancet Neurol. </a:t>
            </a:r>
            <a:r>
              <a:rPr lang="en-US" dirty="0"/>
              <a:t>12(2): 207–216.</a:t>
            </a:r>
          </a:p>
        </p:txBody>
      </p:sp>
      <p:pic>
        <p:nvPicPr>
          <p:cNvPr id="1026" name="Picture 2" descr="Image result for Clark 2013 Lancet Alzheimers Disease Mod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763" y="1846715"/>
            <a:ext cx="7832662" cy="40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12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940" y="357259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ADNI resting state fMRI sub-study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0" y="1835830"/>
            <a:ext cx="10492789" cy="43781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886 scan pairs (MRI + rsfMRI) from 220 subjects (as of August, 2016)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Phillips 3T scanners at 14 sites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Downloaded from LONI (USC)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Applied multi-stage image and quality processing procedures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Combination AFNI (NIMH), FSL and home-grown (shell programming; R)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98 scan pairs met all entrance criteria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2400" dirty="0"/>
              <a:t>Maximize commonality in image acquisition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Eliminate subject head-motion as confounding variable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Achieve matched samples across clinical groups (CN, MCI, 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9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940" y="357259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ADNI resting state fMRI sub-study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0" y="1835830"/>
            <a:ext cx="10492789" cy="13891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Demographics “cleaned” ADNI 2 task-free resting state fMRI dataset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145857"/>
              </p:ext>
            </p:extLst>
          </p:nvPr>
        </p:nvGraphicFramePr>
        <p:xfrm>
          <a:off x="1128940" y="2530405"/>
          <a:ext cx="9982200" cy="344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4" imgW="5930864" imgH="2051139" progId="Word.Document.12">
                  <p:embed/>
                </p:oleObj>
              </mc:Choice>
              <mc:Fallback>
                <p:oleObj name="Document" r:id="rId4" imgW="5930864" imgH="20511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8940" y="2530405"/>
                        <a:ext cx="9982200" cy="3440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573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940" y="357259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ADNI resting state fMRI sub-study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0" y="1835830"/>
            <a:ext cx="10492789" cy="13891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Preprocessing “cleaned” ADNI 2 task-free resting state fMRI dataset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2-FEB-2017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Kamil A. Grajski/NuroSci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815638"/>
              </p:ext>
            </p:extLst>
          </p:nvPr>
        </p:nvGraphicFramePr>
        <p:xfrm>
          <a:off x="1128940" y="2530405"/>
          <a:ext cx="10794976" cy="4311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Document" r:id="rId4" imgW="5930864" imgH="2372024" progId="Word.Document.12">
                  <p:embed/>
                </p:oleObj>
              </mc:Choice>
              <mc:Fallback>
                <p:oleObj name="Document" r:id="rId4" imgW="5930864" imgH="23720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8940" y="2530405"/>
                        <a:ext cx="10794976" cy="4311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21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EF0E57-12D2-4B54-A790-AA6D167593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1510</Words>
  <Application>Microsoft Office PowerPoint</Application>
  <PresentationFormat>Widescreen</PresentationFormat>
  <Paragraphs>314</Paragraphs>
  <Slides>28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Trebuchet MS</vt:lpstr>
      <vt:lpstr>Tw Cen MT</vt:lpstr>
      <vt:lpstr>Circuit</vt:lpstr>
      <vt:lpstr>Document</vt:lpstr>
      <vt:lpstr>Disruption of Cortical Resting state Network correlation Structure in mild cognitive impairment and Alzheimer’s disease  </vt:lpstr>
      <vt:lpstr>disclaimerS</vt:lpstr>
      <vt:lpstr>conclusions</vt:lpstr>
      <vt:lpstr>Discussion topics</vt:lpstr>
      <vt:lpstr>ADNI Overview</vt:lpstr>
      <vt:lpstr>AD pathologic cascade and biomarkers</vt:lpstr>
      <vt:lpstr>ADNI resting state fMRI sub-study Overview</vt:lpstr>
      <vt:lpstr>ADNI resting state fMRI sub-study Overview</vt:lpstr>
      <vt:lpstr>ADNI resting state fMRI sub-study Overview</vt:lpstr>
      <vt:lpstr>Seed-based Region of Interest (ROI) Method</vt:lpstr>
      <vt:lpstr>Default mode network (dmn)</vt:lpstr>
      <vt:lpstr>Default mode network (dmn)</vt:lpstr>
      <vt:lpstr>CONTROL network (CON)</vt:lpstr>
      <vt:lpstr>CONTROL network (CON)</vt:lpstr>
      <vt:lpstr>Dorsal attention network (DAN)</vt:lpstr>
      <vt:lpstr>DORSAL ATTENTION network (dAn)</vt:lpstr>
      <vt:lpstr>Salience network (sal)</vt:lpstr>
      <vt:lpstr>SALIENCE network (SAL)</vt:lpstr>
      <vt:lpstr>Salience network (sal)</vt:lpstr>
      <vt:lpstr>Sensory-motor network (smn)</vt:lpstr>
      <vt:lpstr>SENSORY-MOTOR NETWORK (SMN)</vt:lpstr>
      <vt:lpstr>Default mode network (dmn)</vt:lpstr>
      <vt:lpstr>Default mode network (dmn)</vt:lpstr>
      <vt:lpstr>ADNI resting state fMRI sub-study Overview</vt:lpstr>
      <vt:lpstr>Alzheimer’s Disease Neuroimaging Initiative (ADNI) - Overview</vt:lpstr>
      <vt:lpstr>AD Overview - Definitions</vt:lpstr>
      <vt:lpstr>Treatment</vt:lpstr>
      <vt:lpstr>Research program 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2016-01-20T14:43:35Z</dcterms:created>
  <dcterms:modified xsi:type="dcterms:W3CDTF">2017-01-27T17:47:08Z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TC030310279991</vt:lpwstr>
  </property>
</Properties>
</file>