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7" r:id="rId4"/>
    <p:sldId id="268" r:id="rId5"/>
    <p:sldId id="259" r:id="rId6"/>
    <p:sldId id="258" r:id="rId7"/>
    <p:sldId id="260" r:id="rId8"/>
    <p:sldId id="263" r:id="rId9"/>
    <p:sldId id="264" r:id="rId10"/>
    <p:sldId id="261" r:id="rId11"/>
    <p:sldId id="266" r:id="rId12"/>
    <p:sldId id="262" r:id="rId13"/>
    <p:sldId id="265" r:id="rId14"/>
    <p:sldId id="270" r:id="rId15"/>
    <p:sldId id="271" r:id="rId16"/>
    <p:sldId id="272" r:id="rId17"/>
    <p:sldId id="269" r:id="rId18"/>
    <p:sldId id="273" r:id="rId19"/>
    <p:sldId id="274" r:id="rId20"/>
    <p:sldId id="275" r:id="rId21"/>
    <p:sldId id="276" r:id="rId22"/>
    <p:sldId id="279" r:id="rId23"/>
    <p:sldId id="277" r:id="rId24"/>
    <p:sldId id="278"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35"/>
  </p:normalViewPr>
  <p:slideViewPr>
    <p:cSldViewPr snapToGrid="0" snapToObjects="1">
      <p:cViewPr varScale="1">
        <p:scale>
          <a:sx n="76" d="100"/>
          <a:sy n="76" d="100"/>
        </p:scale>
        <p:origin x="126" y="2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9A22F-FE19-C24A-88A8-2E65F3704B1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474DCD1-D118-2944-A9A3-07F2E120D51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7A9F51C-3FAD-EC4B-A41D-443112A3F827}"/>
              </a:ext>
            </a:extLst>
          </p:cNvPr>
          <p:cNvSpPr>
            <a:spLocks noGrp="1"/>
          </p:cNvSpPr>
          <p:nvPr>
            <p:ph type="dt" sz="half" idx="10"/>
          </p:nvPr>
        </p:nvSpPr>
        <p:spPr/>
        <p:txBody>
          <a:bodyPr/>
          <a:lstStyle/>
          <a:p>
            <a:fld id="{1993EBB3-CD81-D746-BB91-DC6DE2AE15DB}" type="datetimeFigureOut">
              <a:rPr lang="en-US" smtClean="0"/>
              <a:t>10/1/2020</a:t>
            </a:fld>
            <a:endParaRPr lang="en-US"/>
          </a:p>
        </p:txBody>
      </p:sp>
      <p:sp>
        <p:nvSpPr>
          <p:cNvPr id="5" name="Footer Placeholder 4">
            <a:extLst>
              <a:ext uri="{FF2B5EF4-FFF2-40B4-BE49-F238E27FC236}">
                <a16:creationId xmlns:a16="http://schemas.microsoft.com/office/drawing/2014/main" id="{81BF6EE9-6190-7E45-9145-8DF48E917D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D610C9-BDBB-B844-9546-FFC2D0F3D497}"/>
              </a:ext>
            </a:extLst>
          </p:cNvPr>
          <p:cNvSpPr>
            <a:spLocks noGrp="1"/>
          </p:cNvSpPr>
          <p:nvPr>
            <p:ph type="sldNum" sz="quarter" idx="12"/>
          </p:nvPr>
        </p:nvSpPr>
        <p:spPr/>
        <p:txBody>
          <a:bodyPr/>
          <a:lstStyle/>
          <a:p>
            <a:fld id="{6445E076-332D-454E-8E43-D20ACA05F180}" type="slidenum">
              <a:rPr lang="en-US" smtClean="0"/>
              <a:t>‹#›</a:t>
            </a:fld>
            <a:endParaRPr lang="en-US"/>
          </a:p>
        </p:txBody>
      </p:sp>
    </p:spTree>
    <p:extLst>
      <p:ext uri="{BB962C8B-B14F-4D97-AF65-F5344CB8AC3E}">
        <p14:creationId xmlns:p14="http://schemas.microsoft.com/office/powerpoint/2010/main" val="36028023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15B10-2932-1B48-8CE4-A0357128FA2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54E967F-B0BF-364D-95D1-4D2933493BF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6F648D-A554-B44C-A5B5-ECD498E135FE}"/>
              </a:ext>
            </a:extLst>
          </p:cNvPr>
          <p:cNvSpPr>
            <a:spLocks noGrp="1"/>
          </p:cNvSpPr>
          <p:nvPr>
            <p:ph type="dt" sz="half" idx="10"/>
          </p:nvPr>
        </p:nvSpPr>
        <p:spPr/>
        <p:txBody>
          <a:bodyPr/>
          <a:lstStyle/>
          <a:p>
            <a:fld id="{1993EBB3-CD81-D746-BB91-DC6DE2AE15DB}" type="datetimeFigureOut">
              <a:rPr lang="en-US" smtClean="0"/>
              <a:t>10/1/2020</a:t>
            </a:fld>
            <a:endParaRPr lang="en-US"/>
          </a:p>
        </p:txBody>
      </p:sp>
      <p:sp>
        <p:nvSpPr>
          <p:cNvPr id="5" name="Footer Placeholder 4">
            <a:extLst>
              <a:ext uri="{FF2B5EF4-FFF2-40B4-BE49-F238E27FC236}">
                <a16:creationId xmlns:a16="http://schemas.microsoft.com/office/drawing/2014/main" id="{1243D724-0663-BD49-A8D3-3B867818B7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6A726C-B9B5-944B-8DB7-0235284505C4}"/>
              </a:ext>
            </a:extLst>
          </p:cNvPr>
          <p:cNvSpPr>
            <a:spLocks noGrp="1"/>
          </p:cNvSpPr>
          <p:nvPr>
            <p:ph type="sldNum" sz="quarter" idx="12"/>
          </p:nvPr>
        </p:nvSpPr>
        <p:spPr/>
        <p:txBody>
          <a:bodyPr/>
          <a:lstStyle/>
          <a:p>
            <a:fld id="{6445E076-332D-454E-8E43-D20ACA05F180}" type="slidenum">
              <a:rPr lang="en-US" smtClean="0"/>
              <a:t>‹#›</a:t>
            </a:fld>
            <a:endParaRPr lang="en-US"/>
          </a:p>
        </p:txBody>
      </p:sp>
    </p:spTree>
    <p:extLst>
      <p:ext uri="{BB962C8B-B14F-4D97-AF65-F5344CB8AC3E}">
        <p14:creationId xmlns:p14="http://schemas.microsoft.com/office/powerpoint/2010/main" val="6965225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8D97B3-F187-C14E-83D5-22B28E0D293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DA9F9B-622C-4148-AAC6-34B09C31CFA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3242DC-1454-7641-9E2E-C761C968BB83}"/>
              </a:ext>
            </a:extLst>
          </p:cNvPr>
          <p:cNvSpPr>
            <a:spLocks noGrp="1"/>
          </p:cNvSpPr>
          <p:nvPr>
            <p:ph type="dt" sz="half" idx="10"/>
          </p:nvPr>
        </p:nvSpPr>
        <p:spPr/>
        <p:txBody>
          <a:bodyPr/>
          <a:lstStyle/>
          <a:p>
            <a:fld id="{1993EBB3-CD81-D746-BB91-DC6DE2AE15DB}" type="datetimeFigureOut">
              <a:rPr lang="en-US" smtClean="0"/>
              <a:t>10/1/2020</a:t>
            </a:fld>
            <a:endParaRPr lang="en-US"/>
          </a:p>
        </p:txBody>
      </p:sp>
      <p:sp>
        <p:nvSpPr>
          <p:cNvPr id="5" name="Footer Placeholder 4">
            <a:extLst>
              <a:ext uri="{FF2B5EF4-FFF2-40B4-BE49-F238E27FC236}">
                <a16:creationId xmlns:a16="http://schemas.microsoft.com/office/drawing/2014/main" id="{C1A3705B-FF7D-3E4C-B5A5-FAAB557998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14FA14-852F-6B4C-868B-4F9B7E525755}"/>
              </a:ext>
            </a:extLst>
          </p:cNvPr>
          <p:cNvSpPr>
            <a:spLocks noGrp="1"/>
          </p:cNvSpPr>
          <p:nvPr>
            <p:ph type="sldNum" sz="quarter" idx="12"/>
          </p:nvPr>
        </p:nvSpPr>
        <p:spPr/>
        <p:txBody>
          <a:bodyPr/>
          <a:lstStyle/>
          <a:p>
            <a:fld id="{6445E076-332D-454E-8E43-D20ACA05F180}" type="slidenum">
              <a:rPr lang="en-US" smtClean="0"/>
              <a:t>‹#›</a:t>
            </a:fld>
            <a:endParaRPr lang="en-US"/>
          </a:p>
        </p:txBody>
      </p:sp>
    </p:spTree>
    <p:extLst>
      <p:ext uri="{BB962C8B-B14F-4D97-AF65-F5344CB8AC3E}">
        <p14:creationId xmlns:p14="http://schemas.microsoft.com/office/powerpoint/2010/main" val="7224791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4C2C4-BECA-D446-9E51-B13E3589659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4DDBFA-6CE6-764E-94B0-E7B922D46B1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A5B7CE-C70D-CA4B-8AEE-01CFE242ED53}"/>
              </a:ext>
            </a:extLst>
          </p:cNvPr>
          <p:cNvSpPr>
            <a:spLocks noGrp="1"/>
          </p:cNvSpPr>
          <p:nvPr>
            <p:ph type="dt" sz="half" idx="10"/>
          </p:nvPr>
        </p:nvSpPr>
        <p:spPr/>
        <p:txBody>
          <a:bodyPr/>
          <a:lstStyle/>
          <a:p>
            <a:fld id="{1993EBB3-CD81-D746-BB91-DC6DE2AE15DB}" type="datetimeFigureOut">
              <a:rPr lang="en-US" smtClean="0"/>
              <a:t>10/1/2020</a:t>
            </a:fld>
            <a:endParaRPr lang="en-US"/>
          </a:p>
        </p:txBody>
      </p:sp>
      <p:sp>
        <p:nvSpPr>
          <p:cNvPr id="5" name="Footer Placeholder 4">
            <a:extLst>
              <a:ext uri="{FF2B5EF4-FFF2-40B4-BE49-F238E27FC236}">
                <a16:creationId xmlns:a16="http://schemas.microsoft.com/office/drawing/2014/main" id="{96D8AE18-9F51-C24D-89C3-A0B0032523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ADE5AB-5B47-9044-9770-B1325DC9D508}"/>
              </a:ext>
            </a:extLst>
          </p:cNvPr>
          <p:cNvSpPr>
            <a:spLocks noGrp="1"/>
          </p:cNvSpPr>
          <p:nvPr>
            <p:ph type="sldNum" sz="quarter" idx="12"/>
          </p:nvPr>
        </p:nvSpPr>
        <p:spPr/>
        <p:txBody>
          <a:bodyPr/>
          <a:lstStyle/>
          <a:p>
            <a:fld id="{6445E076-332D-454E-8E43-D20ACA05F180}" type="slidenum">
              <a:rPr lang="en-US" smtClean="0"/>
              <a:t>‹#›</a:t>
            </a:fld>
            <a:endParaRPr lang="en-US"/>
          </a:p>
        </p:txBody>
      </p:sp>
    </p:spTree>
    <p:extLst>
      <p:ext uri="{BB962C8B-B14F-4D97-AF65-F5344CB8AC3E}">
        <p14:creationId xmlns:p14="http://schemas.microsoft.com/office/powerpoint/2010/main" val="30047148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D3166-A537-764E-9838-6DED3DD311E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931FBF7-4BA0-9E40-AEAF-A1C45A88274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76C5B9D-185D-0B4C-9BA6-2BFE7E836DCC}"/>
              </a:ext>
            </a:extLst>
          </p:cNvPr>
          <p:cNvSpPr>
            <a:spLocks noGrp="1"/>
          </p:cNvSpPr>
          <p:nvPr>
            <p:ph type="dt" sz="half" idx="10"/>
          </p:nvPr>
        </p:nvSpPr>
        <p:spPr/>
        <p:txBody>
          <a:bodyPr/>
          <a:lstStyle/>
          <a:p>
            <a:fld id="{1993EBB3-CD81-D746-BB91-DC6DE2AE15DB}" type="datetimeFigureOut">
              <a:rPr lang="en-US" smtClean="0"/>
              <a:t>10/1/2020</a:t>
            </a:fld>
            <a:endParaRPr lang="en-US"/>
          </a:p>
        </p:txBody>
      </p:sp>
      <p:sp>
        <p:nvSpPr>
          <p:cNvPr id="5" name="Footer Placeholder 4">
            <a:extLst>
              <a:ext uri="{FF2B5EF4-FFF2-40B4-BE49-F238E27FC236}">
                <a16:creationId xmlns:a16="http://schemas.microsoft.com/office/drawing/2014/main" id="{DB8CF760-A7AA-334E-AB1B-663B6B2944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5B6360-4706-D842-9DA1-9684B14E95E6}"/>
              </a:ext>
            </a:extLst>
          </p:cNvPr>
          <p:cNvSpPr>
            <a:spLocks noGrp="1"/>
          </p:cNvSpPr>
          <p:nvPr>
            <p:ph type="sldNum" sz="quarter" idx="12"/>
          </p:nvPr>
        </p:nvSpPr>
        <p:spPr/>
        <p:txBody>
          <a:bodyPr/>
          <a:lstStyle/>
          <a:p>
            <a:fld id="{6445E076-332D-454E-8E43-D20ACA05F180}" type="slidenum">
              <a:rPr lang="en-US" smtClean="0"/>
              <a:t>‹#›</a:t>
            </a:fld>
            <a:endParaRPr lang="en-US"/>
          </a:p>
        </p:txBody>
      </p:sp>
    </p:spTree>
    <p:extLst>
      <p:ext uri="{BB962C8B-B14F-4D97-AF65-F5344CB8AC3E}">
        <p14:creationId xmlns:p14="http://schemas.microsoft.com/office/powerpoint/2010/main" val="535372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FF8AF-7448-4D4F-B6DD-ED43731B07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5CA265C-392D-5F4F-9391-8F80B77085A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09F24C8-0B72-B845-9021-875F09E4DE6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F109E03-B452-ED45-BB05-547C7A675CF3}"/>
              </a:ext>
            </a:extLst>
          </p:cNvPr>
          <p:cNvSpPr>
            <a:spLocks noGrp="1"/>
          </p:cNvSpPr>
          <p:nvPr>
            <p:ph type="dt" sz="half" idx="10"/>
          </p:nvPr>
        </p:nvSpPr>
        <p:spPr/>
        <p:txBody>
          <a:bodyPr/>
          <a:lstStyle/>
          <a:p>
            <a:fld id="{1993EBB3-CD81-D746-BB91-DC6DE2AE15DB}" type="datetimeFigureOut">
              <a:rPr lang="en-US" smtClean="0"/>
              <a:t>10/1/2020</a:t>
            </a:fld>
            <a:endParaRPr lang="en-US"/>
          </a:p>
        </p:txBody>
      </p:sp>
      <p:sp>
        <p:nvSpPr>
          <p:cNvPr id="6" name="Footer Placeholder 5">
            <a:extLst>
              <a:ext uri="{FF2B5EF4-FFF2-40B4-BE49-F238E27FC236}">
                <a16:creationId xmlns:a16="http://schemas.microsoft.com/office/drawing/2014/main" id="{CF315A71-86FA-674F-AEF1-64CC717BBD1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C3776F-5C4A-8B4C-B1B4-11BC5E75CFFD}"/>
              </a:ext>
            </a:extLst>
          </p:cNvPr>
          <p:cNvSpPr>
            <a:spLocks noGrp="1"/>
          </p:cNvSpPr>
          <p:nvPr>
            <p:ph type="sldNum" sz="quarter" idx="12"/>
          </p:nvPr>
        </p:nvSpPr>
        <p:spPr/>
        <p:txBody>
          <a:bodyPr/>
          <a:lstStyle/>
          <a:p>
            <a:fld id="{6445E076-332D-454E-8E43-D20ACA05F180}" type="slidenum">
              <a:rPr lang="en-US" smtClean="0"/>
              <a:t>‹#›</a:t>
            </a:fld>
            <a:endParaRPr lang="en-US"/>
          </a:p>
        </p:txBody>
      </p:sp>
    </p:spTree>
    <p:extLst>
      <p:ext uri="{BB962C8B-B14F-4D97-AF65-F5344CB8AC3E}">
        <p14:creationId xmlns:p14="http://schemas.microsoft.com/office/powerpoint/2010/main" val="3891058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D5963-1F50-624A-92C9-BBE14013834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8AFF451-0B0B-6747-8856-E6F6A5C7E6B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08CA4BE-1744-E24E-8F15-389C5961F4A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27D9F87-78DF-854D-AD43-5639D4D1592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5D117CC-AD4E-6F47-8C6E-B6EBB7D3EC3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5FEEBA0-E242-B447-8C7D-0A019BA91191}"/>
              </a:ext>
            </a:extLst>
          </p:cNvPr>
          <p:cNvSpPr>
            <a:spLocks noGrp="1"/>
          </p:cNvSpPr>
          <p:nvPr>
            <p:ph type="dt" sz="half" idx="10"/>
          </p:nvPr>
        </p:nvSpPr>
        <p:spPr/>
        <p:txBody>
          <a:bodyPr/>
          <a:lstStyle/>
          <a:p>
            <a:fld id="{1993EBB3-CD81-D746-BB91-DC6DE2AE15DB}" type="datetimeFigureOut">
              <a:rPr lang="en-US" smtClean="0"/>
              <a:t>10/1/2020</a:t>
            </a:fld>
            <a:endParaRPr lang="en-US"/>
          </a:p>
        </p:txBody>
      </p:sp>
      <p:sp>
        <p:nvSpPr>
          <p:cNvPr id="8" name="Footer Placeholder 7">
            <a:extLst>
              <a:ext uri="{FF2B5EF4-FFF2-40B4-BE49-F238E27FC236}">
                <a16:creationId xmlns:a16="http://schemas.microsoft.com/office/drawing/2014/main" id="{052690CD-2205-B141-A393-2AA306DD608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5F0E1F9-41A1-0F4E-A0FA-2DFB5C02D1F7}"/>
              </a:ext>
            </a:extLst>
          </p:cNvPr>
          <p:cNvSpPr>
            <a:spLocks noGrp="1"/>
          </p:cNvSpPr>
          <p:nvPr>
            <p:ph type="sldNum" sz="quarter" idx="12"/>
          </p:nvPr>
        </p:nvSpPr>
        <p:spPr/>
        <p:txBody>
          <a:bodyPr/>
          <a:lstStyle/>
          <a:p>
            <a:fld id="{6445E076-332D-454E-8E43-D20ACA05F180}" type="slidenum">
              <a:rPr lang="en-US" smtClean="0"/>
              <a:t>‹#›</a:t>
            </a:fld>
            <a:endParaRPr lang="en-US"/>
          </a:p>
        </p:txBody>
      </p:sp>
    </p:spTree>
    <p:extLst>
      <p:ext uri="{BB962C8B-B14F-4D97-AF65-F5344CB8AC3E}">
        <p14:creationId xmlns:p14="http://schemas.microsoft.com/office/powerpoint/2010/main" val="42402436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32731-ADF7-374A-A093-F06C3C7F541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6BDD745-A28C-E647-8846-394A88891451}"/>
              </a:ext>
            </a:extLst>
          </p:cNvPr>
          <p:cNvSpPr>
            <a:spLocks noGrp="1"/>
          </p:cNvSpPr>
          <p:nvPr>
            <p:ph type="dt" sz="half" idx="10"/>
          </p:nvPr>
        </p:nvSpPr>
        <p:spPr/>
        <p:txBody>
          <a:bodyPr/>
          <a:lstStyle/>
          <a:p>
            <a:fld id="{1993EBB3-CD81-D746-BB91-DC6DE2AE15DB}" type="datetimeFigureOut">
              <a:rPr lang="en-US" smtClean="0"/>
              <a:t>10/1/2020</a:t>
            </a:fld>
            <a:endParaRPr lang="en-US"/>
          </a:p>
        </p:txBody>
      </p:sp>
      <p:sp>
        <p:nvSpPr>
          <p:cNvPr id="4" name="Footer Placeholder 3">
            <a:extLst>
              <a:ext uri="{FF2B5EF4-FFF2-40B4-BE49-F238E27FC236}">
                <a16:creationId xmlns:a16="http://schemas.microsoft.com/office/drawing/2014/main" id="{ED1DE92B-D7A6-C244-A510-3731B244DEC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C7F586C-F387-8D49-BD87-D60FB253626E}"/>
              </a:ext>
            </a:extLst>
          </p:cNvPr>
          <p:cNvSpPr>
            <a:spLocks noGrp="1"/>
          </p:cNvSpPr>
          <p:nvPr>
            <p:ph type="sldNum" sz="quarter" idx="12"/>
          </p:nvPr>
        </p:nvSpPr>
        <p:spPr/>
        <p:txBody>
          <a:bodyPr/>
          <a:lstStyle/>
          <a:p>
            <a:fld id="{6445E076-332D-454E-8E43-D20ACA05F180}" type="slidenum">
              <a:rPr lang="en-US" smtClean="0"/>
              <a:t>‹#›</a:t>
            </a:fld>
            <a:endParaRPr lang="en-US"/>
          </a:p>
        </p:txBody>
      </p:sp>
    </p:spTree>
    <p:extLst>
      <p:ext uri="{BB962C8B-B14F-4D97-AF65-F5344CB8AC3E}">
        <p14:creationId xmlns:p14="http://schemas.microsoft.com/office/powerpoint/2010/main" val="2437212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7635D00-BFFA-3A47-A5C4-BA5DD0F46ADC}"/>
              </a:ext>
            </a:extLst>
          </p:cNvPr>
          <p:cNvSpPr>
            <a:spLocks noGrp="1"/>
          </p:cNvSpPr>
          <p:nvPr>
            <p:ph type="dt" sz="half" idx="10"/>
          </p:nvPr>
        </p:nvSpPr>
        <p:spPr/>
        <p:txBody>
          <a:bodyPr/>
          <a:lstStyle/>
          <a:p>
            <a:fld id="{1993EBB3-CD81-D746-BB91-DC6DE2AE15DB}" type="datetimeFigureOut">
              <a:rPr lang="en-US" smtClean="0"/>
              <a:t>10/1/2020</a:t>
            </a:fld>
            <a:endParaRPr lang="en-US"/>
          </a:p>
        </p:txBody>
      </p:sp>
      <p:sp>
        <p:nvSpPr>
          <p:cNvPr id="3" name="Footer Placeholder 2">
            <a:extLst>
              <a:ext uri="{FF2B5EF4-FFF2-40B4-BE49-F238E27FC236}">
                <a16:creationId xmlns:a16="http://schemas.microsoft.com/office/drawing/2014/main" id="{858DF07F-222F-4245-8150-77EC6116DD5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9BA5994-A1D0-7D41-A95F-F52026FB2998}"/>
              </a:ext>
            </a:extLst>
          </p:cNvPr>
          <p:cNvSpPr>
            <a:spLocks noGrp="1"/>
          </p:cNvSpPr>
          <p:nvPr>
            <p:ph type="sldNum" sz="quarter" idx="12"/>
          </p:nvPr>
        </p:nvSpPr>
        <p:spPr/>
        <p:txBody>
          <a:bodyPr/>
          <a:lstStyle/>
          <a:p>
            <a:fld id="{6445E076-332D-454E-8E43-D20ACA05F180}" type="slidenum">
              <a:rPr lang="en-US" smtClean="0"/>
              <a:t>‹#›</a:t>
            </a:fld>
            <a:endParaRPr lang="en-US"/>
          </a:p>
        </p:txBody>
      </p:sp>
    </p:spTree>
    <p:extLst>
      <p:ext uri="{BB962C8B-B14F-4D97-AF65-F5344CB8AC3E}">
        <p14:creationId xmlns:p14="http://schemas.microsoft.com/office/powerpoint/2010/main" val="27945010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00B8D-654B-B440-BDE5-B504D5E1FA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B763AA-D4C9-8745-B052-7747B2463FC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8BF1947-F1C6-9140-8F88-950A5DBA9D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18BA5A2-F70C-A54C-9F3D-1C0318AAD8C4}"/>
              </a:ext>
            </a:extLst>
          </p:cNvPr>
          <p:cNvSpPr>
            <a:spLocks noGrp="1"/>
          </p:cNvSpPr>
          <p:nvPr>
            <p:ph type="dt" sz="half" idx="10"/>
          </p:nvPr>
        </p:nvSpPr>
        <p:spPr/>
        <p:txBody>
          <a:bodyPr/>
          <a:lstStyle/>
          <a:p>
            <a:fld id="{1993EBB3-CD81-D746-BB91-DC6DE2AE15DB}" type="datetimeFigureOut">
              <a:rPr lang="en-US" smtClean="0"/>
              <a:t>10/1/2020</a:t>
            </a:fld>
            <a:endParaRPr lang="en-US"/>
          </a:p>
        </p:txBody>
      </p:sp>
      <p:sp>
        <p:nvSpPr>
          <p:cNvPr id="6" name="Footer Placeholder 5">
            <a:extLst>
              <a:ext uri="{FF2B5EF4-FFF2-40B4-BE49-F238E27FC236}">
                <a16:creationId xmlns:a16="http://schemas.microsoft.com/office/drawing/2014/main" id="{89933969-CBF1-CB41-825A-3DBB6481C8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7AEEC6-72C6-2447-91B4-74346C9D1CD9}"/>
              </a:ext>
            </a:extLst>
          </p:cNvPr>
          <p:cNvSpPr>
            <a:spLocks noGrp="1"/>
          </p:cNvSpPr>
          <p:nvPr>
            <p:ph type="sldNum" sz="quarter" idx="12"/>
          </p:nvPr>
        </p:nvSpPr>
        <p:spPr/>
        <p:txBody>
          <a:bodyPr/>
          <a:lstStyle/>
          <a:p>
            <a:fld id="{6445E076-332D-454E-8E43-D20ACA05F180}" type="slidenum">
              <a:rPr lang="en-US" smtClean="0"/>
              <a:t>‹#›</a:t>
            </a:fld>
            <a:endParaRPr lang="en-US"/>
          </a:p>
        </p:txBody>
      </p:sp>
    </p:spTree>
    <p:extLst>
      <p:ext uri="{BB962C8B-B14F-4D97-AF65-F5344CB8AC3E}">
        <p14:creationId xmlns:p14="http://schemas.microsoft.com/office/powerpoint/2010/main" val="3912766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D9101-F3B8-EC45-93E2-14370FCA1C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B0CCE5B-5425-5C48-9570-90B21CAD66E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9F2EF6F-A2BC-F84E-AA47-99E25630AF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1B99AB8-E287-9B4D-9144-FAAF3C770ED8}"/>
              </a:ext>
            </a:extLst>
          </p:cNvPr>
          <p:cNvSpPr>
            <a:spLocks noGrp="1"/>
          </p:cNvSpPr>
          <p:nvPr>
            <p:ph type="dt" sz="half" idx="10"/>
          </p:nvPr>
        </p:nvSpPr>
        <p:spPr/>
        <p:txBody>
          <a:bodyPr/>
          <a:lstStyle/>
          <a:p>
            <a:fld id="{1993EBB3-CD81-D746-BB91-DC6DE2AE15DB}" type="datetimeFigureOut">
              <a:rPr lang="en-US" smtClean="0"/>
              <a:t>10/1/2020</a:t>
            </a:fld>
            <a:endParaRPr lang="en-US"/>
          </a:p>
        </p:txBody>
      </p:sp>
      <p:sp>
        <p:nvSpPr>
          <p:cNvPr id="6" name="Footer Placeholder 5">
            <a:extLst>
              <a:ext uri="{FF2B5EF4-FFF2-40B4-BE49-F238E27FC236}">
                <a16:creationId xmlns:a16="http://schemas.microsoft.com/office/drawing/2014/main" id="{C1EEB1AE-32F3-754D-AC16-3D98C4EB2F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E85CE2-632E-0A4F-8BA3-5EE604719926}"/>
              </a:ext>
            </a:extLst>
          </p:cNvPr>
          <p:cNvSpPr>
            <a:spLocks noGrp="1"/>
          </p:cNvSpPr>
          <p:nvPr>
            <p:ph type="sldNum" sz="quarter" idx="12"/>
          </p:nvPr>
        </p:nvSpPr>
        <p:spPr/>
        <p:txBody>
          <a:bodyPr/>
          <a:lstStyle/>
          <a:p>
            <a:fld id="{6445E076-332D-454E-8E43-D20ACA05F180}" type="slidenum">
              <a:rPr lang="en-US" smtClean="0"/>
              <a:t>‹#›</a:t>
            </a:fld>
            <a:endParaRPr lang="en-US"/>
          </a:p>
        </p:txBody>
      </p:sp>
    </p:spTree>
    <p:extLst>
      <p:ext uri="{BB962C8B-B14F-4D97-AF65-F5344CB8AC3E}">
        <p14:creationId xmlns:p14="http://schemas.microsoft.com/office/powerpoint/2010/main" val="4774738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A568A38-FF8E-A14F-AE3E-D5F8EE3D5D0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02C185D-270B-D643-BC1C-3B86DEE3AE8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84B585-7399-CF4D-8A45-4CF3075A9B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93EBB3-CD81-D746-BB91-DC6DE2AE15DB}" type="datetimeFigureOut">
              <a:rPr lang="en-US" smtClean="0"/>
              <a:t>10/1/2020</a:t>
            </a:fld>
            <a:endParaRPr lang="en-US"/>
          </a:p>
        </p:txBody>
      </p:sp>
      <p:sp>
        <p:nvSpPr>
          <p:cNvPr id="5" name="Footer Placeholder 4">
            <a:extLst>
              <a:ext uri="{FF2B5EF4-FFF2-40B4-BE49-F238E27FC236}">
                <a16:creationId xmlns:a16="http://schemas.microsoft.com/office/drawing/2014/main" id="{714ED386-DCBF-6248-8952-4AB09D0180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5B3D9DE-32D8-5342-A093-3AF333A5670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45E076-332D-454E-8E43-D20ACA05F180}" type="slidenum">
              <a:rPr lang="en-US" smtClean="0"/>
              <a:t>‹#›</a:t>
            </a:fld>
            <a:endParaRPr lang="en-US"/>
          </a:p>
        </p:txBody>
      </p:sp>
    </p:spTree>
    <p:extLst>
      <p:ext uri="{BB962C8B-B14F-4D97-AF65-F5344CB8AC3E}">
        <p14:creationId xmlns:p14="http://schemas.microsoft.com/office/powerpoint/2010/main" val="9149953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F2469-5CDE-8D41-BC4F-A4029C8DCD6F}"/>
              </a:ext>
            </a:extLst>
          </p:cNvPr>
          <p:cNvSpPr>
            <a:spLocks noGrp="1"/>
          </p:cNvSpPr>
          <p:nvPr>
            <p:ph type="ctrTitle"/>
          </p:nvPr>
        </p:nvSpPr>
        <p:spPr/>
        <p:txBody>
          <a:bodyPr>
            <a:normAutofit fontScale="90000"/>
          </a:bodyPr>
          <a:lstStyle/>
          <a:p>
            <a:r>
              <a:rPr lang="en-US" dirty="0"/>
              <a:t>COSC 4973</a:t>
            </a:r>
            <a:br>
              <a:rPr lang="en-US" dirty="0"/>
            </a:br>
            <a:r>
              <a:rPr lang="en-US" dirty="0"/>
              <a:t>Special Topics:</a:t>
            </a:r>
            <a:br>
              <a:rPr lang="en-US" dirty="0"/>
            </a:br>
            <a:r>
              <a:rPr lang="en-US" dirty="0"/>
              <a:t>Raspberry Pi and Python</a:t>
            </a:r>
          </a:p>
        </p:txBody>
      </p:sp>
      <p:sp>
        <p:nvSpPr>
          <p:cNvPr id="3" name="Subtitle 2">
            <a:extLst>
              <a:ext uri="{FF2B5EF4-FFF2-40B4-BE49-F238E27FC236}">
                <a16:creationId xmlns:a16="http://schemas.microsoft.com/office/drawing/2014/main" id="{448DC766-4760-1A4A-BB4D-A2A716A6F9FA}"/>
              </a:ext>
            </a:extLst>
          </p:cNvPr>
          <p:cNvSpPr>
            <a:spLocks noGrp="1"/>
          </p:cNvSpPr>
          <p:nvPr>
            <p:ph type="subTitle" idx="1"/>
          </p:nvPr>
        </p:nvSpPr>
        <p:spPr/>
        <p:txBody>
          <a:bodyPr/>
          <a:lstStyle/>
          <a:p>
            <a:r>
              <a:rPr lang="en-US"/>
              <a:t>Week 08 - 01</a:t>
            </a:r>
            <a:endParaRPr lang="en-US" dirty="0"/>
          </a:p>
        </p:txBody>
      </p:sp>
    </p:spTree>
    <p:extLst>
      <p:ext uri="{BB962C8B-B14F-4D97-AF65-F5344CB8AC3E}">
        <p14:creationId xmlns:p14="http://schemas.microsoft.com/office/powerpoint/2010/main" val="2761825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81C65-2029-FD46-BF4A-1162A8B22D70}"/>
              </a:ext>
            </a:extLst>
          </p:cNvPr>
          <p:cNvSpPr>
            <a:spLocks noGrp="1"/>
          </p:cNvSpPr>
          <p:nvPr>
            <p:ph type="title"/>
          </p:nvPr>
        </p:nvSpPr>
        <p:spPr/>
        <p:txBody>
          <a:bodyPr/>
          <a:lstStyle/>
          <a:p>
            <a:r>
              <a:rPr lang="en-US" dirty="0"/>
              <a:t>Mutexes and Locks (4)</a:t>
            </a:r>
          </a:p>
        </p:txBody>
      </p:sp>
      <p:sp>
        <p:nvSpPr>
          <p:cNvPr id="3" name="Content Placeholder 2">
            <a:extLst>
              <a:ext uri="{FF2B5EF4-FFF2-40B4-BE49-F238E27FC236}">
                <a16:creationId xmlns:a16="http://schemas.microsoft.com/office/drawing/2014/main" id="{25A7AA72-C7E6-8E4B-A802-8B9F40A7D3DC}"/>
              </a:ext>
            </a:extLst>
          </p:cNvPr>
          <p:cNvSpPr>
            <a:spLocks noGrp="1"/>
          </p:cNvSpPr>
          <p:nvPr>
            <p:ph idx="1"/>
          </p:nvPr>
        </p:nvSpPr>
        <p:spPr/>
        <p:txBody>
          <a:bodyPr/>
          <a:lstStyle/>
          <a:p>
            <a:r>
              <a:rPr lang="en-US" dirty="0"/>
              <a:t>The other way is to use an object to store the value you want to access and have that object manage its own mutex internally.</a:t>
            </a:r>
          </a:p>
          <a:p>
            <a:r>
              <a:rPr lang="en-US" dirty="0"/>
              <a:t>This is what </a:t>
            </a:r>
            <a:r>
              <a:rPr lang="en-US" dirty="0" err="1"/>
              <a:t>Tk.IntVar</a:t>
            </a:r>
            <a:r>
              <a:rPr lang="en-US" dirty="0"/>
              <a:t>, etc. do. They are thread-safe.</a:t>
            </a:r>
          </a:p>
        </p:txBody>
      </p:sp>
    </p:spTree>
    <p:extLst>
      <p:ext uri="{BB962C8B-B14F-4D97-AF65-F5344CB8AC3E}">
        <p14:creationId xmlns:p14="http://schemas.microsoft.com/office/powerpoint/2010/main" val="23414660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B552E-6DB5-B54A-A972-EF1CC9F571EB}"/>
              </a:ext>
            </a:extLst>
          </p:cNvPr>
          <p:cNvSpPr>
            <a:spLocks noGrp="1"/>
          </p:cNvSpPr>
          <p:nvPr>
            <p:ph type="title"/>
          </p:nvPr>
        </p:nvSpPr>
        <p:spPr/>
        <p:txBody>
          <a:bodyPr/>
          <a:lstStyle/>
          <a:p>
            <a:r>
              <a:rPr lang="en-US" dirty="0"/>
              <a:t>Reentrant Locks</a:t>
            </a:r>
          </a:p>
        </p:txBody>
      </p:sp>
      <p:sp>
        <p:nvSpPr>
          <p:cNvPr id="3" name="Content Placeholder 2">
            <a:extLst>
              <a:ext uri="{FF2B5EF4-FFF2-40B4-BE49-F238E27FC236}">
                <a16:creationId xmlns:a16="http://schemas.microsoft.com/office/drawing/2014/main" id="{EDB283B1-1289-A04B-A542-829A60B32926}"/>
              </a:ext>
            </a:extLst>
          </p:cNvPr>
          <p:cNvSpPr>
            <a:spLocks noGrp="1"/>
          </p:cNvSpPr>
          <p:nvPr>
            <p:ph idx="1"/>
          </p:nvPr>
        </p:nvSpPr>
        <p:spPr/>
        <p:txBody>
          <a:bodyPr/>
          <a:lstStyle/>
          <a:p>
            <a:r>
              <a:rPr lang="en-US" dirty="0"/>
              <a:t>The </a:t>
            </a:r>
            <a:r>
              <a:rPr lang="en-US" dirty="0" err="1"/>
              <a:t>threading.RLock</a:t>
            </a:r>
            <a:r>
              <a:rPr lang="en-US" dirty="0"/>
              <a:t> class is a reentrant lock. This recognizes the concept of an owning thread while allowing for multiple acquisitions in the same thread.</a:t>
            </a:r>
          </a:p>
          <a:p>
            <a:pPr lvl="1"/>
            <a:r>
              <a:rPr lang="en-US" dirty="0"/>
              <a:t>This class exists to support recursion.</a:t>
            </a:r>
          </a:p>
          <a:p>
            <a:pPr lvl="1"/>
            <a:r>
              <a:rPr lang="en-US" dirty="0"/>
              <a:t>It maintains an acquire count</a:t>
            </a:r>
          </a:p>
          <a:p>
            <a:r>
              <a:rPr lang="en-US" dirty="0"/>
              <a:t>Calls to </a:t>
            </a:r>
            <a:r>
              <a:rPr lang="en-US" dirty="0" err="1"/>
              <a:t>rlock.acquire</a:t>
            </a:r>
            <a:r>
              <a:rPr lang="en-US" dirty="0"/>
              <a:t>([blocking = True]) acquire the lock, blocking until it is acquired. Once it is acquired by the thread, increment the acquire count. This allows for recursion in the same thread.</a:t>
            </a:r>
          </a:p>
          <a:p>
            <a:r>
              <a:rPr lang="en-US" dirty="0" err="1"/>
              <a:t>rlock.release</a:t>
            </a:r>
            <a:r>
              <a:rPr lang="en-US" dirty="0"/>
              <a:t>() – decrement the acquire count. When the acquire count reaches 0, a different thread can acquire the lock.</a:t>
            </a:r>
          </a:p>
        </p:txBody>
      </p:sp>
    </p:spTree>
    <p:extLst>
      <p:ext uri="{BB962C8B-B14F-4D97-AF65-F5344CB8AC3E}">
        <p14:creationId xmlns:p14="http://schemas.microsoft.com/office/powerpoint/2010/main" val="31011207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2F0A7-5571-454E-A9F6-6C3D1736D538}"/>
              </a:ext>
            </a:extLst>
          </p:cNvPr>
          <p:cNvSpPr>
            <a:spLocks noGrp="1"/>
          </p:cNvSpPr>
          <p:nvPr>
            <p:ph type="title"/>
          </p:nvPr>
        </p:nvSpPr>
        <p:spPr/>
        <p:txBody>
          <a:bodyPr/>
          <a:lstStyle/>
          <a:p>
            <a:r>
              <a:rPr lang="en-US" dirty="0"/>
              <a:t>Analysis of a Thread</a:t>
            </a:r>
          </a:p>
        </p:txBody>
      </p:sp>
      <p:sp>
        <p:nvSpPr>
          <p:cNvPr id="3" name="Content Placeholder 2">
            <a:extLst>
              <a:ext uri="{FF2B5EF4-FFF2-40B4-BE49-F238E27FC236}">
                <a16:creationId xmlns:a16="http://schemas.microsoft.com/office/drawing/2014/main" id="{01E265AD-DE7C-4747-B7F7-CB649BDAF3D4}"/>
              </a:ext>
            </a:extLst>
          </p:cNvPr>
          <p:cNvSpPr>
            <a:spLocks noGrp="1"/>
          </p:cNvSpPr>
          <p:nvPr>
            <p:ph idx="1"/>
          </p:nvPr>
        </p:nvSpPr>
        <p:spPr/>
        <p:txBody>
          <a:bodyPr/>
          <a:lstStyle/>
          <a:p>
            <a:r>
              <a:rPr lang="en-US" dirty="0"/>
              <a:t>thread02.py</a:t>
            </a:r>
          </a:p>
          <a:p>
            <a:r>
              <a:rPr lang="en-US" dirty="0"/>
              <a:t>the run() method is the method that is executed when you start a thread.</a:t>
            </a:r>
          </a:p>
          <a:p>
            <a:r>
              <a:rPr lang="en-US" dirty="0"/>
              <a:t>Only the __</a:t>
            </a:r>
            <a:r>
              <a:rPr lang="en-US" dirty="0" err="1"/>
              <a:t>init</a:t>
            </a:r>
            <a:r>
              <a:rPr lang="en-US" dirty="0"/>
              <a:t>__() and run() methods should be overridden. You can add your own methods to the class, but do not override any of the other built-in methods or your thread-derived object may not work.</a:t>
            </a:r>
          </a:p>
        </p:txBody>
      </p:sp>
    </p:spTree>
    <p:extLst>
      <p:ext uri="{BB962C8B-B14F-4D97-AF65-F5344CB8AC3E}">
        <p14:creationId xmlns:p14="http://schemas.microsoft.com/office/powerpoint/2010/main" val="40794537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9ADBE-82BD-004A-9055-FFCD1AE26D9E}"/>
              </a:ext>
            </a:extLst>
          </p:cNvPr>
          <p:cNvSpPr>
            <a:spLocks noGrp="1"/>
          </p:cNvSpPr>
          <p:nvPr>
            <p:ph type="title"/>
          </p:nvPr>
        </p:nvSpPr>
        <p:spPr/>
        <p:txBody>
          <a:bodyPr/>
          <a:lstStyle/>
          <a:p>
            <a:r>
              <a:rPr lang="en-US" dirty="0"/>
              <a:t>Communicating Between Threads</a:t>
            </a:r>
          </a:p>
        </p:txBody>
      </p:sp>
      <p:sp>
        <p:nvSpPr>
          <p:cNvPr id="3" name="Content Placeholder 2">
            <a:extLst>
              <a:ext uri="{FF2B5EF4-FFF2-40B4-BE49-F238E27FC236}">
                <a16:creationId xmlns:a16="http://schemas.microsoft.com/office/drawing/2014/main" id="{D11EC49D-2930-D14A-9285-1227EE6DA5CE}"/>
              </a:ext>
            </a:extLst>
          </p:cNvPr>
          <p:cNvSpPr>
            <a:spLocks noGrp="1"/>
          </p:cNvSpPr>
          <p:nvPr>
            <p:ph idx="1"/>
          </p:nvPr>
        </p:nvSpPr>
        <p:spPr/>
        <p:txBody>
          <a:bodyPr>
            <a:normAutofit lnSpcReduction="10000"/>
          </a:bodyPr>
          <a:lstStyle/>
          <a:p>
            <a:r>
              <a:rPr lang="en-US" dirty="0" err="1"/>
              <a:t>threading.Event</a:t>
            </a:r>
            <a:r>
              <a:rPr lang="en-US" dirty="0"/>
              <a:t> is an object that one thread can use to signal other threads.</a:t>
            </a:r>
          </a:p>
          <a:p>
            <a:r>
              <a:rPr lang="en-US" dirty="0" err="1"/>
              <a:t>event.set</a:t>
            </a:r>
            <a:r>
              <a:rPr lang="en-US" dirty="0"/>
              <a:t>() – sets the event’s flag, signaling waiting threads that the event has occurred.</a:t>
            </a:r>
          </a:p>
          <a:p>
            <a:r>
              <a:rPr lang="en-US" dirty="0" err="1"/>
              <a:t>event.clear</a:t>
            </a:r>
            <a:r>
              <a:rPr lang="en-US" dirty="0"/>
              <a:t>() – clears the event’s flag.</a:t>
            </a:r>
          </a:p>
          <a:p>
            <a:r>
              <a:rPr lang="en-US" dirty="0" err="1"/>
              <a:t>event.is_set</a:t>
            </a:r>
            <a:r>
              <a:rPr lang="en-US" dirty="0"/>
              <a:t>() – returns True if set, otherwise False</a:t>
            </a:r>
          </a:p>
          <a:p>
            <a:r>
              <a:rPr lang="en-US" dirty="0" err="1"/>
              <a:t>event.wait</a:t>
            </a:r>
            <a:r>
              <a:rPr lang="en-US" dirty="0"/>
              <a:t>([timeout]) blocks until the event is .set(). If timeout is set, it is a floating point number of seconds to wait for the event. This method returns the value of the flag, so if the timeout occurs and the flag is not set, it will return False.</a:t>
            </a:r>
          </a:p>
        </p:txBody>
      </p:sp>
    </p:spTree>
    <p:extLst>
      <p:ext uri="{BB962C8B-B14F-4D97-AF65-F5344CB8AC3E}">
        <p14:creationId xmlns:p14="http://schemas.microsoft.com/office/powerpoint/2010/main" val="12237124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0E1A9-FEDB-8E4B-A652-27AC3C1EEB96}"/>
              </a:ext>
            </a:extLst>
          </p:cNvPr>
          <p:cNvSpPr>
            <a:spLocks noGrp="1"/>
          </p:cNvSpPr>
          <p:nvPr>
            <p:ph type="title"/>
          </p:nvPr>
        </p:nvSpPr>
        <p:spPr/>
        <p:txBody>
          <a:bodyPr/>
          <a:lstStyle/>
          <a:p>
            <a:r>
              <a:rPr lang="en-US" dirty="0"/>
              <a:t>Threads v Processes</a:t>
            </a:r>
          </a:p>
        </p:txBody>
      </p:sp>
      <p:sp>
        <p:nvSpPr>
          <p:cNvPr id="3" name="Content Placeholder 2">
            <a:extLst>
              <a:ext uri="{FF2B5EF4-FFF2-40B4-BE49-F238E27FC236}">
                <a16:creationId xmlns:a16="http://schemas.microsoft.com/office/drawing/2014/main" id="{D095DDB8-AEF4-AE45-BF51-F4B741842778}"/>
              </a:ext>
            </a:extLst>
          </p:cNvPr>
          <p:cNvSpPr>
            <a:spLocks noGrp="1"/>
          </p:cNvSpPr>
          <p:nvPr>
            <p:ph idx="1"/>
          </p:nvPr>
        </p:nvSpPr>
        <p:spPr/>
        <p:txBody>
          <a:bodyPr/>
          <a:lstStyle/>
          <a:p>
            <a:r>
              <a:rPr lang="en-US" dirty="0"/>
              <a:t>Threads started from the same process occupy the same process.</a:t>
            </a:r>
          </a:p>
          <a:p>
            <a:r>
              <a:rPr lang="en-US" dirty="0"/>
              <a:t>Processes have their own PIDs and occupy separate processes.</a:t>
            </a:r>
          </a:p>
          <a:p>
            <a:r>
              <a:rPr lang="en-US" dirty="0"/>
              <a:t>thread03.py v process01.py</a:t>
            </a:r>
          </a:p>
          <a:p>
            <a:endParaRPr lang="en-US" dirty="0"/>
          </a:p>
        </p:txBody>
      </p:sp>
    </p:spTree>
    <p:extLst>
      <p:ext uri="{BB962C8B-B14F-4D97-AF65-F5344CB8AC3E}">
        <p14:creationId xmlns:p14="http://schemas.microsoft.com/office/powerpoint/2010/main" val="27829915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4C41E-94A9-034E-A87A-9DDCBB181968}"/>
              </a:ext>
            </a:extLst>
          </p:cNvPr>
          <p:cNvSpPr>
            <a:spLocks noGrp="1"/>
          </p:cNvSpPr>
          <p:nvPr>
            <p:ph type="title"/>
          </p:nvPr>
        </p:nvSpPr>
        <p:spPr/>
        <p:txBody>
          <a:bodyPr/>
          <a:lstStyle/>
          <a:p>
            <a:r>
              <a:rPr lang="en-US" dirty="0"/>
              <a:t>Threads and Processes and Locks</a:t>
            </a:r>
          </a:p>
        </p:txBody>
      </p:sp>
      <p:sp>
        <p:nvSpPr>
          <p:cNvPr id="3" name="Content Placeholder 2">
            <a:extLst>
              <a:ext uri="{FF2B5EF4-FFF2-40B4-BE49-F238E27FC236}">
                <a16:creationId xmlns:a16="http://schemas.microsoft.com/office/drawing/2014/main" id="{6C151B68-049E-414E-AD0D-556ED2339305}"/>
              </a:ext>
            </a:extLst>
          </p:cNvPr>
          <p:cNvSpPr>
            <a:spLocks noGrp="1"/>
          </p:cNvSpPr>
          <p:nvPr>
            <p:ph idx="1"/>
          </p:nvPr>
        </p:nvSpPr>
        <p:spPr/>
        <p:txBody>
          <a:bodyPr/>
          <a:lstStyle/>
          <a:p>
            <a:r>
              <a:rPr lang="en-US" dirty="0"/>
              <a:t>thread04.py </a:t>
            </a:r>
          </a:p>
          <a:p>
            <a:r>
              <a:rPr lang="en-US" dirty="0"/>
              <a:t>process02.py</a:t>
            </a:r>
          </a:p>
          <a:p>
            <a:r>
              <a:rPr lang="en-US" dirty="0"/>
              <a:t>As you can see, the multiprocessing module has locks that can be shared, just like in the threading module.</a:t>
            </a:r>
          </a:p>
        </p:txBody>
      </p:sp>
    </p:spTree>
    <p:extLst>
      <p:ext uri="{BB962C8B-B14F-4D97-AF65-F5344CB8AC3E}">
        <p14:creationId xmlns:p14="http://schemas.microsoft.com/office/powerpoint/2010/main" val="37621663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2C9B7-CA70-ED47-864D-1E9D94ECF7C1}"/>
              </a:ext>
            </a:extLst>
          </p:cNvPr>
          <p:cNvSpPr>
            <a:spLocks noGrp="1"/>
          </p:cNvSpPr>
          <p:nvPr>
            <p:ph type="title"/>
          </p:nvPr>
        </p:nvSpPr>
        <p:spPr/>
        <p:txBody>
          <a:bodyPr/>
          <a:lstStyle/>
          <a:p>
            <a:r>
              <a:rPr lang="en-US" dirty="0"/>
              <a:t>The multiprocessing module</a:t>
            </a:r>
          </a:p>
        </p:txBody>
      </p:sp>
      <p:sp>
        <p:nvSpPr>
          <p:cNvPr id="3" name="Content Placeholder 2">
            <a:extLst>
              <a:ext uri="{FF2B5EF4-FFF2-40B4-BE49-F238E27FC236}">
                <a16:creationId xmlns:a16="http://schemas.microsoft.com/office/drawing/2014/main" id="{004CA95F-39E8-194E-8563-C09D6E7FA83E}"/>
              </a:ext>
            </a:extLst>
          </p:cNvPr>
          <p:cNvSpPr>
            <a:spLocks noGrp="1"/>
          </p:cNvSpPr>
          <p:nvPr>
            <p:ph idx="1"/>
          </p:nvPr>
        </p:nvSpPr>
        <p:spPr/>
        <p:txBody>
          <a:bodyPr/>
          <a:lstStyle/>
          <a:p>
            <a:r>
              <a:rPr lang="en-US" dirty="0"/>
              <a:t>The multiprocessing module was created to be like the threading module, so many of the method calls are similar or nearly identical, except that multiprocessing creates new processes instead of threads.</a:t>
            </a:r>
          </a:p>
          <a:p>
            <a:r>
              <a:rPr lang="en-US" dirty="0"/>
              <a:t>Why use multiprocessing instead of multithreading?</a:t>
            </a:r>
          </a:p>
          <a:p>
            <a:pPr lvl="1"/>
            <a:r>
              <a:rPr lang="en-US" dirty="0"/>
              <a:t>Use multiple cores on your system</a:t>
            </a:r>
          </a:p>
          <a:p>
            <a:pPr lvl="1"/>
            <a:r>
              <a:rPr lang="en-US" dirty="0"/>
              <a:t>Error state in one process won’t necessarily interfere with other processes.</a:t>
            </a:r>
          </a:p>
          <a:p>
            <a:pPr lvl="1"/>
            <a:r>
              <a:rPr lang="en-US" dirty="0"/>
              <a:t>Process pools (explained later)</a:t>
            </a:r>
          </a:p>
        </p:txBody>
      </p:sp>
    </p:spTree>
    <p:extLst>
      <p:ext uri="{BB962C8B-B14F-4D97-AF65-F5344CB8AC3E}">
        <p14:creationId xmlns:p14="http://schemas.microsoft.com/office/powerpoint/2010/main" val="13452793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77E4E-4283-0446-B298-2C886A8BBE27}"/>
              </a:ext>
            </a:extLst>
          </p:cNvPr>
          <p:cNvSpPr>
            <a:spLocks noGrp="1"/>
          </p:cNvSpPr>
          <p:nvPr>
            <p:ph type="title"/>
          </p:nvPr>
        </p:nvSpPr>
        <p:spPr/>
        <p:txBody>
          <a:bodyPr/>
          <a:lstStyle/>
          <a:p>
            <a:r>
              <a:rPr lang="en-US" dirty="0"/>
              <a:t>More Communication Between Threads</a:t>
            </a:r>
          </a:p>
        </p:txBody>
      </p:sp>
      <p:sp>
        <p:nvSpPr>
          <p:cNvPr id="3" name="Content Placeholder 2">
            <a:extLst>
              <a:ext uri="{FF2B5EF4-FFF2-40B4-BE49-F238E27FC236}">
                <a16:creationId xmlns:a16="http://schemas.microsoft.com/office/drawing/2014/main" id="{491CAF85-26AB-4D43-A559-3D0F82D2BCE5}"/>
              </a:ext>
            </a:extLst>
          </p:cNvPr>
          <p:cNvSpPr>
            <a:spLocks noGrp="1"/>
          </p:cNvSpPr>
          <p:nvPr>
            <p:ph idx="1"/>
          </p:nvPr>
        </p:nvSpPr>
        <p:spPr/>
        <p:txBody>
          <a:bodyPr>
            <a:normAutofit lnSpcReduction="10000"/>
          </a:bodyPr>
          <a:lstStyle/>
          <a:p>
            <a:r>
              <a:rPr lang="en-US" dirty="0"/>
              <a:t>The Queue module (queue in Python 3) provides a thread-safe queue into which multiple producers can place items and multiple consumers can retrieve them. This allows for pools of worker threads to function on available data, and it allows groups of producer threads to add work to the queue for the workers.</a:t>
            </a:r>
          </a:p>
          <a:p>
            <a:r>
              <a:rPr lang="en-US" dirty="0"/>
              <a:t>A Queue has a few methods you need to use it</a:t>
            </a:r>
          </a:p>
          <a:p>
            <a:pPr lvl="1"/>
            <a:r>
              <a:rPr lang="en-US" dirty="0" err="1"/>
              <a:t>queue.put</a:t>
            </a:r>
            <a:r>
              <a:rPr lang="en-US" dirty="0"/>
              <a:t>(</a:t>
            </a:r>
            <a:r>
              <a:rPr lang="en-US" dirty="0" err="1"/>
              <a:t>i</a:t>
            </a:r>
            <a:r>
              <a:rPr lang="en-US" dirty="0"/>
              <a:t>) put item </a:t>
            </a:r>
            <a:r>
              <a:rPr lang="en-US" dirty="0" err="1"/>
              <a:t>i</a:t>
            </a:r>
            <a:r>
              <a:rPr lang="en-US" dirty="0"/>
              <a:t> into the queue</a:t>
            </a:r>
          </a:p>
          <a:p>
            <a:pPr lvl="1"/>
            <a:r>
              <a:rPr lang="en-US" dirty="0" err="1"/>
              <a:t>queue.get</a:t>
            </a:r>
            <a:r>
              <a:rPr lang="en-US" dirty="0"/>
              <a:t>() retrieve the next item in the queue</a:t>
            </a:r>
          </a:p>
          <a:p>
            <a:pPr lvl="1"/>
            <a:r>
              <a:rPr lang="en-US" dirty="0" err="1"/>
              <a:t>queue.task_done</a:t>
            </a:r>
            <a:r>
              <a:rPr lang="en-US" dirty="0"/>
              <a:t>() tell the queue that you’ve finished the task with the item you removed.</a:t>
            </a:r>
          </a:p>
          <a:p>
            <a:pPr lvl="1"/>
            <a:r>
              <a:rPr lang="en-US" dirty="0" err="1"/>
              <a:t>queue.join</a:t>
            </a:r>
            <a:r>
              <a:rPr lang="en-US" dirty="0"/>
              <a:t>() wait for all items to be removed from the queue, then return.</a:t>
            </a:r>
          </a:p>
          <a:p>
            <a:endParaRPr lang="en-US" dirty="0"/>
          </a:p>
        </p:txBody>
      </p:sp>
    </p:spTree>
    <p:extLst>
      <p:ext uri="{BB962C8B-B14F-4D97-AF65-F5344CB8AC3E}">
        <p14:creationId xmlns:p14="http://schemas.microsoft.com/office/powerpoint/2010/main" val="22662267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03ADF-A825-7943-9E3D-CA871DB2BA2A}"/>
              </a:ext>
            </a:extLst>
          </p:cNvPr>
          <p:cNvSpPr>
            <a:spLocks noGrp="1"/>
          </p:cNvSpPr>
          <p:nvPr>
            <p:ph type="title"/>
          </p:nvPr>
        </p:nvSpPr>
        <p:spPr/>
        <p:txBody>
          <a:bodyPr/>
          <a:lstStyle/>
          <a:p>
            <a:r>
              <a:rPr lang="en-US" dirty="0"/>
              <a:t>An example using a queue and threads</a:t>
            </a:r>
          </a:p>
        </p:txBody>
      </p:sp>
      <p:sp>
        <p:nvSpPr>
          <p:cNvPr id="3" name="Content Placeholder 2">
            <a:extLst>
              <a:ext uri="{FF2B5EF4-FFF2-40B4-BE49-F238E27FC236}">
                <a16:creationId xmlns:a16="http://schemas.microsoft.com/office/drawing/2014/main" id="{B6190F6C-41D4-6045-A8A1-8296264BFEE9}"/>
              </a:ext>
            </a:extLst>
          </p:cNvPr>
          <p:cNvSpPr>
            <a:spLocks noGrp="1"/>
          </p:cNvSpPr>
          <p:nvPr>
            <p:ph idx="1"/>
          </p:nvPr>
        </p:nvSpPr>
        <p:spPr/>
        <p:txBody>
          <a:bodyPr/>
          <a:lstStyle/>
          <a:p>
            <a:r>
              <a:rPr lang="en-US" dirty="0" err="1"/>
              <a:t>threadprime.py</a:t>
            </a:r>
            <a:endParaRPr lang="en-US" dirty="0"/>
          </a:p>
          <a:p>
            <a:r>
              <a:rPr lang="en-US" dirty="0"/>
              <a:t>10 threads</a:t>
            </a:r>
          </a:p>
          <a:p>
            <a:r>
              <a:rPr lang="en-US" dirty="0"/>
              <a:t>obtaining prime factors for numbers from 2 to 500,000</a:t>
            </a:r>
          </a:p>
          <a:p>
            <a:r>
              <a:rPr lang="en-US" dirty="0"/>
              <a:t>daemon threads</a:t>
            </a:r>
          </a:p>
          <a:p>
            <a:r>
              <a:rPr lang="en-US" dirty="0"/>
              <a:t>note the running time</a:t>
            </a:r>
          </a:p>
        </p:txBody>
      </p:sp>
    </p:spTree>
    <p:extLst>
      <p:ext uri="{BB962C8B-B14F-4D97-AF65-F5344CB8AC3E}">
        <p14:creationId xmlns:p14="http://schemas.microsoft.com/office/powerpoint/2010/main" val="8502198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108A8-0298-0541-B953-07276BDB3D98}"/>
              </a:ext>
            </a:extLst>
          </p:cNvPr>
          <p:cNvSpPr>
            <a:spLocks noGrp="1"/>
          </p:cNvSpPr>
          <p:nvPr>
            <p:ph type="title"/>
          </p:nvPr>
        </p:nvSpPr>
        <p:spPr/>
        <p:txBody>
          <a:bodyPr/>
          <a:lstStyle/>
          <a:p>
            <a:r>
              <a:rPr lang="en-US" dirty="0"/>
              <a:t>The same program using processes</a:t>
            </a:r>
          </a:p>
        </p:txBody>
      </p:sp>
      <p:sp>
        <p:nvSpPr>
          <p:cNvPr id="3" name="Content Placeholder 2">
            <a:extLst>
              <a:ext uri="{FF2B5EF4-FFF2-40B4-BE49-F238E27FC236}">
                <a16:creationId xmlns:a16="http://schemas.microsoft.com/office/drawing/2014/main" id="{B81B78DE-61E6-7347-B00F-980BE35BBD33}"/>
              </a:ext>
            </a:extLst>
          </p:cNvPr>
          <p:cNvSpPr>
            <a:spLocks noGrp="1"/>
          </p:cNvSpPr>
          <p:nvPr>
            <p:ph idx="1"/>
          </p:nvPr>
        </p:nvSpPr>
        <p:spPr/>
        <p:txBody>
          <a:bodyPr/>
          <a:lstStyle/>
          <a:p>
            <a:r>
              <a:rPr lang="en-US" dirty="0" err="1"/>
              <a:t>processprime.py</a:t>
            </a:r>
            <a:endParaRPr lang="en-US" dirty="0"/>
          </a:p>
          <a:p>
            <a:r>
              <a:rPr lang="en-US" dirty="0"/>
              <a:t>10 processes</a:t>
            </a:r>
          </a:p>
          <a:p>
            <a:r>
              <a:rPr lang="en-US" dirty="0"/>
              <a:t>obtaining prime factors for numbers from 2 to 500,000</a:t>
            </a:r>
          </a:p>
          <a:p>
            <a:r>
              <a:rPr lang="en-US" dirty="0"/>
              <a:t>daemon processes</a:t>
            </a:r>
          </a:p>
          <a:p>
            <a:r>
              <a:rPr lang="en-US" dirty="0"/>
              <a:t>note the running time</a:t>
            </a:r>
          </a:p>
        </p:txBody>
      </p:sp>
    </p:spTree>
    <p:extLst>
      <p:ext uri="{BB962C8B-B14F-4D97-AF65-F5344CB8AC3E}">
        <p14:creationId xmlns:p14="http://schemas.microsoft.com/office/powerpoint/2010/main" val="3223384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390F4-5B17-994F-969F-020A7AA85E8D}"/>
              </a:ext>
            </a:extLst>
          </p:cNvPr>
          <p:cNvSpPr>
            <a:spLocks noGrp="1"/>
          </p:cNvSpPr>
          <p:nvPr>
            <p:ph type="title"/>
          </p:nvPr>
        </p:nvSpPr>
        <p:spPr/>
        <p:txBody>
          <a:bodyPr/>
          <a:lstStyle/>
          <a:p>
            <a:r>
              <a:rPr lang="en-US" dirty="0"/>
              <a:t>Review of Threading</a:t>
            </a:r>
          </a:p>
        </p:txBody>
      </p:sp>
      <p:sp>
        <p:nvSpPr>
          <p:cNvPr id="3" name="Content Placeholder 2">
            <a:extLst>
              <a:ext uri="{FF2B5EF4-FFF2-40B4-BE49-F238E27FC236}">
                <a16:creationId xmlns:a16="http://schemas.microsoft.com/office/drawing/2014/main" id="{34829B59-8F62-C246-B8AE-C895C0F94A7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9338565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B77A8-CBCE-7A45-A1EB-DFA994B27D41}"/>
              </a:ext>
            </a:extLst>
          </p:cNvPr>
          <p:cNvSpPr>
            <a:spLocks noGrp="1"/>
          </p:cNvSpPr>
          <p:nvPr>
            <p:ph type="title"/>
          </p:nvPr>
        </p:nvSpPr>
        <p:spPr/>
        <p:txBody>
          <a:bodyPr/>
          <a:lstStyle/>
          <a:p>
            <a:r>
              <a:rPr lang="en-US" dirty="0"/>
              <a:t>However, we can do better…</a:t>
            </a:r>
          </a:p>
        </p:txBody>
      </p:sp>
      <p:sp>
        <p:nvSpPr>
          <p:cNvPr id="3" name="Content Placeholder 2">
            <a:extLst>
              <a:ext uri="{FF2B5EF4-FFF2-40B4-BE49-F238E27FC236}">
                <a16:creationId xmlns:a16="http://schemas.microsoft.com/office/drawing/2014/main" id="{2E4DEE0C-C897-E34E-9D1F-532F6D633B34}"/>
              </a:ext>
            </a:extLst>
          </p:cNvPr>
          <p:cNvSpPr>
            <a:spLocks noGrp="1"/>
          </p:cNvSpPr>
          <p:nvPr>
            <p:ph idx="1"/>
          </p:nvPr>
        </p:nvSpPr>
        <p:spPr/>
        <p:txBody>
          <a:bodyPr/>
          <a:lstStyle/>
          <a:p>
            <a:r>
              <a:rPr lang="en-US" dirty="0"/>
              <a:t>First, let’s remove the printing to see how that speeds things up.</a:t>
            </a:r>
          </a:p>
          <a:p>
            <a:r>
              <a:rPr lang="en-US" dirty="0"/>
              <a:t>threadprime2.py v processprime2.py</a:t>
            </a:r>
          </a:p>
        </p:txBody>
      </p:sp>
    </p:spTree>
    <p:extLst>
      <p:ext uri="{BB962C8B-B14F-4D97-AF65-F5344CB8AC3E}">
        <p14:creationId xmlns:p14="http://schemas.microsoft.com/office/powerpoint/2010/main" val="39495418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75AA0-FAA5-114E-81FF-BF20B20EB1BE}"/>
              </a:ext>
            </a:extLst>
          </p:cNvPr>
          <p:cNvSpPr>
            <a:spLocks noGrp="1"/>
          </p:cNvSpPr>
          <p:nvPr>
            <p:ph type="title"/>
          </p:nvPr>
        </p:nvSpPr>
        <p:spPr/>
        <p:txBody>
          <a:bodyPr/>
          <a:lstStyle/>
          <a:p>
            <a:r>
              <a:rPr lang="en-US" dirty="0"/>
              <a:t>But wait – we can do even better with Process Pools!</a:t>
            </a:r>
          </a:p>
        </p:txBody>
      </p:sp>
      <p:sp>
        <p:nvSpPr>
          <p:cNvPr id="3" name="Content Placeholder 2">
            <a:extLst>
              <a:ext uri="{FF2B5EF4-FFF2-40B4-BE49-F238E27FC236}">
                <a16:creationId xmlns:a16="http://schemas.microsoft.com/office/drawing/2014/main" id="{7892FA80-ED44-D641-B3A3-C77142354006}"/>
              </a:ext>
            </a:extLst>
          </p:cNvPr>
          <p:cNvSpPr>
            <a:spLocks noGrp="1"/>
          </p:cNvSpPr>
          <p:nvPr>
            <p:ph idx="1"/>
          </p:nvPr>
        </p:nvSpPr>
        <p:spPr/>
        <p:txBody>
          <a:bodyPr>
            <a:normAutofit fontScale="85000" lnSpcReduction="20000"/>
          </a:bodyPr>
          <a:lstStyle/>
          <a:p>
            <a:r>
              <a:rPr lang="en-US" dirty="0"/>
              <a:t>A process pool is a set of processes that receive instructions.</a:t>
            </a:r>
          </a:p>
          <a:p>
            <a:r>
              <a:rPr lang="en-US" dirty="0"/>
              <a:t>Time is taken up in our previous examples with accessing the queue, which is thread-safe, so only one thread or process can access it at a time. This slows down the computations by creating a bottleneck.</a:t>
            </a:r>
          </a:p>
          <a:p>
            <a:r>
              <a:rPr lang="en-US" dirty="0" err="1"/>
              <a:t>multithreading.Pool</a:t>
            </a:r>
            <a:r>
              <a:rPr lang="en-US" dirty="0"/>
              <a:t> is an object (a factory pattern) that you use to create a pool of worker processes that can be given tasks.</a:t>
            </a:r>
          </a:p>
          <a:p>
            <a:r>
              <a:rPr lang="en-US" dirty="0"/>
              <a:t>The constructor takes one argument – a number of processes to be in the pool.</a:t>
            </a:r>
          </a:p>
          <a:p>
            <a:r>
              <a:rPr lang="en-US" dirty="0"/>
              <a:t>Then, you use the </a:t>
            </a:r>
            <a:r>
              <a:rPr lang="en-US" dirty="0" err="1"/>
              <a:t>pool.map</a:t>
            </a:r>
            <a:r>
              <a:rPr lang="en-US" dirty="0"/>
              <a:t> method to map a function to an </a:t>
            </a:r>
            <a:r>
              <a:rPr lang="en-US" dirty="0" err="1"/>
              <a:t>iterable</a:t>
            </a:r>
            <a:r>
              <a:rPr lang="en-US" dirty="0"/>
              <a:t> collection (such as a list) of items, passing each process the function and a parameter for the process to use with that function.</a:t>
            </a:r>
          </a:p>
          <a:p>
            <a:r>
              <a:rPr lang="en-US" dirty="0"/>
              <a:t>The pool automatically terminates the processes when it falls out of scope.</a:t>
            </a:r>
          </a:p>
          <a:p>
            <a:r>
              <a:rPr lang="en-US" dirty="0"/>
              <a:t>processprime3.py</a:t>
            </a:r>
          </a:p>
        </p:txBody>
      </p:sp>
    </p:spTree>
    <p:extLst>
      <p:ext uri="{BB962C8B-B14F-4D97-AF65-F5344CB8AC3E}">
        <p14:creationId xmlns:p14="http://schemas.microsoft.com/office/powerpoint/2010/main" val="34281150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E15B7-3661-2A49-9D48-F83D3B4A4DA2}"/>
              </a:ext>
            </a:extLst>
          </p:cNvPr>
          <p:cNvSpPr>
            <a:spLocks noGrp="1"/>
          </p:cNvSpPr>
          <p:nvPr>
            <p:ph type="title"/>
          </p:nvPr>
        </p:nvSpPr>
        <p:spPr/>
        <p:txBody>
          <a:bodyPr/>
          <a:lstStyle/>
          <a:p>
            <a:r>
              <a:rPr lang="en-US" dirty="0"/>
              <a:t>Using Process Pools</a:t>
            </a:r>
          </a:p>
        </p:txBody>
      </p:sp>
      <p:sp>
        <p:nvSpPr>
          <p:cNvPr id="3" name="Content Placeholder 2">
            <a:extLst>
              <a:ext uri="{FF2B5EF4-FFF2-40B4-BE49-F238E27FC236}">
                <a16:creationId xmlns:a16="http://schemas.microsoft.com/office/drawing/2014/main" id="{08F857B6-E72C-BC4E-9981-CDEA4F8524E2}"/>
              </a:ext>
            </a:extLst>
          </p:cNvPr>
          <p:cNvSpPr>
            <a:spLocks noGrp="1"/>
          </p:cNvSpPr>
          <p:nvPr>
            <p:ph idx="1"/>
          </p:nvPr>
        </p:nvSpPr>
        <p:spPr/>
        <p:txBody>
          <a:bodyPr/>
          <a:lstStyle/>
          <a:p>
            <a:r>
              <a:rPr lang="en-US" dirty="0"/>
              <a:t>from multiprocessing import Pool</a:t>
            </a:r>
          </a:p>
          <a:p>
            <a:r>
              <a:rPr lang="en-US" dirty="0"/>
              <a:t>…</a:t>
            </a:r>
          </a:p>
          <a:p>
            <a:r>
              <a:rPr lang="en-US" dirty="0"/>
              <a:t>def </a:t>
            </a:r>
            <a:r>
              <a:rPr lang="en-US" dirty="0" err="1"/>
              <a:t>theFunction</a:t>
            </a:r>
            <a:r>
              <a:rPr lang="en-US" dirty="0"/>
              <a:t>(n): … (note – one parameter)</a:t>
            </a:r>
          </a:p>
          <a:p>
            <a:endParaRPr lang="en-US" dirty="0"/>
          </a:p>
          <a:p>
            <a:r>
              <a:rPr lang="en-US" dirty="0"/>
              <a:t>pool = Pool(</a:t>
            </a:r>
            <a:r>
              <a:rPr lang="en-US" b="1" dirty="0"/>
              <a:t>10</a:t>
            </a:r>
            <a:r>
              <a:rPr lang="en-US" dirty="0"/>
              <a:t>) # create ten processes in the pool</a:t>
            </a:r>
          </a:p>
          <a:p>
            <a:r>
              <a:rPr lang="en-US" dirty="0" err="1"/>
              <a:t>pool.map</a:t>
            </a:r>
            <a:r>
              <a:rPr lang="en-US" dirty="0"/>
              <a:t>(</a:t>
            </a:r>
            <a:r>
              <a:rPr lang="en-US" dirty="0" err="1"/>
              <a:t>theFunction</a:t>
            </a:r>
            <a:r>
              <a:rPr lang="en-US" dirty="0"/>
              <a:t>, range(100))</a:t>
            </a:r>
          </a:p>
        </p:txBody>
      </p:sp>
    </p:spTree>
    <p:extLst>
      <p:ext uri="{BB962C8B-B14F-4D97-AF65-F5344CB8AC3E}">
        <p14:creationId xmlns:p14="http://schemas.microsoft.com/office/powerpoint/2010/main" val="18933355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41506-D564-264B-827D-B09955EA2CC1}"/>
              </a:ext>
            </a:extLst>
          </p:cNvPr>
          <p:cNvSpPr>
            <a:spLocks noGrp="1"/>
          </p:cNvSpPr>
          <p:nvPr>
            <p:ph type="title"/>
          </p:nvPr>
        </p:nvSpPr>
        <p:spPr/>
        <p:txBody>
          <a:bodyPr/>
          <a:lstStyle/>
          <a:p>
            <a:r>
              <a:rPr lang="en-US" dirty="0" err="1"/>
              <a:t>sys.argv</a:t>
            </a:r>
            <a:endParaRPr lang="en-US" dirty="0"/>
          </a:p>
        </p:txBody>
      </p:sp>
      <p:sp>
        <p:nvSpPr>
          <p:cNvPr id="3" name="Content Placeholder 2">
            <a:extLst>
              <a:ext uri="{FF2B5EF4-FFF2-40B4-BE49-F238E27FC236}">
                <a16:creationId xmlns:a16="http://schemas.microsoft.com/office/drawing/2014/main" id="{54B3EB12-376C-5B42-B870-1D1D16567469}"/>
              </a:ext>
            </a:extLst>
          </p:cNvPr>
          <p:cNvSpPr>
            <a:spLocks noGrp="1"/>
          </p:cNvSpPr>
          <p:nvPr>
            <p:ph idx="1"/>
          </p:nvPr>
        </p:nvSpPr>
        <p:spPr/>
        <p:txBody>
          <a:bodyPr/>
          <a:lstStyle/>
          <a:p>
            <a:r>
              <a:rPr lang="en-US" dirty="0"/>
              <a:t>import sys</a:t>
            </a:r>
          </a:p>
          <a:p>
            <a:r>
              <a:rPr lang="en-US" dirty="0" err="1"/>
              <a:t>sys.argv</a:t>
            </a:r>
            <a:r>
              <a:rPr lang="en-US" dirty="0"/>
              <a:t> is a list of the command line parameters on the command line for executing your program.</a:t>
            </a:r>
          </a:p>
          <a:p>
            <a:r>
              <a:rPr lang="en-US" dirty="0" err="1"/>
              <a:t>sys.argv</a:t>
            </a:r>
            <a:r>
              <a:rPr lang="en-US" dirty="0"/>
              <a:t>[0] is the name of the python program</a:t>
            </a:r>
          </a:p>
          <a:p>
            <a:r>
              <a:rPr lang="en-US" dirty="0" err="1"/>
              <a:t>sys.argv</a:t>
            </a:r>
            <a:r>
              <a:rPr lang="en-US" dirty="0"/>
              <a:t>[1] is the first argument, etc.</a:t>
            </a:r>
          </a:p>
        </p:txBody>
      </p:sp>
    </p:spTree>
    <p:extLst>
      <p:ext uri="{BB962C8B-B14F-4D97-AF65-F5344CB8AC3E}">
        <p14:creationId xmlns:p14="http://schemas.microsoft.com/office/powerpoint/2010/main" val="3106058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7AC4F-7AEE-E043-9537-D192F0C3B89B}"/>
              </a:ext>
            </a:extLst>
          </p:cNvPr>
          <p:cNvSpPr>
            <a:spLocks noGrp="1"/>
          </p:cNvSpPr>
          <p:nvPr>
            <p:ph type="title"/>
          </p:nvPr>
        </p:nvSpPr>
        <p:spPr/>
        <p:txBody>
          <a:bodyPr/>
          <a:lstStyle/>
          <a:p>
            <a:r>
              <a:rPr lang="en-US" dirty="0"/>
              <a:t>In Class Exercise</a:t>
            </a:r>
          </a:p>
        </p:txBody>
      </p:sp>
      <p:sp>
        <p:nvSpPr>
          <p:cNvPr id="3" name="Content Placeholder 2">
            <a:extLst>
              <a:ext uri="{FF2B5EF4-FFF2-40B4-BE49-F238E27FC236}">
                <a16:creationId xmlns:a16="http://schemas.microsoft.com/office/drawing/2014/main" id="{47F8650F-3E8E-F445-8C12-2657703F4D83}"/>
              </a:ext>
            </a:extLst>
          </p:cNvPr>
          <p:cNvSpPr>
            <a:spLocks noGrp="1"/>
          </p:cNvSpPr>
          <p:nvPr>
            <p:ph idx="1"/>
          </p:nvPr>
        </p:nvSpPr>
        <p:spPr/>
        <p:txBody>
          <a:bodyPr/>
          <a:lstStyle/>
          <a:p>
            <a:r>
              <a:rPr lang="en-US" dirty="0"/>
              <a:t>Your job is to create a process pool to calculate Fibonacci numbers 0 to 39 (in other words use range(40) in your program)</a:t>
            </a:r>
          </a:p>
          <a:p>
            <a:r>
              <a:rPr lang="en-US" dirty="0"/>
              <a:t>Write your code to take a command line parameter to determine how many processes to use.</a:t>
            </a:r>
          </a:p>
          <a:p>
            <a:r>
              <a:rPr lang="en-US" dirty="0"/>
              <a:t>Compare your runtimes with different numbers of processes to determine the optimum number</a:t>
            </a:r>
          </a:p>
          <a:p>
            <a:pPr lvl="1"/>
            <a:r>
              <a:rPr lang="en-US" dirty="0"/>
              <a:t>Start small – your Pi has four cores. </a:t>
            </a:r>
          </a:p>
          <a:p>
            <a:r>
              <a:rPr lang="en-US" dirty="0"/>
              <a:t>For an extra challenge, write one with threads instead of processes and compare </a:t>
            </a:r>
            <a:r>
              <a:rPr lang="en-US"/>
              <a:t>the runtimes.</a:t>
            </a:r>
            <a:endParaRPr lang="en-US" dirty="0"/>
          </a:p>
        </p:txBody>
      </p:sp>
    </p:spTree>
    <p:extLst>
      <p:ext uri="{BB962C8B-B14F-4D97-AF65-F5344CB8AC3E}">
        <p14:creationId xmlns:p14="http://schemas.microsoft.com/office/powerpoint/2010/main" val="3951735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BE957-062E-074C-AC24-0B5E58C0A04F}"/>
              </a:ext>
            </a:extLst>
          </p:cNvPr>
          <p:cNvSpPr>
            <a:spLocks noGrp="1"/>
          </p:cNvSpPr>
          <p:nvPr>
            <p:ph type="title"/>
          </p:nvPr>
        </p:nvSpPr>
        <p:spPr/>
        <p:txBody>
          <a:bodyPr/>
          <a:lstStyle/>
          <a:p>
            <a:r>
              <a:rPr lang="en-US" dirty="0"/>
              <a:t>Threads</a:t>
            </a:r>
          </a:p>
        </p:txBody>
      </p:sp>
      <p:sp>
        <p:nvSpPr>
          <p:cNvPr id="3" name="Content Placeholder 2">
            <a:extLst>
              <a:ext uri="{FF2B5EF4-FFF2-40B4-BE49-F238E27FC236}">
                <a16:creationId xmlns:a16="http://schemas.microsoft.com/office/drawing/2014/main" id="{35839BB4-D570-1146-8D23-B844D38187A3}"/>
              </a:ext>
            </a:extLst>
          </p:cNvPr>
          <p:cNvSpPr>
            <a:spLocks noGrp="1"/>
          </p:cNvSpPr>
          <p:nvPr>
            <p:ph idx="1"/>
          </p:nvPr>
        </p:nvSpPr>
        <p:spPr/>
        <p:txBody>
          <a:bodyPr>
            <a:normAutofit fontScale="92500" lnSpcReduction="20000"/>
          </a:bodyPr>
          <a:lstStyle/>
          <a:p>
            <a:r>
              <a:rPr lang="en-US" dirty="0"/>
              <a:t>Use the </a:t>
            </a:r>
            <a:r>
              <a:rPr lang="en-US" b="1" dirty="0"/>
              <a:t>threading</a:t>
            </a:r>
            <a:r>
              <a:rPr lang="en-US" dirty="0"/>
              <a:t> module</a:t>
            </a:r>
          </a:p>
          <a:p>
            <a:r>
              <a:rPr lang="en-US" dirty="0"/>
              <a:t>t = </a:t>
            </a:r>
            <a:r>
              <a:rPr lang="en-US" dirty="0" err="1"/>
              <a:t>threading.Thread</a:t>
            </a:r>
            <a:r>
              <a:rPr lang="en-US" dirty="0"/>
              <a:t>(target=function, </a:t>
            </a:r>
            <a:r>
              <a:rPr lang="en-US" dirty="0" err="1"/>
              <a:t>args</a:t>
            </a:r>
            <a:r>
              <a:rPr lang="en-US" dirty="0"/>
              <a:t>=())</a:t>
            </a:r>
          </a:p>
          <a:p>
            <a:r>
              <a:rPr lang="en-US" dirty="0" err="1"/>
              <a:t>t.daemon</a:t>
            </a:r>
            <a:r>
              <a:rPr lang="en-US" dirty="0"/>
              <a:t> = True # this is important</a:t>
            </a:r>
          </a:p>
          <a:p>
            <a:r>
              <a:rPr lang="en-US" dirty="0" err="1"/>
              <a:t>t.start</a:t>
            </a:r>
            <a:r>
              <a:rPr lang="en-US" dirty="0"/>
              <a:t>()</a:t>
            </a:r>
          </a:p>
          <a:p>
            <a:endParaRPr lang="en-US" dirty="0"/>
          </a:p>
          <a:p>
            <a:r>
              <a:rPr lang="en-US" dirty="0"/>
              <a:t>daemon sets the thread to be a daemon thread. What that means is that the daemon thread will be automatically shut down if all non-daemon threads in the program exit. If you don’t do this, your program will not die </a:t>
            </a:r>
            <a:r>
              <a:rPr lang="en-US" b="1" dirty="0"/>
              <a:t>until your thread exits</a:t>
            </a:r>
            <a:r>
              <a:rPr lang="en-US" dirty="0"/>
              <a:t>.</a:t>
            </a:r>
          </a:p>
          <a:p>
            <a:r>
              <a:rPr lang="en-US" dirty="0"/>
              <a:t>The GUI thread does not work well if it is not in the main thread, so your best bet is to put something else in the other thread (such as the web server).</a:t>
            </a:r>
          </a:p>
        </p:txBody>
      </p:sp>
    </p:spTree>
    <p:extLst>
      <p:ext uri="{BB962C8B-B14F-4D97-AF65-F5344CB8AC3E}">
        <p14:creationId xmlns:p14="http://schemas.microsoft.com/office/powerpoint/2010/main" val="38534175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8E9F3-090D-BB48-956E-5A0B8E46C2A7}"/>
              </a:ext>
            </a:extLst>
          </p:cNvPr>
          <p:cNvSpPr>
            <a:spLocks noGrp="1"/>
          </p:cNvSpPr>
          <p:nvPr>
            <p:ph type="title"/>
          </p:nvPr>
        </p:nvSpPr>
        <p:spPr/>
        <p:txBody>
          <a:bodyPr/>
          <a:lstStyle/>
          <a:p>
            <a:r>
              <a:rPr lang="en-US" dirty="0"/>
              <a:t>More on Threading</a:t>
            </a:r>
          </a:p>
        </p:txBody>
      </p:sp>
      <p:sp>
        <p:nvSpPr>
          <p:cNvPr id="3" name="Content Placeholder 2">
            <a:extLst>
              <a:ext uri="{FF2B5EF4-FFF2-40B4-BE49-F238E27FC236}">
                <a16:creationId xmlns:a16="http://schemas.microsoft.com/office/drawing/2014/main" id="{088F02AD-6AB4-6840-AE30-EFEE7A44414D}"/>
              </a:ext>
            </a:extLst>
          </p:cNvPr>
          <p:cNvSpPr>
            <a:spLocks noGrp="1"/>
          </p:cNvSpPr>
          <p:nvPr>
            <p:ph idx="1"/>
          </p:nvPr>
        </p:nvSpPr>
        <p:spPr/>
        <p:txBody>
          <a:bodyPr/>
          <a:lstStyle/>
          <a:p>
            <a:r>
              <a:rPr lang="en-US" dirty="0"/>
              <a:t>One of the challenges of multiple threads sharing the same memory space is the use of shared resources.</a:t>
            </a:r>
          </a:p>
          <a:p>
            <a:r>
              <a:rPr lang="en-US" dirty="0"/>
              <a:t>A </a:t>
            </a:r>
            <a:r>
              <a:rPr lang="en-US" b="1" dirty="0"/>
              <a:t>race condition </a:t>
            </a:r>
            <a:r>
              <a:rPr lang="en-US" dirty="0"/>
              <a:t>is what occurs when multiple threads or processes try to use the same resource and that shared use interferes with other threads or processes using that resource.</a:t>
            </a:r>
          </a:p>
          <a:p>
            <a:r>
              <a:rPr lang="en-US" dirty="0"/>
              <a:t>If one thread starts to change something, then a second thread changes it, the first thread would expect it to have the value it gave it, but it actually now has the value the second thread gave it.</a:t>
            </a:r>
          </a:p>
        </p:txBody>
      </p:sp>
    </p:spTree>
    <p:extLst>
      <p:ext uri="{BB962C8B-B14F-4D97-AF65-F5344CB8AC3E}">
        <p14:creationId xmlns:p14="http://schemas.microsoft.com/office/powerpoint/2010/main" val="24683296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C0A59-A5C5-304A-9DAA-7BF7DE976FF1}"/>
              </a:ext>
            </a:extLst>
          </p:cNvPr>
          <p:cNvSpPr>
            <a:spLocks noGrp="1"/>
          </p:cNvSpPr>
          <p:nvPr>
            <p:ph type="title"/>
          </p:nvPr>
        </p:nvSpPr>
        <p:spPr/>
        <p:txBody>
          <a:bodyPr/>
          <a:lstStyle/>
          <a:p>
            <a:r>
              <a:rPr lang="en-US" dirty="0"/>
              <a:t>A Threading Example</a:t>
            </a:r>
          </a:p>
        </p:txBody>
      </p:sp>
      <p:sp>
        <p:nvSpPr>
          <p:cNvPr id="3" name="Content Placeholder 2">
            <a:extLst>
              <a:ext uri="{FF2B5EF4-FFF2-40B4-BE49-F238E27FC236}">
                <a16:creationId xmlns:a16="http://schemas.microsoft.com/office/drawing/2014/main" id="{052C6BE4-EBFF-8749-A337-B2E2F646A770}"/>
              </a:ext>
            </a:extLst>
          </p:cNvPr>
          <p:cNvSpPr>
            <a:spLocks noGrp="1"/>
          </p:cNvSpPr>
          <p:nvPr>
            <p:ph idx="1"/>
          </p:nvPr>
        </p:nvSpPr>
        <p:spPr/>
        <p:txBody>
          <a:bodyPr/>
          <a:lstStyle/>
          <a:p>
            <a:r>
              <a:rPr lang="en-US" dirty="0"/>
              <a:t>thread01.py</a:t>
            </a:r>
          </a:p>
        </p:txBody>
      </p:sp>
    </p:spTree>
    <p:extLst>
      <p:ext uri="{BB962C8B-B14F-4D97-AF65-F5344CB8AC3E}">
        <p14:creationId xmlns:p14="http://schemas.microsoft.com/office/powerpoint/2010/main" val="3828955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6F5AE-6129-AA4C-A9DE-B39C24A9A561}"/>
              </a:ext>
            </a:extLst>
          </p:cNvPr>
          <p:cNvSpPr>
            <a:spLocks noGrp="1"/>
          </p:cNvSpPr>
          <p:nvPr>
            <p:ph type="title"/>
          </p:nvPr>
        </p:nvSpPr>
        <p:spPr/>
        <p:txBody>
          <a:bodyPr/>
          <a:lstStyle/>
          <a:p>
            <a:r>
              <a:rPr lang="en-US" dirty="0"/>
              <a:t>Thread Conflicts</a:t>
            </a:r>
          </a:p>
        </p:txBody>
      </p:sp>
      <p:sp>
        <p:nvSpPr>
          <p:cNvPr id="3" name="Content Placeholder 2">
            <a:extLst>
              <a:ext uri="{FF2B5EF4-FFF2-40B4-BE49-F238E27FC236}">
                <a16:creationId xmlns:a16="http://schemas.microsoft.com/office/drawing/2014/main" id="{9F2C4D02-F9B2-954E-84AC-C08A5B5E245A}"/>
              </a:ext>
            </a:extLst>
          </p:cNvPr>
          <p:cNvSpPr>
            <a:spLocks noGrp="1"/>
          </p:cNvSpPr>
          <p:nvPr>
            <p:ph idx="1"/>
          </p:nvPr>
        </p:nvSpPr>
        <p:spPr/>
        <p:txBody>
          <a:bodyPr/>
          <a:lstStyle/>
          <a:p>
            <a:r>
              <a:rPr lang="en-US" dirty="0"/>
              <a:t>It is possible for threads to switch while one is still using a resource such as an output stream, as shown by thread01.py.</a:t>
            </a:r>
          </a:p>
          <a:p>
            <a:r>
              <a:rPr lang="en-US" dirty="0"/>
              <a:t>One thread interrupted another thread while printing, causing two or three different threads’ reports to be printed on the same line and then causing some blank lines.</a:t>
            </a:r>
          </a:p>
          <a:p>
            <a:r>
              <a:rPr lang="en-US" dirty="0"/>
              <a:t>This happens because output to the console happens one character at a time, not one line at a time.</a:t>
            </a:r>
          </a:p>
        </p:txBody>
      </p:sp>
    </p:spTree>
    <p:extLst>
      <p:ext uri="{BB962C8B-B14F-4D97-AF65-F5344CB8AC3E}">
        <p14:creationId xmlns:p14="http://schemas.microsoft.com/office/powerpoint/2010/main" val="18797417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93523-CF43-2540-9344-C829E73D6041}"/>
              </a:ext>
            </a:extLst>
          </p:cNvPr>
          <p:cNvSpPr>
            <a:spLocks noGrp="1"/>
          </p:cNvSpPr>
          <p:nvPr>
            <p:ph type="title"/>
          </p:nvPr>
        </p:nvSpPr>
        <p:spPr/>
        <p:txBody>
          <a:bodyPr/>
          <a:lstStyle/>
          <a:p>
            <a:r>
              <a:rPr lang="en-US" dirty="0"/>
              <a:t>Mutexes and Locks</a:t>
            </a:r>
          </a:p>
        </p:txBody>
      </p:sp>
      <p:sp>
        <p:nvSpPr>
          <p:cNvPr id="3" name="Content Placeholder 2">
            <a:extLst>
              <a:ext uri="{FF2B5EF4-FFF2-40B4-BE49-F238E27FC236}">
                <a16:creationId xmlns:a16="http://schemas.microsoft.com/office/drawing/2014/main" id="{E54B0E1D-268D-0C4D-A7EA-AF874A5FACC6}"/>
              </a:ext>
            </a:extLst>
          </p:cNvPr>
          <p:cNvSpPr>
            <a:spLocks noGrp="1"/>
          </p:cNvSpPr>
          <p:nvPr>
            <p:ph idx="1"/>
          </p:nvPr>
        </p:nvSpPr>
        <p:spPr/>
        <p:txBody>
          <a:bodyPr/>
          <a:lstStyle/>
          <a:p>
            <a:r>
              <a:rPr lang="en-US" dirty="0"/>
              <a:t>A mutex (</a:t>
            </a:r>
            <a:r>
              <a:rPr lang="en-US" dirty="0" err="1"/>
              <a:t>MUTual</a:t>
            </a:r>
            <a:r>
              <a:rPr lang="en-US" dirty="0"/>
              <a:t> </a:t>
            </a:r>
            <a:r>
              <a:rPr lang="en-US" dirty="0" err="1"/>
              <a:t>EXclusion</a:t>
            </a:r>
            <a:r>
              <a:rPr lang="en-US" dirty="0"/>
              <a:t>) is an object that is used to prevent simultaneous access to a shared resource. There are two ways to use a mutex.</a:t>
            </a:r>
          </a:p>
          <a:p>
            <a:r>
              <a:rPr lang="en-US" dirty="0"/>
              <a:t>The simple way is for the threads or programs accessing the object to use the mutex directly.</a:t>
            </a:r>
          </a:p>
        </p:txBody>
      </p:sp>
    </p:spTree>
    <p:extLst>
      <p:ext uri="{BB962C8B-B14F-4D97-AF65-F5344CB8AC3E}">
        <p14:creationId xmlns:p14="http://schemas.microsoft.com/office/powerpoint/2010/main" val="32175248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C1853-CE24-5E48-8F3C-CC77FBAF0CBC}"/>
              </a:ext>
            </a:extLst>
          </p:cNvPr>
          <p:cNvSpPr>
            <a:spLocks noGrp="1"/>
          </p:cNvSpPr>
          <p:nvPr>
            <p:ph type="title"/>
          </p:nvPr>
        </p:nvSpPr>
        <p:spPr/>
        <p:txBody>
          <a:bodyPr/>
          <a:lstStyle/>
          <a:p>
            <a:r>
              <a:rPr lang="en-US" dirty="0"/>
              <a:t>Mutexes and Locks (2)</a:t>
            </a:r>
          </a:p>
        </p:txBody>
      </p:sp>
      <p:sp>
        <p:nvSpPr>
          <p:cNvPr id="3" name="Content Placeholder 2">
            <a:extLst>
              <a:ext uri="{FF2B5EF4-FFF2-40B4-BE49-F238E27FC236}">
                <a16:creationId xmlns:a16="http://schemas.microsoft.com/office/drawing/2014/main" id="{78F0D9F7-7C13-704E-87A8-5ADF26C2A660}"/>
              </a:ext>
            </a:extLst>
          </p:cNvPr>
          <p:cNvSpPr>
            <a:spLocks noGrp="1"/>
          </p:cNvSpPr>
          <p:nvPr>
            <p:ph idx="1"/>
          </p:nvPr>
        </p:nvSpPr>
        <p:spPr/>
        <p:txBody>
          <a:bodyPr>
            <a:normAutofit lnSpcReduction="10000"/>
          </a:bodyPr>
          <a:lstStyle/>
          <a:p>
            <a:r>
              <a:rPr lang="en-US" dirty="0" err="1"/>
              <a:t>threading.Lock</a:t>
            </a:r>
            <a:r>
              <a:rPr lang="en-US" dirty="0"/>
              <a:t>() is a mutex object.</a:t>
            </a:r>
          </a:p>
          <a:p>
            <a:r>
              <a:rPr lang="en-US" dirty="0" err="1"/>
              <a:t>lock.acquire</a:t>
            </a:r>
            <a:r>
              <a:rPr lang="en-US" dirty="0"/>
              <a:t>([</a:t>
            </a:r>
            <a:r>
              <a:rPr lang="en-US" i="1" dirty="0"/>
              <a:t>blocking</a:t>
            </a:r>
            <a:r>
              <a:rPr lang="en-US" dirty="0"/>
              <a:t>]) is used to acquire the lock. </a:t>
            </a:r>
            <a:r>
              <a:rPr lang="en-US" i="1" dirty="0"/>
              <a:t>blocking</a:t>
            </a:r>
            <a:r>
              <a:rPr lang="en-US" dirty="0"/>
              <a:t> (optional - default is True) is used to set whether this lock acquisition attempt should block. </a:t>
            </a:r>
          </a:p>
          <a:p>
            <a:pPr lvl="1"/>
            <a:r>
              <a:rPr lang="en-US" dirty="0"/>
              <a:t>If blocking is set to False and the call would block, then the method exits immediately and returns False, otherwise it acquires the lock and returns True.</a:t>
            </a:r>
          </a:p>
          <a:p>
            <a:pPr lvl="1"/>
            <a:r>
              <a:rPr lang="en-US" dirty="0"/>
              <a:t>If blocking is set to True, the call will block until it acquires the lock and then it will return True.</a:t>
            </a:r>
          </a:p>
          <a:p>
            <a:r>
              <a:rPr lang="en-US" dirty="0" err="1"/>
              <a:t>lock.release</a:t>
            </a:r>
            <a:r>
              <a:rPr lang="en-US" dirty="0"/>
              <a:t>() – releases a lock. If called on an already released lock, it throws a </a:t>
            </a:r>
            <a:r>
              <a:rPr lang="en-US" dirty="0" err="1"/>
              <a:t>ThreadError</a:t>
            </a:r>
            <a:endParaRPr lang="en-US" dirty="0"/>
          </a:p>
        </p:txBody>
      </p:sp>
    </p:spTree>
    <p:extLst>
      <p:ext uri="{BB962C8B-B14F-4D97-AF65-F5344CB8AC3E}">
        <p14:creationId xmlns:p14="http://schemas.microsoft.com/office/powerpoint/2010/main" val="11040282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9AAED-2282-A14B-8A7D-BEC90DD608D5}"/>
              </a:ext>
            </a:extLst>
          </p:cNvPr>
          <p:cNvSpPr>
            <a:spLocks noGrp="1"/>
          </p:cNvSpPr>
          <p:nvPr>
            <p:ph type="title"/>
          </p:nvPr>
        </p:nvSpPr>
        <p:spPr/>
        <p:txBody>
          <a:bodyPr/>
          <a:lstStyle/>
          <a:p>
            <a:r>
              <a:rPr lang="en-US" dirty="0"/>
              <a:t>Mutexes and Locks (3)</a:t>
            </a:r>
          </a:p>
        </p:txBody>
      </p:sp>
      <p:sp>
        <p:nvSpPr>
          <p:cNvPr id="3" name="Content Placeholder 2">
            <a:extLst>
              <a:ext uri="{FF2B5EF4-FFF2-40B4-BE49-F238E27FC236}">
                <a16:creationId xmlns:a16="http://schemas.microsoft.com/office/drawing/2014/main" id="{FD8A2AAF-499C-2647-B111-D95A199A89F7}"/>
              </a:ext>
            </a:extLst>
          </p:cNvPr>
          <p:cNvSpPr>
            <a:spLocks noGrp="1"/>
          </p:cNvSpPr>
          <p:nvPr>
            <p:ph idx="1"/>
          </p:nvPr>
        </p:nvSpPr>
        <p:spPr/>
        <p:txBody>
          <a:bodyPr/>
          <a:lstStyle/>
          <a:p>
            <a:r>
              <a:rPr lang="en-US" dirty="0"/>
              <a:t>Or you can use a with block.</a:t>
            </a:r>
          </a:p>
          <a:p>
            <a:pPr lvl="1"/>
            <a:r>
              <a:rPr lang="en-US" dirty="0"/>
              <a:t>with lock:</a:t>
            </a:r>
          </a:p>
          <a:p>
            <a:pPr lvl="2"/>
            <a:r>
              <a:rPr lang="en-US" dirty="0"/>
              <a:t>do stuff</a:t>
            </a:r>
          </a:p>
          <a:p>
            <a:r>
              <a:rPr lang="en-US" dirty="0"/>
              <a:t>The with block will automatically acquire the lock, blocking if necessary, and will automatically release it when done. If you can afford to block, this is the simplest way to do it.</a:t>
            </a:r>
          </a:p>
          <a:p>
            <a:r>
              <a:rPr lang="en-US" dirty="0"/>
              <a:t>thread02.py</a:t>
            </a:r>
          </a:p>
        </p:txBody>
      </p:sp>
    </p:spTree>
    <p:extLst>
      <p:ext uri="{BB962C8B-B14F-4D97-AF65-F5344CB8AC3E}">
        <p14:creationId xmlns:p14="http://schemas.microsoft.com/office/powerpoint/2010/main" val="20147035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300</TotalTime>
  <Words>1578</Words>
  <Application>Microsoft Office PowerPoint</Application>
  <PresentationFormat>Widescreen</PresentationFormat>
  <Paragraphs>117</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Calibri Light</vt:lpstr>
      <vt:lpstr>Office Theme</vt:lpstr>
      <vt:lpstr>COSC 4973 Special Topics: Raspberry Pi and Python</vt:lpstr>
      <vt:lpstr>Review of Threading</vt:lpstr>
      <vt:lpstr>Threads</vt:lpstr>
      <vt:lpstr>More on Threading</vt:lpstr>
      <vt:lpstr>A Threading Example</vt:lpstr>
      <vt:lpstr>Thread Conflicts</vt:lpstr>
      <vt:lpstr>Mutexes and Locks</vt:lpstr>
      <vt:lpstr>Mutexes and Locks (2)</vt:lpstr>
      <vt:lpstr>Mutexes and Locks (3)</vt:lpstr>
      <vt:lpstr>Mutexes and Locks (4)</vt:lpstr>
      <vt:lpstr>Reentrant Locks</vt:lpstr>
      <vt:lpstr>Analysis of a Thread</vt:lpstr>
      <vt:lpstr>Communicating Between Threads</vt:lpstr>
      <vt:lpstr>Threads v Processes</vt:lpstr>
      <vt:lpstr>Threads and Processes and Locks</vt:lpstr>
      <vt:lpstr>The multiprocessing module</vt:lpstr>
      <vt:lpstr>More Communication Between Threads</vt:lpstr>
      <vt:lpstr>An example using a queue and threads</vt:lpstr>
      <vt:lpstr>The same program using processes</vt:lpstr>
      <vt:lpstr>However, we can do better…</vt:lpstr>
      <vt:lpstr>But wait – we can do even better with Process Pools!</vt:lpstr>
      <vt:lpstr>Using Process Pools</vt:lpstr>
      <vt:lpstr>sys.argv</vt:lpstr>
      <vt:lpstr>In Class Exercise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COSC 4973 Special Topics: Raspberry Pi and Python</dc:title>
  <dc:creator>Gowing, Glyn</dc:creator>
  <cp:lastModifiedBy>Gowing, Glyn</cp:lastModifiedBy>
  <cp:revision>12</cp:revision>
  <dcterms:created xsi:type="dcterms:W3CDTF">2018-10-17T23:29:43Z</dcterms:created>
  <dcterms:modified xsi:type="dcterms:W3CDTF">2020-10-01T15:27:11Z</dcterms:modified>
</cp:coreProperties>
</file>