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7" r:id="rId15"/>
    <p:sldId id="276" r:id="rId16"/>
    <p:sldId id="279" r:id="rId17"/>
    <p:sldId id="281" r:id="rId18"/>
    <p:sldId id="282" r:id="rId19"/>
    <p:sldId id="284" r:id="rId20"/>
    <p:sldId id="278" r:id="rId21"/>
    <p:sldId id="283" r:id="rId22"/>
    <p:sldId id="273" r:id="rId23"/>
    <p:sldId id="270" r:id="rId24"/>
    <p:sldId id="285" r:id="rId25"/>
    <p:sldId id="289" r:id="rId26"/>
    <p:sldId id="286"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4660"/>
  </p:normalViewPr>
  <p:slideViewPr>
    <p:cSldViewPr snapToGrid="0">
      <p:cViewPr varScale="1">
        <p:scale>
          <a:sx n="88" d="100"/>
          <a:sy n="88" d="100"/>
        </p:scale>
        <p:origin x="12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7964E51-8772-43EB-A567-B2868942C7AA}" type="datetimeFigureOut">
              <a:rPr lang="en-US" smtClean="0"/>
              <a:t>10/10/2018</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5F51947-CBC5-4581-A7D5-E621F95889E6}" type="slidenum">
              <a:rPr lang="en-US" smtClean="0"/>
              <a:t>‹#›</a:t>
            </a:fld>
            <a:endParaRPr lang="en-US"/>
          </a:p>
        </p:txBody>
      </p:sp>
    </p:spTree>
    <p:extLst>
      <p:ext uri="{BB962C8B-B14F-4D97-AF65-F5344CB8AC3E}">
        <p14:creationId xmlns:p14="http://schemas.microsoft.com/office/powerpoint/2010/main" val="2561710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964E51-8772-43EB-A567-B2868942C7AA}"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51947-CBC5-4581-A7D5-E621F95889E6}" type="slidenum">
              <a:rPr lang="en-US" smtClean="0"/>
              <a:t>‹#›</a:t>
            </a:fld>
            <a:endParaRPr lang="en-US"/>
          </a:p>
        </p:txBody>
      </p:sp>
    </p:spTree>
    <p:extLst>
      <p:ext uri="{BB962C8B-B14F-4D97-AF65-F5344CB8AC3E}">
        <p14:creationId xmlns:p14="http://schemas.microsoft.com/office/powerpoint/2010/main" val="244820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7964E51-8772-43EB-A567-B2868942C7AA}" type="datetimeFigureOut">
              <a:rPr lang="en-US" smtClean="0"/>
              <a:t>10/10/2018</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5F51947-CBC5-4581-A7D5-E621F95889E6}" type="slidenum">
              <a:rPr lang="en-US" smtClean="0"/>
              <a:t>‹#›</a:t>
            </a:fld>
            <a:endParaRPr lang="en-US"/>
          </a:p>
        </p:txBody>
      </p:sp>
    </p:spTree>
    <p:extLst>
      <p:ext uri="{BB962C8B-B14F-4D97-AF65-F5344CB8AC3E}">
        <p14:creationId xmlns:p14="http://schemas.microsoft.com/office/powerpoint/2010/main" val="251440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964E51-8772-43EB-A567-B2868942C7AA}"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5F51947-CBC5-4581-A7D5-E621F95889E6}" type="slidenum">
              <a:rPr lang="en-US" smtClean="0"/>
              <a:t>‹#›</a:t>
            </a:fld>
            <a:endParaRPr lang="en-US"/>
          </a:p>
        </p:txBody>
      </p:sp>
    </p:spTree>
    <p:extLst>
      <p:ext uri="{BB962C8B-B14F-4D97-AF65-F5344CB8AC3E}">
        <p14:creationId xmlns:p14="http://schemas.microsoft.com/office/powerpoint/2010/main" val="271971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7964E51-8772-43EB-A567-B2868942C7AA}" type="datetimeFigureOut">
              <a:rPr lang="en-US" smtClean="0"/>
              <a:t>10/10/2018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5F51947-CBC5-4581-A7D5-E621F95889E6}" type="slidenum">
              <a:rPr lang="en-US" smtClean="0"/>
              <a:t>‹#›</a:t>
            </a:fld>
            <a:endParaRPr lang="en-US"/>
          </a:p>
        </p:txBody>
      </p:sp>
    </p:spTree>
    <p:extLst>
      <p:ext uri="{BB962C8B-B14F-4D97-AF65-F5344CB8AC3E}">
        <p14:creationId xmlns:p14="http://schemas.microsoft.com/office/powerpoint/2010/main" val="336924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964E51-8772-43EB-A567-B2868942C7AA}"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51947-CBC5-4581-A7D5-E621F95889E6}" type="slidenum">
              <a:rPr lang="en-US" smtClean="0"/>
              <a:t>‹#›</a:t>
            </a:fld>
            <a:endParaRPr lang="en-US"/>
          </a:p>
        </p:txBody>
      </p:sp>
    </p:spTree>
    <p:extLst>
      <p:ext uri="{BB962C8B-B14F-4D97-AF65-F5344CB8AC3E}">
        <p14:creationId xmlns:p14="http://schemas.microsoft.com/office/powerpoint/2010/main" val="3028578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964E51-8772-43EB-A567-B2868942C7AA}" type="datetimeFigureOut">
              <a:rPr lang="en-US" smtClean="0"/>
              <a:t>10/10/2018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F51947-CBC5-4581-A7D5-E621F95889E6}" type="slidenum">
              <a:rPr lang="en-US" smtClean="0"/>
              <a:t>‹#›</a:t>
            </a:fld>
            <a:endParaRPr lang="en-US"/>
          </a:p>
        </p:txBody>
      </p:sp>
    </p:spTree>
    <p:extLst>
      <p:ext uri="{BB962C8B-B14F-4D97-AF65-F5344CB8AC3E}">
        <p14:creationId xmlns:p14="http://schemas.microsoft.com/office/powerpoint/2010/main" val="254470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964E51-8772-43EB-A567-B2868942C7AA}" type="datetimeFigureOut">
              <a:rPr lang="en-US" smtClean="0"/>
              <a:t>10/10/2018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F51947-CBC5-4581-A7D5-E621F95889E6}" type="slidenum">
              <a:rPr lang="en-US" smtClean="0"/>
              <a:t>‹#›</a:t>
            </a:fld>
            <a:endParaRPr lang="en-US"/>
          </a:p>
        </p:txBody>
      </p:sp>
    </p:spTree>
    <p:extLst>
      <p:ext uri="{BB962C8B-B14F-4D97-AF65-F5344CB8AC3E}">
        <p14:creationId xmlns:p14="http://schemas.microsoft.com/office/powerpoint/2010/main" val="12483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64E51-8772-43EB-A567-B2868942C7AA}" type="datetimeFigureOut">
              <a:rPr lang="en-US" smtClean="0"/>
              <a:t>10/10/2018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F51947-CBC5-4581-A7D5-E621F95889E6}" type="slidenum">
              <a:rPr lang="en-US" smtClean="0"/>
              <a:t>‹#›</a:t>
            </a:fld>
            <a:endParaRPr lang="en-US"/>
          </a:p>
        </p:txBody>
      </p:sp>
    </p:spTree>
    <p:extLst>
      <p:ext uri="{BB962C8B-B14F-4D97-AF65-F5344CB8AC3E}">
        <p14:creationId xmlns:p14="http://schemas.microsoft.com/office/powerpoint/2010/main" val="3466347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7964E51-8772-43EB-A567-B2868942C7AA}" type="datetimeFigureOut">
              <a:rPr lang="en-US" smtClean="0"/>
              <a:t>10/10/2018</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5F51947-CBC5-4581-A7D5-E621F95889E6}" type="slidenum">
              <a:rPr lang="en-US" smtClean="0"/>
              <a:t>‹#›</a:t>
            </a:fld>
            <a:endParaRPr lang="en-US"/>
          </a:p>
        </p:txBody>
      </p:sp>
    </p:spTree>
    <p:extLst>
      <p:ext uri="{BB962C8B-B14F-4D97-AF65-F5344CB8AC3E}">
        <p14:creationId xmlns:p14="http://schemas.microsoft.com/office/powerpoint/2010/main" val="235880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964E51-8772-43EB-A567-B2868942C7AA}"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F51947-CBC5-4581-A7D5-E621F95889E6}" type="slidenum">
              <a:rPr lang="en-US" smtClean="0"/>
              <a:t>‹#›</a:t>
            </a:fld>
            <a:endParaRPr lang="en-US"/>
          </a:p>
        </p:txBody>
      </p:sp>
    </p:spTree>
    <p:extLst>
      <p:ext uri="{BB962C8B-B14F-4D97-AF65-F5344CB8AC3E}">
        <p14:creationId xmlns:p14="http://schemas.microsoft.com/office/powerpoint/2010/main" val="89903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7964E51-8772-43EB-A567-B2868942C7AA}" type="datetimeFigureOut">
              <a:rPr lang="en-US" smtClean="0"/>
              <a:t>10/10/2018</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5F51947-CBC5-4581-A7D5-E621F95889E6}"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6841811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22AB1F-D0C5-4AD5-A481-A260D451B190}"/>
              </a:ext>
            </a:extLst>
          </p:cNvPr>
          <p:cNvSpPr/>
          <p:nvPr/>
        </p:nvSpPr>
        <p:spPr>
          <a:xfrm>
            <a:off x="1886642" y="4121221"/>
            <a:ext cx="8418716"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Support Vector Machines</a:t>
            </a:r>
          </a:p>
        </p:txBody>
      </p:sp>
    </p:spTree>
    <p:extLst>
      <p:ext uri="{BB962C8B-B14F-4D97-AF65-F5344CB8AC3E}">
        <p14:creationId xmlns:p14="http://schemas.microsoft.com/office/powerpoint/2010/main" val="3996011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554E-FF47-462F-86C5-5B7CB9764C1B}"/>
              </a:ext>
            </a:extLst>
          </p:cNvPr>
          <p:cNvSpPr>
            <a:spLocks noGrp="1"/>
          </p:cNvSpPr>
          <p:nvPr>
            <p:ph type="title"/>
          </p:nvPr>
        </p:nvSpPr>
        <p:spPr/>
        <p:txBody>
          <a:bodyPr/>
          <a:lstStyle/>
          <a:p>
            <a:r>
              <a:rPr lang="en-US" dirty="0">
                <a:latin typeface="Gill Sans MT (Headings)"/>
              </a:rPr>
              <a:t>EDA (Exploratory Data Analysis)</a:t>
            </a:r>
          </a:p>
        </p:txBody>
      </p:sp>
      <p:sp>
        <p:nvSpPr>
          <p:cNvPr id="3" name="Content Placeholder 2">
            <a:extLst>
              <a:ext uri="{FF2B5EF4-FFF2-40B4-BE49-F238E27FC236}">
                <a16:creationId xmlns:a16="http://schemas.microsoft.com/office/drawing/2014/main" id="{E766475F-CAFE-462B-BBD2-E2F2B0E434FE}"/>
              </a:ext>
            </a:extLst>
          </p:cNvPr>
          <p:cNvSpPr>
            <a:spLocks noGrp="1"/>
          </p:cNvSpPr>
          <p:nvPr>
            <p:ph idx="1"/>
          </p:nvPr>
        </p:nvSpPr>
        <p:spPr/>
        <p:txBody>
          <a:bodyPr/>
          <a:lstStyle/>
          <a:p>
            <a:r>
              <a:rPr lang="en-US" dirty="0"/>
              <a:t>Step 1: Understand the problem</a:t>
            </a:r>
          </a:p>
          <a:p>
            <a:r>
              <a:rPr lang="en-US" dirty="0"/>
              <a:t>Step 2: Understand data</a:t>
            </a:r>
          </a:p>
          <a:p>
            <a:r>
              <a:rPr lang="en-US" dirty="0"/>
              <a:t>Step 3: Univariate data analysis</a:t>
            </a:r>
          </a:p>
          <a:p>
            <a:r>
              <a:rPr lang="en-US" dirty="0"/>
              <a:t>Step 4: Multivariate data analysis</a:t>
            </a:r>
          </a:p>
          <a:p>
            <a:r>
              <a:rPr lang="en-US" dirty="0"/>
              <a:t>Step 5: Dimensionality reduction </a:t>
            </a:r>
          </a:p>
          <a:p>
            <a:endParaRPr lang="en-US" dirty="0"/>
          </a:p>
        </p:txBody>
      </p:sp>
    </p:spTree>
    <p:extLst>
      <p:ext uri="{BB962C8B-B14F-4D97-AF65-F5344CB8AC3E}">
        <p14:creationId xmlns:p14="http://schemas.microsoft.com/office/powerpoint/2010/main" val="419356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B90B-8E43-405E-A6E4-3AC59EBAF8F3}"/>
              </a:ext>
            </a:extLst>
          </p:cNvPr>
          <p:cNvSpPr>
            <a:spLocks noGrp="1"/>
          </p:cNvSpPr>
          <p:nvPr>
            <p:ph type="title"/>
          </p:nvPr>
        </p:nvSpPr>
        <p:spPr/>
        <p:txBody>
          <a:bodyPr/>
          <a:lstStyle/>
          <a:p>
            <a:pPr algn="just" fontAlgn="base"/>
            <a:r>
              <a:rPr lang="en-US" altLang="en-US" dirty="0"/>
              <a:t>Cross-validation for detecting and preventing overfitting</a:t>
            </a:r>
            <a:endParaRPr lang="en-US" b="1" dirty="0">
              <a:solidFill>
                <a:schemeClr val="bg1">
                  <a:lumMod val="95000"/>
                </a:schemeClr>
              </a:solidFill>
            </a:endParaRPr>
          </a:p>
        </p:txBody>
      </p:sp>
      <p:sp>
        <p:nvSpPr>
          <p:cNvPr id="3" name="Content Placeholder 2">
            <a:extLst>
              <a:ext uri="{FF2B5EF4-FFF2-40B4-BE49-F238E27FC236}">
                <a16:creationId xmlns:a16="http://schemas.microsoft.com/office/drawing/2014/main" id="{9A568892-FB73-402A-AEB8-0EC0D14CE829}"/>
              </a:ext>
            </a:extLst>
          </p:cNvPr>
          <p:cNvSpPr>
            <a:spLocks noGrp="1"/>
          </p:cNvSpPr>
          <p:nvPr>
            <p:ph idx="1"/>
          </p:nvPr>
        </p:nvSpPr>
        <p:spPr/>
        <p:txBody>
          <a:bodyPr/>
          <a:lstStyle/>
          <a:p>
            <a:r>
              <a:rPr lang="en-US" dirty="0"/>
              <a:t>What is Overfitting</a:t>
            </a:r>
          </a:p>
          <a:p>
            <a:r>
              <a:rPr lang="en-US" dirty="0"/>
              <a:t>What is Cross Validation</a:t>
            </a:r>
          </a:p>
          <a:p>
            <a:endParaRPr lang="en-US" dirty="0"/>
          </a:p>
        </p:txBody>
      </p:sp>
      <p:sp>
        <p:nvSpPr>
          <p:cNvPr id="4" name="Rectangle 2">
            <a:extLst>
              <a:ext uri="{FF2B5EF4-FFF2-40B4-BE49-F238E27FC236}">
                <a16:creationId xmlns:a16="http://schemas.microsoft.com/office/drawing/2014/main" id="{080562BB-C8A1-4BAE-835C-19D0791C9310}"/>
              </a:ext>
            </a:extLst>
          </p:cNvPr>
          <p:cNvSpPr txBox="1">
            <a:spLocks noChangeArrowheads="1"/>
          </p:cNvSpPr>
          <p:nvPr/>
        </p:nvSpPr>
        <p:spPr>
          <a:xfrm>
            <a:off x="3526972" y="3274531"/>
            <a:ext cx="8534400" cy="7620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altLang="en-US" dirty="0"/>
          </a:p>
        </p:txBody>
      </p:sp>
      <p:sp>
        <p:nvSpPr>
          <p:cNvPr id="5" name="Line 3">
            <a:extLst>
              <a:ext uri="{FF2B5EF4-FFF2-40B4-BE49-F238E27FC236}">
                <a16:creationId xmlns:a16="http://schemas.microsoft.com/office/drawing/2014/main" id="{EE76FB7A-C34C-4D3C-B66C-85BB4CF74D26}"/>
              </a:ext>
            </a:extLst>
          </p:cNvPr>
          <p:cNvSpPr>
            <a:spLocks noChangeShapeType="1"/>
          </p:cNvSpPr>
          <p:nvPr/>
        </p:nvSpPr>
        <p:spPr bwMode="auto">
          <a:xfrm>
            <a:off x="3768272" y="4188931"/>
            <a:ext cx="0" cy="20605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4">
            <a:extLst>
              <a:ext uri="{FF2B5EF4-FFF2-40B4-BE49-F238E27FC236}">
                <a16:creationId xmlns:a16="http://schemas.microsoft.com/office/drawing/2014/main" id="{9EF715F8-8EE3-45BF-AC82-A4442D69E420}"/>
              </a:ext>
            </a:extLst>
          </p:cNvPr>
          <p:cNvSpPr>
            <a:spLocks noChangeShapeType="1"/>
          </p:cNvSpPr>
          <p:nvPr/>
        </p:nvSpPr>
        <p:spPr bwMode="auto">
          <a:xfrm>
            <a:off x="3671435" y="6155844"/>
            <a:ext cx="2501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Oval 5">
            <a:extLst>
              <a:ext uri="{FF2B5EF4-FFF2-40B4-BE49-F238E27FC236}">
                <a16:creationId xmlns:a16="http://schemas.microsoft.com/office/drawing/2014/main" id="{E779DB58-B321-4D88-9DED-15B1FF1E2D48}"/>
              </a:ext>
            </a:extLst>
          </p:cNvPr>
          <p:cNvSpPr>
            <a:spLocks noChangeAspect="1" noChangeArrowheads="1"/>
          </p:cNvSpPr>
          <p:nvPr/>
        </p:nvSpPr>
        <p:spPr bwMode="auto">
          <a:xfrm>
            <a:off x="3912735" y="5593869"/>
            <a:ext cx="46037" cy="44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6">
            <a:extLst>
              <a:ext uri="{FF2B5EF4-FFF2-40B4-BE49-F238E27FC236}">
                <a16:creationId xmlns:a16="http://schemas.microsoft.com/office/drawing/2014/main" id="{532F285C-2231-4E51-B1A9-DB063BEBC3C7}"/>
              </a:ext>
            </a:extLst>
          </p:cNvPr>
          <p:cNvSpPr>
            <a:spLocks noChangeAspect="1" noChangeArrowheads="1"/>
          </p:cNvSpPr>
          <p:nvPr/>
        </p:nvSpPr>
        <p:spPr bwMode="auto">
          <a:xfrm>
            <a:off x="4152447" y="5920894"/>
            <a:ext cx="46038" cy="44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7">
            <a:extLst>
              <a:ext uri="{FF2B5EF4-FFF2-40B4-BE49-F238E27FC236}">
                <a16:creationId xmlns:a16="http://schemas.microsoft.com/office/drawing/2014/main" id="{F72458C5-1518-4D64-8FAB-22ACB5400832}"/>
              </a:ext>
            </a:extLst>
          </p:cNvPr>
          <p:cNvSpPr>
            <a:spLocks noChangeAspect="1" noChangeArrowheads="1"/>
          </p:cNvSpPr>
          <p:nvPr/>
        </p:nvSpPr>
        <p:spPr bwMode="auto">
          <a:xfrm>
            <a:off x="4296910" y="5171594"/>
            <a:ext cx="46037" cy="4603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8">
            <a:extLst>
              <a:ext uri="{FF2B5EF4-FFF2-40B4-BE49-F238E27FC236}">
                <a16:creationId xmlns:a16="http://schemas.microsoft.com/office/drawing/2014/main" id="{BC65EA78-311F-4BFE-AC50-6D6DA046F7C8}"/>
              </a:ext>
            </a:extLst>
          </p:cNvPr>
          <p:cNvSpPr>
            <a:spLocks noChangeAspect="1" noChangeArrowheads="1"/>
          </p:cNvSpPr>
          <p:nvPr/>
        </p:nvSpPr>
        <p:spPr bwMode="auto">
          <a:xfrm>
            <a:off x="4730297" y="4328631"/>
            <a:ext cx="46038" cy="460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9">
            <a:extLst>
              <a:ext uri="{FF2B5EF4-FFF2-40B4-BE49-F238E27FC236}">
                <a16:creationId xmlns:a16="http://schemas.microsoft.com/office/drawing/2014/main" id="{7AE3F03F-1529-42AB-9830-B83E6CD75EC3}"/>
              </a:ext>
            </a:extLst>
          </p:cNvPr>
          <p:cNvSpPr>
            <a:spLocks noChangeAspect="1" noChangeArrowheads="1"/>
          </p:cNvSpPr>
          <p:nvPr/>
        </p:nvSpPr>
        <p:spPr bwMode="auto">
          <a:xfrm>
            <a:off x="4922385" y="4890606"/>
            <a:ext cx="46037" cy="460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0">
            <a:extLst>
              <a:ext uri="{FF2B5EF4-FFF2-40B4-BE49-F238E27FC236}">
                <a16:creationId xmlns:a16="http://schemas.microsoft.com/office/drawing/2014/main" id="{1012FD7E-6094-490B-9BF0-E773EB3B415A}"/>
              </a:ext>
            </a:extLst>
          </p:cNvPr>
          <p:cNvSpPr>
            <a:spLocks noChangeAspect="1" noChangeArrowheads="1"/>
          </p:cNvSpPr>
          <p:nvPr/>
        </p:nvSpPr>
        <p:spPr bwMode="auto">
          <a:xfrm>
            <a:off x="5355772" y="4796944"/>
            <a:ext cx="46038" cy="4603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11">
            <a:extLst>
              <a:ext uri="{FF2B5EF4-FFF2-40B4-BE49-F238E27FC236}">
                <a16:creationId xmlns:a16="http://schemas.microsoft.com/office/drawing/2014/main" id="{B9A36EDF-83F4-42C6-91F0-16F21F4D3361}"/>
              </a:ext>
            </a:extLst>
          </p:cNvPr>
          <p:cNvSpPr>
            <a:spLocks noChangeAspect="1" noChangeArrowheads="1"/>
          </p:cNvSpPr>
          <p:nvPr/>
        </p:nvSpPr>
        <p:spPr bwMode="auto">
          <a:xfrm>
            <a:off x="5836785" y="5920894"/>
            <a:ext cx="46037" cy="44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2">
            <a:extLst>
              <a:ext uri="{FF2B5EF4-FFF2-40B4-BE49-F238E27FC236}">
                <a16:creationId xmlns:a16="http://schemas.microsoft.com/office/drawing/2014/main" id="{11A6D189-6F82-4312-B16F-463D83392714}"/>
              </a:ext>
            </a:extLst>
          </p:cNvPr>
          <p:cNvSpPr>
            <a:spLocks noChangeAspect="1" noChangeArrowheads="1"/>
          </p:cNvSpPr>
          <p:nvPr/>
        </p:nvSpPr>
        <p:spPr bwMode="auto">
          <a:xfrm>
            <a:off x="5933622" y="5546244"/>
            <a:ext cx="46038" cy="44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3">
            <a:extLst>
              <a:ext uri="{FF2B5EF4-FFF2-40B4-BE49-F238E27FC236}">
                <a16:creationId xmlns:a16="http://schemas.microsoft.com/office/drawing/2014/main" id="{41DC32A9-7B04-49E4-AD51-FD0D08AFCDAB}"/>
              </a:ext>
            </a:extLst>
          </p:cNvPr>
          <p:cNvSpPr>
            <a:spLocks noChangeAspect="1" noChangeArrowheads="1"/>
          </p:cNvSpPr>
          <p:nvPr/>
        </p:nvSpPr>
        <p:spPr bwMode="auto">
          <a:xfrm>
            <a:off x="5789160" y="5312881"/>
            <a:ext cx="46037" cy="44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4">
            <a:extLst>
              <a:ext uri="{FF2B5EF4-FFF2-40B4-BE49-F238E27FC236}">
                <a16:creationId xmlns:a16="http://schemas.microsoft.com/office/drawing/2014/main" id="{1123A659-9DBB-4791-93F2-4DC2CFBFA062}"/>
              </a:ext>
            </a:extLst>
          </p:cNvPr>
          <p:cNvSpPr txBox="1">
            <a:spLocks noChangeArrowheads="1"/>
          </p:cNvSpPr>
          <p:nvPr/>
        </p:nvSpPr>
        <p:spPr bwMode="auto">
          <a:xfrm>
            <a:off x="4104822" y="6154256"/>
            <a:ext cx="192088" cy="3667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t>x</a:t>
            </a:r>
          </a:p>
        </p:txBody>
      </p:sp>
      <p:sp>
        <p:nvSpPr>
          <p:cNvPr id="17" name="Text Box 15">
            <a:extLst>
              <a:ext uri="{FF2B5EF4-FFF2-40B4-BE49-F238E27FC236}">
                <a16:creationId xmlns:a16="http://schemas.microsoft.com/office/drawing/2014/main" id="{3AEFEDC0-3212-483D-832D-7AB48E25DDF2}"/>
              </a:ext>
            </a:extLst>
          </p:cNvPr>
          <p:cNvSpPr txBox="1">
            <a:spLocks noChangeArrowheads="1"/>
          </p:cNvSpPr>
          <p:nvPr/>
        </p:nvSpPr>
        <p:spPr bwMode="auto">
          <a:xfrm>
            <a:off x="3526972" y="5406544"/>
            <a:ext cx="192088"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t>y</a:t>
            </a:r>
          </a:p>
        </p:txBody>
      </p:sp>
      <p:sp>
        <p:nvSpPr>
          <p:cNvPr id="18" name="Line 16">
            <a:extLst>
              <a:ext uri="{FF2B5EF4-FFF2-40B4-BE49-F238E27FC236}">
                <a16:creationId xmlns:a16="http://schemas.microsoft.com/office/drawing/2014/main" id="{F9FB01AC-B28C-4CA9-B2E2-3636C9BE961A}"/>
              </a:ext>
            </a:extLst>
          </p:cNvPr>
          <p:cNvSpPr>
            <a:spLocks noChangeShapeType="1"/>
          </p:cNvSpPr>
          <p:nvPr/>
        </p:nvSpPr>
        <p:spPr bwMode="auto">
          <a:xfrm>
            <a:off x="3671435" y="5031894"/>
            <a:ext cx="2598737" cy="420687"/>
          </a:xfrm>
          <a:prstGeom prst="line">
            <a:avLst/>
          </a:prstGeom>
          <a:noFill/>
          <a:ln w="3810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 name="Line 17">
            <a:extLst>
              <a:ext uri="{FF2B5EF4-FFF2-40B4-BE49-F238E27FC236}">
                <a16:creationId xmlns:a16="http://schemas.microsoft.com/office/drawing/2014/main" id="{BF08F387-804F-41F0-A7CD-D7E00947DB5D}"/>
              </a:ext>
            </a:extLst>
          </p:cNvPr>
          <p:cNvSpPr>
            <a:spLocks noChangeShapeType="1"/>
          </p:cNvSpPr>
          <p:nvPr/>
        </p:nvSpPr>
        <p:spPr bwMode="auto">
          <a:xfrm>
            <a:off x="6511472" y="4188931"/>
            <a:ext cx="0" cy="20605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8">
            <a:extLst>
              <a:ext uri="{FF2B5EF4-FFF2-40B4-BE49-F238E27FC236}">
                <a16:creationId xmlns:a16="http://schemas.microsoft.com/office/drawing/2014/main" id="{F03BC3E4-D89F-46ED-A0FA-71B2DEE759A4}"/>
              </a:ext>
            </a:extLst>
          </p:cNvPr>
          <p:cNvSpPr>
            <a:spLocks noChangeShapeType="1"/>
          </p:cNvSpPr>
          <p:nvPr/>
        </p:nvSpPr>
        <p:spPr bwMode="auto">
          <a:xfrm>
            <a:off x="6414635" y="6155844"/>
            <a:ext cx="2501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Oval 19">
            <a:extLst>
              <a:ext uri="{FF2B5EF4-FFF2-40B4-BE49-F238E27FC236}">
                <a16:creationId xmlns:a16="http://schemas.microsoft.com/office/drawing/2014/main" id="{D597323A-4D31-4DC0-A985-2E47445FA6B1}"/>
              </a:ext>
            </a:extLst>
          </p:cNvPr>
          <p:cNvSpPr>
            <a:spLocks noChangeAspect="1" noChangeArrowheads="1"/>
          </p:cNvSpPr>
          <p:nvPr/>
        </p:nvSpPr>
        <p:spPr bwMode="auto">
          <a:xfrm>
            <a:off x="6654347" y="5593869"/>
            <a:ext cx="47625" cy="44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20">
            <a:extLst>
              <a:ext uri="{FF2B5EF4-FFF2-40B4-BE49-F238E27FC236}">
                <a16:creationId xmlns:a16="http://schemas.microsoft.com/office/drawing/2014/main" id="{91C192C3-AE37-4FB8-A746-84C20BF342B6}"/>
              </a:ext>
            </a:extLst>
          </p:cNvPr>
          <p:cNvSpPr>
            <a:spLocks noChangeAspect="1" noChangeArrowheads="1"/>
          </p:cNvSpPr>
          <p:nvPr/>
        </p:nvSpPr>
        <p:spPr bwMode="auto">
          <a:xfrm>
            <a:off x="6895647" y="5920894"/>
            <a:ext cx="46038" cy="44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21">
            <a:extLst>
              <a:ext uri="{FF2B5EF4-FFF2-40B4-BE49-F238E27FC236}">
                <a16:creationId xmlns:a16="http://schemas.microsoft.com/office/drawing/2014/main" id="{7C28CA9C-BE4D-4751-8F33-2D13ED9B56F4}"/>
              </a:ext>
            </a:extLst>
          </p:cNvPr>
          <p:cNvSpPr>
            <a:spLocks noChangeAspect="1" noChangeArrowheads="1"/>
          </p:cNvSpPr>
          <p:nvPr/>
        </p:nvSpPr>
        <p:spPr bwMode="auto">
          <a:xfrm>
            <a:off x="7040110" y="5171594"/>
            <a:ext cx="46037" cy="4603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22">
            <a:extLst>
              <a:ext uri="{FF2B5EF4-FFF2-40B4-BE49-F238E27FC236}">
                <a16:creationId xmlns:a16="http://schemas.microsoft.com/office/drawing/2014/main" id="{1607D262-A48C-4D36-97F0-F59151F5F947}"/>
              </a:ext>
            </a:extLst>
          </p:cNvPr>
          <p:cNvSpPr>
            <a:spLocks noChangeAspect="1" noChangeArrowheads="1"/>
          </p:cNvSpPr>
          <p:nvPr/>
        </p:nvSpPr>
        <p:spPr bwMode="auto">
          <a:xfrm>
            <a:off x="7473497" y="4328631"/>
            <a:ext cx="46038" cy="460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23">
            <a:extLst>
              <a:ext uri="{FF2B5EF4-FFF2-40B4-BE49-F238E27FC236}">
                <a16:creationId xmlns:a16="http://schemas.microsoft.com/office/drawing/2014/main" id="{D887443F-8AF7-4BF4-8572-119FAD690B42}"/>
              </a:ext>
            </a:extLst>
          </p:cNvPr>
          <p:cNvSpPr>
            <a:spLocks noChangeAspect="1" noChangeArrowheads="1"/>
          </p:cNvSpPr>
          <p:nvPr/>
        </p:nvSpPr>
        <p:spPr bwMode="auto">
          <a:xfrm>
            <a:off x="7665585" y="4890606"/>
            <a:ext cx="46037" cy="460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24">
            <a:extLst>
              <a:ext uri="{FF2B5EF4-FFF2-40B4-BE49-F238E27FC236}">
                <a16:creationId xmlns:a16="http://schemas.microsoft.com/office/drawing/2014/main" id="{313141FF-B05C-4C96-80BC-0CDE8742CDFD}"/>
              </a:ext>
            </a:extLst>
          </p:cNvPr>
          <p:cNvSpPr>
            <a:spLocks noChangeAspect="1" noChangeArrowheads="1"/>
          </p:cNvSpPr>
          <p:nvPr/>
        </p:nvSpPr>
        <p:spPr bwMode="auto">
          <a:xfrm>
            <a:off x="8098972" y="4796944"/>
            <a:ext cx="46038" cy="4603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25">
            <a:extLst>
              <a:ext uri="{FF2B5EF4-FFF2-40B4-BE49-F238E27FC236}">
                <a16:creationId xmlns:a16="http://schemas.microsoft.com/office/drawing/2014/main" id="{8C1D107D-1E3C-4040-94B7-648BE6734A42}"/>
              </a:ext>
            </a:extLst>
          </p:cNvPr>
          <p:cNvSpPr>
            <a:spLocks noChangeAspect="1" noChangeArrowheads="1"/>
          </p:cNvSpPr>
          <p:nvPr/>
        </p:nvSpPr>
        <p:spPr bwMode="auto">
          <a:xfrm>
            <a:off x="8579985" y="5920894"/>
            <a:ext cx="46037" cy="44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26">
            <a:extLst>
              <a:ext uri="{FF2B5EF4-FFF2-40B4-BE49-F238E27FC236}">
                <a16:creationId xmlns:a16="http://schemas.microsoft.com/office/drawing/2014/main" id="{44A76CD5-8667-45CC-8E5F-8BF7B3D1F7EB}"/>
              </a:ext>
            </a:extLst>
          </p:cNvPr>
          <p:cNvSpPr>
            <a:spLocks noChangeAspect="1" noChangeArrowheads="1"/>
          </p:cNvSpPr>
          <p:nvPr/>
        </p:nvSpPr>
        <p:spPr bwMode="auto">
          <a:xfrm>
            <a:off x="8675235" y="5546244"/>
            <a:ext cx="47625" cy="44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27">
            <a:extLst>
              <a:ext uri="{FF2B5EF4-FFF2-40B4-BE49-F238E27FC236}">
                <a16:creationId xmlns:a16="http://schemas.microsoft.com/office/drawing/2014/main" id="{4CAB6B97-8767-4243-AD33-293DCA05E9EA}"/>
              </a:ext>
            </a:extLst>
          </p:cNvPr>
          <p:cNvSpPr>
            <a:spLocks noChangeAspect="1" noChangeArrowheads="1"/>
          </p:cNvSpPr>
          <p:nvPr/>
        </p:nvSpPr>
        <p:spPr bwMode="auto">
          <a:xfrm>
            <a:off x="8532360" y="5312881"/>
            <a:ext cx="46037" cy="44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28">
            <a:extLst>
              <a:ext uri="{FF2B5EF4-FFF2-40B4-BE49-F238E27FC236}">
                <a16:creationId xmlns:a16="http://schemas.microsoft.com/office/drawing/2014/main" id="{FE9DBC24-236B-491D-9927-C7C2F9454822}"/>
              </a:ext>
            </a:extLst>
          </p:cNvPr>
          <p:cNvSpPr txBox="1">
            <a:spLocks noChangeArrowheads="1"/>
          </p:cNvSpPr>
          <p:nvPr/>
        </p:nvSpPr>
        <p:spPr bwMode="auto">
          <a:xfrm>
            <a:off x="6848022" y="6154256"/>
            <a:ext cx="192088" cy="3667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t>x</a:t>
            </a:r>
          </a:p>
        </p:txBody>
      </p:sp>
      <p:sp>
        <p:nvSpPr>
          <p:cNvPr id="31" name="Text Box 29">
            <a:extLst>
              <a:ext uri="{FF2B5EF4-FFF2-40B4-BE49-F238E27FC236}">
                <a16:creationId xmlns:a16="http://schemas.microsoft.com/office/drawing/2014/main" id="{B2E06BC2-36BB-4092-B704-57B139A0BEA1}"/>
              </a:ext>
            </a:extLst>
          </p:cNvPr>
          <p:cNvSpPr txBox="1">
            <a:spLocks noChangeArrowheads="1"/>
          </p:cNvSpPr>
          <p:nvPr/>
        </p:nvSpPr>
        <p:spPr bwMode="auto">
          <a:xfrm>
            <a:off x="6270172" y="5406544"/>
            <a:ext cx="192088"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t>y</a:t>
            </a:r>
          </a:p>
        </p:txBody>
      </p:sp>
      <p:sp>
        <p:nvSpPr>
          <p:cNvPr id="32" name="Arc 30">
            <a:extLst>
              <a:ext uri="{FF2B5EF4-FFF2-40B4-BE49-F238E27FC236}">
                <a16:creationId xmlns:a16="http://schemas.microsoft.com/office/drawing/2014/main" id="{FBA341CD-324E-418E-A1C9-3798FAB0A320}"/>
              </a:ext>
            </a:extLst>
          </p:cNvPr>
          <p:cNvSpPr>
            <a:spLocks/>
          </p:cNvSpPr>
          <p:nvPr/>
        </p:nvSpPr>
        <p:spPr bwMode="auto">
          <a:xfrm rot="13413423" flipV="1">
            <a:off x="6795635" y="4901719"/>
            <a:ext cx="1735137" cy="1400175"/>
          </a:xfrm>
          <a:custGeom>
            <a:avLst/>
            <a:gdLst>
              <a:gd name="G0" fmla="+- 5254 0 0"/>
              <a:gd name="G1" fmla="+- 21600 0 0"/>
              <a:gd name="G2" fmla="+- 21600 0 0"/>
              <a:gd name="T0" fmla="*/ 0 w 26854"/>
              <a:gd name="T1" fmla="*/ 649 h 26929"/>
              <a:gd name="T2" fmla="*/ 26186 w 26854"/>
              <a:gd name="T3" fmla="*/ 26929 h 26929"/>
              <a:gd name="T4" fmla="*/ 5254 w 26854"/>
              <a:gd name="T5" fmla="*/ 21600 h 26929"/>
            </a:gdLst>
            <a:ahLst/>
            <a:cxnLst>
              <a:cxn ang="0">
                <a:pos x="T0" y="T1"/>
              </a:cxn>
              <a:cxn ang="0">
                <a:pos x="T2" y="T3"/>
              </a:cxn>
              <a:cxn ang="0">
                <a:pos x="T4" y="T5"/>
              </a:cxn>
            </a:cxnLst>
            <a:rect l="0" t="0" r="r" b="b"/>
            <a:pathLst>
              <a:path w="26854" h="26929" fill="none" extrusionOk="0">
                <a:moveTo>
                  <a:pt x="-1" y="648"/>
                </a:moveTo>
                <a:cubicBezTo>
                  <a:pt x="1718" y="217"/>
                  <a:pt x="3482" y="0"/>
                  <a:pt x="5254" y="0"/>
                </a:cubicBezTo>
                <a:cubicBezTo>
                  <a:pt x="17183" y="0"/>
                  <a:pt x="26854" y="9670"/>
                  <a:pt x="26854" y="21600"/>
                </a:cubicBezTo>
                <a:cubicBezTo>
                  <a:pt x="26854" y="23397"/>
                  <a:pt x="26629" y="25187"/>
                  <a:pt x="26186" y="26929"/>
                </a:cubicBezTo>
              </a:path>
              <a:path w="26854" h="26929" stroke="0" extrusionOk="0">
                <a:moveTo>
                  <a:pt x="-1" y="648"/>
                </a:moveTo>
                <a:cubicBezTo>
                  <a:pt x="1718" y="217"/>
                  <a:pt x="3482" y="0"/>
                  <a:pt x="5254" y="0"/>
                </a:cubicBezTo>
                <a:cubicBezTo>
                  <a:pt x="17183" y="0"/>
                  <a:pt x="26854" y="9670"/>
                  <a:pt x="26854" y="21600"/>
                </a:cubicBezTo>
                <a:cubicBezTo>
                  <a:pt x="26854" y="23397"/>
                  <a:pt x="26629" y="25187"/>
                  <a:pt x="26186" y="26929"/>
                </a:cubicBezTo>
                <a:lnTo>
                  <a:pt x="5254" y="21600"/>
                </a:lnTo>
                <a:close/>
              </a:path>
            </a:pathLst>
          </a:custGeom>
          <a:noFill/>
          <a:ln w="38100">
            <a:solidFill>
              <a:srgbClr val="33CC33"/>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 name="Line 31">
            <a:extLst>
              <a:ext uri="{FF2B5EF4-FFF2-40B4-BE49-F238E27FC236}">
                <a16:creationId xmlns:a16="http://schemas.microsoft.com/office/drawing/2014/main" id="{C349638F-9499-4E6D-BE7B-1AAABBB253DF}"/>
              </a:ext>
            </a:extLst>
          </p:cNvPr>
          <p:cNvSpPr>
            <a:spLocks noChangeShapeType="1"/>
          </p:cNvSpPr>
          <p:nvPr/>
        </p:nvSpPr>
        <p:spPr bwMode="auto">
          <a:xfrm>
            <a:off x="9186410" y="4203219"/>
            <a:ext cx="0" cy="20605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32">
            <a:extLst>
              <a:ext uri="{FF2B5EF4-FFF2-40B4-BE49-F238E27FC236}">
                <a16:creationId xmlns:a16="http://schemas.microsoft.com/office/drawing/2014/main" id="{A07D38AE-97E3-4265-B5CF-2135B98D430C}"/>
              </a:ext>
            </a:extLst>
          </p:cNvPr>
          <p:cNvSpPr>
            <a:spLocks noChangeShapeType="1"/>
          </p:cNvSpPr>
          <p:nvPr/>
        </p:nvSpPr>
        <p:spPr bwMode="auto">
          <a:xfrm>
            <a:off x="9089572" y="6170131"/>
            <a:ext cx="2501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Oval 33">
            <a:extLst>
              <a:ext uri="{FF2B5EF4-FFF2-40B4-BE49-F238E27FC236}">
                <a16:creationId xmlns:a16="http://schemas.microsoft.com/office/drawing/2014/main" id="{6E0A74B0-B822-4FE4-B7F9-7E4FBDE36F7D}"/>
              </a:ext>
            </a:extLst>
          </p:cNvPr>
          <p:cNvSpPr>
            <a:spLocks noChangeAspect="1" noChangeArrowheads="1"/>
          </p:cNvSpPr>
          <p:nvPr/>
        </p:nvSpPr>
        <p:spPr bwMode="auto">
          <a:xfrm>
            <a:off x="9329285" y="5608156"/>
            <a:ext cx="47625" cy="44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34">
            <a:extLst>
              <a:ext uri="{FF2B5EF4-FFF2-40B4-BE49-F238E27FC236}">
                <a16:creationId xmlns:a16="http://schemas.microsoft.com/office/drawing/2014/main" id="{E75B8A50-ADFD-45ED-8F20-A17DCADC4501}"/>
              </a:ext>
            </a:extLst>
          </p:cNvPr>
          <p:cNvSpPr>
            <a:spLocks noChangeAspect="1" noChangeArrowheads="1"/>
          </p:cNvSpPr>
          <p:nvPr/>
        </p:nvSpPr>
        <p:spPr bwMode="auto">
          <a:xfrm>
            <a:off x="9570585" y="5935181"/>
            <a:ext cx="46037" cy="44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35">
            <a:extLst>
              <a:ext uri="{FF2B5EF4-FFF2-40B4-BE49-F238E27FC236}">
                <a16:creationId xmlns:a16="http://schemas.microsoft.com/office/drawing/2014/main" id="{E462C07D-F792-4630-B044-D0835CCE933E}"/>
              </a:ext>
            </a:extLst>
          </p:cNvPr>
          <p:cNvSpPr>
            <a:spLocks noChangeAspect="1" noChangeArrowheads="1"/>
          </p:cNvSpPr>
          <p:nvPr/>
        </p:nvSpPr>
        <p:spPr bwMode="auto">
          <a:xfrm>
            <a:off x="9715047" y="5185881"/>
            <a:ext cx="46038" cy="460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36">
            <a:extLst>
              <a:ext uri="{FF2B5EF4-FFF2-40B4-BE49-F238E27FC236}">
                <a16:creationId xmlns:a16="http://schemas.microsoft.com/office/drawing/2014/main" id="{1A8E37CB-C9C0-4E0E-B8E4-5D007898E191}"/>
              </a:ext>
            </a:extLst>
          </p:cNvPr>
          <p:cNvSpPr>
            <a:spLocks noChangeAspect="1" noChangeArrowheads="1"/>
          </p:cNvSpPr>
          <p:nvPr/>
        </p:nvSpPr>
        <p:spPr bwMode="auto">
          <a:xfrm>
            <a:off x="10148435" y="4342919"/>
            <a:ext cx="46037" cy="4603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37">
            <a:extLst>
              <a:ext uri="{FF2B5EF4-FFF2-40B4-BE49-F238E27FC236}">
                <a16:creationId xmlns:a16="http://schemas.microsoft.com/office/drawing/2014/main" id="{48B13886-036A-4F1D-B95B-B2913B652B73}"/>
              </a:ext>
            </a:extLst>
          </p:cNvPr>
          <p:cNvSpPr>
            <a:spLocks noChangeAspect="1" noChangeArrowheads="1"/>
          </p:cNvSpPr>
          <p:nvPr/>
        </p:nvSpPr>
        <p:spPr bwMode="auto">
          <a:xfrm>
            <a:off x="10340522" y="4904894"/>
            <a:ext cx="46038" cy="4603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8">
            <a:extLst>
              <a:ext uri="{FF2B5EF4-FFF2-40B4-BE49-F238E27FC236}">
                <a16:creationId xmlns:a16="http://schemas.microsoft.com/office/drawing/2014/main" id="{93ECDC5D-912A-499F-B8AE-C3482E2424E5}"/>
              </a:ext>
            </a:extLst>
          </p:cNvPr>
          <p:cNvSpPr>
            <a:spLocks noChangeAspect="1" noChangeArrowheads="1"/>
          </p:cNvSpPr>
          <p:nvPr/>
        </p:nvSpPr>
        <p:spPr bwMode="auto">
          <a:xfrm>
            <a:off x="10773910" y="4811231"/>
            <a:ext cx="46037" cy="460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39">
            <a:extLst>
              <a:ext uri="{FF2B5EF4-FFF2-40B4-BE49-F238E27FC236}">
                <a16:creationId xmlns:a16="http://schemas.microsoft.com/office/drawing/2014/main" id="{D7250DCA-CC56-4F58-BFAD-BB853885B67B}"/>
              </a:ext>
            </a:extLst>
          </p:cNvPr>
          <p:cNvSpPr>
            <a:spLocks noChangeAspect="1" noChangeArrowheads="1"/>
          </p:cNvSpPr>
          <p:nvPr/>
        </p:nvSpPr>
        <p:spPr bwMode="auto">
          <a:xfrm>
            <a:off x="11254922" y="5935181"/>
            <a:ext cx="46038" cy="44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40">
            <a:extLst>
              <a:ext uri="{FF2B5EF4-FFF2-40B4-BE49-F238E27FC236}">
                <a16:creationId xmlns:a16="http://schemas.microsoft.com/office/drawing/2014/main" id="{7FACC0E3-2E1E-4002-8D35-51D664231AFC}"/>
              </a:ext>
            </a:extLst>
          </p:cNvPr>
          <p:cNvSpPr>
            <a:spLocks noChangeAspect="1" noChangeArrowheads="1"/>
          </p:cNvSpPr>
          <p:nvPr/>
        </p:nvSpPr>
        <p:spPr bwMode="auto">
          <a:xfrm>
            <a:off x="11350172" y="5560531"/>
            <a:ext cx="47625" cy="44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41">
            <a:extLst>
              <a:ext uri="{FF2B5EF4-FFF2-40B4-BE49-F238E27FC236}">
                <a16:creationId xmlns:a16="http://schemas.microsoft.com/office/drawing/2014/main" id="{9D522859-D72B-45CC-A50D-B7DFA573E521}"/>
              </a:ext>
            </a:extLst>
          </p:cNvPr>
          <p:cNvSpPr>
            <a:spLocks noChangeAspect="1" noChangeArrowheads="1"/>
          </p:cNvSpPr>
          <p:nvPr/>
        </p:nvSpPr>
        <p:spPr bwMode="auto">
          <a:xfrm>
            <a:off x="11207297" y="5327169"/>
            <a:ext cx="46038" cy="44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Freeform 42">
            <a:extLst>
              <a:ext uri="{FF2B5EF4-FFF2-40B4-BE49-F238E27FC236}">
                <a16:creationId xmlns:a16="http://schemas.microsoft.com/office/drawing/2014/main" id="{FB790362-89C1-4CAE-BD94-604CF62A18AE}"/>
              </a:ext>
            </a:extLst>
          </p:cNvPr>
          <p:cNvSpPr>
            <a:spLocks/>
          </p:cNvSpPr>
          <p:nvPr/>
        </p:nvSpPr>
        <p:spPr bwMode="auto">
          <a:xfrm>
            <a:off x="9221335" y="4363556"/>
            <a:ext cx="2281237" cy="1598613"/>
          </a:xfrm>
          <a:custGeom>
            <a:avLst/>
            <a:gdLst>
              <a:gd name="T0" fmla="*/ 0 w 2276"/>
              <a:gd name="T1" fmla="*/ 1104 h 1640"/>
              <a:gd name="T2" fmla="*/ 372 w 2276"/>
              <a:gd name="T3" fmla="*/ 1640 h 1640"/>
              <a:gd name="T4" fmla="*/ 516 w 2276"/>
              <a:gd name="T5" fmla="*/ 864 h 1640"/>
              <a:gd name="T6" fmla="*/ 948 w 2276"/>
              <a:gd name="T7" fmla="*/ 0 h 1640"/>
              <a:gd name="T8" fmla="*/ 1140 w 2276"/>
              <a:gd name="T9" fmla="*/ 584 h 1640"/>
              <a:gd name="T10" fmla="*/ 1576 w 2276"/>
              <a:gd name="T11" fmla="*/ 484 h 1640"/>
              <a:gd name="T12" fmla="*/ 2004 w 2276"/>
              <a:gd name="T13" fmla="*/ 1008 h 1640"/>
              <a:gd name="T14" fmla="*/ 2056 w 2276"/>
              <a:gd name="T15" fmla="*/ 1640 h 1640"/>
              <a:gd name="T16" fmla="*/ 2276 w 2276"/>
              <a:gd name="T17" fmla="*/ 680 h 1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640">
                <a:moveTo>
                  <a:pt x="0" y="1104"/>
                </a:moveTo>
                <a:lnTo>
                  <a:pt x="372" y="1640"/>
                </a:lnTo>
                <a:lnTo>
                  <a:pt x="516" y="864"/>
                </a:lnTo>
                <a:lnTo>
                  <a:pt x="948" y="0"/>
                </a:lnTo>
                <a:lnTo>
                  <a:pt x="1140" y="584"/>
                </a:lnTo>
                <a:lnTo>
                  <a:pt x="1576" y="484"/>
                </a:lnTo>
                <a:lnTo>
                  <a:pt x="2004" y="1008"/>
                </a:lnTo>
                <a:lnTo>
                  <a:pt x="2056" y="1640"/>
                </a:lnTo>
                <a:lnTo>
                  <a:pt x="2276" y="680"/>
                </a:lnTo>
              </a:path>
            </a:pathLst>
          </a:custGeom>
          <a:noFill/>
          <a:ln w="38100" cap="flat" cmpd="sng">
            <a:solidFill>
              <a:srgbClr val="33CC33"/>
            </a:solidFill>
            <a:prstDash val="solid"/>
            <a:round/>
            <a:headEnd type="none" w="med" len="med"/>
            <a:tailEnd type="none"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2664188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0547-9FD0-4084-AC26-9D1943B4F7F1}"/>
              </a:ext>
            </a:extLst>
          </p:cNvPr>
          <p:cNvSpPr>
            <a:spLocks noGrp="1"/>
          </p:cNvSpPr>
          <p:nvPr>
            <p:ph type="title"/>
          </p:nvPr>
        </p:nvSpPr>
        <p:spPr/>
        <p:txBody>
          <a:bodyPr/>
          <a:lstStyle/>
          <a:p>
            <a:r>
              <a:rPr lang="en-US" dirty="0"/>
              <a:t>Features in Machine Learning	</a:t>
            </a:r>
          </a:p>
        </p:txBody>
      </p:sp>
      <p:sp>
        <p:nvSpPr>
          <p:cNvPr id="3" name="Content Placeholder 2">
            <a:extLst>
              <a:ext uri="{FF2B5EF4-FFF2-40B4-BE49-F238E27FC236}">
                <a16:creationId xmlns:a16="http://schemas.microsoft.com/office/drawing/2014/main" id="{986B2491-E1B0-4E92-A3A5-0086693CC249}"/>
              </a:ext>
            </a:extLst>
          </p:cNvPr>
          <p:cNvSpPr>
            <a:spLocks noGrp="1"/>
          </p:cNvSpPr>
          <p:nvPr>
            <p:ph idx="1"/>
          </p:nvPr>
        </p:nvSpPr>
        <p:spPr>
          <a:xfrm>
            <a:off x="468086" y="3048000"/>
            <a:ext cx="11142722" cy="3213570"/>
          </a:xfrm>
        </p:spPr>
        <p:txBody>
          <a:bodyPr>
            <a:noAutofit/>
          </a:bodyPr>
          <a:lstStyle/>
          <a:p>
            <a:pPr marL="0" indent="0">
              <a:buNone/>
            </a:pPr>
            <a:r>
              <a:rPr lang="en-US" u="sng" dirty="0"/>
              <a:t>Def: </a:t>
            </a:r>
          </a:p>
          <a:p>
            <a:pPr marL="0" indent="0">
              <a:buNone/>
            </a:pPr>
            <a:r>
              <a:rPr lang="en-US" dirty="0"/>
              <a:t>	</a:t>
            </a:r>
            <a:r>
              <a:rPr lang="en-US" dirty="0">
                <a:solidFill>
                  <a:schemeClr val="tx1">
                    <a:lumMod val="65000"/>
                    <a:lumOff val="35000"/>
                  </a:schemeClr>
                </a:solidFill>
              </a:rPr>
              <a:t>Features are the variables found in the given problem set that can strongly/sufficiently help us build an accurate predictive model </a:t>
            </a:r>
            <a:endParaRPr lang="en-US" dirty="0"/>
          </a:p>
          <a:p>
            <a:pPr marL="0" indent="0">
              <a:buNone/>
            </a:pPr>
            <a:r>
              <a:rPr lang="en-US" u="sng" dirty="0"/>
              <a:t>Feature Engineering </a:t>
            </a:r>
          </a:p>
          <a:p>
            <a:pPr marL="0" indent="0">
              <a:buNone/>
            </a:pPr>
            <a:r>
              <a:rPr lang="en-US" dirty="0"/>
              <a:t>	</a:t>
            </a:r>
            <a:r>
              <a:rPr lang="en-US" dirty="0">
                <a:solidFill>
                  <a:schemeClr val="tx1">
                    <a:lumMod val="65000"/>
                    <a:lumOff val="35000"/>
                  </a:schemeClr>
                </a:solidFill>
              </a:rPr>
              <a:t>The process of using </a:t>
            </a:r>
            <a:r>
              <a:rPr lang="en-US" b="1" dirty="0">
                <a:solidFill>
                  <a:schemeClr val="tx1">
                    <a:lumMod val="65000"/>
                    <a:lumOff val="35000"/>
                  </a:schemeClr>
                </a:solidFill>
              </a:rPr>
              <a:t>domain knowledge</a:t>
            </a:r>
            <a:r>
              <a:rPr lang="en-US" dirty="0">
                <a:solidFill>
                  <a:schemeClr val="tx1">
                    <a:lumMod val="65000"/>
                    <a:lumOff val="35000"/>
                  </a:schemeClr>
                </a:solidFill>
              </a:rPr>
              <a:t> of the data to create features that make machine learning algorithms work.</a:t>
            </a:r>
          </a:p>
          <a:p>
            <a:pPr marL="0" indent="0">
              <a:buNone/>
            </a:pPr>
            <a:r>
              <a:rPr lang="en-US" u="sng" dirty="0"/>
              <a:t>Feature Selection</a:t>
            </a:r>
            <a:r>
              <a:rPr lang="en-US" dirty="0"/>
              <a:t> - </a:t>
            </a:r>
            <a:r>
              <a:rPr lang="en-US" dirty="0">
                <a:solidFill>
                  <a:schemeClr val="tx1">
                    <a:lumMod val="65000"/>
                    <a:lumOff val="35000"/>
                  </a:schemeClr>
                </a:solidFill>
              </a:rPr>
              <a:t>put garbage in, you will only get garbage to come out</a:t>
            </a:r>
          </a:p>
          <a:p>
            <a:r>
              <a:rPr lang="en-US" dirty="0">
                <a:solidFill>
                  <a:schemeClr val="tx1">
                    <a:lumMod val="65000"/>
                    <a:lumOff val="35000"/>
                  </a:schemeClr>
                </a:solidFill>
              </a:rPr>
              <a:t>It enables the machine learning algorithm to train faster.</a:t>
            </a:r>
          </a:p>
          <a:p>
            <a:r>
              <a:rPr lang="en-US" dirty="0">
                <a:solidFill>
                  <a:schemeClr val="tx1">
                    <a:lumMod val="65000"/>
                    <a:lumOff val="35000"/>
                  </a:schemeClr>
                </a:solidFill>
              </a:rPr>
              <a:t>It reduces the complexity of a model and makes it easier to interpret.</a:t>
            </a:r>
          </a:p>
          <a:p>
            <a:r>
              <a:rPr lang="en-US" dirty="0">
                <a:solidFill>
                  <a:schemeClr val="tx1">
                    <a:lumMod val="65000"/>
                    <a:lumOff val="35000"/>
                  </a:schemeClr>
                </a:solidFill>
              </a:rPr>
              <a:t>It improves the accuracy of a model if the right subset is chosen.</a:t>
            </a:r>
          </a:p>
          <a:p>
            <a:r>
              <a:rPr lang="en-US" dirty="0">
                <a:solidFill>
                  <a:schemeClr val="tx1">
                    <a:lumMod val="65000"/>
                    <a:lumOff val="35000"/>
                  </a:schemeClr>
                </a:solidFill>
              </a:rPr>
              <a:t>It reduces overfitting.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70711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90BBF-B223-45F1-AFF3-D7C7C1DE5F97}"/>
              </a:ext>
            </a:extLst>
          </p:cNvPr>
          <p:cNvSpPr>
            <a:spLocks noGrp="1"/>
          </p:cNvSpPr>
          <p:nvPr>
            <p:ph type="title"/>
          </p:nvPr>
        </p:nvSpPr>
        <p:spPr/>
        <p:txBody>
          <a:bodyPr/>
          <a:lstStyle/>
          <a:p>
            <a:r>
              <a:rPr lang="en-US" altLang="zh-CN" dirty="0"/>
              <a:t>Support Vector Machine </a:t>
            </a:r>
            <a:endParaRPr lang="en-US" dirty="0"/>
          </a:p>
        </p:txBody>
      </p:sp>
      <p:sp>
        <p:nvSpPr>
          <p:cNvPr id="3" name="Content Placeholder 2">
            <a:extLst>
              <a:ext uri="{FF2B5EF4-FFF2-40B4-BE49-F238E27FC236}">
                <a16:creationId xmlns:a16="http://schemas.microsoft.com/office/drawing/2014/main" id="{A7B8F304-0B0B-4B27-875B-DAFFA2E8CEB7}"/>
              </a:ext>
            </a:extLst>
          </p:cNvPr>
          <p:cNvSpPr>
            <a:spLocks noGrp="1"/>
          </p:cNvSpPr>
          <p:nvPr>
            <p:ph idx="1"/>
          </p:nvPr>
        </p:nvSpPr>
        <p:spPr/>
        <p:txBody>
          <a:bodyPr>
            <a:normAutofit/>
          </a:bodyPr>
          <a:lstStyle/>
          <a:p>
            <a:r>
              <a:rPr lang="en-US" dirty="0"/>
              <a:t>1. What is SVM and how does it work? </a:t>
            </a:r>
          </a:p>
          <a:p>
            <a:r>
              <a:rPr lang="en-US" dirty="0"/>
              <a:t>2. Main Ideas</a:t>
            </a:r>
          </a:p>
          <a:p>
            <a:r>
              <a:rPr lang="en-US" dirty="0"/>
              <a:t>3. How would you classify this data? </a:t>
            </a:r>
          </a:p>
          <a:p>
            <a:r>
              <a:rPr lang="en-US" dirty="0"/>
              <a:t>4. An example of small and large margins. </a:t>
            </a:r>
          </a:p>
          <a:p>
            <a:r>
              <a:rPr lang="en-US" dirty="0"/>
              <a:t>5. Transforming the Data. </a:t>
            </a:r>
          </a:p>
          <a:p>
            <a:r>
              <a:rPr lang="en-US" dirty="0"/>
              <a:t>6. Learning. </a:t>
            </a:r>
          </a:p>
          <a:p>
            <a:r>
              <a:rPr lang="en-US" dirty="0"/>
              <a:t>7. Support vectors. </a:t>
            </a:r>
          </a:p>
          <a:p>
            <a:r>
              <a:rPr lang="en-US" dirty="0"/>
              <a:t>8. Kernel functions. </a:t>
            </a:r>
          </a:p>
          <a:p>
            <a:r>
              <a:rPr lang="en-US" dirty="0"/>
              <a:t>9.Predicting the classification</a:t>
            </a:r>
          </a:p>
        </p:txBody>
      </p:sp>
    </p:spTree>
    <p:extLst>
      <p:ext uri="{BB962C8B-B14F-4D97-AF65-F5344CB8AC3E}">
        <p14:creationId xmlns:p14="http://schemas.microsoft.com/office/powerpoint/2010/main" val="23573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16D2-5674-40FC-969F-C1A5D98E5107}"/>
              </a:ext>
            </a:extLst>
          </p:cNvPr>
          <p:cNvSpPr>
            <a:spLocks noGrp="1"/>
          </p:cNvSpPr>
          <p:nvPr>
            <p:ph type="title"/>
          </p:nvPr>
        </p:nvSpPr>
        <p:spPr/>
        <p:txBody>
          <a:bodyPr/>
          <a:lstStyle/>
          <a:p>
            <a:r>
              <a:rPr lang="en-US" dirty="0"/>
              <a:t>What is SVM and how does it 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675A42-37F8-4082-A9FE-DA353817B8A6}"/>
                  </a:ext>
                </a:extLst>
              </p:cNvPr>
              <p:cNvSpPr>
                <a:spLocks noGrp="1"/>
              </p:cNvSpPr>
              <p:nvPr>
                <p:ph idx="1"/>
              </p:nvPr>
            </p:nvSpPr>
            <p:spPr/>
            <p:txBody>
              <a:bodyPr/>
              <a:lstStyle/>
              <a:p>
                <a:r>
                  <a:rPr lang="en-US" dirty="0"/>
                  <a:t>• Family of machine-learning algorithms that are used for mathematical and engineering problems including for example handwriting digit recognition, object recognition, speaker identification, face detections in images and target detection. </a:t>
                </a:r>
              </a:p>
              <a:p>
                <a:r>
                  <a:rPr lang="en-US" dirty="0"/>
                  <a:t>• Task: Assume we are given a set S of points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i="1" dirty="0">
                            <a:latin typeface="Cambria Math" panose="02040503050406030204" pitchFamily="18" charset="0"/>
                          </a:rPr>
                          <m:t>𝑖</m:t>
                        </m:r>
                      </m:sub>
                    </m:sSub>
                  </m:oMath>
                </a14:m>
                <a:r>
                  <a:rPr lang="en-US" dirty="0"/>
                  <a:t> ∈ R n with </a:t>
                </a:r>
                <a14:m>
                  <m:oMath xmlns:m="http://schemas.openxmlformats.org/officeDocument/2006/math">
                    <m:r>
                      <a:rPr lang="en-US" i="1" dirty="0" smtClean="0">
                        <a:latin typeface="Cambria Math" panose="02040503050406030204" pitchFamily="18" charset="0"/>
                      </a:rPr>
                      <m:t>𝑖</m:t>
                    </m:r>
                  </m:oMath>
                </a14:m>
                <a:r>
                  <a:rPr lang="en-US" dirty="0"/>
                  <a:t> = 1,2,..., </a:t>
                </a:r>
                <a14:m>
                  <m:oMath xmlns:m="http://schemas.openxmlformats.org/officeDocument/2006/math">
                    <m:r>
                      <a:rPr lang="en-US" i="1" dirty="0" smtClean="0">
                        <a:latin typeface="Cambria Math" panose="02040503050406030204" pitchFamily="18" charset="0"/>
                      </a:rPr>
                      <m:t>𝑁</m:t>
                    </m:r>
                  </m:oMath>
                </a14:m>
                <a:r>
                  <a:rPr lang="en-US" dirty="0"/>
                  <a:t>. Each point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oMath>
                </a14:m>
                <a:r>
                  <a:rPr lang="en-US" dirty="0"/>
                  <a:t> belongs to either of two classes and thus is given a label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m:t>
                        </m:r>
                      </m:sub>
                    </m:sSub>
                  </m:oMath>
                </a14:m>
                <a:r>
                  <a:rPr lang="en-US" dirty="0"/>
                  <a:t>∈ {-1,1}. The goal is to establish the equation of a hyperplane that divides S leaving all the points of the same class on the same side. </a:t>
                </a:r>
              </a:p>
              <a:p>
                <a:r>
                  <a:rPr lang="en-US" dirty="0"/>
                  <a:t>• SVM performs classification by constructing an N-dimensional hyperplane that optimally separates the data into two categories.</a:t>
                </a:r>
              </a:p>
              <a:p>
                <a:r>
                  <a:rPr lang="en-US" dirty="0"/>
                  <a:t>A Support Vector Machine (SVM) performs classification by finding the hyperplane that maximizes the distance margin between the two classes. SVM is a supervised machine learning algorithm. It can be used for classification or regression problems. It uses a method called the kernel trick to transform your data.</a:t>
                </a:r>
              </a:p>
            </p:txBody>
          </p:sp>
        </mc:Choice>
        <mc:Fallback>
          <p:sp>
            <p:nvSpPr>
              <p:cNvPr id="3" name="Content Placeholder 2">
                <a:extLst>
                  <a:ext uri="{FF2B5EF4-FFF2-40B4-BE49-F238E27FC236}">
                    <a16:creationId xmlns:a16="http://schemas.microsoft.com/office/drawing/2014/main" id="{D1675A42-37F8-4082-A9FE-DA353817B8A6}"/>
                  </a:ext>
                </a:extLst>
              </p:cNvPr>
              <p:cNvSpPr>
                <a:spLocks noGrp="1" noRot="1" noChangeAspect="1" noMove="1" noResize="1" noEditPoints="1" noAdjustHandles="1" noChangeArrowheads="1" noChangeShapeType="1" noTextEdit="1"/>
              </p:cNvSpPr>
              <p:nvPr>
                <p:ph idx="1"/>
              </p:nvPr>
            </p:nvSpPr>
            <p:spPr>
              <a:blipFill>
                <a:blip r:embed="rId2"/>
                <a:stretch>
                  <a:fillRect l="-221" b="-332"/>
                </a:stretch>
              </a:blipFill>
            </p:spPr>
            <p:txBody>
              <a:bodyPr/>
              <a:lstStyle/>
              <a:p>
                <a:r>
                  <a:rPr lang="en-US">
                    <a:noFill/>
                  </a:rPr>
                  <a:t> </a:t>
                </a:r>
              </a:p>
            </p:txBody>
          </p:sp>
        </mc:Fallback>
      </mc:AlternateContent>
    </p:spTree>
    <p:extLst>
      <p:ext uri="{BB962C8B-B14F-4D97-AF65-F5344CB8AC3E}">
        <p14:creationId xmlns:p14="http://schemas.microsoft.com/office/powerpoint/2010/main" val="192078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D39E-A8AF-4798-A0F3-86FF2A0355D1}"/>
              </a:ext>
            </a:extLst>
          </p:cNvPr>
          <p:cNvSpPr>
            <a:spLocks noGrp="1"/>
          </p:cNvSpPr>
          <p:nvPr>
            <p:ph type="title"/>
          </p:nvPr>
        </p:nvSpPr>
        <p:spPr/>
        <p:txBody>
          <a:bodyPr/>
          <a:lstStyle/>
          <a:p>
            <a:r>
              <a:rPr lang="en-US" dirty="0"/>
              <a:t>Main Ideas</a:t>
            </a:r>
          </a:p>
        </p:txBody>
      </p:sp>
      <p:sp>
        <p:nvSpPr>
          <p:cNvPr id="3" name="Content Placeholder 2">
            <a:extLst>
              <a:ext uri="{FF2B5EF4-FFF2-40B4-BE49-F238E27FC236}">
                <a16:creationId xmlns:a16="http://schemas.microsoft.com/office/drawing/2014/main" id="{86F09465-E2FA-4E0D-9BBE-D41F0811B283}"/>
              </a:ext>
            </a:extLst>
          </p:cNvPr>
          <p:cNvSpPr>
            <a:spLocks noGrp="1"/>
          </p:cNvSpPr>
          <p:nvPr>
            <p:ph idx="1"/>
          </p:nvPr>
        </p:nvSpPr>
        <p:spPr>
          <a:xfrm>
            <a:off x="428792" y="2670353"/>
            <a:ext cx="11029615" cy="3678303"/>
          </a:xfrm>
        </p:spPr>
        <p:txBody>
          <a:bodyPr>
            <a:normAutofit fontScale="92500" lnSpcReduction="10000"/>
          </a:bodyPr>
          <a:lstStyle/>
          <a:p>
            <a:pPr>
              <a:lnSpc>
                <a:spcPct val="80000"/>
              </a:lnSpc>
            </a:pPr>
            <a:r>
              <a:rPr lang="en-US" altLang="en-US" sz="2800" u="sng" dirty="0">
                <a:solidFill>
                  <a:schemeClr val="tx1"/>
                </a:solidFill>
              </a:rPr>
              <a:t>Max-Margin Classifier</a:t>
            </a:r>
          </a:p>
          <a:p>
            <a:pPr lvl="1">
              <a:lnSpc>
                <a:spcPct val="80000"/>
              </a:lnSpc>
            </a:pPr>
            <a:r>
              <a:rPr lang="en-US" altLang="en-US" sz="2400" dirty="0">
                <a:solidFill>
                  <a:schemeClr val="tx1"/>
                </a:solidFill>
              </a:rPr>
              <a:t>Formalize notion of the best linear separator</a:t>
            </a:r>
          </a:p>
          <a:p>
            <a:pPr>
              <a:lnSpc>
                <a:spcPct val="80000"/>
              </a:lnSpc>
            </a:pPr>
            <a:r>
              <a:rPr lang="en-US" altLang="en-US" sz="2800" u="sng" dirty="0">
                <a:solidFill>
                  <a:schemeClr val="tx1"/>
                </a:solidFill>
              </a:rPr>
              <a:t>Lagrangian Multipliers</a:t>
            </a:r>
          </a:p>
          <a:p>
            <a:pPr lvl="1">
              <a:lnSpc>
                <a:spcPct val="80000"/>
              </a:lnSpc>
            </a:pPr>
            <a:r>
              <a:rPr lang="en-US" altLang="en-US" sz="2400" dirty="0">
                <a:solidFill>
                  <a:schemeClr val="tx1"/>
                </a:solidFill>
              </a:rPr>
              <a:t>Way to convert a constrained optimization problem to one that is easier to solve</a:t>
            </a:r>
          </a:p>
          <a:p>
            <a:pPr>
              <a:lnSpc>
                <a:spcPct val="80000"/>
              </a:lnSpc>
            </a:pPr>
            <a:r>
              <a:rPr lang="en-US" altLang="en-US" sz="2800" u="sng" dirty="0">
                <a:solidFill>
                  <a:schemeClr val="tx1"/>
                </a:solidFill>
              </a:rPr>
              <a:t>Kernels</a:t>
            </a:r>
          </a:p>
          <a:p>
            <a:pPr lvl="1">
              <a:lnSpc>
                <a:spcPct val="80000"/>
              </a:lnSpc>
            </a:pPr>
            <a:r>
              <a:rPr lang="en-US" altLang="en-US" sz="2400" dirty="0">
                <a:solidFill>
                  <a:schemeClr val="tx1"/>
                </a:solidFill>
              </a:rPr>
              <a:t>Projecting data into higher-dimensional space makes it linearly separable</a:t>
            </a:r>
          </a:p>
          <a:p>
            <a:pPr>
              <a:lnSpc>
                <a:spcPct val="80000"/>
              </a:lnSpc>
            </a:pPr>
            <a:r>
              <a:rPr lang="en-US" altLang="en-US" sz="2800" u="sng" dirty="0">
                <a:solidFill>
                  <a:schemeClr val="tx1"/>
                </a:solidFill>
              </a:rPr>
              <a:t>Complexity</a:t>
            </a:r>
          </a:p>
          <a:p>
            <a:pPr lvl="1">
              <a:lnSpc>
                <a:spcPct val="80000"/>
              </a:lnSpc>
            </a:pPr>
            <a:r>
              <a:rPr lang="en-US" altLang="en-US" sz="2400" dirty="0">
                <a:solidFill>
                  <a:schemeClr val="tx1"/>
                </a:solidFill>
              </a:rPr>
              <a:t>Depends only on the number of training examples, not on dimensionality of the kernel space!</a:t>
            </a:r>
          </a:p>
          <a:p>
            <a:pPr lvl="1">
              <a:lnSpc>
                <a:spcPct val="80000"/>
              </a:lnSpc>
            </a:pPr>
            <a:endParaRPr lang="en-US" altLang="en-US" sz="24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510370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37AC1-DC8D-4362-99DC-45F88C5B15A4}"/>
              </a:ext>
            </a:extLst>
          </p:cNvPr>
          <p:cNvSpPr>
            <a:spLocks noGrp="1"/>
          </p:cNvSpPr>
          <p:nvPr>
            <p:ph type="title"/>
          </p:nvPr>
        </p:nvSpPr>
        <p:spPr/>
        <p:txBody>
          <a:bodyPr/>
          <a:lstStyle/>
          <a:p>
            <a:r>
              <a:rPr lang="en-US" dirty="0"/>
              <a:t>How would you classify this data?</a:t>
            </a:r>
          </a:p>
        </p:txBody>
      </p:sp>
      <p:sp>
        <p:nvSpPr>
          <p:cNvPr id="3" name="Content Placeholder 2">
            <a:extLst>
              <a:ext uri="{FF2B5EF4-FFF2-40B4-BE49-F238E27FC236}">
                <a16:creationId xmlns:a16="http://schemas.microsoft.com/office/drawing/2014/main" id="{F0840055-B737-417D-8AD6-FAA12426DEB2}"/>
              </a:ext>
            </a:extLst>
          </p:cNvPr>
          <p:cNvSpPr>
            <a:spLocks noGrp="1"/>
          </p:cNvSpPr>
          <p:nvPr>
            <p:ph idx="1"/>
          </p:nvPr>
        </p:nvSpPr>
        <p:spPr>
          <a:xfrm>
            <a:off x="581192" y="2180496"/>
            <a:ext cx="11029616" cy="2576561"/>
          </a:xfrm>
        </p:spPr>
        <p:txBody>
          <a:bodyPr/>
          <a:lstStyle/>
          <a:p>
            <a:r>
              <a:rPr lang="en-US" dirty="0"/>
              <a:t>Let’s consider the objects on illustration on the left. We can see that the objects belong to two different classes. The separating line (2 – dimensional hyperplane) on the second picture is a decision plane which divides the objects into two subsets such that in each subset all elements are similar.</a:t>
            </a:r>
          </a:p>
          <a:p>
            <a:endParaRPr lang="en-US" dirty="0"/>
          </a:p>
        </p:txBody>
      </p:sp>
      <p:pic>
        <p:nvPicPr>
          <p:cNvPr id="5" name="Picture 4">
            <a:extLst>
              <a:ext uri="{FF2B5EF4-FFF2-40B4-BE49-F238E27FC236}">
                <a16:creationId xmlns:a16="http://schemas.microsoft.com/office/drawing/2014/main" id="{9D63C717-A2ED-44D3-BC4A-A9F5B236E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0473" y="4052887"/>
            <a:ext cx="7058025" cy="1952625"/>
          </a:xfrm>
          <a:prstGeom prst="rect">
            <a:avLst/>
          </a:prstGeom>
        </p:spPr>
      </p:pic>
    </p:spTree>
    <p:extLst>
      <p:ext uri="{BB962C8B-B14F-4D97-AF65-F5344CB8AC3E}">
        <p14:creationId xmlns:p14="http://schemas.microsoft.com/office/powerpoint/2010/main" val="1202324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E71A-1DDF-495F-BF74-A451360D06DF}"/>
              </a:ext>
            </a:extLst>
          </p:cNvPr>
          <p:cNvSpPr>
            <a:spLocks noGrp="1"/>
          </p:cNvSpPr>
          <p:nvPr>
            <p:ph type="title"/>
          </p:nvPr>
        </p:nvSpPr>
        <p:spPr/>
        <p:txBody>
          <a:bodyPr/>
          <a:lstStyle/>
          <a:p>
            <a:r>
              <a:rPr lang="en-US" dirty="0"/>
              <a:t>Transforming the Data</a:t>
            </a:r>
            <a:endParaRPr lang="en-US" b="1" dirty="0"/>
          </a:p>
        </p:txBody>
      </p:sp>
      <p:pic>
        <p:nvPicPr>
          <p:cNvPr id="5" name="Content Placeholder 4">
            <a:extLst>
              <a:ext uri="{FF2B5EF4-FFF2-40B4-BE49-F238E27FC236}">
                <a16:creationId xmlns:a16="http://schemas.microsoft.com/office/drawing/2014/main" id="{4BE596A5-18BA-4291-8A27-E81D19F115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5325" y="3527557"/>
            <a:ext cx="7686675" cy="3228975"/>
          </a:xfrm>
        </p:spPr>
      </p:pic>
      <p:sp>
        <p:nvSpPr>
          <p:cNvPr id="6" name="Rectangle 5">
            <a:extLst>
              <a:ext uri="{FF2B5EF4-FFF2-40B4-BE49-F238E27FC236}">
                <a16:creationId xmlns:a16="http://schemas.microsoft.com/office/drawing/2014/main" id="{00929778-361D-465A-9794-1AA380C734A9}"/>
              </a:ext>
            </a:extLst>
          </p:cNvPr>
          <p:cNvSpPr/>
          <p:nvPr/>
        </p:nvSpPr>
        <p:spPr>
          <a:xfrm>
            <a:off x="468086" y="1899282"/>
            <a:ext cx="4985657" cy="2862322"/>
          </a:xfrm>
          <a:prstGeom prst="rect">
            <a:avLst/>
          </a:prstGeom>
        </p:spPr>
        <p:txBody>
          <a:bodyPr wrap="square">
            <a:spAutoFit/>
          </a:bodyPr>
          <a:lstStyle/>
          <a:p>
            <a:r>
              <a:rPr lang="en-US" dirty="0"/>
              <a:t>The mathematical equation which describes the separating boundary between two classes should be simple. • This is why we map the data of input space into feature space. The mapping (rearranging) involves increasing dimension of the feature space. • The data points are mapped from the input space to a new feature space before they are used for training or for classification. • After transforming the Data and after learning we look for an answer by examine simpler feature space. </a:t>
            </a:r>
          </a:p>
        </p:txBody>
      </p:sp>
    </p:spTree>
    <p:extLst>
      <p:ext uri="{BB962C8B-B14F-4D97-AF65-F5344CB8AC3E}">
        <p14:creationId xmlns:p14="http://schemas.microsoft.com/office/powerpoint/2010/main" val="2821677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5914-DE75-48C2-BEF3-0DCAAADC6CF6}"/>
              </a:ext>
            </a:extLst>
          </p:cNvPr>
          <p:cNvSpPr>
            <a:spLocks noGrp="1"/>
          </p:cNvSpPr>
          <p:nvPr>
            <p:ph type="title"/>
          </p:nvPr>
        </p:nvSpPr>
        <p:spPr/>
        <p:txBody>
          <a:bodyPr/>
          <a:lstStyle/>
          <a:p>
            <a:r>
              <a:rPr lang="en-US" dirty="0"/>
              <a:t>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7120CEE-4305-4162-B254-2D5293F5F0C4}"/>
                  </a:ext>
                </a:extLst>
              </p:cNvPr>
              <p:cNvSpPr>
                <a:spLocks noGrp="1"/>
              </p:cNvSpPr>
              <p:nvPr>
                <p:ph idx="1"/>
              </p:nvPr>
            </p:nvSpPr>
            <p:spPr/>
            <p:txBody>
              <a:bodyPr/>
              <a:lstStyle/>
              <a:p>
                <a:r>
                  <a:rPr lang="en-US" dirty="0"/>
                  <a:t>Learning can be regarded as finding the maximum margin separating hyperplane between two classes of points. Suppose that a pair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𝑤</m:t>
                    </m:r>
                    <m:r>
                      <a:rPr lang="en-US" i="1" dirty="0" err="1">
                        <a:latin typeface="Cambria Math" panose="02040503050406030204" pitchFamily="18" charset="0"/>
                      </a:rPr>
                      <m:t>,</m:t>
                    </m:r>
                    <m:r>
                      <a:rPr lang="en-US" i="1" dirty="0" err="1">
                        <a:latin typeface="Cambria Math" panose="02040503050406030204" pitchFamily="18" charset="0"/>
                      </a:rPr>
                      <m:t>𝑏</m:t>
                    </m:r>
                    <m:r>
                      <a:rPr lang="en-US" i="1" dirty="0">
                        <a:latin typeface="Cambria Math" panose="02040503050406030204" pitchFamily="18" charset="0"/>
                      </a:rPr>
                      <m:t>) </m:t>
                    </m:r>
                  </m:oMath>
                </a14:m>
                <a:r>
                  <a:rPr lang="en-US" dirty="0"/>
                  <a:t>defines a hyperplane which has the following equation:</a:t>
                </a:r>
              </a:p>
              <a:p>
                <a:endParaRPr lang="en-US" dirty="0"/>
              </a:p>
              <a:p>
                <a:r>
                  <a:rPr lang="en-US" dirty="0"/>
                  <a:t>Let </a:t>
                </a:r>
                <a14:m>
                  <m:oMath xmlns:m="http://schemas.openxmlformats.org/officeDocument/2006/math">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i="1" dirty="0" smtClean="0">
                        <a:latin typeface="Cambria Math" panose="02040503050406030204" pitchFamily="18" charset="0"/>
                      </a:rPr>
                      <m:t>, …,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oMath>
                </a14:m>
                <a:r>
                  <a:rPr lang="en-US" dirty="0"/>
                  <a:t>be our data set and let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m:t>
                        </m:r>
                      </m:sub>
                    </m:sSub>
                    <m:r>
                      <a:rPr lang="en-US" i="1" dirty="0">
                        <a:latin typeface="Cambria Math" panose="02040503050406030204" pitchFamily="18" charset="0"/>
                      </a:rPr>
                      <m:t> </m:t>
                    </m:r>
                  </m:oMath>
                </a14:m>
                <a:r>
                  <a:rPr lang="en-US" dirty="0"/>
                  <a:t>∈ </a:t>
                </a:r>
                <a14:m>
                  <m:oMath xmlns:m="http://schemas.openxmlformats.org/officeDocument/2006/math">
                    <m:r>
                      <a:rPr lang="en-US" i="1" dirty="0" smtClean="0">
                        <a:latin typeface="Cambria Math" panose="02040503050406030204" pitchFamily="18" charset="0"/>
                      </a:rPr>
                      <m:t>{1,−1} </m:t>
                    </m:r>
                  </m:oMath>
                </a14:m>
                <a:r>
                  <a:rPr lang="en-US" dirty="0"/>
                  <a:t>be the class label of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a:t> • The decision boundary should classify all points correctly i.e. the following equations have to be satisfied:</a:t>
                </a:r>
              </a:p>
              <a:p>
                <a:endParaRPr lang="en-US" dirty="0"/>
              </a:p>
              <a:p>
                <a:pPr marL="0" indent="0">
                  <a:buNone/>
                </a:pPr>
                <a:endParaRPr lang="en-US" dirty="0"/>
              </a:p>
              <a:p>
                <a:r>
                  <a:rPr lang="en-US" dirty="0"/>
                  <a:t>Among all hyperplanes separating the data, there exists a unique one yielding the maximum margin of separation between the classes which can be determined in the following way;</a:t>
                </a:r>
              </a:p>
            </p:txBody>
          </p:sp>
        </mc:Choice>
        <mc:Fallback>
          <p:sp>
            <p:nvSpPr>
              <p:cNvPr id="3" name="Content Placeholder 2">
                <a:extLst>
                  <a:ext uri="{FF2B5EF4-FFF2-40B4-BE49-F238E27FC236}">
                    <a16:creationId xmlns:a16="http://schemas.microsoft.com/office/drawing/2014/main" id="{D7120CEE-4305-4162-B254-2D5293F5F0C4}"/>
                  </a:ext>
                </a:extLst>
              </p:cNvPr>
              <p:cNvSpPr>
                <a:spLocks noGrp="1" noRot="1" noChangeAspect="1" noMove="1" noResize="1" noEditPoints="1" noAdjustHandles="1" noChangeArrowheads="1" noChangeShapeType="1" noTextEdit="1"/>
              </p:cNvSpPr>
              <p:nvPr>
                <p:ph idx="1"/>
              </p:nvPr>
            </p:nvSpPr>
            <p:spPr>
              <a:blipFill>
                <a:blip r:embed="rId2"/>
                <a:stretch>
                  <a:fillRect l="-22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53555EC-4AA0-4F4F-8D1D-F2F77CA4F9F9}"/>
              </a:ext>
            </a:extLst>
          </p:cNvPr>
          <p:cNvPicPr>
            <a:picLocks noChangeAspect="1"/>
          </p:cNvPicPr>
          <p:nvPr/>
        </p:nvPicPr>
        <p:blipFill>
          <a:blip r:embed="rId3"/>
          <a:stretch>
            <a:fillRect/>
          </a:stretch>
        </p:blipFill>
        <p:spPr>
          <a:xfrm>
            <a:off x="5319712" y="3290887"/>
            <a:ext cx="1552575" cy="276225"/>
          </a:xfrm>
          <a:prstGeom prst="rect">
            <a:avLst/>
          </a:prstGeom>
        </p:spPr>
      </p:pic>
      <p:pic>
        <p:nvPicPr>
          <p:cNvPr id="5" name="Picture 4">
            <a:extLst>
              <a:ext uri="{FF2B5EF4-FFF2-40B4-BE49-F238E27FC236}">
                <a16:creationId xmlns:a16="http://schemas.microsoft.com/office/drawing/2014/main" id="{2EB6DBF6-F1BE-47DD-B523-B20AB84B0017}"/>
              </a:ext>
            </a:extLst>
          </p:cNvPr>
          <p:cNvPicPr>
            <a:picLocks noChangeAspect="1"/>
          </p:cNvPicPr>
          <p:nvPr/>
        </p:nvPicPr>
        <p:blipFill>
          <a:blip r:embed="rId4"/>
          <a:stretch>
            <a:fillRect/>
          </a:stretch>
        </p:blipFill>
        <p:spPr>
          <a:xfrm>
            <a:off x="3371849" y="4168548"/>
            <a:ext cx="5448300" cy="676275"/>
          </a:xfrm>
          <a:prstGeom prst="rect">
            <a:avLst/>
          </a:prstGeom>
        </p:spPr>
      </p:pic>
      <p:pic>
        <p:nvPicPr>
          <p:cNvPr id="6" name="Picture 5">
            <a:extLst>
              <a:ext uri="{FF2B5EF4-FFF2-40B4-BE49-F238E27FC236}">
                <a16:creationId xmlns:a16="http://schemas.microsoft.com/office/drawing/2014/main" id="{EA1B5D63-6913-455E-A285-0CBCE256CECE}"/>
              </a:ext>
            </a:extLst>
          </p:cNvPr>
          <p:cNvPicPr>
            <a:picLocks noChangeAspect="1"/>
          </p:cNvPicPr>
          <p:nvPr/>
        </p:nvPicPr>
        <p:blipFill>
          <a:blip r:embed="rId5"/>
          <a:stretch>
            <a:fillRect/>
          </a:stretch>
        </p:blipFill>
        <p:spPr>
          <a:xfrm>
            <a:off x="3180669" y="5856614"/>
            <a:ext cx="5133975" cy="466725"/>
          </a:xfrm>
          <a:prstGeom prst="rect">
            <a:avLst/>
          </a:prstGeom>
        </p:spPr>
      </p:pic>
    </p:spTree>
    <p:extLst>
      <p:ext uri="{BB962C8B-B14F-4D97-AF65-F5344CB8AC3E}">
        <p14:creationId xmlns:p14="http://schemas.microsoft.com/office/powerpoint/2010/main" val="700717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E653A-B11E-4353-9FC1-6E186D72C93A}"/>
              </a:ext>
            </a:extLst>
          </p:cNvPr>
          <p:cNvSpPr>
            <a:spLocks noGrp="1"/>
          </p:cNvSpPr>
          <p:nvPr>
            <p:ph type="title"/>
          </p:nvPr>
        </p:nvSpPr>
        <p:spPr/>
        <p:txBody>
          <a:bodyPr/>
          <a:lstStyle/>
          <a:p>
            <a:r>
              <a:rPr lang="en-US" dirty="0"/>
              <a:t>Support Vectors</a:t>
            </a:r>
          </a:p>
        </p:txBody>
      </p:sp>
      <p:sp>
        <p:nvSpPr>
          <p:cNvPr id="3" name="Content Placeholder 2">
            <a:extLst>
              <a:ext uri="{FF2B5EF4-FFF2-40B4-BE49-F238E27FC236}">
                <a16:creationId xmlns:a16="http://schemas.microsoft.com/office/drawing/2014/main" id="{AB7B4661-4D92-474E-AB7B-B8398C0B4C1B}"/>
              </a:ext>
            </a:extLst>
          </p:cNvPr>
          <p:cNvSpPr>
            <a:spLocks noGrp="1"/>
          </p:cNvSpPr>
          <p:nvPr>
            <p:ph idx="1"/>
          </p:nvPr>
        </p:nvSpPr>
        <p:spPr>
          <a:xfrm>
            <a:off x="581193" y="2180496"/>
            <a:ext cx="5286208" cy="3678303"/>
          </a:xfrm>
        </p:spPr>
        <p:txBody>
          <a:bodyPr>
            <a:normAutofit/>
          </a:bodyPr>
          <a:lstStyle/>
          <a:p>
            <a:r>
              <a:rPr lang="en-US" dirty="0"/>
              <a:t>Let’s notice that not all of the training points are important when choosing the hyperplane. To make it clear let’s consider the following example:</a:t>
            </a:r>
          </a:p>
          <a:p>
            <a:endParaRPr lang="en-US" dirty="0"/>
          </a:p>
          <a:p>
            <a:r>
              <a:rPr lang="en-US" dirty="0"/>
              <a:t>Let’s make two convex hulls for the two separate classes of points. It’s is clear that the rear points are not important for choosing the decision boundary. At the above pictures the points which are relevant are marked by yellow color. The points are called </a:t>
            </a:r>
            <a:r>
              <a:rPr lang="en-US" b="1" dirty="0"/>
              <a:t>Support Vectors</a:t>
            </a:r>
          </a:p>
        </p:txBody>
      </p:sp>
      <p:pic>
        <p:nvPicPr>
          <p:cNvPr id="4" name="Picture 3">
            <a:extLst>
              <a:ext uri="{FF2B5EF4-FFF2-40B4-BE49-F238E27FC236}">
                <a16:creationId xmlns:a16="http://schemas.microsoft.com/office/drawing/2014/main" id="{6267776D-922D-4156-9EDF-B90C4533D5D3}"/>
              </a:ext>
            </a:extLst>
          </p:cNvPr>
          <p:cNvPicPr>
            <a:picLocks noChangeAspect="1"/>
          </p:cNvPicPr>
          <p:nvPr/>
        </p:nvPicPr>
        <p:blipFill>
          <a:blip r:embed="rId2"/>
          <a:stretch>
            <a:fillRect/>
          </a:stretch>
        </p:blipFill>
        <p:spPr>
          <a:xfrm>
            <a:off x="5777593" y="2536371"/>
            <a:ext cx="6210300" cy="2143125"/>
          </a:xfrm>
          <a:prstGeom prst="rect">
            <a:avLst/>
          </a:prstGeom>
        </p:spPr>
      </p:pic>
    </p:spTree>
    <p:extLst>
      <p:ext uri="{BB962C8B-B14F-4D97-AF65-F5344CB8AC3E}">
        <p14:creationId xmlns:p14="http://schemas.microsoft.com/office/powerpoint/2010/main" val="1887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8275D-AD14-4FB5-8ACE-7DBFDCC30BA9}"/>
              </a:ext>
            </a:extLst>
          </p:cNvPr>
          <p:cNvSpPr>
            <a:spLocks noGrp="1"/>
          </p:cNvSpPr>
          <p:nvPr>
            <p:ph type="title"/>
          </p:nvPr>
        </p:nvSpPr>
        <p:spPr/>
        <p:txBody>
          <a:bodyPr/>
          <a:lstStyle/>
          <a:p>
            <a:r>
              <a:rPr lang="en-US" dirty="0">
                <a:solidFill>
                  <a:schemeClr val="bg1">
                    <a:lumMod val="95000"/>
                  </a:schemeClr>
                </a:solidFill>
              </a:rPr>
              <a:t>Types of Variable</a:t>
            </a:r>
          </a:p>
        </p:txBody>
      </p:sp>
      <p:sp>
        <p:nvSpPr>
          <p:cNvPr id="3" name="Content Placeholder 2">
            <a:extLst>
              <a:ext uri="{FF2B5EF4-FFF2-40B4-BE49-F238E27FC236}">
                <a16:creationId xmlns:a16="http://schemas.microsoft.com/office/drawing/2014/main" id="{259E65E4-1C6C-4939-95F2-19B707911597}"/>
              </a:ext>
            </a:extLst>
          </p:cNvPr>
          <p:cNvSpPr>
            <a:spLocks noGrp="1"/>
          </p:cNvSpPr>
          <p:nvPr>
            <p:ph idx="1"/>
          </p:nvPr>
        </p:nvSpPr>
        <p:spPr/>
        <p:txBody>
          <a:bodyPr>
            <a:normAutofit/>
          </a:bodyPr>
          <a:lstStyle/>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Dependent  Variables and Independent Variables</a:t>
            </a:r>
          </a:p>
          <a:p>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r>
              <a:rPr lang="en-US" dirty="0"/>
              <a:t>An </a:t>
            </a:r>
            <a:r>
              <a:rPr lang="en-US" u="sng" dirty="0"/>
              <a:t>independent</a:t>
            </a:r>
            <a:r>
              <a:rPr lang="en-US" dirty="0"/>
              <a:t> variable, sometimes called an </a:t>
            </a:r>
            <a:r>
              <a:rPr lang="en-US" u="sng" dirty="0"/>
              <a:t>experimental</a:t>
            </a:r>
            <a:r>
              <a:rPr lang="en-US" dirty="0"/>
              <a:t> or </a:t>
            </a:r>
            <a:r>
              <a:rPr lang="en-US" u="sng" dirty="0"/>
              <a:t>predictor</a:t>
            </a:r>
            <a:r>
              <a:rPr lang="en-US" dirty="0"/>
              <a:t> variable, is a variable that is being manipulated in an experiment in order to observe the effect on a </a:t>
            </a:r>
            <a:r>
              <a:rPr lang="en-US" u="sng" dirty="0"/>
              <a:t>dependent</a:t>
            </a:r>
            <a:r>
              <a:rPr lang="en-US" dirty="0"/>
              <a:t> variable, sometimes called an </a:t>
            </a:r>
            <a:r>
              <a:rPr lang="en-US" u="sng" dirty="0"/>
              <a:t>outcome</a:t>
            </a:r>
            <a:r>
              <a:rPr lang="en-US" dirty="0"/>
              <a:t> variable</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556622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AD954-FC83-4E42-8809-DF0C3B89F3C1}"/>
              </a:ext>
            </a:extLst>
          </p:cNvPr>
          <p:cNvSpPr>
            <a:spLocks noGrp="1"/>
          </p:cNvSpPr>
          <p:nvPr>
            <p:ph type="title"/>
          </p:nvPr>
        </p:nvSpPr>
        <p:spPr/>
        <p:txBody>
          <a:bodyPr/>
          <a:lstStyle/>
          <a:p>
            <a:r>
              <a:rPr lang="en-US" dirty="0"/>
              <a:t>Kernel functions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C9C31B4-4F24-4B99-8B4D-D039C1312CDA}"/>
                  </a:ext>
                </a:extLst>
              </p:cNvPr>
              <p:cNvSpPr>
                <a:spLocks noGrp="1"/>
              </p:cNvSpPr>
              <p:nvPr>
                <p:ph idx="1"/>
              </p:nvPr>
            </p:nvSpPr>
            <p:spPr/>
            <p:txBody>
              <a:bodyPr>
                <a:normAutofit fontScale="92500" lnSpcReduction="10000"/>
              </a:bodyPr>
              <a:lstStyle/>
              <a:p>
                <a:r>
                  <a:rPr lang="en-US" dirty="0"/>
                  <a:t>A Kernel is a function K, such that for all </a:t>
                </a:r>
              </a:p>
              <a:p>
                <a:pPr marL="0" indent="0">
                  <a:buNone/>
                </a:pPr>
                <a:r>
                  <a:rPr lang="en-US" dirty="0"/>
                  <a:t>	</a:t>
                </a:r>
                <a14:m>
                  <m:oMath xmlns:m="http://schemas.openxmlformats.org/officeDocument/2006/math">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2</m:t>
                        </m:r>
                      </m:sub>
                    </m:sSub>
                    <m:r>
                      <a:rPr lang="en-US" i="1" dirty="0" smtClean="0">
                        <a:latin typeface="Cambria Math" panose="02040503050406030204" pitchFamily="18" charset="0"/>
                      </a:rPr>
                      <m:t>∈ </m:t>
                    </m:r>
                    <m:r>
                      <a:rPr lang="en-US" i="1" dirty="0" smtClean="0">
                        <a:latin typeface="Cambria Math" panose="02040503050406030204" pitchFamily="18" charset="0"/>
                      </a:rPr>
                      <m:t>𝑋</m:t>
                    </m:r>
                    <m:r>
                      <a:rPr lang="en-US" i="1" dirty="0" smtClean="0">
                        <a:latin typeface="Cambria Math" panose="02040503050406030204" pitchFamily="18" charset="0"/>
                      </a:rPr>
                      <m:t>        </m:t>
                    </m:r>
                    <m:r>
                      <a:rPr lang="en-US" i="1" dirty="0" smtClean="0">
                        <a:latin typeface="Cambria Math" panose="02040503050406030204" pitchFamily="18" charset="0"/>
                      </a:rPr>
                      <m:t>𝐾</m:t>
                    </m:r>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smtClean="0">
                        <a:latin typeface="Cambria Math" panose="02040503050406030204" pitchFamily="18" charset="0"/>
                      </a:rPr>
                      <m:t> </m:t>
                    </m:r>
                  </m:oMath>
                </a14:m>
                <a:r>
                  <a:rPr lang="en-US" dirty="0"/>
                  <a:t> ,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2</m:t>
                        </m:r>
                      </m:sub>
                    </m:sSub>
                    <m:r>
                      <a:rPr lang="en-US" i="1" dirty="0" smtClean="0">
                        <a:latin typeface="Cambria Math" panose="02040503050406030204" pitchFamily="18" charset="0"/>
                      </a:rPr>
                      <m:t> </m:t>
                    </m:r>
                  </m:oMath>
                </a14:m>
                <a:r>
                  <a:rPr lang="en-US" dirty="0"/>
                  <a:t> ) = </a:t>
                </a:r>
                <a:r>
                  <a:rPr lang="en-US" sz="1900" dirty="0">
                    <a:latin typeface="Century Gothic" panose="020B0502020202020204" pitchFamily="34" charset="0"/>
                  </a:rPr>
                  <a:t>‹</a:t>
                </a:r>
                <a:r>
                  <a:rPr lang="el-GR" sz="1900" dirty="0"/>
                  <a:t>φ</a:t>
                </a:r>
                <a:r>
                  <a:rPr lang="en-US" sz="1900" dirty="0"/>
                  <a:t>(</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1</m:t>
                        </m:r>
                      </m:sub>
                    </m:sSub>
                    <m:r>
                      <a:rPr lang="en-US" sz="1900" i="1" dirty="0">
                        <a:latin typeface="Cambria Math" panose="02040503050406030204" pitchFamily="18" charset="0"/>
                      </a:rPr>
                      <m:t> </m:t>
                    </m:r>
                  </m:oMath>
                </a14:m>
                <a:r>
                  <a:rPr lang="en-US" sz="1900" dirty="0"/>
                  <a:t>).</a:t>
                </a:r>
                <a:r>
                  <a:rPr lang="el-GR" sz="1900" dirty="0"/>
                  <a:t> φ</a:t>
                </a:r>
                <a:r>
                  <a:rPr lang="en-US" sz="1900" dirty="0"/>
                  <a:t>(</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b="0" i="1" dirty="0" smtClean="0">
                            <a:latin typeface="Cambria Math" panose="02040503050406030204" pitchFamily="18" charset="0"/>
                          </a:rPr>
                          <m:t>2</m:t>
                        </m:r>
                      </m:sub>
                    </m:sSub>
                    <m:r>
                      <a:rPr lang="en-US" sz="1900" i="1" dirty="0">
                        <a:latin typeface="Cambria Math" panose="02040503050406030204" pitchFamily="18" charset="0"/>
                      </a:rPr>
                      <m:t> </m:t>
                    </m:r>
                  </m:oMath>
                </a14:m>
                <a:r>
                  <a:rPr lang="en-US" sz="1900" dirty="0"/>
                  <a:t>)</a:t>
                </a:r>
                <a:r>
                  <a:rPr lang="en-US" sz="1900" dirty="0">
                    <a:latin typeface="Century Gothic" panose="020B0502020202020204" pitchFamily="34" charset="0"/>
                  </a:rPr>
                  <a:t> ›</a:t>
                </a:r>
                <a:endParaRPr lang="en-US" sz="1900" dirty="0"/>
              </a:p>
              <a:p>
                <a:pPr marL="0" indent="0">
                  <a:buNone/>
                </a:pPr>
                <a:endParaRPr lang="en-US" dirty="0"/>
              </a:p>
              <a:p>
                <a:r>
                  <a:rPr lang="en-US" dirty="0"/>
                  <a:t>It computes the similarity of two data points in the feature space using dot product.</a:t>
                </a:r>
              </a:p>
              <a:p>
                <a:r>
                  <a:rPr lang="en-US" dirty="0"/>
                  <a:t>The selection of an appropriate kernel function is important, since the kernel function defines the feature space in which the training set examples will be classified. </a:t>
                </a:r>
              </a:p>
              <a:p>
                <a:r>
                  <a:rPr lang="en-US" dirty="0"/>
                  <a:t> The kernel expresses prior knowledge about the phenomenon being modeled, encoded as a similarity measure between two vectors. </a:t>
                </a:r>
              </a:p>
              <a:p>
                <a:r>
                  <a:rPr lang="en-US" dirty="0"/>
                  <a:t>A support vector machine can locate a separating hyperplane in the feature space and classify points in that space without even representing the space explicitly, simply by defining a kernel function, that plays the role of the dot product in the feature space</a:t>
                </a:r>
              </a:p>
            </p:txBody>
          </p:sp>
        </mc:Choice>
        <mc:Fallback>
          <p:sp>
            <p:nvSpPr>
              <p:cNvPr id="3" name="Content Placeholder 2">
                <a:extLst>
                  <a:ext uri="{FF2B5EF4-FFF2-40B4-BE49-F238E27FC236}">
                    <a16:creationId xmlns:a16="http://schemas.microsoft.com/office/drawing/2014/main" id="{4C9C31B4-4F24-4B99-8B4D-D039C1312CDA}"/>
                  </a:ext>
                </a:extLst>
              </p:cNvPr>
              <p:cNvSpPr>
                <a:spLocks noGrp="1" noRot="1" noChangeAspect="1" noMove="1" noResize="1" noEditPoints="1" noAdjustHandles="1" noChangeArrowheads="1" noChangeShapeType="1" noTextEdit="1"/>
              </p:cNvSpPr>
              <p:nvPr>
                <p:ph idx="1"/>
              </p:nvPr>
            </p:nvSpPr>
            <p:spPr>
              <a:blipFill>
                <a:blip r:embed="rId2"/>
                <a:stretch>
                  <a:fillRect l="-166" r="-718"/>
                </a:stretch>
              </a:blipFill>
            </p:spPr>
            <p:txBody>
              <a:bodyPr/>
              <a:lstStyle/>
              <a:p>
                <a:r>
                  <a:rPr lang="en-US">
                    <a:noFill/>
                  </a:rPr>
                  <a:t> </a:t>
                </a:r>
              </a:p>
            </p:txBody>
          </p:sp>
        </mc:Fallback>
      </mc:AlternateContent>
    </p:spTree>
    <p:extLst>
      <p:ext uri="{BB962C8B-B14F-4D97-AF65-F5344CB8AC3E}">
        <p14:creationId xmlns:p14="http://schemas.microsoft.com/office/powerpoint/2010/main" val="3072421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3242-0661-457B-B51E-76F2480DDA17}"/>
              </a:ext>
            </a:extLst>
          </p:cNvPr>
          <p:cNvSpPr>
            <a:spLocks noGrp="1"/>
          </p:cNvSpPr>
          <p:nvPr>
            <p:ph type="title"/>
          </p:nvPr>
        </p:nvSpPr>
        <p:spPr/>
        <p:txBody>
          <a:bodyPr/>
          <a:lstStyle/>
          <a:p>
            <a:r>
              <a:rPr lang="en-US" dirty="0"/>
              <a:t>Predicting the 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8B523A-9F71-4184-94A4-24661C9E88C2}"/>
                  </a:ext>
                </a:extLst>
              </p:cNvPr>
              <p:cNvSpPr>
                <a:spLocks noGrp="1"/>
              </p:cNvSpPr>
              <p:nvPr>
                <p:ph idx="1"/>
              </p:nvPr>
            </p:nvSpPr>
            <p:spPr/>
            <p:txBody>
              <a:bodyPr/>
              <a:lstStyle/>
              <a:p>
                <a:r>
                  <a:rPr lang="en-US" dirty="0"/>
                  <a:t>Let </a:t>
                </a:r>
                <a14:m>
                  <m:oMath xmlns:m="http://schemas.openxmlformats.org/officeDocument/2006/math">
                    <m:r>
                      <a:rPr lang="en-US" i="1" dirty="0" smtClean="0">
                        <a:latin typeface="Cambria Math" panose="02040503050406030204" pitchFamily="18" charset="0"/>
                      </a:rPr>
                      <m:t>𝑋</m:t>
                    </m:r>
                  </m:oMath>
                </a14:m>
                <a:r>
                  <a:rPr lang="en-US" dirty="0"/>
                  <a:t> be a test point. The Support Vector Machine will predict the classification of the test point </a:t>
                </a:r>
                <a14:m>
                  <m:oMath xmlns:m="http://schemas.openxmlformats.org/officeDocument/2006/math">
                    <m:r>
                      <a:rPr lang="en-US" i="1" dirty="0" smtClean="0">
                        <a:latin typeface="Cambria Math" panose="02040503050406030204" pitchFamily="18" charset="0"/>
                      </a:rPr>
                      <m:t>𝑋</m:t>
                    </m:r>
                  </m:oMath>
                </a14:m>
                <a:r>
                  <a:rPr lang="en-US" dirty="0"/>
                  <a:t> using the following formula: </a:t>
                </a:r>
              </a:p>
              <a:p>
                <a:endParaRPr lang="en-US" dirty="0"/>
              </a:p>
              <a:p>
                <a:r>
                  <a:rPr lang="en-US" dirty="0"/>
                  <a:t>The function returns 1 or -1 depends on which class the </a:t>
                </a:r>
                <a14:m>
                  <m:oMath xmlns:m="http://schemas.openxmlformats.org/officeDocument/2006/math">
                    <m:r>
                      <a:rPr lang="en-US" i="1" dirty="0" smtClean="0">
                        <a:latin typeface="Cambria Math" panose="02040503050406030204" pitchFamily="18" charset="0"/>
                      </a:rPr>
                      <m:t>𝑋</m:t>
                    </m:r>
                  </m:oMath>
                </a14:m>
                <a:r>
                  <a:rPr lang="en-US" dirty="0"/>
                  <a:t> point belongs to.</a:t>
                </a:r>
              </a:p>
              <a:p>
                <a:pPr marL="0" indent="0">
                  <a:buNone/>
                </a:pPr>
                <a:r>
                  <a:rPr lang="en-US" dirty="0"/>
                  <a:t> 				</a:t>
                </a:r>
              </a:p>
            </p:txBody>
          </p:sp>
        </mc:Choice>
        <mc:Fallback>
          <p:sp>
            <p:nvSpPr>
              <p:cNvPr id="3" name="Content Placeholder 2">
                <a:extLst>
                  <a:ext uri="{FF2B5EF4-FFF2-40B4-BE49-F238E27FC236}">
                    <a16:creationId xmlns:a16="http://schemas.microsoft.com/office/drawing/2014/main" id="{AE8B523A-9F71-4184-94A4-24661C9E88C2}"/>
                  </a:ext>
                </a:extLst>
              </p:cNvPr>
              <p:cNvSpPr>
                <a:spLocks noGrp="1" noRot="1" noChangeAspect="1" noMove="1" noResize="1" noEditPoints="1" noAdjustHandles="1" noChangeArrowheads="1" noChangeShapeType="1" noTextEdit="1"/>
              </p:cNvSpPr>
              <p:nvPr>
                <p:ph idx="1"/>
              </p:nvPr>
            </p:nvSpPr>
            <p:spPr>
              <a:blipFill>
                <a:blip r:embed="rId2"/>
                <a:stretch>
                  <a:fillRect l="-22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02E1417-52CD-4542-A74B-668505EF02E6}"/>
              </a:ext>
            </a:extLst>
          </p:cNvPr>
          <p:cNvPicPr>
            <a:picLocks noChangeAspect="1"/>
          </p:cNvPicPr>
          <p:nvPr/>
        </p:nvPicPr>
        <p:blipFill>
          <a:blip r:embed="rId3"/>
          <a:stretch>
            <a:fillRect/>
          </a:stretch>
        </p:blipFill>
        <p:spPr>
          <a:xfrm>
            <a:off x="3461657" y="3673248"/>
            <a:ext cx="3352800" cy="447675"/>
          </a:xfrm>
          <a:prstGeom prst="rect">
            <a:avLst/>
          </a:prstGeom>
        </p:spPr>
      </p:pic>
      <p:sp>
        <p:nvSpPr>
          <p:cNvPr id="5" name="Rectangle 4">
            <a:extLst>
              <a:ext uri="{FF2B5EF4-FFF2-40B4-BE49-F238E27FC236}">
                <a16:creationId xmlns:a16="http://schemas.microsoft.com/office/drawing/2014/main" id="{86EE70B2-508C-48F3-ADE8-12F43D86A9F9}"/>
              </a:ext>
            </a:extLst>
          </p:cNvPr>
          <p:cNvSpPr/>
          <p:nvPr/>
        </p:nvSpPr>
        <p:spPr>
          <a:xfrm>
            <a:off x="2989320" y="5088861"/>
            <a:ext cx="7395651" cy="923330"/>
          </a:xfrm>
          <a:prstGeom prst="rect">
            <a:avLst/>
          </a:prstGeom>
        </p:spPr>
        <p:txBody>
          <a:bodyPr wrap="square">
            <a:spAutoFit/>
          </a:bodyPr>
          <a:lstStyle/>
          <a:p>
            <a:pPr marL="285750" indent="-285750">
              <a:buFontTx/>
              <a:buChar char="-"/>
            </a:pPr>
            <a:r>
              <a:rPr lang="en-US" dirty="0"/>
              <a:t>this is a dot product of vector w and vector form the origin to the point</a:t>
            </a:r>
          </a:p>
          <a:p>
            <a:endParaRPr lang="en-US" dirty="0"/>
          </a:p>
          <a:p>
            <a:r>
              <a:rPr lang="en-US" dirty="0"/>
              <a:t>- this is a shift of the hyperplane from the origin of the coordinate system.</a:t>
            </a:r>
          </a:p>
        </p:txBody>
      </p:sp>
      <p:pic>
        <p:nvPicPr>
          <p:cNvPr id="6" name="Picture 5">
            <a:extLst>
              <a:ext uri="{FF2B5EF4-FFF2-40B4-BE49-F238E27FC236}">
                <a16:creationId xmlns:a16="http://schemas.microsoft.com/office/drawing/2014/main" id="{ACDE3392-862D-4252-B566-A8166A7E1039}"/>
              </a:ext>
            </a:extLst>
          </p:cNvPr>
          <p:cNvPicPr>
            <a:picLocks noChangeAspect="1"/>
          </p:cNvPicPr>
          <p:nvPr/>
        </p:nvPicPr>
        <p:blipFill>
          <a:blip r:embed="rId4"/>
          <a:stretch>
            <a:fillRect/>
          </a:stretch>
        </p:blipFill>
        <p:spPr>
          <a:xfrm>
            <a:off x="1215117" y="4889232"/>
            <a:ext cx="1314450" cy="1276350"/>
          </a:xfrm>
          <a:prstGeom prst="rect">
            <a:avLst/>
          </a:prstGeom>
        </p:spPr>
      </p:pic>
    </p:spTree>
    <p:extLst>
      <p:ext uri="{BB962C8B-B14F-4D97-AF65-F5344CB8AC3E}">
        <p14:creationId xmlns:p14="http://schemas.microsoft.com/office/powerpoint/2010/main" val="982782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C603-65C2-4B60-9B5D-86025BFFAE02}"/>
              </a:ext>
            </a:extLst>
          </p:cNvPr>
          <p:cNvSpPr>
            <a:spLocks noGrp="1"/>
          </p:cNvSpPr>
          <p:nvPr>
            <p:ph type="title"/>
          </p:nvPr>
        </p:nvSpPr>
        <p:spPr/>
        <p:txBody>
          <a:bodyPr/>
          <a:lstStyle/>
          <a:p>
            <a:r>
              <a:rPr lang="en-US" altLang="en-US" dirty="0"/>
              <a:t>Non-linear SVMs</a:t>
            </a:r>
            <a:endParaRPr lang="en-US" dirty="0"/>
          </a:p>
        </p:txBody>
      </p:sp>
      <p:sp>
        <p:nvSpPr>
          <p:cNvPr id="4" name="Rectangle 3">
            <a:extLst>
              <a:ext uri="{FF2B5EF4-FFF2-40B4-BE49-F238E27FC236}">
                <a16:creationId xmlns:a16="http://schemas.microsoft.com/office/drawing/2014/main" id="{E688FD5F-8E04-4CAB-897A-072B9660013D}"/>
              </a:ext>
            </a:extLst>
          </p:cNvPr>
          <p:cNvSpPr>
            <a:spLocks noGrp="1" noChangeArrowheads="1"/>
          </p:cNvSpPr>
          <p:nvPr/>
        </p:nvSpPr>
        <p:spPr bwMode="auto">
          <a:xfrm>
            <a:off x="2209800" y="3429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800" kern="1200">
                <a:solidFill>
                  <a:schemeClr val="accent2"/>
                </a:solidFill>
                <a:latin typeface="+mj-lt"/>
                <a:ea typeface="+mj-ea"/>
                <a:cs typeface="+mj-cs"/>
              </a:defRPr>
            </a:lvl1pPr>
            <a:lvl2pPr algn="ctr" rtl="0" fontAlgn="base">
              <a:spcBef>
                <a:spcPct val="0"/>
              </a:spcBef>
              <a:spcAft>
                <a:spcPct val="0"/>
              </a:spcAft>
              <a:defRPr sz="2800">
                <a:solidFill>
                  <a:schemeClr val="accent2"/>
                </a:solidFill>
                <a:latin typeface="Times New Roman" panose="02020603050405020304" pitchFamily="18" charset="0"/>
              </a:defRPr>
            </a:lvl2pPr>
            <a:lvl3pPr algn="ctr" rtl="0" fontAlgn="base">
              <a:spcBef>
                <a:spcPct val="0"/>
              </a:spcBef>
              <a:spcAft>
                <a:spcPct val="0"/>
              </a:spcAft>
              <a:defRPr sz="2800">
                <a:solidFill>
                  <a:schemeClr val="accent2"/>
                </a:solidFill>
                <a:latin typeface="Times New Roman" panose="02020603050405020304" pitchFamily="18" charset="0"/>
              </a:defRPr>
            </a:lvl3pPr>
            <a:lvl4pPr algn="ctr" rtl="0" fontAlgn="base">
              <a:spcBef>
                <a:spcPct val="0"/>
              </a:spcBef>
              <a:spcAft>
                <a:spcPct val="0"/>
              </a:spcAft>
              <a:defRPr sz="2800">
                <a:solidFill>
                  <a:schemeClr val="accent2"/>
                </a:solidFill>
                <a:latin typeface="Times New Roman" panose="02020603050405020304" pitchFamily="18" charset="0"/>
              </a:defRPr>
            </a:lvl4pPr>
            <a:lvl5pPr algn="ctr" rtl="0" fontAlgn="base">
              <a:spcBef>
                <a:spcPct val="0"/>
              </a:spcBef>
              <a:spcAft>
                <a:spcPct val="0"/>
              </a:spcAft>
              <a:defRPr sz="2800">
                <a:solidFill>
                  <a:schemeClr val="accent2"/>
                </a:solidFill>
                <a:latin typeface="Times New Roman" panose="02020603050405020304" pitchFamily="18" charset="0"/>
              </a:defRPr>
            </a:lvl5pPr>
            <a:lvl6pPr marL="457200" algn="ctr" rtl="0" fontAlgn="base">
              <a:spcBef>
                <a:spcPct val="0"/>
              </a:spcBef>
              <a:spcAft>
                <a:spcPct val="0"/>
              </a:spcAft>
              <a:defRPr sz="2800">
                <a:solidFill>
                  <a:schemeClr val="accent2"/>
                </a:solidFill>
                <a:latin typeface="Times New Roman" panose="02020603050405020304" pitchFamily="18" charset="0"/>
              </a:defRPr>
            </a:lvl6pPr>
            <a:lvl7pPr marL="914400" algn="ctr" rtl="0" fontAlgn="base">
              <a:spcBef>
                <a:spcPct val="0"/>
              </a:spcBef>
              <a:spcAft>
                <a:spcPct val="0"/>
              </a:spcAft>
              <a:defRPr sz="2800">
                <a:solidFill>
                  <a:schemeClr val="accent2"/>
                </a:solidFill>
                <a:latin typeface="Times New Roman" panose="02020603050405020304" pitchFamily="18" charset="0"/>
              </a:defRPr>
            </a:lvl7pPr>
            <a:lvl8pPr marL="1371600" algn="ctr" rtl="0" fontAlgn="base">
              <a:spcBef>
                <a:spcPct val="0"/>
              </a:spcBef>
              <a:spcAft>
                <a:spcPct val="0"/>
              </a:spcAft>
              <a:defRPr sz="2800">
                <a:solidFill>
                  <a:schemeClr val="accent2"/>
                </a:solidFill>
                <a:latin typeface="Times New Roman" panose="02020603050405020304" pitchFamily="18" charset="0"/>
              </a:defRPr>
            </a:lvl8pPr>
            <a:lvl9pPr marL="1828800" algn="ctr" rtl="0" fontAlgn="base">
              <a:spcBef>
                <a:spcPct val="0"/>
              </a:spcBef>
              <a:spcAft>
                <a:spcPct val="0"/>
              </a:spcAft>
              <a:defRPr sz="2800">
                <a:solidFill>
                  <a:schemeClr val="accent2"/>
                </a:solidFill>
                <a:latin typeface="Times New Roman" panose="02020603050405020304" pitchFamily="18" charset="0"/>
              </a:defRPr>
            </a:lvl9pPr>
          </a:lstStyle>
          <a:p>
            <a:endParaRPr lang="en-US" altLang="en-US" dirty="0"/>
          </a:p>
        </p:txBody>
      </p:sp>
      <p:sp>
        <p:nvSpPr>
          <p:cNvPr id="5" name="Rectangle 4">
            <a:extLst>
              <a:ext uri="{FF2B5EF4-FFF2-40B4-BE49-F238E27FC236}">
                <a16:creationId xmlns:a16="http://schemas.microsoft.com/office/drawing/2014/main" id="{7DA82AE0-4BB0-4054-9F3C-5B17667BB353}"/>
              </a:ext>
            </a:extLst>
          </p:cNvPr>
          <p:cNvSpPr>
            <a:spLocks noGrp="1" noChangeArrowheads="1"/>
          </p:cNvSpPr>
          <p:nvPr/>
        </p:nvSpPr>
        <p:spPr bwMode="auto">
          <a:xfrm>
            <a:off x="838201" y="2053119"/>
            <a:ext cx="822960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chemeClr val="tx1"/>
                </a:solidFill>
                <a:latin typeface="+mn-lt"/>
                <a:ea typeface="+mn-ea"/>
                <a:cs typeface="+mn-cs"/>
              </a:defRPr>
            </a:lvl1pPr>
            <a:lvl2pPr marL="742950" indent="-285750" algn="l" rtl="0" fontAlgn="base">
              <a:spcBef>
                <a:spcPct val="20000"/>
              </a:spcBef>
              <a:spcAft>
                <a:spcPct val="0"/>
              </a:spcAft>
              <a:buChar char="–"/>
              <a:defRPr kern="1200">
                <a:solidFill>
                  <a:schemeClr val="tx1"/>
                </a:solidFill>
                <a:latin typeface="+mn-lt"/>
                <a:ea typeface="+mn-ea"/>
                <a:cs typeface="+mn-cs"/>
              </a:defRPr>
            </a:lvl2pPr>
            <a:lvl3pPr marL="1143000" indent="-228600" algn="l" rtl="0" fontAlgn="base">
              <a:spcBef>
                <a:spcPct val="20000"/>
              </a:spcBef>
              <a:spcAft>
                <a:spcPct val="0"/>
              </a:spcAft>
              <a:buChar char="•"/>
              <a:defRPr sz="1600" kern="1200">
                <a:solidFill>
                  <a:schemeClr val="tx1"/>
                </a:solidFill>
                <a:latin typeface="+mn-lt"/>
                <a:ea typeface="+mn-ea"/>
                <a:cs typeface="+mn-cs"/>
              </a:defRPr>
            </a:lvl3pPr>
            <a:lvl4pPr marL="1600200" indent="-228600" algn="l" rtl="0" fontAlgn="base">
              <a:spcBef>
                <a:spcPct val="20000"/>
              </a:spcBef>
              <a:spcAft>
                <a:spcPct val="0"/>
              </a:spcAft>
              <a:buChar char="–"/>
              <a:defRPr sz="1400" kern="1200">
                <a:solidFill>
                  <a:schemeClr val="tx1"/>
                </a:solidFill>
                <a:latin typeface="+mn-lt"/>
                <a:ea typeface="+mn-ea"/>
                <a:cs typeface="+mn-cs"/>
              </a:defRPr>
            </a:lvl4pPr>
            <a:lvl5pPr marL="2057400" indent="-228600" algn="l" rtl="0" fontAlgn="base">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Datasets that are linearly separable with some noise work out great:</a:t>
            </a:r>
          </a:p>
          <a:p>
            <a:endParaRPr lang="en-US" altLang="en-US" dirty="0"/>
          </a:p>
          <a:p>
            <a:pPr marL="0" indent="0">
              <a:buNone/>
            </a:pPr>
            <a:endParaRPr lang="en-US" altLang="en-US" dirty="0"/>
          </a:p>
          <a:p>
            <a:pPr marL="0" indent="0">
              <a:buNone/>
            </a:pPr>
            <a:endParaRPr lang="en-US" altLang="en-US" dirty="0"/>
          </a:p>
          <a:p>
            <a:r>
              <a:rPr lang="en-US" altLang="en-US" dirty="0"/>
              <a:t>But what are we going to do if the dataset is just too hard? </a:t>
            </a:r>
          </a:p>
          <a:p>
            <a:endParaRPr lang="en-US" altLang="en-US" dirty="0"/>
          </a:p>
          <a:p>
            <a:endParaRPr lang="en-US" altLang="en-US" dirty="0"/>
          </a:p>
          <a:p>
            <a:r>
              <a:rPr lang="en-US" altLang="en-US" dirty="0"/>
              <a:t>How about… mapping data to a higher-dimensional space:</a:t>
            </a:r>
          </a:p>
        </p:txBody>
      </p:sp>
      <p:sp>
        <p:nvSpPr>
          <p:cNvPr id="6" name="Line 4">
            <a:extLst>
              <a:ext uri="{FF2B5EF4-FFF2-40B4-BE49-F238E27FC236}">
                <a16:creationId xmlns:a16="http://schemas.microsoft.com/office/drawing/2014/main" id="{D0690527-274B-4A94-B654-507D98BE971B}"/>
              </a:ext>
            </a:extLst>
          </p:cNvPr>
          <p:cNvSpPr>
            <a:spLocks noChangeShapeType="1"/>
          </p:cNvSpPr>
          <p:nvPr/>
        </p:nvSpPr>
        <p:spPr bwMode="auto">
          <a:xfrm>
            <a:off x="2693988" y="2909888"/>
            <a:ext cx="3962400"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7" name="AutoShape 5">
            <a:extLst>
              <a:ext uri="{FF2B5EF4-FFF2-40B4-BE49-F238E27FC236}">
                <a16:creationId xmlns:a16="http://schemas.microsoft.com/office/drawing/2014/main" id="{4C94BFE0-EC81-4AF8-BD02-74EA5366297D}"/>
              </a:ext>
            </a:extLst>
          </p:cNvPr>
          <p:cNvSpPr>
            <a:spLocks noChangeArrowheads="1"/>
          </p:cNvSpPr>
          <p:nvPr/>
        </p:nvSpPr>
        <p:spPr bwMode="auto">
          <a:xfrm>
            <a:off x="3136901" y="2870201"/>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8" name="Line 6">
            <a:extLst>
              <a:ext uri="{FF2B5EF4-FFF2-40B4-BE49-F238E27FC236}">
                <a16:creationId xmlns:a16="http://schemas.microsoft.com/office/drawing/2014/main" id="{1AD715DB-3F69-4FB9-B289-9DA4AF5FBF0F}"/>
              </a:ext>
            </a:extLst>
          </p:cNvPr>
          <p:cNvSpPr>
            <a:spLocks noChangeShapeType="1"/>
          </p:cNvSpPr>
          <p:nvPr/>
        </p:nvSpPr>
        <p:spPr bwMode="auto">
          <a:xfrm>
            <a:off x="4503738" y="2852738"/>
            <a:ext cx="0" cy="1143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9" name="Text Box 7">
            <a:extLst>
              <a:ext uri="{FF2B5EF4-FFF2-40B4-BE49-F238E27FC236}">
                <a16:creationId xmlns:a16="http://schemas.microsoft.com/office/drawing/2014/main" id="{1D29BCD3-BCFC-4C07-A9D6-94F466D6019B}"/>
              </a:ext>
            </a:extLst>
          </p:cNvPr>
          <p:cNvSpPr txBox="1">
            <a:spLocks noChangeArrowheads="1"/>
          </p:cNvSpPr>
          <p:nvPr/>
        </p:nvSpPr>
        <p:spPr bwMode="auto">
          <a:xfrm>
            <a:off x="4360863" y="2909888"/>
            <a:ext cx="342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1800"/>
              <a:t>0</a:t>
            </a:r>
          </a:p>
        </p:txBody>
      </p:sp>
      <p:sp>
        <p:nvSpPr>
          <p:cNvPr id="10" name="AutoShape 8">
            <a:extLst>
              <a:ext uri="{FF2B5EF4-FFF2-40B4-BE49-F238E27FC236}">
                <a16:creationId xmlns:a16="http://schemas.microsoft.com/office/drawing/2014/main" id="{8CC9308A-C395-4E89-96A6-B640BCDB8E53}"/>
              </a:ext>
            </a:extLst>
          </p:cNvPr>
          <p:cNvSpPr>
            <a:spLocks noChangeArrowheads="1"/>
          </p:cNvSpPr>
          <p:nvPr/>
        </p:nvSpPr>
        <p:spPr bwMode="auto">
          <a:xfrm>
            <a:off x="3498851" y="2860676"/>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1" name="AutoShape 9">
            <a:extLst>
              <a:ext uri="{FF2B5EF4-FFF2-40B4-BE49-F238E27FC236}">
                <a16:creationId xmlns:a16="http://schemas.microsoft.com/office/drawing/2014/main" id="{124A3AA7-875B-40CE-94A5-9A3C3F622C7A}"/>
              </a:ext>
            </a:extLst>
          </p:cNvPr>
          <p:cNvSpPr>
            <a:spLocks noChangeArrowheads="1"/>
          </p:cNvSpPr>
          <p:nvPr/>
        </p:nvSpPr>
        <p:spPr bwMode="auto">
          <a:xfrm>
            <a:off x="3975101" y="2870201"/>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2" name="AutoShape 10">
            <a:extLst>
              <a:ext uri="{FF2B5EF4-FFF2-40B4-BE49-F238E27FC236}">
                <a16:creationId xmlns:a16="http://schemas.microsoft.com/office/drawing/2014/main" id="{4AE64486-65A9-4919-A237-BF4A02DB3365}"/>
              </a:ext>
            </a:extLst>
          </p:cNvPr>
          <p:cNvSpPr>
            <a:spLocks noChangeArrowheads="1"/>
          </p:cNvSpPr>
          <p:nvPr/>
        </p:nvSpPr>
        <p:spPr bwMode="auto">
          <a:xfrm>
            <a:off x="4184651" y="2870201"/>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3" name="AutoShape 11">
            <a:extLst>
              <a:ext uri="{FF2B5EF4-FFF2-40B4-BE49-F238E27FC236}">
                <a16:creationId xmlns:a16="http://schemas.microsoft.com/office/drawing/2014/main" id="{87898A80-119A-4AB7-AAD1-21EE1451FF24}"/>
              </a:ext>
            </a:extLst>
          </p:cNvPr>
          <p:cNvSpPr>
            <a:spLocks noChangeArrowheads="1"/>
          </p:cNvSpPr>
          <p:nvPr/>
        </p:nvSpPr>
        <p:spPr bwMode="auto">
          <a:xfrm>
            <a:off x="5041901" y="2870201"/>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4" name="AutoShape 12">
            <a:extLst>
              <a:ext uri="{FF2B5EF4-FFF2-40B4-BE49-F238E27FC236}">
                <a16:creationId xmlns:a16="http://schemas.microsoft.com/office/drawing/2014/main" id="{31432D1E-14B9-4930-8BF8-AB0DF8172DC8}"/>
              </a:ext>
            </a:extLst>
          </p:cNvPr>
          <p:cNvSpPr>
            <a:spLocks noChangeArrowheads="1"/>
          </p:cNvSpPr>
          <p:nvPr/>
        </p:nvSpPr>
        <p:spPr bwMode="auto">
          <a:xfrm>
            <a:off x="5270501" y="2870201"/>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5" name="AutoShape 13">
            <a:extLst>
              <a:ext uri="{FF2B5EF4-FFF2-40B4-BE49-F238E27FC236}">
                <a16:creationId xmlns:a16="http://schemas.microsoft.com/office/drawing/2014/main" id="{8B35379C-1D9D-4BB1-B001-E113C5C6C6BD}"/>
              </a:ext>
            </a:extLst>
          </p:cNvPr>
          <p:cNvSpPr>
            <a:spLocks noChangeArrowheads="1"/>
          </p:cNvSpPr>
          <p:nvPr/>
        </p:nvSpPr>
        <p:spPr bwMode="auto">
          <a:xfrm>
            <a:off x="4908551" y="2870201"/>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6" name="Line 14">
            <a:extLst>
              <a:ext uri="{FF2B5EF4-FFF2-40B4-BE49-F238E27FC236}">
                <a16:creationId xmlns:a16="http://schemas.microsoft.com/office/drawing/2014/main" id="{D3D78DBA-0B23-4ED5-82CD-50C65EEC7A69}"/>
              </a:ext>
            </a:extLst>
          </p:cNvPr>
          <p:cNvSpPr>
            <a:spLocks noChangeShapeType="1"/>
          </p:cNvSpPr>
          <p:nvPr/>
        </p:nvSpPr>
        <p:spPr bwMode="auto">
          <a:xfrm>
            <a:off x="4618038" y="2662238"/>
            <a:ext cx="0" cy="55245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7" name="Oval 16">
            <a:extLst>
              <a:ext uri="{FF2B5EF4-FFF2-40B4-BE49-F238E27FC236}">
                <a16:creationId xmlns:a16="http://schemas.microsoft.com/office/drawing/2014/main" id="{8D964186-857D-4A7C-9891-E196D3E79DFE}"/>
              </a:ext>
            </a:extLst>
          </p:cNvPr>
          <p:cNvSpPr>
            <a:spLocks noChangeArrowheads="1"/>
          </p:cNvSpPr>
          <p:nvPr/>
        </p:nvSpPr>
        <p:spPr bwMode="auto">
          <a:xfrm>
            <a:off x="4835526" y="2806701"/>
            <a:ext cx="228600" cy="219075"/>
          </a:xfrm>
          <a:prstGeom prst="ellipse">
            <a:avLst/>
          </a:prstGeom>
          <a:noFill/>
          <a:ln w="1905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8" name="Oval 17">
            <a:extLst>
              <a:ext uri="{FF2B5EF4-FFF2-40B4-BE49-F238E27FC236}">
                <a16:creationId xmlns:a16="http://schemas.microsoft.com/office/drawing/2014/main" id="{A44FE62C-3C14-4935-8B5D-4C60CC666388}"/>
              </a:ext>
            </a:extLst>
          </p:cNvPr>
          <p:cNvSpPr>
            <a:spLocks noChangeArrowheads="1"/>
          </p:cNvSpPr>
          <p:nvPr/>
        </p:nvSpPr>
        <p:spPr bwMode="auto">
          <a:xfrm>
            <a:off x="4121151" y="2797176"/>
            <a:ext cx="228600" cy="219075"/>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9" name="Line 18">
            <a:extLst>
              <a:ext uri="{FF2B5EF4-FFF2-40B4-BE49-F238E27FC236}">
                <a16:creationId xmlns:a16="http://schemas.microsoft.com/office/drawing/2014/main" id="{FDB0DA25-B908-479A-9BE7-E1F215F4A7D8}"/>
              </a:ext>
            </a:extLst>
          </p:cNvPr>
          <p:cNvSpPr>
            <a:spLocks noChangeShapeType="1"/>
          </p:cNvSpPr>
          <p:nvPr/>
        </p:nvSpPr>
        <p:spPr bwMode="auto">
          <a:xfrm flipH="1" flipV="1">
            <a:off x="4946651" y="2633663"/>
            <a:ext cx="9525" cy="598488"/>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0" name="Line 19">
            <a:extLst>
              <a:ext uri="{FF2B5EF4-FFF2-40B4-BE49-F238E27FC236}">
                <a16:creationId xmlns:a16="http://schemas.microsoft.com/office/drawing/2014/main" id="{B00C3895-5758-472E-858B-9B335C645CB5}"/>
              </a:ext>
            </a:extLst>
          </p:cNvPr>
          <p:cNvSpPr>
            <a:spLocks noChangeShapeType="1"/>
          </p:cNvSpPr>
          <p:nvPr/>
        </p:nvSpPr>
        <p:spPr bwMode="auto">
          <a:xfrm flipH="1" flipV="1">
            <a:off x="4232276" y="2633663"/>
            <a:ext cx="9525" cy="598488"/>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1" name="Line 20">
            <a:extLst>
              <a:ext uri="{FF2B5EF4-FFF2-40B4-BE49-F238E27FC236}">
                <a16:creationId xmlns:a16="http://schemas.microsoft.com/office/drawing/2014/main" id="{DBBF69D9-03AB-457B-BF91-CBE9292AFC30}"/>
              </a:ext>
            </a:extLst>
          </p:cNvPr>
          <p:cNvSpPr>
            <a:spLocks noChangeShapeType="1"/>
          </p:cNvSpPr>
          <p:nvPr/>
        </p:nvSpPr>
        <p:spPr bwMode="auto">
          <a:xfrm>
            <a:off x="2722563" y="4248151"/>
            <a:ext cx="3962400"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2" name="AutoShape 21">
            <a:extLst>
              <a:ext uri="{FF2B5EF4-FFF2-40B4-BE49-F238E27FC236}">
                <a16:creationId xmlns:a16="http://schemas.microsoft.com/office/drawing/2014/main" id="{80DE90AA-CF78-4F27-A325-E566CEA9691A}"/>
              </a:ext>
            </a:extLst>
          </p:cNvPr>
          <p:cNvSpPr>
            <a:spLocks noChangeArrowheads="1"/>
          </p:cNvSpPr>
          <p:nvPr/>
        </p:nvSpPr>
        <p:spPr bwMode="auto">
          <a:xfrm>
            <a:off x="3165476" y="4208464"/>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3" name="Line 22">
            <a:extLst>
              <a:ext uri="{FF2B5EF4-FFF2-40B4-BE49-F238E27FC236}">
                <a16:creationId xmlns:a16="http://schemas.microsoft.com/office/drawing/2014/main" id="{E0D6EA9B-2D51-47AD-8F1A-DDC32EB5FD92}"/>
              </a:ext>
            </a:extLst>
          </p:cNvPr>
          <p:cNvSpPr>
            <a:spLocks noChangeShapeType="1"/>
          </p:cNvSpPr>
          <p:nvPr/>
        </p:nvSpPr>
        <p:spPr bwMode="auto">
          <a:xfrm>
            <a:off x="4532313" y="4191001"/>
            <a:ext cx="0" cy="1143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4" name="Text Box 23">
            <a:extLst>
              <a:ext uri="{FF2B5EF4-FFF2-40B4-BE49-F238E27FC236}">
                <a16:creationId xmlns:a16="http://schemas.microsoft.com/office/drawing/2014/main" id="{0EE4EF2A-8938-42B5-B4F0-BBE8FEEE89C2}"/>
              </a:ext>
            </a:extLst>
          </p:cNvPr>
          <p:cNvSpPr txBox="1">
            <a:spLocks noChangeArrowheads="1"/>
          </p:cNvSpPr>
          <p:nvPr/>
        </p:nvSpPr>
        <p:spPr bwMode="auto">
          <a:xfrm>
            <a:off x="4389438" y="4248151"/>
            <a:ext cx="342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1800"/>
              <a:t>0</a:t>
            </a:r>
          </a:p>
        </p:txBody>
      </p:sp>
      <p:sp>
        <p:nvSpPr>
          <p:cNvPr id="25" name="AutoShape 24">
            <a:extLst>
              <a:ext uri="{FF2B5EF4-FFF2-40B4-BE49-F238E27FC236}">
                <a16:creationId xmlns:a16="http://schemas.microsoft.com/office/drawing/2014/main" id="{3592EB97-11D7-460F-9D0F-0C0C3746606B}"/>
              </a:ext>
            </a:extLst>
          </p:cNvPr>
          <p:cNvSpPr>
            <a:spLocks noChangeArrowheads="1"/>
          </p:cNvSpPr>
          <p:nvPr/>
        </p:nvSpPr>
        <p:spPr bwMode="auto">
          <a:xfrm>
            <a:off x="3527426" y="4198939"/>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6" name="AutoShape 25">
            <a:extLst>
              <a:ext uri="{FF2B5EF4-FFF2-40B4-BE49-F238E27FC236}">
                <a16:creationId xmlns:a16="http://schemas.microsoft.com/office/drawing/2014/main" id="{CEC8356B-65E3-4CC7-98AD-0C765A7B9FBB}"/>
              </a:ext>
            </a:extLst>
          </p:cNvPr>
          <p:cNvSpPr>
            <a:spLocks noChangeArrowheads="1"/>
          </p:cNvSpPr>
          <p:nvPr/>
        </p:nvSpPr>
        <p:spPr bwMode="auto">
          <a:xfrm>
            <a:off x="4003676" y="4208464"/>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7" name="AutoShape 26">
            <a:extLst>
              <a:ext uri="{FF2B5EF4-FFF2-40B4-BE49-F238E27FC236}">
                <a16:creationId xmlns:a16="http://schemas.microsoft.com/office/drawing/2014/main" id="{BA6D3C76-FBE4-465E-851C-193B36FE2BAC}"/>
              </a:ext>
            </a:extLst>
          </p:cNvPr>
          <p:cNvSpPr>
            <a:spLocks noChangeArrowheads="1"/>
          </p:cNvSpPr>
          <p:nvPr/>
        </p:nvSpPr>
        <p:spPr bwMode="auto">
          <a:xfrm>
            <a:off x="4213226" y="4208464"/>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8" name="AutoShape 27">
            <a:extLst>
              <a:ext uri="{FF2B5EF4-FFF2-40B4-BE49-F238E27FC236}">
                <a16:creationId xmlns:a16="http://schemas.microsoft.com/office/drawing/2014/main" id="{3C93F17A-2C33-4E8A-B822-3167C2B114F7}"/>
              </a:ext>
            </a:extLst>
          </p:cNvPr>
          <p:cNvSpPr>
            <a:spLocks noChangeArrowheads="1"/>
          </p:cNvSpPr>
          <p:nvPr/>
        </p:nvSpPr>
        <p:spPr bwMode="auto">
          <a:xfrm>
            <a:off x="5070476" y="4208464"/>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9" name="AutoShape 28">
            <a:extLst>
              <a:ext uri="{FF2B5EF4-FFF2-40B4-BE49-F238E27FC236}">
                <a16:creationId xmlns:a16="http://schemas.microsoft.com/office/drawing/2014/main" id="{F89DE567-52AE-4C75-8A8B-206D8FD73F85}"/>
              </a:ext>
            </a:extLst>
          </p:cNvPr>
          <p:cNvSpPr>
            <a:spLocks noChangeArrowheads="1"/>
          </p:cNvSpPr>
          <p:nvPr/>
        </p:nvSpPr>
        <p:spPr bwMode="auto">
          <a:xfrm>
            <a:off x="5299076" y="4208464"/>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30" name="AutoShape 29">
            <a:extLst>
              <a:ext uri="{FF2B5EF4-FFF2-40B4-BE49-F238E27FC236}">
                <a16:creationId xmlns:a16="http://schemas.microsoft.com/office/drawing/2014/main" id="{BEB18B50-FD55-4A82-9066-04B43491F810}"/>
              </a:ext>
            </a:extLst>
          </p:cNvPr>
          <p:cNvSpPr>
            <a:spLocks noChangeArrowheads="1"/>
          </p:cNvSpPr>
          <p:nvPr/>
        </p:nvSpPr>
        <p:spPr bwMode="auto">
          <a:xfrm>
            <a:off x="4937126" y="4208464"/>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31" name="AutoShape 35">
            <a:extLst>
              <a:ext uri="{FF2B5EF4-FFF2-40B4-BE49-F238E27FC236}">
                <a16:creationId xmlns:a16="http://schemas.microsoft.com/office/drawing/2014/main" id="{E69DDAD0-58A1-4990-9ADD-2740438908F8}"/>
              </a:ext>
            </a:extLst>
          </p:cNvPr>
          <p:cNvSpPr>
            <a:spLocks noChangeArrowheads="1"/>
          </p:cNvSpPr>
          <p:nvPr/>
        </p:nvSpPr>
        <p:spPr bwMode="auto">
          <a:xfrm>
            <a:off x="5680076" y="4208464"/>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32" name="AutoShape 36">
            <a:extLst>
              <a:ext uri="{FF2B5EF4-FFF2-40B4-BE49-F238E27FC236}">
                <a16:creationId xmlns:a16="http://schemas.microsoft.com/office/drawing/2014/main" id="{DFF3962A-FC5D-4471-A5ED-90DF8DED3084}"/>
              </a:ext>
            </a:extLst>
          </p:cNvPr>
          <p:cNvSpPr>
            <a:spLocks noChangeArrowheads="1"/>
          </p:cNvSpPr>
          <p:nvPr/>
        </p:nvSpPr>
        <p:spPr bwMode="auto">
          <a:xfrm>
            <a:off x="5908676" y="4208464"/>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33" name="AutoShape 37">
            <a:extLst>
              <a:ext uri="{FF2B5EF4-FFF2-40B4-BE49-F238E27FC236}">
                <a16:creationId xmlns:a16="http://schemas.microsoft.com/office/drawing/2014/main" id="{FC7A5F48-98F7-4559-BFE9-5BA9CDEC9ACA}"/>
              </a:ext>
            </a:extLst>
          </p:cNvPr>
          <p:cNvSpPr>
            <a:spLocks noChangeArrowheads="1"/>
          </p:cNvSpPr>
          <p:nvPr/>
        </p:nvSpPr>
        <p:spPr bwMode="auto">
          <a:xfrm>
            <a:off x="6403976" y="4198939"/>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34" name="Line 38">
            <a:extLst>
              <a:ext uri="{FF2B5EF4-FFF2-40B4-BE49-F238E27FC236}">
                <a16:creationId xmlns:a16="http://schemas.microsoft.com/office/drawing/2014/main" id="{66DA0DA2-3C74-49F1-96FB-810D74044853}"/>
              </a:ext>
            </a:extLst>
          </p:cNvPr>
          <p:cNvSpPr>
            <a:spLocks noChangeShapeType="1"/>
          </p:cNvSpPr>
          <p:nvPr/>
        </p:nvSpPr>
        <p:spPr bwMode="auto">
          <a:xfrm>
            <a:off x="7292521" y="5954687"/>
            <a:ext cx="3962400"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35" name="AutoShape 39">
            <a:extLst>
              <a:ext uri="{FF2B5EF4-FFF2-40B4-BE49-F238E27FC236}">
                <a16:creationId xmlns:a16="http://schemas.microsoft.com/office/drawing/2014/main" id="{FF2881A9-C072-42BE-B98D-DBFC98A99EC0}"/>
              </a:ext>
            </a:extLst>
          </p:cNvPr>
          <p:cNvSpPr>
            <a:spLocks noChangeArrowheads="1"/>
          </p:cNvSpPr>
          <p:nvPr/>
        </p:nvSpPr>
        <p:spPr bwMode="auto">
          <a:xfrm>
            <a:off x="7792584" y="4933925"/>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36" name="Line 40">
            <a:extLst>
              <a:ext uri="{FF2B5EF4-FFF2-40B4-BE49-F238E27FC236}">
                <a16:creationId xmlns:a16="http://schemas.microsoft.com/office/drawing/2014/main" id="{78FC6AF6-620B-43B8-9971-57A3034253CB}"/>
              </a:ext>
            </a:extLst>
          </p:cNvPr>
          <p:cNvSpPr>
            <a:spLocks noChangeShapeType="1"/>
          </p:cNvSpPr>
          <p:nvPr/>
        </p:nvSpPr>
        <p:spPr bwMode="auto">
          <a:xfrm>
            <a:off x="9102271" y="5897537"/>
            <a:ext cx="0" cy="1143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37" name="Text Box 41">
            <a:extLst>
              <a:ext uri="{FF2B5EF4-FFF2-40B4-BE49-F238E27FC236}">
                <a16:creationId xmlns:a16="http://schemas.microsoft.com/office/drawing/2014/main" id="{8CB78615-5526-455A-9F4A-3E65FAA8AA04}"/>
              </a:ext>
            </a:extLst>
          </p:cNvPr>
          <p:cNvSpPr txBox="1">
            <a:spLocks noChangeArrowheads="1"/>
          </p:cNvSpPr>
          <p:nvPr/>
        </p:nvSpPr>
        <p:spPr bwMode="auto">
          <a:xfrm>
            <a:off x="8959396" y="5926112"/>
            <a:ext cx="342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1800"/>
              <a:t>0</a:t>
            </a:r>
          </a:p>
        </p:txBody>
      </p:sp>
      <p:sp>
        <p:nvSpPr>
          <p:cNvPr id="38" name="AutoShape 42">
            <a:extLst>
              <a:ext uri="{FF2B5EF4-FFF2-40B4-BE49-F238E27FC236}">
                <a16:creationId xmlns:a16="http://schemas.microsoft.com/office/drawing/2014/main" id="{4D549EB6-D445-467F-A7E0-0FA8877F5B29}"/>
              </a:ext>
            </a:extLst>
          </p:cNvPr>
          <p:cNvSpPr>
            <a:spLocks noChangeArrowheads="1"/>
          </p:cNvSpPr>
          <p:nvPr/>
        </p:nvSpPr>
        <p:spPr bwMode="auto">
          <a:xfrm>
            <a:off x="8116434" y="5410175"/>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39" name="AutoShape 43">
            <a:extLst>
              <a:ext uri="{FF2B5EF4-FFF2-40B4-BE49-F238E27FC236}">
                <a16:creationId xmlns:a16="http://schemas.microsoft.com/office/drawing/2014/main" id="{D242A104-C0CE-4BB8-B113-EB24F0653FD9}"/>
              </a:ext>
            </a:extLst>
          </p:cNvPr>
          <p:cNvSpPr>
            <a:spLocks noChangeArrowheads="1"/>
          </p:cNvSpPr>
          <p:nvPr/>
        </p:nvSpPr>
        <p:spPr bwMode="auto">
          <a:xfrm>
            <a:off x="8573634" y="572450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40" name="AutoShape 44">
            <a:extLst>
              <a:ext uri="{FF2B5EF4-FFF2-40B4-BE49-F238E27FC236}">
                <a16:creationId xmlns:a16="http://schemas.microsoft.com/office/drawing/2014/main" id="{29349A90-244D-4D0B-A628-E6B9EC67EAD7}"/>
              </a:ext>
            </a:extLst>
          </p:cNvPr>
          <p:cNvSpPr>
            <a:spLocks noChangeArrowheads="1"/>
          </p:cNvSpPr>
          <p:nvPr/>
        </p:nvSpPr>
        <p:spPr bwMode="auto">
          <a:xfrm>
            <a:off x="8802234" y="581975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41" name="AutoShape 45">
            <a:extLst>
              <a:ext uri="{FF2B5EF4-FFF2-40B4-BE49-F238E27FC236}">
                <a16:creationId xmlns:a16="http://schemas.microsoft.com/office/drawing/2014/main" id="{53070620-6434-432A-9096-02ED1A2BB5B4}"/>
              </a:ext>
            </a:extLst>
          </p:cNvPr>
          <p:cNvSpPr>
            <a:spLocks noChangeArrowheads="1"/>
          </p:cNvSpPr>
          <p:nvPr/>
        </p:nvSpPr>
        <p:spPr bwMode="auto">
          <a:xfrm>
            <a:off x="9640434" y="5734025"/>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42" name="AutoShape 46">
            <a:extLst>
              <a:ext uri="{FF2B5EF4-FFF2-40B4-BE49-F238E27FC236}">
                <a16:creationId xmlns:a16="http://schemas.microsoft.com/office/drawing/2014/main" id="{64022965-1629-4F1A-8B15-D5886C456B7F}"/>
              </a:ext>
            </a:extLst>
          </p:cNvPr>
          <p:cNvSpPr>
            <a:spLocks noChangeArrowheads="1"/>
          </p:cNvSpPr>
          <p:nvPr/>
        </p:nvSpPr>
        <p:spPr bwMode="auto">
          <a:xfrm>
            <a:off x="9869034" y="5553050"/>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43" name="AutoShape 47">
            <a:extLst>
              <a:ext uri="{FF2B5EF4-FFF2-40B4-BE49-F238E27FC236}">
                <a16:creationId xmlns:a16="http://schemas.microsoft.com/office/drawing/2014/main" id="{FAAB0346-5A7A-4766-9F05-DE245F109BB3}"/>
              </a:ext>
            </a:extLst>
          </p:cNvPr>
          <p:cNvSpPr>
            <a:spLocks noChangeArrowheads="1"/>
          </p:cNvSpPr>
          <p:nvPr/>
        </p:nvSpPr>
        <p:spPr bwMode="auto">
          <a:xfrm>
            <a:off x="9449934" y="5800700"/>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44" name="AutoShape 48">
            <a:extLst>
              <a:ext uri="{FF2B5EF4-FFF2-40B4-BE49-F238E27FC236}">
                <a16:creationId xmlns:a16="http://schemas.microsoft.com/office/drawing/2014/main" id="{A0AC5B2F-B346-4564-8726-C505E2723287}"/>
              </a:ext>
            </a:extLst>
          </p:cNvPr>
          <p:cNvSpPr>
            <a:spLocks noChangeArrowheads="1"/>
          </p:cNvSpPr>
          <p:nvPr/>
        </p:nvSpPr>
        <p:spPr bwMode="auto">
          <a:xfrm>
            <a:off x="10250034" y="522920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45" name="AutoShape 49">
            <a:extLst>
              <a:ext uri="{FF2B5EF4-FFF2-40B4-BE49-F238E27FC236}">
                <a16:creationId xmlns:a16="http://schemas.microsoft.com/office/drawing/2014/main" id="{02C87A5C-89CA-45D0-B51E-2B3F556BA9CC}"/>
              </a:ext>
            </a:extLst>
          </p:cNvPr>
          <p:cNvSpPr>
            <a:spLocks noChangeArrowheads="1"/>
          </p:cNvSpPr>
          <p:nvPr/>
        </p:nvSpPr>
        <p:spPr bwMode="auto">
          <a:xfrm>
            <a:off x="10535784" y="492440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46" name="AutoShape 50">
            <a:extLst>
              <a:ext uri="{FF2B5EF4-FFF2-40B4-BE49-F238E27FC236}">
                <a16:creationId xmlns:a16="http://schemas.microsoft.com/office/drawing/2014/main" id="{0B862343-2B98-4732-83F8-ACFD9DDB67A1}"/>
              </a:ext>
            </a:extLst>
          </p:cNvPr>
          <p:cNvSpPr>
            <a:spLocks noChangeArrowheads="1"/>
          </p:cNvSpPr>
          <p:nvPr/>
        </p:nvSpPr>
        <p:spPr bwMode="auto">
          <a:xfrm>
            <a:off x="10954884" y="4400525"/>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47" name="Line 51">
            <a:extLst>
              <a:ext uri="{FF2B5EF4-FFF2-40B4-BE49-F238E27FC236}">
                <a16:creationId xmlns:a16="http://schemas.microsoft.com/office/drawing/2014/main" id="{33CF2E95-7969-4634-9819-87753161E5A7}"/>
              </a:ext>
            </a:extLst>
          </p:cNvPr>
          <p:cNvSpPr>
            <a:spLocks noChangeShapeType="1"/>
          </p:cNvSpPr>
          <p:nvPr/>
        </p:nvSpPr>
        <p:spPr bwMode="auto">
          <a:xfrm flipV="1">
            <a:off x="9102271" y="4506887"/>
            <a:ext cx="0" cy="14859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48" name="Text Box 52">
            <a:extLst>
              <a:ext uri="{FF2B5EF4-FFF2-40B4-BE49-F238E27FC236}">
                <a16:creationId xmlns:a16="http://schemas.microsoft.com/office/drawing/2014/main" id="{A3C0E4EB-DF02-4987-A89D-0B02FC703D3B}"/>
              </a:ext>
            </a:extLst>
          </p:cNvPr>
          <p:cNvSpPr txBox="1">
            <a:spLocks noChangeArrowheads="1"/>
          </p:cNvSpPr>
          <p:nvPr/>
        </p:nvSpPr>
        <p:spPr bwMode="auto">
          <a:xfrm>
            <a:off x="9102271" y="4325912"/>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1800" i="1"/>
              <a:t>x</a:t>
            </a:r>
            <a:r>
              <a:rPr lang="en-US" altLang="en-US" sz="1800" i="1" baseline="30000"/>
              <a:t>2</a:t>
            </a:r>
          </a:p>
        </p:txBody>
      </p:sp>
      <p:sp>
        <p:nvSpPr>
          <p:cNvPr id="49" name="Text Box 53">
            <a:extLst>
              <a:ext uri="{FF2B5EF4-FFF2-40B4-BE49-F238E27FC236}">
                <a16:creationId xmlns:a16="http://schemas.microsoft.com/office/drawing/2014/main" id="{6239D292-75DC-4A47-BF73-C966D8A04F53}"/>
              </a:ext>
            </a:extLst>
          </p:cNvPr>
          <p:cNvSpPr txBox="1">
            <a:spLocks noChangeArrowheads="1"/>
          </p:cNvSpPr>
          <p:nvPr/>
        </p:nvSpPr>
        <p:spPr bwMode="auto">
          <a:xfrm>
            <a:off x="11188246" y="5859437"/>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1800" i="1"/>
              <a:t>x</a:t>
            </a:r>
            <a:endParaRPr lang="en-US" altLang="en-US" sz="1800" i="1" baseline="30000"/>
          </a:p>
        </p:txBody>
      </p:sp>
      <p:sp>
        <p:nvSpPr>
          <p:cNvPr id="50" name="Text Box 54">
            <a:extLst>
              <a:ext uri="{FF2B5EF4-FFF2-40B4-BE49-F238E27FC236}">
                <a16:creationId xmlns:a16="http://schemas.microsoft.com/office/drawing/2014/main" id="{C6BC6D90-510C-4AEF-96C2-1CFBCC2BAFD7}"/>
              </a:ext>
            </a:extLst>
          </p:cNvPr>
          <p:cNvSpPr txBox="1">
            <a:spLocks noChangeArrowheads="1"/>
          </p:cNvSpPr>
          <p:nvPr/>
        </p:nvSpPr>
        <p:spPr bwMode="auto">
          <a:xfrm>
            <a:off x="6551613" y="4191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1800" i="1"/>
              <a:t>x</a:t>
            </a:r>
            <a:endParaRPr lang="en-US" altLang="en-US" sz="1800" i="1" baseline="30000"/>
          </a:p>
        </p:txBody>
      </p:sp>
      <p:sp>
        <p:nvSpPr>
          <p:cNvPr id="51" name="Text Box 55">
            <a:extLst>
              <a:ext uri="{FF2B5EF4-FFF2-40B4-BE49-F238E27FC236}">
                <a16:creationId xmlns:a16="http://schemas.microsoft.com/office/drawing/2014/main" id="{327EFB28-1D6B-4D13-BC10-DD3900CA7C69}"/>
              </a:ext>
            </a:extLst>
          </p:cNvPr>
          <p:cNvSpPr txBox="1">
            <a:spLocks noChangeArrowheads="1"/>
          </p:cNvSpPr>
          <p:nvPr/>
        </p:nvSpPr>
        <p:spPr bwMode="auto">
          <a:xfrm>
            <a:off x="6561138" y="2833688"/>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1800" i="1"/>
              <a:t>x</a:t>
            </a:r>
            <a:endParaRPr lang="en-US" altLang="en-US" sz="1800" i="1" baseline="30000"/>
          </a:p>
        </p:txBody>
      </p:sp>
      <p:sp>
        <p:nvSpPr>
          <p:cNvPr id="52" name="Line 56">
            <a:extLst>
              <a:ext uri="{FF2B5EF4-FFF2-40B4-BE49-F238E27FC236}">
                <a16:creationId xmlns:a16="http://schemas.microsoft.com/office/drawing/2014/main" id="{9D17FB3B-3ADC-401B-B208-3C7306863E4A}"/>
              </a:ext>
            </a:extLst>
          </p:cNvPr>
          <p:cNvSpPr>
            <a:spLocks noChangeShapeType="1"/>
          </p:cNvSpPr>
          <p:nvPr/>
        </p:nvSpPr>
        <p:spPr bwMode="auto">
          <a:xfrm flipV="1">
            <a:off x="8464096" y="4811687"/>
            <a:ext cx="3181350" cy="12954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53" name="Line 57">
            <a:extLst>
              <a:ext uri="{FF2B5EF4-FFF2-40B4-BE49-F238E27FC236}">
                <a16:creationId xmlns:a16="http://schemas.microsoft.com/office/drawing/2014/main" id="{1CCE9578-A911-4E86-A426-6D67D84F4B49}"/>
              </a:ext>
            </a:extLst>
          </p:cNvPr>
          <p:cNvSpPr>
            <a:spLocks noChangeShapeType="1"/>
          </p:cNvSpPr>
          <p:nvPr/>
        </p:nvSpPr>
        <p:spPr bwMode="auto">
          <a:xfrm flipV="1">
            <a:off x="8459334" y="4735487"/>
            <a:ext cx="3114675" cy="1284288"/>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54" name="Line 58">
            <a:extLst>
              <a:ext uri="{FF2B5EF4-FFF2-40B4-BE49-F238E27FC236}">
                <a16:creationId xmlns:a16="http://schemas.microsoft.com/office/drawing/2014/main" id="{01A1177B-83A2-4A15-A603-277F4A128AD9}"/>
              </a:ext>
            </a:extLst>
          </p:cNvPr>
          <p:cNvSpPr>
            <a:spLocks noChangeShapeType="1"/>
          </p:cNvSpPr>
          <p:nvPr/>
        </p:nvSpPr>
        <p:spPr bwMode="auto">
          <a:xfrm flipV="1">
            <a:off x="8573634" y="4906937"/>
            <a:ext cx="3057525" cy="1246188"/>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55" name="Oval 54">
            <a:extLst>
              <a:ext uri="{FF2B5EF4-FFF2-40B4-BE49-F238E27FC236}">
                <a16:creationId xmlns:a16="http://schemas.microsoft.com/office/drawing/2014/main" id="{2258BB07-0C99-4669-8C6B-F7F6DC82680B}"/>
              </a:ext>
            </a:extLst>
          </p:cNvPr>
          <p:cNvSpPr>
            <a:spLocks noChangeArrowheads="1"/>
          </p:cNvSpPr>
          <p:nvPr/>
        </p:nvSpPr>
        <p:spPr bwMode="auto">
          <a:xfrm>
            <a:off x="10186534" y="5165700"/>
            <a:ext cx="228600" cy="219075"/>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56" name="Oval 55">
            <a:extLst>
              <a:ext uri="{FF2B5EF4-FFF2-40B4-BE49-F238E27FC236}">
                <a16:creationId xmlns:a16="http://schemas.microsoft.com/office/drawing/2014/main" id="{B85CF549-80FC-4C7E-93DB-30F0C0E44D9B}"/>
              </a:ext>
            </a:extLst>
          </p:cNvPr>
          <p:cNvSpPr>
            <a:spLocks noChangeArrowheads="1"/>
          </p:cNvSpPr>
          <p:nvPr/>
        </p:nvSpPr>
        <p:spPr bwMode="auto">
          <a:xfrm>
            <a:off x="9796009" y="5480025"/>
            <a:ext cx="228600" cy="219075"/>
          </a:xfrm>
          <a:prstGeom prst="ellipse">
            <a:avLst/>
          </a:prstGeom>
          <a:noFill/>
          <a:ln w="1905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57" name="Oval 56">
            <a:extLst>
              <a:ext uri="{FF2B5EF4-FFF2-40B4-BE49-F238E27FC236}">
                <a16:creationId xmlns:a16="http://schemas.microsoft.com/office/drawing/2014/main" id="{4D9C7140-D19D-4B78-B9E6-0DB452DC5132}"/>
              </a:ext>
            </a:extLst>
          </p:cNvPr>
          <p:cNvSpPr>
            <a:spLocks noChangeArrowheads="1"/>
          </p:cNvSpPr>
          <p:nvPr/>
        </p:nvSpPr>
        <p:spPr bwMode="auto">
          <a:xfrm>
            <a:off x="8729209" y="5756250"/>
            <a:ext cx="228600" cy="219075"/>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Tree>
    <p:extLst>
      <p:ext uri="{BB962C8B-B14F-4D97-AF65-F5344CB8AC3E}">
        <p14:creationId xmlns:p14="http://schemas.microsoft.com/office/powerpoint/2010/main" val="4132782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8E64B-0F41-4E28-8604-A8042A64BFC8}"/>
              </a:ext>
            </a:extLst>
          </p:cNvPr>
          <p:cNvSpPr>
            <a:spLocks noGrp="1"/>
          </p:cNvSpPr>
          <p:nvPr>
            <p:ph type="title"/>
          </p:nvPr>
        </p:nvSpPr>
        <p:spPr/>
        <p:txBody>
          <a:bodyPr/>
          <a:lstStyle/>
          <a:p>
            <a:r>
              <a:rPr lang="en-US" dirty="0"/>
              <a:t>Difficulties To Train SVM</a:t>
            </a:r>
          </a:p>
        </p:txBody>
      </p:sp>
      <p:sp>
        <p:nvSpPr>
          <p:cNvPr id="3" name="Content Placeholder 2">
            <a:extLst>
              <a:ext uri="{FF2B5EF4-FFF2-40B4-BE49-F238E27FC236}">
                <a16:creationId xmlns:a16="http://schemas.microsoft.com/office/drawing/2014/main" id="{91306BA7-7D2A-4259-AB0E-2039915DFC2A}"/>
              </a:ext>
            </a:extLst>
          </p:cNvPr>
          <p:cNvSpPr>
            <a:spLocks noGrp="1"/>
          </p:cNvSpPr>
          <p:nvPr>
            <p:ph idx="1"/>
          </p:nvPr>
        </p:nvSpPr>
        <p:spPr>
          <a:xfrm>
            <a:off x="500743" y="2906486"/>
            <a:ext cx="11110064" cy="2952313"/>
          </a:xfrm>
        </p:spPr>
        <p:txBody>
          <a:bodyPr>
            <a:noAutofit/>
          </a:bodyPr>
          <a:lstStyle/>
          <a:p>
            <a:pPr>
              <a:lnSpc>
                <a:spcPct val="80000"/>
              </a:lnSpc>
            </a:pPr>
            <a:r>
              <a:rPr lang="en-US" altLang="zh-CN" sz="1700" b="1" dirty="0"/>
              <a:t>Choice of kernel</a:t>
            </a:r>
          </a:p>
          <a:p>
            <a:pPr>
              <a:lnSpc>
                <a:spcPct val="80000"/>
              </a:lnSpc>
              <a:buFont typeface="Wingdings" panose="05000000000000000000" pitchFamily="2" charset="2"/>
              <a:buNone/>
            </a:pPr>
            <a:r>
              <a:rPr lang="en-US" altLang="zh-CN" sz="1700" dirty="0"/>
              <a:t>    - Gaussian or polynomial kernel is default</a:t>
            </a:r>
          </a:p>
          <a:p>
            <a:pPr>
              <a:lnSpc>
                <a:spcPct val="80000"/>
              </a:lnSpc>
              <a:buFont typeface="Wingdings" panose="05000000000000000000" pitchFamily="2" charset="2"/>
              <a:buNone/>
            </a:pPr>
            <a:r>
              <a:rPr lang="en-US" altLang="zh-CN" sz="1700" dirty="0"/>
              <a:t>    - if ineffective, more elaborate kernels are needed</a:t>
            </a:r>
          </a:p>
          <a:p>
            <a:pPr>
              <a:lnSpc>
                <a:spcPct val="80000"/>
              </a:lnSpc>
              <a:buFont typeface="Wingdings" panose="05000000000000000000" pitchFamily="2" charset="2"/>
              <a:buNone/>
            </a:pPr>
            <a:r>
              <a:rPr lang="en-US" altLang="zh-CN" sz="1700" dirty="0"/>
              <a:t>    - domain experts can give assistance in formulating appropriate similarity measures</a:t>
            </a:r>
          </a:p>
          <a:p>
            <a:pPr>
              <a:lnSpc>
                <a:spcPct val="80000"/>
              </a:lnSpc>
              <a:buFont typeface="Wingdings" panose="05000000000000000000" pitchFamily="2" charset="2"/>
              <a:buNone/>
            </a:pPr>
            <a:endParaRPr lang="en-US" altLang="zh-CN" sz="1700" dirty="0"/>
          </a:p>
          <a:p>
            <a:pPr>
              <a:lnSpc>
                <a:spcPct val="80000"/>
              </a:lnSpc>
            </a:pPr>
            <a:r>
              <a:rPr lang="en-US" altLang="zh-CN" sz="1700" b="1" dirty="0"/>
              <a:t>Choice of kernel parameters</a:t>
            </a:r>
          </a:p>
          <a:p>
            <a:pPr>
              <a:lnSpc>
                <a:spcPct val="80000"/>
              </a:lnSpc>
              <a:buFont typeface="Wingdings" panose="05000000000000000000" pitchFamily="2" charset="2"/>
              <a:buNone/>
            </a:pPr>
            <a:r>
              <a:rPr lang="en-US" altLang="zh-CN" sz="1700" dirty="0"/>
              <a:t>   - e.g. </a:t>
            </a:r>
            <a:r>
              <a:rPr lang="en-CA" altLang="zh-CN" sz="1700" dirty="0"/>
              <a:t>σ in Gaussian kernel</a:t>
            </a:r>
          </a:p>
          <a:p>
            <a:pPr>
              <a:lnSpc>
                <a:spcPct val="80000"/>
              </a:lnSpc>
              <a:buFont typeface="Wingdings" panose="05000000000000000000" pitchFamily="2" charset="2"/>
              <a:buNone/>
            </a:pPr>
            <a:r>
              <a:rPr lang="en-US" altLang="zh-CN" sz="1700" dirty="0"/>
              <a:t>   - </a:t>
            </a:r>
            <a:r>
              <a:rPr lang="en-CA" altLang="zh-CN" sz="1700" dirty="0"/>
              <a:t>σ is the distance between closest points with different classifications </a:t>
            </a:r>
          </a:p>
          <a:p>
            <a:pPr>
              <a:lnSpc>
                <a:spcPct val="80000"/>
              </a:lnSpc>
              <a:buFont typeface="Wingdings" panose="05000000000000000000" pitchFamily="2" charset="2"/>
              <a:buNone/>
            </a:pPr>
            <a:r>
              <a:rPr lang="en-US" altLang="zh-CN" sz="1700" dirty="0"/>
              <a:t>   -</a:t>
            </a:r>
            <a:r>
              <a:rPr lang="en-CA" altLang="zh-CN" sz="1700" dirty="0"/>
              <a:t> In the absence of reliable criteria, applications rely on the use of a validation set or cross-validation to set such parameters. </a:t>
            </a:r>
          </a:p>
          <a:p>
            <a:pPr>
              <a:lnSpc>
                <a:spcPct val="80000"/>
              </a:lnSpc>
              <a:buFont typeface="Wingdings" panose="05000000000000000000" pitchFamily="2" charset="2"/>
              <a:buNone/>
            </a:pPr>
            <a:endParaRPr lang="en-CA" altLang="zh-CN" sz="1700" dirty="0"/>
          </a:p>
          <a:p>
            <a:pPr>
              <a:lnSpc>
                <a:spcPct val="80000"/>
              </a:lnSpc>
            </a:pPr>
            <a:r>
              <a:rPr lang="en-US" altLang="zh-CN" sz="1700" b="1" dirty="0"/>
              <a:t>Optimization criterion </a:t>
            </a:r>
            <a:r>
              <a:rPr lang="en-US" altLang="zh-CN" sz="1700" dirty="0"/>
              <a:t>– </a:t>
            </a:r>
          </a:p>
          <a:p>
            <a:pPr marL="0" indent="0">
              <a:lnSpc>
                <a:spcPct val="80000"/>
              </a:lnSpc>
              <a:buNone/>
            </a:pPr>
            <a:r>
              <a:rPr lang="en-US" altLang="zh-CN" sz="1700" dirty="0"/>
              <a:t>   - Hard margin vs Soft margin</a:t>
            </a:r>
          </a:p>
          <a:p>
            <a:pPr>
              <a:lnSpc>
                <a:spcPct val="80000"/>
              </a:lnSpc>
              <a:buFont typeface="Wingdings" panose="05000000000000000000" pitchFamily="2" charset="2"/>
              <a:buNone/>
            </a:pPr>
            <a:r>
              <a:rPr lang="en-US" altLang="zh-CN" sz="1700" dirty="0"/>
              <a:t>   - a lengthy series of experiments in which various parameters are tested </a:t>
            </a:r>
          </a:p>
          <a:p>
            <a:endParaRPr lang="en-US" sz="1700" dirty="0"/>
          </a:p>
        </p:txBody>
      </p:sp>
    </p:spTree>
    <p:extLst>
      <p:ext uri="{BB962C8B-B14F-4D97-AF65-F5344CB8AC3E}">
        <p14:creationId xmlns:p14="http://schemas.microsoft.com/office/powerpoint/2010/main" val="1829899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EDFC-CA84-4869-B7DB-F42E521732ED}"/>
              </a:ext>
            </a:extLst>
          </p:cNvPr>
          <p:cNvSpPr>
            <a:spLocks noGrp="1"/>
          </p:cNvSpPr>
          <p:nvPr>
            <p:ph type="title"/>
          </p:nvPr>
        </p:nvSpPr>
        <p:spPr/>
        <p:txBody>
          <a:bodyPr>
            <a:normAutofit/>
          </a:bodyPr>
          <a:lstStyle/>
          <a:p>
            <a:r>
              <a:rPr lang="en-US" dirty="0"/>
              <a:t>Regression vs Classification in </a:t>
            </a:r>
            <a:r>
              <a:rPr lang="en-US" dirty="0" err="1"/>
              <a:t>SKLEarn</a:t>
            </a:r>
            <a:endParaRPr lang="en-US" dirty="0"/>
          </a:p>
        </p:txBody>
      </p:sp>
      <p:sp>
        <p:nvSpPr>
          <p:cNvPr id="3" name="Content Placeholder 2">
            <a:extLst>
              <a:ext uri="{FF2B5EF4-FFF2-40B4-BE49-F238E27FC236}">
                <a16:creationId xmlns:a16="http://schemas.microsoft.com/office/drawing/2014/main" id="{A907EDEE-01B5-4986-801F-7AD43B96AD5A}"/>
              </a:ext>
            </a:extLst>
          </p:cNvPr>
          <p:cNvSpPr>
            <a:spLocks noGrp="1"/>
          </p:cNvSpPr>
          <p:nvPr>
            <p:ph idx="1"/>
          </p:nvPr>
        </p:nvSpPr>
        <p:spPr/>
        <p:txBody>
          <a:bodyPr/>
          <a:lstStyle/>
          <a:p>
            <a:pPr marL="0" indent="0">
              <a:buNone/>
            </a:pPr>
            <a:r>
              <a:rPr lang="fr-FR" dirty="0"/>
              <a:t>SVM - Classification</a:t>
            </a:r>
            <a:br>
              <a:rPr lang="fr-FR" dirty="0"/>
            </a:br>
            <a:r>
              <a:rPr lang="fr-FR" dirty="0"/>
              <a:t>SVR -  </a:t>
            </a:r>
            <a:r>
              <a:rPr lang="fr-FR" dirty="0" err="1"/>
              <a:t>Regression</a:t>
            </a:r>
            <a:r>
              <a:rPr lang="fr-FR" dirty="0"/>
              <a:t> / </a:t>
            </a:r>
            <a:r>
              <a:rPr lang="fr-FR" dirty="0" err="1"/>
              <a:t>Prediction</a:t>
            </a:r>
            <a:endParaRPr lang="en-US" dirty="0"/>
          </a:p>
        </p:txBody>
      </p:sp>
    </p:spTree>
    <p:extLst>
      <p:ext uri="{BB962C8B-B14F-4D97-AF65-F5344CB8AC3E}">
        <p14:creationId xmlns:p14="http://schemas.microsoft.com/office/powerpoint/2010/main" val="3210021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FF5CFB-78A9-435D-B728-91F07B4CCDA5}"/>
              </a:ext>
            </a:extLst>
          </p:cNvPr>
          <p:cNvSpPr>
            <a:spLocks noGrp="1"/>
          </p:cNvSpPr>
          <p:nvPr>
            <p:ph type="ctrTitle"/>
          </p:nvPr>
        </p:nvSpPr>
        <p:spPr/>
        <p:txBody>
          <a:bodyPr/>
          <a:lstStyle/>
          <a:p>
            <a:r>
              <a:rPr lang="en-US" dirty="0"/>
              <a:t>Code – SVM training using </a:t>
            </a:r>
            <a:r>
              <a:rPr lang="en-US" dirty="0" err="1"/>
              <a:t>SKLearn</a:t>
            </a:r>
            <a:r>
              <a:rPr lang="en-US" dirty="0"/>
              <a:t> </a:t>
            </a:r>
          </a:p>
        </p:txBody>
      </p:sp>
      <p:sp>
        <p:nvSpPr>
          <p:cNvPr id="5" name="Subtitle 4">
            <a:extLst>
              <a:ext uri="{FF2B5EF4-FFF2-40B4-BE49-F238E27FC236}">
                <a16:creationId xmlns:a16="http://schemas.microsoft.com/office/drawing/2014/main" id="{F6F11245-A6AF-4234-8A3D-2F501D4E0EB5}"/>
              </a:ext>
            </a:extLst>
          </p:cNvPr>
          <p:cNvSpPr>
            <a:spLocks noGrp="1"/>
          </p:cNvSpPr>
          <p:nvPr>
            <p:ph type="subTitle" idx="1"/>
          </p:nvPr>
        </p:nvSpPr>
        <p:spPr/>
        <p:txBody>
          <a:bodyPr/>
          <a:lstStyle/>
          <a:p>
            <a:r>
              <a:rPr lang="en-US" dirty="0"/>
              <a:t>Notebook Link</a:t>
            </a:r>
          </a:p>
        </p:txBody>
      </p:sp>
    </p:spTree>
    <p:extLst>
      <p:ext uri="{BB962C8B-B14F-4D97-AF65-F5344CB8AC3E}">
        <p14:creationId xmlns:p14="http://schemas.microsoft.com/office/powerpoint/2010/main" val="1227553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7F09B-CF4B-4FAB-90EA-869BB557EE5D}"/>
              </a:ext>
            </a:extLst>
          </p:cNvPr>
          <p:cNvSpPr>
            <a:spLocks noGrp="1"/>
          </p:cNvSpPr>
          <p:nvPr>
            <p:ph type="title"/>
          </p:nvPr>
        </p:nvSpPr>
        <p:spPr/>
        <p:txBody>
          <a:bodyPr/>
          <a:lstStyle/>
          <a:p>
            <a:r>
              <a:rPr lang="en-US" dirty="0"/>
              <a:t>Pipeline</a:t>
            </a:r>
          </a:p>
        </p:txBody>
      </p:sp>
      <p:sp>
        <p:nvSpPr>
          <p:cNvPr id="3" name="Content Placeholder 2">
            <a:extLst>
              <a:ext uri="{FF2B5EF4-FFF2-40B4-BE49-F238E27FC236}">
                <a16:creationId xmlns:a16="http://schemas.microsoft.com/office/drawing/2014/main" id="{F275AF6D-4AF1-4C88-BF86-0809D7F4FC7D}"/>
              </a:ext>
            </a:extLst>
          </p:cNvPr>
          <p:cNvSpPr>
            <a:spLocks noGrp="1"/>
          </p:cNvSpPr>
          <p:nvPr>
            <p:ph idx="1"/>
          </p:nvPr>
        </p:nvSpPr>
        <p:spPr/>
        <p:txBody>
          <a:bodyPr/>
          <a:lstStyle/>
          <a:p>
            <a:r>
              <a:rPr lang="en-US" dirty="0"/>
              <a:t>Sequentially apply a list of transforms and a final estimator</a:t>
            </a:r>
          </a:p>
          <a:p>
            <a:r>
              <a:rPr lang="en-US" dirty="0"/>
              <a:t>The purpose of the pipeline is to assemble several steps that can be cross-validated together while setting different parameters</a:t>
            </a:r>
          </a:p>
          <a:p>
            <a:r>
              <a:rPr lang="en-US" dirty="0"/>
              <a:t>How to use </a:t>
            </a:r>
            <a:r>
              <a:rPr lang="en-US" b="1" dirty="0"/>
              <a:t>Pipeline</a:t>
            </a:r>
            <a:r>
              <a:rPr lang="en-US" dirty="0"/>
              <a:t> in </a:t>
            </a:r>
            <a:r>
              <a:rPr lang="en-US" b="1" dirty="0"/>
              <a:t>SKLEARN</a:t>
            </a:r>
          </a:p>
        </p:txBody>
      </p:sp>
    </p:spTree>
    <p:extLst>
      <p:ext uri="{BB962C8B-B14F-4D97-AF65-F5344CB8AC3E}">
        <p14:creationId xmlns:p14="http://schemas.microsoft.com/office/powerpoint/2010/main" val="3662027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FF5CFB-78A9-435D-B728-91F07B4CCDA5}"/>
              </a:ext>
            </a:extLst>
          </p:cNvPr>
          <p:cNvSpPr>
            <a:spLocks noGrp="1"/>
          </p:cNvSpPr>
          <p:nvPr>
            <p:ph type="ctrTitle"/>
          </p:nvPr>
        </p:nvSpPr>
        <p:spPr/>
        <p:txBody>
          <a:bodyPr/>
          <a:lstStyle/>
          <a:p>
            <a:r>
              <a:rPr lang="en-US" dirty="0"/>
              <a:t>Code – Svm training by pipeline</a:t>
            </a:r>
          </a:p>
        </p:txBody>
      </p:sp>
      <p:sp>
        <p:nvSpPr>
          <p:cNvPr id="5" name="Subtitle 4">
            <a:extLst>
              <a:ext uri="{FF2B5EF4-FFF2-40B4-BE49-F238E27FC236}">
                <a16:creationId xmlns:a16="http://schemas.microsoft.com/office/drawing/2014/main" id="{F6F11245-A6AF-4234-8A3D-2F501D4E0EB5}"/>
              </a:ext>
            </a:extLst>
          </p:cNvPr>
          <p:cNvSpPr>
            <a:spLocks noGrp="1"/>
          </p:cNvSpPr>
          <p:nvPr>
            <p:ph type="subTitle" idx="1"/>
          </p:nvPr>
        </p:nvSpPr>
        <p:spPr/>
        <p:txBody>
          <a:bodyPr/>
          <a:lstStyle/>
          <a:p>
            <a:r>
              <a:rPr lang="en-US" dirty="0"/>
              <a:t>Notebook Link</a:t>
            </a:r>
          </a:p>
        </p:txBody>
      </p:sp>
    </p:spTree>
    <p:extLst>
      <p:ext uri="{BB962C8B-B14F-4D97-AF65-F5344CB8AC3E}">
        <p14:creationId xmlns:p14="http://schemas.microsoft.com/office/powerpoint/2010/main" val="3140017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2858-CEDB-40A1-8AAF-92624D0C57AE}"/>
              </a:ext>
            </a:extLst>
          </p:cNvPr>
          <p:cNvSpPr>
            <a:spLocks noGrp="1"/>
          </p:cNvSpPr>
          <p:nvPr>
            <p:ph type="title"/>
          </p:nvPr>
        </p:nvSpPr>
        <p:spPr/>
        <p:txBody>
          <a:bodyPr/>
          <a:lstStyle/>
          <a:p>
            <a:r>
              <a:rPr lang="en-US" dirty="0"/>
              <a:t>Categorical and Continuous Variables</a:t>
            </a:r>
          </a:p>
        </p:txBody>
      </p:sp>
      <p:sp>
        <p:nvSpPr>
          <p:cNvPr id="3" name="Content Placeholder 2">
            <a:extLst>
              <a:ext uri="{FF2B5EF4-FFF2-40B4-BE49-F238E27FC236}">
                <a16:creationId xmlns:a16="http://schemas.microsoft.com/office/drawing/2014/main" id="{93D5EEFD-5745-4D8C-8447-AD1BAE9A3918}"/>
              </a:ext>
            </a:extLst>
          </p:cNvPr>
          <p:cNvSpPr>
            <a:spLocks noGrp="1"/>
          </p:cNvSpPr>
          <p:nvPr>
            <p:ph idx="1"/>
          </p:nvPr>
        </p:nvSpPr>
        <p:spPr/>
        <p:txBody>
          <a:bodyPr/>
          <a:lstStyle/>
          <a:p>
            <a:pPr marL="0" indent="0">
              <a:buNone/>
            </a:pPr>
            <a:r>
              <a:rPr lang="en-US" u="sng" dirty="0"/>
              <a:t>Categorical</a:t>
            </a:r>
            <a:r>
              <a:rPr lang="en-US" dirty="0"/>
              <a:t> variables are also known as discrete or qualitative variables. </a:t>
            </a:r>
          </a:p>
          <a:p>
            <a:r>
              <a:rPr lang="en-US" dirty="0"/>
              <a:t>Nominal -  when there </a:t>
            </a:r>
            <a:r>
              <a:rPr lang="en-US" b="1" dirty="0"/>
              <a:t>is no natural ordering among the categories</a:t>
            </a:r>
            <a:endParaRPr lang="en-US" dirty="0"/>
          </a:p>
          <a:p>
            <a:r>
              <a:rPr lang="en-US" dirty="0"/>
              <a:t>Ordinal -  when there </a:t>
            </a:r>
            <a:r>
              <a:rPr lang="en-US" b="1" dirty="0"/>
              <a:t>is a natural order among the categories</a:t>
            </a:r>
            <a:r>
              <a:rPr lang="en-US" dirty="0"/>
              <a:t>, such as, ranking scales or letter grades.</a:t>
            </a:r>
          </a:p>
          <a:p>
            <a:r>
              <a:rPr lang="en-US" dirty="0"/>
              <a:t>Dichotomous - when there are only </a:t>
            </a:r>
            <a:r>
              <a:rPr lang="en-US" b="1" dirty="0"/>
              <a:t>two</a:t>
            </a:r>
            <a:r>
              <a:rPr lang="en-US" dirty="0"/>
              <a:t> possible levels</a:t>
            </a:r>
          </a:p>
          <a:p>
            <a:endParaRPr lang="en-US" dirty="0"/>
          </a:p>
          <a:p>
            <a:pPr marL="0" indent="0">
              <a:buNone/>
            </a:pPr>
            <a:r>
              <a:rPr lang="en-US" u="sng" dirty="0"/>
              <a:t>Continuous </a:t>
            </a:r>
            <a:r>
              <a:rPr lang="en-US" dirty="0"/>
              <a:t>can take on any value between its minimum value and its maximum value</a:t>
            </a:r>
            <a:endParaRPr lang="en-US" u="sng"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24219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6A3D-976F-41B5-A8D2-F9AE5CBC43F8}"/>
              </a:ext>
            </a:extLst>
          </p:cNvPr>
          <p:cNvSpPr>
            <a:spLocks noGrp="1"/>
          </p:cNvSpPr>
          <p:nvPr>
            <p:ph type="title"/>
          </p:nvPr>
        </p:nvSpPr>
        <p:spPr>
          <a:xfrm>
            <a:off x="581192" y="702156"/>
            <a:ext cx="11029616" cy="1013800"/>
          </a:xfrm>
        </p:spPr>
        <p:txBody>
          <a:bodyPr/>
          <a:lstStyle/>
          <a:p>
            <a:r>
              <a:rPr lang="en-US" dirty="0">
                <a:latin typeface="Gill Sans MT (Headings)"/>
              </a:rPr>
              <a:t>types of Machine Learning Algorithms</a:t>
            </a:r>
          </a:p>
        </p:txBody>
      </p:sp>
      <p:sp>
        <p:nvSpPr>
          <p:cNvPr id="3" name="Content Placeholder 2">
            <a:extLst>
              <a:ext uri="{FF2B5EF4-FFF2-40B4-BE49-F238E27FC236}">
                <a16:creationId xmlns:a16="http://schemas.microsoft.com/office/drawing/2014/main" id="{10943BA9-0DDF-4081-9768-52DC28F06217}"/>
              </a:ext>
            </a:extLst>
          </p:cNvPr>
          <p:cNvSpPr>
            <a:spLocks noGrp="1"/>
          </p:cNvSpPr>
          <p:nvPr>
            <p:ph idx="1"/>
          </p:nvPr>
        </p:nvSpPr>
        <p:spPr/>
        <p:txBody>
          <a:bodyPr/>
          <a:lstStyle/>
          <a:p>
            <a:r>
              <a:rPr lang="en-US" b="1" dirty="0"/>
              <a:t>Supervised Learning</a:t>
            </a:r>
            <a:endParaRPr lang="en-US" dirty="0"/>
          </a:p>
          <a:p>
            <a:r>
              <a:rPr lang="en-US" b="1" dirty="0"/>
              <a:t>Unsupervised Learning</a:t>
            </a:r>
          </a:p>
          <a:p>
            <a:r>
              <a:rPr lang="en-US" b="1" dirty="0"/>
              <a:t>Reinforcement Learning:</a:t>
            </a:r>
          </a:p>
          <a:p>
            <a:pPr marL="0" indent="0">
              <a:buNone/>
            </a:pPr>
            <a:endParaRPr lang="en-US" dirty="0"/>
          </a:p>
        </p:txBody>
      </p:sp>
    </p:spTree>
    <p:extLst>
      <p:ext uri="{BB962C8B-B14F-4D97-AF65-F5344CB8AC3E}">
        <p14:creationId xmlns:p14="http://schemas.microsoft.com/office/powerpoint/2010/main" val="57582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6575-7390-49CE-9ABF-4FEB917E2EDC}"/>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DF209902-89DD-4F36-8319-0261FFE27C22}"/>
              </a:ext>
            </a:extLst>
          </p:cNvPr>
          <p:cNvSpPr>
            <a:spLocks noGrp="1"/>
          </p:cNvSpPr>
          <p:nvPr>
            <p:ph idx="1"/>
          </p:nvPr>
        </p:nvSpPr>
        <p:spPr/>
        <p:txBody>
          <a:bodyPr/>
          <a:lstStyle/>
          <a:p>
            <a:r>
              <a:rPr lang="en-US" dirty="0"/>
              <a:t>Supervised learning is done using a </a:t>
            </a:r>
            <a:r>
              <a:rPr lang="en-US" b="1" dirty="0"/>
              <a:t>ground truth</a:t>
            </a:r>
          </a:p>
          <a:p>
            <a:r>
              <a:rPr lang="en-US" dirty="0"/>
              <a:t>Best approximates the relationship between input and output observable in the data</a:t>
            </a:r>
          </a:p>
          <a:p>
            <a:pPr marL="0" indent="0">
              <a:buNone/>
            </a:pPr>
            <a:endParaRPr lang="en-US" dirty="0"/>
          </a:p>
        </p:txBody>
      </p:sp>
    </p:spTree>
    <p:extLst>
      <p:ext uri="{BB962C8B-B14F-4D97-AF65-F5344CB8AC3E}">
        <p14:creationId xmlns:p14="http://schemas.microsoft.com/office/powerpoint/2010/main" val="321900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84C9-2C4E-46CF-B2D5-DE25751DEA28}"/>
              </a:ext>
            </a:extLst>
          </p:cNvPr>
          <p:cNvSpPr>
            <a:spLocks noGrp="1"/>
          </p:cNvSpPr>
          <p:nvPr>
            <p:ph type="title"/>
          </p:nvPr>
        </p:nvSpPr>
        <p:spPr/>
        <p:txBody>
          <a:bodyPr/>
          <a:lstStyle/>
          <a:p>
            <a:r>
              <a:rPr lang="en-US" cap="none" dirty="0"/>
              <a:t>CLASSIFICATION VS REGRESSION</a:t>
            </a:r>
          </a:p>
        </p:txBody>
      </p:sp>
      <p:pic>
        <p:nvPicPr>
          <p:cNvPr id="1026" name="Picture 2" descr="https://cdn-images-1.medium.com/max/800/1*ASYpFfDh7XnreU-ygqXonw.png">
            <a:extLst>
              <a:ext uri="{FF2B5EF4-FFF2-40B4-BE49-F238E27FC236}">
                <a16:creationId xmlns:a16="http://schemas.microsoft.com/office/drawing/2014/main" id="{C491407D-FECA-44A5-87C6-B3D1411F73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7762" y="2181225"/>
            <a:ext cx="7356476"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27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C936-169A-4DD1-9BE3-65ABFAA35009}"/>
              </a:ext>
            </a:extLst>
          </p:cNvPr>
          <p:cNvSpPr>
            <a:spLocks noGrp="1"/>
          </p:cNvSpPr>
          <p:nvPr>
            <p:ph type="title"/>
          </p:nvPr>
        </p:nvSpPr>
        <p:spPr/>
        <p:txBody>
          <a:bodyPr/>
          <a:lstStyle/>
          <a:p>
            <a:r>
              <a:rPr lang="en-US" dirty="0"/>
              <a:t>Machine Learning Cycle	</a:t>
            </a:r>
          </a:p>
        </p:txBody>
      </p:sp>
      <p:sp>
        <p:nvSpPr>
          <p:cNvPr id="3" name="Content Placeholder 2">
            <a:extLst>
              <a:ext uri="{FF2B5EF4-FFF2-40B4-BE49-F238E27FC236}">
                <a16:creationId xmlns:a16="http://schemas.microsoft.com/office/drawing/2014/main" id="{94C9EF72-5BE1-4B96-8C37-0FBBE0C2CDCF}"/>
              </a:ext>
            </a:extLst>
          </p:cNvPr>
          <p:cNvSpPr>
            <a:spLocks noGrp="1"/>
          </p:cNvSpPr>
          <p:nvPr>
            <p:ph idx="1"/>
          </p:nvPr>
        </p:nvSpPr>
        <p:spPr/>
        <p:txBody>
          <a:bodyPr/>
          <a:lstStyle/>
          <a:p>
            <a:r>
              <a:rPr lang="en-US" dirty="0"/>
              <a:t>Training</a:t>
            </a:r>
          </a:p>
          <a:p>
            <a:r>
              <a:rPr lang="en-US" dirty="0"/>
              <a:t>Testing </a:t>
            </a:r>
          </a:p>
          <a:p>
            <a:r>
              <a:rPr lang="en-US" dirty="0"/>
              <a:t>Validation</a:t>
            </a:r>
          </a:p>
        </p:txBody>
      </p:sp>
      <p:pic>
        <p:nvPicPr>
          <p:cNvPr id="2050" name="Picture 2" descr="Image result for machine learning learning cycle">
            <a:extLst>
              <a:ext uri="{FF2B5EF4-FFF2-40B4-BE49-F238E27FC236}">
                <a16:creationId xmlns:a16="http://schemas.microsoft.com/office/drawing/2014/main" id="{8F8C2A9C-3F42-4111-B7C3-C28223E24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257" y="999201"/>
            <a:ext cx="5673045" cy="5316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3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A32A-A6AB-4F48-82C5-0CFC01BE7F15}"/>
              </a:ext>
            </a:extLst>
          </p:cNvPr>
          <p:cNvSpPr>
            <a:spLocks noGrp="1"/>
          </p:cNvSpPr>
          <p:nvPr>
            <p:ph type="title"/>
          </p:nvPr>
        </p:nvSpPr>
        <p:spPr/>
        <p:txBody>
          <a:bodyPr/>
          <a:lstStyle/>
          <a:p>
            <a:r>
              <a:rPr lang="en-US" dirty="0"/>
              <a:t>Multiclass vs Multilabel Problem</a:t>
            </a:r>
          </a:p>
        </p:txBody>
      </p:sp>
      <p:sp>
        <p:nvSpPr>
          <p:cNvPr id="3" name="Content Placeholder 2">
            <a:extLst>
              <a:ext uri="{FF2B5EF4-FFF2-40B4-BE49-F238E27FC236}">
                <a16:creationId xmlns:a16="http://schemas.microsoft.com/office/drawing/2014/main" id="{C0D431EA-0A56-4CEF-9406-33A679961586}"/>
              </a:ext>
            </a:extLst>
          </p:cNvPr>
          <p:cNvSpPr>
            <a:spLocks noGrp="1"/>
          </p:cNvSpPr>
          <p:nvPr>
            <p:ph idx="1"/>
          </p:nvPr>
        </p:nvSpPr>
        <p:spPr/>
        <p:txBody>
          <a:bodyPr/>
          <a:lstStyle/>
          <a:p>
            <a:r>
              <a:rPr lang="en-US" b="1" dirty="0"/>
              <a:t>Multiclass classification</a:t>
            </a:r>
            <a:r>
              <a:rPr lang="en-US" dirty="0"/>
              <a:t> means a classification task with more than two classes; e.g., classify a set of images of fruits which may be oranges, apples, or pears. Multiclass classification makes the assumption that each sample is assigned to one and only one label: a fruit can be either an apple or a pear but not both at the same time.</a:t>
            </a:r>
          </a:p>
          <a:p>
            <a:r>
              <a:rPr lang="en-US" b="1" dirty="0"/>
              <a:t>Multilabel classification</a:t>
            </a:r>
            <a:r>
              <a:rPr lang="en-US" dirty="0"/>
              <a:t> assigns to each sample a set of target labels. This can be thought as predicting properties of a data-point that are not mutually exclusive, such as topics that are relevant for a document. A text might be about any of religion, politics, finance or education at the same time or none of these.</a:t>
            </a:r>
          </a:p>
          <a:p>
            <a:endParaRPr lang="en-US" dirty="0"/>
          </a:p>
        </p:txBody>
      </p:sp>
    </p:spTree>
    <p:extLst>
      <p:ext uri="{BB962C8B-B14F-4D97-AF65-F5344CB8AC3E}">
        <p14:creationId xmlns:p14="http://schemas.microsoft.com/office/powerpoint/2010/main" val="244924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A032-DFC3-4568-8708-238743666CD8}"/>
              </a:ext>
            </a:extLst>
          </p:cNvPr>
          <p:cNvSpPr>
            <a:spLocks noGrp="1"/>
          </p:cNvSpPr>
          <p:nvPr>
            <p:ph type="title"/>
          </p:nvPr>
        </p:nvSpPr>
        <p:spPr/>
        <p:txBody>
          <a:bodyPr/>
          <a:lstStyle/>
          <a:p>
            <a:pPr fontAlgn="base"/>
            <a:r>
              <a:rPr lang="en-US" b="1" dirty="0"/>
              <a:t>Bias-Variance Trade-Off</a:t>
            </a:r>
          </a:p>
        </p:txBody>
      </p:sp>
      <p:sp>
        <p:nvSpPr>
          <p:cNvPr id="3" name="Content Placeholder 2">
            <a:extLst>
              <a:ext uri="{FF2B5EF4-FFF2-40B4-BE49-F238E27FC236}">
                <a16:creationId xmlns:a16="http://schemas.microsoft.com/office/drawing/2014/main" id="{E9EFF105-9832-4AA8-A12B-A12020BACB8A}"/>
              </a:ext>
            </a:extLst>
          </p:cNvPr>
          <p:cNvSpPr>
            <a:spLocks noGrp="1"/>
          </p:cNvSpPr>
          <p:nvPr>
            <p:ph idx="1"/>
          </p:nvPr>
        </p:nvSpPr>
        <p:spPr>
          <a:xfrm>
            <a:off x="581193" y="2460171"/>
            <a:ext cx="5895808" cy="3398628"/>
          </a:xfrm>
        </p:spPr>
        <p:txBody>
          <a:bodyPr/>
          <a:lstStyle/>
          <a:p>
            <a:r>
              <a:rPr lang="en-US" dirty="0"/>
              <a:t>The goal of any supervised machine learning algorithm is to achieve low bias and low variance</a:t>
            </a:r>
          </a:p>
          <a:p>
            <a:pPr lvl="1" fontAlgn="base"/>
            <a:r>
              <a:rPr lang="en-US" dirty="0"/>
              <a:t>Parametric or linear machine learning algorithms often have a high bias but a low variance.</a:t>
            </a:r>
          </a:p>
          <a:p>
            <a:pPr lvl="1" fontAlgn="base"/>
            <a:r>
              <a:rPr lang="en-US" dirty="0"/>
              <a:t>Non-parametric or non-linear machine learning algorithms often have a low bias but a high variance</a:t>
            </a:r>
          </a:p>
          <a:p>
            <a:endParaRPr lang="en-US" dirty="0"/>
          </a:p>
        </p:txBody>
      </p:sp>
      <p:pic>
        <p:nvPicPr>
          <p:cNvPr id="5" name="Picture 4">
            <a:extLst>
              <a:ext uri="{FF2B5EF4-FFF2-40B4-BE49-F238E27FC236}">
                <a16:creationId xmlns:a16="http://schemas.microsoft.com/office/drawing/2014/main" id="{609D1FDA-FC25-479A-8D92-B980D75B5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7525" y="1867580"/>
            <a:ext cx="4857750" cy="4581525"/>
          </a:xfrm>
          <a:prstGeom prst="rect">
            <a:avLst/>
          </a:prstGeom>
        </p:spPr>
      </p:pic>
    </p:spTree>
    <p:extLst>
      <p:ext uri="{BB962C8B-B14F-4D97-AF65-F5344CB8AC3E}">
        <p14:creationId xmlns:p14="http://schemas.microsoft.com/office/powerpoint/2010/main" val="313384812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187</TotalTime>
  <Words>1112</Words>
  <Application>Microsoft Office PowerPoint</Application>
  <PresentationFormat>Widescreen</PresentationFormat>
  <Paragraphs>152</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STZhongsong</vt:lpstr>
      <vt:lpstr>Arial</vt:lpstr>
      <vt:lpstr>Cambria Math</vt:lpstr>
      <vt:lpstr>Century Gothic</vt:lpstr>
      <vt:lpstr>Corbel</vt:lpstr>
      <vt:lpstr>Gill Sans MT</vt:lpstr>
      <vt:lpstr>Gill Sans MT (Headings)</vt:lpstr>
      <vt:lpstr>Times New Roman</vt:lpstr>
      <vt:lpstr>Wingdings</vt:lpstr>
      <vt:lpstr>Wingdings 2</vt:lpstr>
      <vt:lpstr>Dividend</vt:lpstr>
      <vt:lpstr>PowerPoint Presentation</vt:lpstr>
      <vt:lpstr>Types of Variable</vt:lpstr>
      <vt:lpstr>Categorical and Continuous Variables</vt:lpstr>
      <vt:lpstr>types of Machine Learning Algorithms</vt:lpstr>
      <vt:lpstr>Supervised Learning</vt:lpstr>
      <vt:lpstr>CLASSIFICATION VS REGRESSION</vt:lpstr>
      <vt:lpstr>Machine Learning Cycle </vt:lpstr>
      <vt:lpstr>Multiclass vs Multilabel Problem</vt:lpstr>
      <vt:lpstr>Bias-Variance Trade-Off</vt:lpstr>
      <vt:lpstr>EDA (Exploratory Data Analysis)</vt:lpstr>
      <vt:lpstr>Cross-validation for detecting and preventing overfitting</vt:lpstr>
      <vt:lpstr>Features in Machine Learning </vt:lpstr>
      <vt:lpstr>Support Vector Machine </vt:lpstr>
      <vt:lpstr>What is SVM and how does it work?</vt:lpstr>
      <vt:lpstr>Main Ideas</vt:lpstr>
      <vt:lpstr>How would you classify this data?</vt:lpstr>
      <vt:lpstr>Transforming the Data</vt:lpstr>
      <vt:lpstr>Learning</vt:lpstr>
      <vt:lpstr>Support Vectors</vt:lpstr>
      <vt:lpstr>Kernel functions</vt:lpstr>
      <vt:lpstr>Predicting the classification</vt:lpstr>
      <vt:lpstr>Non-linear SVMs</vt:lpstr>
      <vt:lpstr>Difficulties To Train SVM</vt:lpstr>
      <vt:lpstr>Regression vs Classification in SKLEarn</vt:lpstr>
      <vt:lpstr>Code – SVM training using SKLearn </vt:lpstr>
      <vt:lpstr>Pipeline</vt:lpstr>
      <vt:lpstr>Code – Svm training by pipeline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Quantiphi</dc:creator>
  <cp:lastModifiedBy>Quantiphi</cp:lastModifiedBy>
  <cp:revision>18</cp:revision>
  <dcterms:created xsi:type="dcterms:W3CDTF">2018-10-10T05:17:10Z</dcterms:created>
  <dcterms:modified xsi:type="dcterms:W3CDTF">2018-10-10T08:25:04Z</dcterms:modified>
</cp:coreProperties>
</file>