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92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0670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93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9452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849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7402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394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760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3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94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414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36B39-8230-42A4-8156-CCBF62CD21B3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BA926-CDFB-4DB2-BD8F-7A07ABEB51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64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22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Example : </a:t>
            </a:r>
          </a:p>
          <a:p>
            <a:endParaRPr lang="en-IN" dirty="0" smtClean="0"/>
          </a:p>
          <a:p>
            <a:r>
              <a:rPr lang="en-IN" dirty="0" smtClean="0"/>
              <a:t>byte + byte=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err="1" smtClean="0"/>
              <a:t>byte+short</a:t>
            </a:r>
            <a:r>
              <a:rPr lang="en-IN" dirty="0" smtClean="0"/>
              <a:t>=</a:t>
            </a:r>
            <a:r>
              <a:rPr lang="en-IN" dirty="0" err="1" smtClean="0"/>
              <a:t>int</a:t>
            </a:r>
            <a:r>
              <a:rPr lang="en-IN" dirty="0" smtClean="0"/>
              <a:t>  </a:t>
            </a:r>
          </a:p>
          <a:p>
            <a:r>
              <a:rPr lang="en-IN" dirty="0" err="1" smtClean="0"/>
              <a:t>short+short</a:t>
            </a:r>
            <a:r>
              <a:rPr lang="en-IN" dirty="0" smtClean="0"/>
              <a:t>=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err="1" smtClean="0"/>
              <a:t>short+long</a:t>
            </a:r>
            <a:r>
              <a:rPr lang="en-IN" dirty="0" smtClean="0"/>
              <a:t>=long</a:t>
            </a:r>
          </a:p>
          <a:p>
            <a:r>
              <a:rPr lang="en-IN" dirty="0" err="1" smtClean="0"/>
              <a:t>double+float</a:t>
            </a:r>
            <a:r>
              <a:rPr lang="en-IN" dirty="0" smtClean="0"/>
              <a:t>=double</a:t>
            </a:r>
          </a:p>
          <a:p>
            <a:r>
              <a:rPr lang="en-IN" dirty="0" err="1" smtClean="0"/>
              <a:t>int+double</a:t>
            </a:r>
            <a:r>
              <a:rPr lang="en-IN" dirty="0" smtClean="0"/>
              <a:t>=double</a:t>
            </a:r>
          </a:p>
          <a:p>
            <a:r>
              <a:rPr lang="en-IN" dirty="0" err="1" smtClean="0"/>
              <a:t>char+char</a:t>
            </a:r>
            <a:r>
              <a:rPr lang="en-IN" dirty="0" smtClean="0"/>
              <a:t>=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err="1" smtClean="0"/>
              <a:t>char+int</a:t>
            </a:r>
            <a:r>
              <a:rPr lang="en-IN" dirty="0" smtClean="0"/>
              <a:t>=</a:t>
            </a:r>
            <a:r>
              <a:rPr lang="en-IN" dirty="0" err="1" smtClean="0"/>
              <a:t>int</a:t>
            </a:r>
            <a:endParaRPr lang="en-IN" dirty="0" smtClean="0"/>
          </a:p>
          <a:p>
            <a:r>
              <a:rPr lang="en-IN" dirty="0" err="1" smtClean="0"/>
              <a:t>char+double</a:t>
            </a:r>
            <a:r>
              <a:rPr lang="en-IN" dirty="0" smtClean="0"/>
              <a:t>=double</a:t>
            </a:r>
          </a:p>
          <a:p>
            <a:r>
              <a:rPr lang="en-IN" dirty="0" smtClean="0"/>
              <a:t>     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('a' + 'b');  // output : 195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('a' + 1);  // output : 98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('a' + 1.2);  // output : 98.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8987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218" name="Picture 2" descr="https://java.scjp.jobs4times.com/operator/image01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582" y="2780095"/>
            <a:ext cx="407670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8041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String Concatenation operator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Ex : </a:t>
            </a:r>
          </a:p>
          <a:p>
            <a:r>
              <a:rPr lang="en-IN" dirty="0" smtClean="0"/>
              <a:t>String a="</a:t>
            </a:r>
            <a:r>
              <a:rPr lang="en-IN" dirty="0" err="1" smtClean="0"/>
              <a:t>ashok</a:t>
            </a:r>
            <a:r>
              <a:rPr lang="en-IN" dirty="0" smtClean="0"/>
              <a:t>"; 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 b=10 , c=20 , d=30 ;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a+b+c+d</a:t>
            </a:r>
            <a:r>
              <a:rPr lang="en-IN" dirty="0" smtClean="0"/>
              <a:t>);  //output : ashok102030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b+c+d+a</a:t>
            </a:r>
            <a:r>
              <a:rPr lang="en-IN" dirty="0" smtClean="0"/>
              <a:t>);	//output : 60ashok 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b+c+a+d</a:t>
            </a:r>
            <a:r>
              <a:rPr lang="en-IN" dirty="0" smtClean="0"/>
              <a:t>);	//output : 30ashok30  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b+a+c+d</a:t>
            </a:r>
            <a:r>
              <a:rPr lang="en-IN" dirty="0" smtClean="0"/>
              <a:t>);	//output : 10ashok 2030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938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266" name="Picture 2" descr="https://java.scjp.jobs4times.com/operator/image01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1920" y="2393840"/>
            <a:ext cx="79629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35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2290" name="Picture 2" descr="https://java.scjp.jobs4times.com/operator/image01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623" y="1972113"/>
            <a:ext cx="90106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534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Relational Operators(&lt; , &lt;= , &gt; , &gt;= 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3314" name="Picture 2" descr="https://java.scjp.jobs4times.com/operator/image01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15418"/>
            <a:ext cx="9261694" cy="1285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ttps://java.scjp.jobs4times.com/operator/image018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506" y="4267199"/>
            <a:ext cx="94773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87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Equality Operators : (== , !=)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(10 == 20) ;  //false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('a' == 'b' );   //false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('a' == 97.0 )  //true </a:t>
            </a:r>
          </a:p>
          <a:p>
            <a:pPr marL="0" indent="0">
              <a:buNone/>
            </a:pPr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(false == false)   //true </a:t>
            </a:r>
          </a:p>
          <a:p>
            <a:pPr marL="0" indent="0">
              <a:buNone/>
            </a:pPr>
            <a:r>
              <a:rPr lang="en-IN" dirty="0" smtClean="0"/>
              <a:t>	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57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6096000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Thread t1=new Thread( ) ;</a:t>
            </a:r>
          </a:p>
          <a:p>
            <a:r>
              <a:rPr lang="en-US" dirty="0" smtClean="0"/>
              <a:t>		Thread t2=new Thread( );</a:t>
            </a:r>
          </a:p>
          <a:p>
            <a:r>
              <a:rPr lang="en-US" dirty="0" smtClean="0"/>
              <a:t>		Thread t3=t1 ;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(t1==t2);  //false</a:t>
            </a:r>
          </a:p>
          <a:p>
            <a:r>
              <a:rPr lang="en-US" dirty="0" smtClean="0"/>
              <a:t>		</a:t>
            </a:r>
            <a:r>
              <a:rPr lang="en-US" dirty="0" err="1" smtClean="0"/>
              <a:t>System.out.println</a:t>
            </a:r>
            <a:r>
              <a:rPr lang="en-US" dirty="0" smtClean="0"/>
              <a:t>(t1==t3);  //true</a:t>
            </a:r>
            <a:endParaRPr lang="en-IN" dirty="0"/>
          </a:p>
        </p:txBody>
      </p:sp>
      <p:pic>
        <p:nvPicPr>
          <p:cNvPr id="14338" name="Picture 2" descr="https://java.scjp.jobs4times.com/operator/image0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4500800"/>
            <a:ext cx="4629150" cy="1343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9311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362" name="Picture 2" descr="https://java.scjp.jobs4times.com/operator/image02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2823807"/>
            <a:ext cx="95250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107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What is the difference between == operator and .equals( ) method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In general we can use .equals( ) for content </a:t>
            </a:r>
            <a:r>
              <a:rPr lang="en-US" dirty="0" err="1" smtClean="0"/>
              <a:t>comparision</a:t>
            </a:r>
            <a:r>
              <a:rPr lang="en-US" dirty="0" smtClean="0"/>
              <a:t> where as == operator for reference </a:t>
            </a:r>
            <a:r>
              <a:rPr lang="en-US" dirty="0" err="1" smtClean="0"/>
              <a:t>comparision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			String  s1=new String("</a:t>
            </a:r>
            <a:r>
              <a:rPr lang="en-US" dirty="0" err="1" smtClean="0"/>
              <a:t>ashok</a:t>
            </a:r>
            <a:r>
              <a:rPr lang="en-US" dirty="0" smtClean="0"/>
              <a:t>"); </a:t>
            </a:r>
          </a:p>
          <a:p>
            <a:pPr marL="0" indent="0">
              <a:buNone/>
            </a:pPr>
            <a:r>
              <a:rPr lang="en-US" dirty="0" smtClean="0"/>
              <a:t>			String  s2=new  String("</a:t>
            </a:r>
            <a:r>
              <a:rPr lang="en-US" dirty="0" err="1" smtClean="0"/>
              <a:t>ashok</a:t>
            </a:r>
            <a:r>
              <a:rPr lang="en-US" dirty="0" smtClean="0"/>
              <a:t>");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(s1==s2);  //false </a:t>
            </a:r>
          </a:p>
          <a:p>
            <a:pPr marL="0" indent="0">
              <a:buNone/>
            </a:pPr>
            <a:r>
              <a:rPr lang="en-US" dirty="0" smtClean="0"/>
              <a:t>			</a:t>
            </a:r>
            <a:r>
              <a:rPr lang="en-US" dirty="0" err="1" smtClean="0"/>
              <a:t>System.out.println</a:t>
            </a:r>
            <a:r>
              <a:rPr lang="en-US" dirty="0" smtClean="0"/>
              <a:t>(s1.equals(s2));  //true 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endParaRPr lang="en-IN" dirty="0"/>
          </a:p>
        </p:txBody>
      </p:sp>
      <p:pic>
        <p:nvPicPr>
          <p:cNvPr id="5" name="Picture 2" descr="https://java.scjp.jobs4times.com/operator/image0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65" y="5226050"/>
            <a:ext cx="4276725" cy="1085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884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Increment &amp; Decrement operators 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java.scjp.jobs4times.com/operator/image00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0830" y="2833852"/>
            <a:ext cx="3514725" cy="250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1550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err="1"/>
              <a:t>instanceof</a:t>
            </a:r>
            <a:r>
              <a:rPr lang="en-IN" b="1" dirty="0"/>
              <a:t> operator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smtClean="0"/>
              <a:t>We can use the instanceof operator to check whether the given an object is perticular type or not</a:t>
            </a:r>
            <a:br>
              <a:rPr lang="en-US" b="1" smtClean="0"/>
            </a:b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2933371"/>
            <a:ext cx="37909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33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Object o=</a:t>
            </a:r>
            <a:r>
              <a:rPr lang="en-IN" dirty="0" err="1" smtClean="0"/>
              <a:t>l.get</a:t>
            </a:r>
            <a:r>
              <a:rPr lang="en-IN" dirty="0" smtClean="0"/>
              <a:t>(0);         </a:t>
            </a:r>
          </a:p>
          <a:p>
            <a:r>
              <a:rPr lang="en-IN" dirty="0" smtClean="0"/>
              <a:t>// l is an array name</a:t>
            </a:r>
          </a:p>
          <a:p>
            <a:r>
              <a:rPr lang="en-IN" dirty="0" smtClean="0"/>
              <a:t>		if(o  </a:t>
            </a:r>
            <a:r>
              <a:rPr lang="en-IN" dirty="0" err="1" smtClean="0"/>
              <a:t>instanceof</a:t>
            </a:r>
            <a:r>
              <a:rPr lang="en-IN" dirty="0" smtClean="0"/>
              <a:t> Student) {</a:t>
            </a:r>
          </a:p>
          <a:p>
            <a:r>
              <a:rPr lang="en-IN" dirty="0" smtClean="0"/>
              <a:t>		  Student s=(Student)o ;</a:t>
            </a:r>
          </a:p>
          <a:p>
            <a:r>
              <a:rPr lang="en-IN" dirty="0" smtClean="0"/>
              <a:t>	  //perform  student  specific  operation</a:t>
            </a:r>
          </a:p>
          <a:p>
            <a:r>
              <a:rPr lang="en-IN" dirty="0" smtClean="0"/>
              <a:t>		  }</a:t>
            </a:r>
          </a:p>
          <a:p>
            <a:r>
              <a:rPr lang="en-IN" dirty="0" smtClean="0"/>
              <a:t>		  </a:t>
            </a:r>
            <a:r>
              <a:rPr lang="en-IN" dirty="0" err="1" smtClean="0"/>
              <a:t>elseif</a:t>
            </a:r>
            <a:r>
              <a:rPr lang="en-IN" dirty="0" smtClean="0"/>
              <a:t>(o </a:t>
            </a:r>
            <a:r>
              <a:rPr lang="en-IN" dirty="0" err="1" smtClean="0"/>
              <a:t>instanceof</a:t>
            </a:r>
            <a:r>
              <a:rPr lang="en-IN" dirty="0" smtClean="0"/>
              <a:t> Customer) {</a:t>
            </a:r>
          </a:p>
          <a:p>
            <a:r>
              <a:rPr lang="en-IN" dirty="0" smtClean="0"/>
              <a:t>		    Customer c=(Customer)o;</a:t>
            </a:r>
          </a:p>
          <a:p>
            <a:r>
              <a:rPr lang="en-IN" dirty="0" smtClean="0"/>
              <a:t>		      //perform  Customer specific  operations		  </a:t>
            </a:r>
          </a:p>
          <a:p>
            <a:r>
              <a:rPr lang="en-IN" dirty="0" smtClean="0"/>
              <a:t>		  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897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Bitwise Operators : ( &amp; , | , ^)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&amp; (AND) : </a:t>
            </a:r>
            <a:r>
              <a:rPr lang="en-US" dirty="0"/>
              <a:t> If both arguments are true then only result is true.</a:t>
            </a:r>
          </a:p>
          <a:p>
            <a:r>
              <a:rPr lang="en-US" b="1" dirty="0"/>
              <a:t>| (OR) :</a:t>
            </a:r>
            <a:r>
              <a:rPr lang="en-US" dirty="0"/>
              <a:t>  if at least one argument is true. Then the result is true.</a:t>
            </a:r>
          </a:p>
          <a:p>
            <a:r>
              <a:rPr lang="en-US" b="1" dirty="0"/>
              <a:t>^ (X-OR) : </a:t>
            </a:r>
            <a:r>
              <a:rPr lang="en-US" dirty="0"/>
              <a:t> if both are different arguments. Then the result is true</a:t>
            </a:r>
          </a:p>
          <a:p>
            <a:pPr marL="0" indent="0" algn="ctr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true&amp;false</a:t>
            </a:r>
            <a:r>
              <a:rPr lang="en-IN" dirty="0" smtClean="0"/>
              <a:t>);//false</a:t>
            </a:r>
          </a:p>
          <a:p>
            <a:pPr marL="0" indent="0" algn="ctr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true|false</a:t>
            </a:r>
            <a:r>
              <a:rPr lang="en-IN" dirty="0" smtClean="0"/>
              <a:t>);//true</a:t>
            </a:r>
          </a:p>
          <a:p>
            <a:pPr marL="0" indent="0" algn="ctr">
              <a:buNone/>
            </a:pP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true^false</a:t>
            </a:r>
            <a:r>
              <a:rPr lang="en-IN" dirty="0" smtClean="0"/>
              <a:t>);//true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8501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362" y="2933700"/>
            <a:ext cx="6391275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44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Bitwise complement (~) (tilde symbol)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333296" y="240164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We can apply this operator only for integral types but not for </a:t>
            </a:r>
            <a:r>
              <a:rPr lang="en-US" dirty="0" err="1" smtClean="0"/>
              <a:t>boolean</a:t>
            </a:r>
            <a:r>
              <a:rPr lang="en-US" dirty="0" smtClean="0"/>
              <a:t> types</a:t>
            </a:r>
            <a:endParaRPr lang="en-IN" dirty="0"/>
          </a:p>
        </p:txBody>
      </p:sp>
      <p:pic>
        <p:nvPicPr>
          <p:cNvPr id="19458" name="Picture 2" descr="https://java.scjp.jobs4times.com/operator/image02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125" y="3182910"/>
            <a:ext cx="9463471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9173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Example :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(~true); // CE :</a:t>
            </a:r>
            <a:r>
              <a:rPr lang="en-IN" dirty="0" err="1" smtClean="0"/>
              <a:t>opetator</a:t>
            </a:r>
            <a:r>
              <a:rPr lang="en-IN" dirty="0" smtClean="0"/>
              <a:t> ~ can not be applied to  </a:t>
            </a:r>
            <a:r>
              <a:rPr lang="en-IN" dirty="0" err="1" smtClean="0"/>
              <a:t>boolean</a:t>
            </a:r>
            <a:endParaRPr lang="en-IN" dirty="0" smtClean="0"/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(~4);  //-5</a:t>
            </a:r>
          </a:p>
          <a:p>
            <a:endParaRPr lang="en-IN" dirty="0" smtClean="0"/>
          </a:p>
          <a:p>
            <a:r>
              <a:rPr lang="en-IN" dirty="0" smtClean="0"/>
              <a:t>description about above program :</a:t>
            </a:r>
          </a:p>
          <a:p>
            <a:r>
              <a:rPr lang="en-IN" dirty="0" smtClean="0"/>
              <a:t>4--&gt;  0 000.......0100                0-----+</a:t>
            </a:r>
            <a:r>
              <a:rPr lang="en-IN" dirty="0" err="1" smtClean="0"/>
              <a:t>ve</a:t>
            </a:r>
            <a:endParaRPr lang="en-IN" dirty="0" smtClean="0"/>
          </a:p>
          <a:p>
            <a:r>
              <a:rPr lang="en-IN" dirty="0" smtClean="0"/>
              <a:t>~4--&gt; 1 111.......1011                 1--- -</a:t>
            </a:r>
            <a:r>
              <a:rPr lang="en-IN" dirty="0" err="1" smtClean="0"/>
              <a:t>ve</a:t>
            </a:r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2's compliment  of ~4 --&gt;  000....0100 add  1  </a:t>
            </a:r>
          </a:p>
          <a:p>
            <a:r>
              <a:rPr lang="en-IN" dirty="0" smtClean="0"/>
              <a:t> result is : 000...0101 =5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8218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Boolean complement (!) operator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48000" y="2413338"/>
            <a:ext cx="6096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&amp;</a:t>
            </a:r>
          </a:p>
          <a:p>
            <a:r>
              <a:rPr lang="en-US" dirty="0" smtClean="0"/>
              <a:t>|      Applicable for both </a:t>
            </a:r>
            <a:r>
              <a:rPr lang="en-US" dirty="0" err="1" smtClean="0"/>
              <a:t>boolean</a:t>
            </a:r>
            <a:r>
              <a:rPr lang="en-US" dirty="0" smtClean="0"/>
              <a:t> and integral types.</a:t>
            </a:r>
          </a:p>
          <a:p>
            <a:r>
              <a:rPr lang="en-US" dirty="0" smtClean="0"/>
              <a:t>^</a:t>
            </a:r>
          </a:p>
          <a:p>
            <a:r>
              <a:rPr lang="en-US" dirty="0" smtClean="0"/>
              <a:t>~ --------Applicable for integral types only but not for </a:t>
            </a:r>
            <a:r>
              <a:rPr lang="en-US" dirty="0" err="1" smtClean="0"/>
              <a:t>boolean</a:t>
            </a:r>
            <a:r>
              <a:rPr lang="en-US" dirty="0" smtClean="0"/>
              <a:t> types.</a:t>
            </a:r>
          </a:p>
          <a:p>
            <a:r>
              <a:rPr lang="en-US" dirty="0" smtClean="0"/>
              <a:t>! --------Applicable for </a:t>
            </a:r>
            <a:r>
              <a:rPr lang="en-US" dirty="0" err="1" smtClean="0"/>
              <a:t>boolean</a:t>
            </a:r>
            <a:r>
              <a:rPr lang="en-US" dirty="0" smtClean="0"/>
              <a:t> types only but not for integral types.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592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Short circuit (&amp;&amp;, ||) operators</a:t>
            </a:r>
            <a:br>
              <a:rPr lang="en-IN" b="1" dirty="0"/>
            </a:br>
            <a:endParaRPr lang="en-IN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696191"/>
              </p:ext>
            </p:extLst>
          </p:nvPr>
        </p:nvGraphicFramePr>
        <p:xfrm>
          <a:off x="5167805" y="4421708"/>
          <a:ext cx="5829300" cy="1828800"/>
        </p:xfrm>
        <a:graphic>
          <a:graphicData uri="http://schemas.openxmlformats.org/drawingml/2006/table">
            <a:tbl>
              <a:tblPr/>
              <a:tblGrid>
                <a:gridCol w="1943100"/>
                <a:gridCol w="1943100"/>
                <a:gridCol w="1943100"/>
              </a:tblGrid>
              <a:tr h="205373"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operator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&amp;&amp;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205373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||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35420" y="1367218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err="1" smtClean="0"/>
              <a:t>int</a:t>
            </a:r>
            <a:r>
              <a:rPr lang="en-IN" dirty="0" smtClean="0"/>
              <a:t> x=10 , y=15 ;</a:t>
            </a:r>
          </a:p>
          <a:p>
            <a:r>
              <a:rPr lang="en-IN" dirty="0" smtClean="0"/>
              <a:t>    	if(++x &lt; 10  ||  ++y &gt; 15) {    //instead of || using  &amp;,&amp;&amp;, | operators</a:t>
            </a:r>
          </a:p>
          <a:p>
            <a:r>
              <a:rPr lang="en-IN" dirty="0" smtClean="0"/>
              <a:t>    	 x++;</a:t>
            </a:r>
          </a:p>
          <a:p>
            <a:r>
              <a:rPr lang="en-IN" dirty="0" smtClean="0"/>
              <a:t>    	}</a:t>
            </a:r>
          </a:p>
          <a:p>
            <a:r>
              <a:rPr lang="en-IN" dirty="0" smtClean="0"/>
              <a:t>    	else {</a:t>
            </a:r>
          </a:p>
          <a:p>
            <a:r>
              <a:rPr lang="en-IN" dirty="0" smtClean="0"/>
              <a:t>    		y++;</a:t>
            </a:r>
          </a:p>
          <a:p>
            <a:r>
              <a:rPr lang="en-IN" dirty="0" smtClean="0"/>
              <a:t>    	}</a:t>
            </a:r>
          </a:p>
          <a:p>
            <a:r>
              <a:rPr lang="en-IN" dirty="0" smtClean="0"/>
              <a:t>    	</a:t>
            </a:r>
          </a:p>
          <a:p>
            <a:r>
              <a:rPr lang="en-IN" dirty="0" smtClean="0"/>
              <a:t>    	</a:t>
            </a:r>
            <a:r>
              <a:rPr lang="en-IN" dirty="0" err="1" smtClean="0"/>
              <a:t>System.out.println</a:t>
            </a:r>
            <a:r>
              <a:rPr lang="en-IN" dirty="0" smtClean="0"/>
              <a:t>(x+"----"+y);</a:t>
            </a:r>
            <a:endParaRPr lang="en-IN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1" i="0" u="sng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834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implicit type casting 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compiler is responsible to perform this type casting.</a:t>
            </a:r>
          </a:p>
          <a:p>
            <a:r>
              <a:rPr lang="en-US" dirty="0" smtClean="0"/>
              <a:t>When ever we are assigning lower </a:t>
            </a:r>
            <a:r>
              <a:rPr lang="en-US" dirty="0" err="1" smtClean="0"/>
              <a:t>datatype</a:t>
            </a:r>
            <a:r>
              <a:rPr lang="en-US" dirty="0" smtClean="0"/>
              <a:t> value to higher </a:t>
            </a:r>
            <a:r>
              <a:rPr lang="en-US" dirty="0" err="1" smtClean="0"/>
              <a:t>datatype</a:t>
            </a:r>
            <a:r>
              <a:rPr lang="en-US" dirty="0" smtClean="0"/>
              <a:t> variable then implicit type cast will be performed .</a:t>
            </a:r>
          </a:p>
          <a:p>
            <a:r>
              <a:rPr lang="en-US" dirty="0" smtClean="0"/>
              <a:t>It is also known as Widening or </a:t>
            </a:r>
            <a:r>
              <a:rPr lang="en-US" dirty="0" err="1" smtClean="0"/>
              <a:t>Upcasting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There is no lose of information in this type casting.</a:t>
            </a:r>
          </a:p>
          <a:p>
            <a:r>
              <a:rPr lang="en-US" dirty="0" smtClean="0"/>
              <a:t>The following are various possible implicit type casting.</a:t>
            </a:r>
            <a:endParaRPr lang="en-IN" dirty="0"/>
          </a:p>
        </p:txBody>
      </p:sp>
      <p:pic>
        <p:nvPicPr>
          <p:cNvPr id="21506" name="Picture 2" descr="https://java.scjp.jobs4times.com/operator/image03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2444" y="4886051"/>
            <a:ext cx="7419975" cy="857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9261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48000" y="1997839"/>
            <a:ext cx="6096000" cy="286232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Example 1:</a:t>
            </a:r>
          </a:p>
          <a:p>
            <a:r>
              <a:rPr lang="en-IN" dirty="0" err="1" smtClean="0"/>
              <a:t>int</a:t>
            </a:r>
            <a:r>
              <a:rPr lang="en-IN" dirty="0" smtClean="0"/>
              <a:t> x='a';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(x);//97</a:t>
            </a:r>
          </a:p>
          <a:p>
            <a:r>
              <a:rPr lang="en-IN" dirty="0" smtClean="0"/>
              <a:t>Note: Compiler converts char to </a:t>
            </a:r>
            <a:r>
              <a:rPr lang="en-IN" dirty="0" err="1" smtClean="0"/>
              <a:t>int</a:t>
            </a:r>
            <a:r>
              <a:rPr lang="en-IN" dirty="0" smtClean="0"/>
              <a:t> type automatically by implicit type casting.</a:t>
            </a:r>
          </a:p>
          <a:p>
            <a:r>
              <a:rPr lang="en-IN" dirty="0" smtClean="0"/>
              <a:t>Example 2:</a:t>
            </a:r>
          </a:p>
          <a:p>
            <a:r>
              <a:rPr lang="en-IN" dirty="0" smtClean="0"/>
              <a:t>double d=10;</a:t>
            </a:r>
          </a:p>
          <a:p>
            <a:r>
              <a:rPr lang="en-IN" dirty="0" err="1" smtClean="0"/>
              <a:t>System.out.println</a:t>
            </a:r>
            <a:r>
              <a:rPr lang="en-IN" dirty="0" smtClean="0"/>
              <a:t>(d);//10.0</a:t>
            </a:r>
          </a:p>
          <a:p>
            <a:r>
              <a:rPr lang="en-IN" dirty="0" smtClean="0"/>
              <a:t>Note: Compiler converts </a:t>
            </a:r>
            <a:r>
              <a:rPr lang="en-IN" dirty="0" err="1" smtClean="0"/>
              <a:t>int</a:t>
            </a:r>
            <a:r>
              <a:rPr lang="en-IN" dirty="0" smtClean="0"/>
              <a:t> to double type automatically by implicit type casting.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8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628900"/>
                <a:gridCol w="2628900"/>
                <a:gridCol w="2628900"/>
                <a:gridCol w="2628900"/>
              </a:tblGrid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Expression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initial value of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value of 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final value of 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y=++x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y=x++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y=--x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y=x--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effectLst/>
                        </a:rPr>
                        <a:t>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effectLst/>
                        </a:rPr>
                        <a:t>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30876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table will demonstrate the use of increment and decrement operators.</a:t>
            </a:r>
            <a: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40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Explicit type casting: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048000" y="2274838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Programmer is responsible for this type 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Whenever we are assigning bigger data type value to the smaller data type variable then explicit type casting is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Also known as Narrowing or down 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There may be a chance of lose of information in this type casting.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following are various possible conversions where explicit type casting is required.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9964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2530" name="Picture 2" descr="https://java.scjp.jobs4times.com/operator/image0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0099" y="3334407"/>
            <a:ext cx="741997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708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3554" name="Picture 2" descr="https://java.scjp.jobs4times.com/operator/image03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2334" y="2197127"/>
            <a:ext cx="7391400" cy="1762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384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848304" y="1775053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Example : 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x=130; byte b=(byte)x; </a:t>
            </a:r>
            <a:r>
              <a:rPr lang="en-IN" b="0" i="0" dirty="0" err="1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System.out.println</a:t>
            </a:r>
            <a:r>
              <a:rPr lang="en-IN" b="0" i="0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(b); //-126 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pic>
        <p:nvPicPr>
          <p:cNvPr id="24578" name="Picture 2" descr="https://java.scjp.jobs4times.com/operator/image03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68" y="2408010"/>
            <a:ext cx="6115050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6810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Assignment Operator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There are 3 types of assignment operators</a:t>
            </a:r>
          </a:p>
          <a:p>
            <a:pPr marL="0" indent="0">
              <a:buNone/>
            </a:pPr>
            <a:r>
              <a:rPr lang="en-US" dirty="0" smtClean="0"/>
              <a:t>Simple assignment:</a:t>
            </a:r>
          </a:p>
          <a:p>
            <a:pPr marL="0" indent="0">
              <a:buNone/>
            </a:pPr>
            <a:r>
              <a:rPr lang="en-US" dirty="0" smtClean="0"/>
              <a:t>Example: </a:t>
            </a:r>
            <a:r>
              <a:rPr lang="en-US" dirty="0" err="1" smtClean="0"/>
              <a:t>int</a:t>
            </a:r>
            <a:r>
              <a:rPr lang="en-US" dirty="0" smtClean="0"/>
              <a:t> x=10;</a:t>
            </a:r>
          </a:p>
          <a:p>
            <a:pPr marL="0" indent="0">
              <a:buNone/>
            </a:pPr>
            <a:r>
              <a:rPr lang="en-US" dirty="0" smtClean="0"/>
              <a:t>Chained assignment:</a:t>
            </a:r>
          </a:p>
          <a:p>
            <a:pPr marL="0" indent="0">
              <a:buNone/>
            </a:pPr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a,b,c,d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a=b=c=d=20;</a:t>
            </a:r>
          </a:p>
          <a:p>
            <a:pPr marL="0" indent="0">
              <a:buNone/>
            </a:pPr>
            <a:r>
              <a:rPr lang="en-US" dirty="0" err="1" smtClean="0"/>
              <a:t>System.out.println</a:t>
            </a:r>
            <a:r>
              <a:rPr lang="en-US" dirty="0" smtClean="0"/>
              <a:t>(a+"---"+b+"---"+c+"---"+d);//20---20---20---20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b , c , d 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a=b=c=d=20 ;  //valid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319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</a:t>
            </a:r>
            <a:r>
              <a:rPr lang="en-US" dirty="0"/>
              <a:t>can't perform chained assignment directly at the time of declaration.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6626" name="Picture 2" descr="https://java.scjp.jobs4times.com/operator/image03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610" y="3325019"/>
            <a:ext cx="46958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3526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Compound assignment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Sometimes we can mixed assignment operator with some other operator to form compound assignment operator.</a:t>
            </a:r>
          </a:p>
          <a:p>
            <a:r>
              <a:rPr lang="en-US" dirty="0" smtClean="0"/>
              <a:t>Ex: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a=10 ;</a:t>
            </a:r>
          </a:p>
          <a:p>
            <a:r>
              <a:rPr lang="en-US" dirty="0" smtClean="0"/>
              <a:t>a +=20 ;</a:t>
            </a:r>
          </a:p>
          <a:p>
            <a:r>
              <a:rPr lang="en-US" dirty="0" err="1" smtClean="0"/>
              <a:t>System.out.println</a:t>
            </a:r>
            <a:r>
              <a:rPr lang="en-US" dirty="0" smtClean="0"/>
              <a:t>(a);  //30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8239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7650" name="Picture 2" descr="https://java.scjp.jobs4times.com/operator/image037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131" y="2635632"/>
            <a:ext cx="2935561" cy="2300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88961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8674" name="Picture 2" descr="https://java.scjp.jobs4times.com/operator/image03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016" y="2305843"/>
            <a:ext cx="8134350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87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Conditional Operator (? :)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only possible ternary operator in java is conditional operator</a:t>
            </a:r>
          </a:p>
          <a:p>
            <a:pPr marL="0" indent="0">
              <a:buNone/>
            </a:pPr>
            <a:r>
              <a:rPr lang="en-US" dirty="0" smtClean="0"/>
              <a:t>	Ex 1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x=(10&gt;20)?30:40;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 //40</a:t>
            </a:r>
          </a:p>
          <a:p>
            <a:pPr marL="0" indent="0">
              <a:buNone/>
            </a:pPr>
            <a:r>
              <a:rPr lang="en-US" dirty="0" smtClean="0"/>
              <a:t>	</a:t>
            </a:r>
          </a:p>
          <a:p>
            <a:pPr marL="0" indent="0">
              <a:buNone/>
            </a:pPr>
            <a:r>
              <a:rPr lang="en-US" dirty="0" smtClean="0"/>
              <a:t>	Ex 2 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int</a:t>
            </a:r>
            <a:r>
              <a:rPr lang="en-US" dirty="0" smtClean="0"/>
              <a:t> x=(10&gt;20)?30:((40&gt;50)?60:70);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(x); //70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101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 descr="https://java.scjp.jobs4times.com/operator/image0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37" y="1690688"/>
            <a:ext cx="82677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7019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9698" name="Picture 2" descr="https://java.scjp.jobs4times.com/operator/image0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0451"/>
            <a:ext cx="10029497" cy="1819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981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/>
              <a:t>Java operator precedence</a:t>
            </a:r>
            <a:r>
              <a:rPr lang="en-IN" b="1" dirty="0"/>
              <a:t/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Unary operators: [] , x++ , x-- , ++x , --x , ~ , ! , new , &lt;type&gt;</a:t>
            </a:r>
          </a:p>
          <a:p>
            <a:r>
              <a:rPr lang="en-IN" dirty="0" smtClean="0"/>
              <a:t>Arithmetic operators : * , / , % , + , - .</a:t>
            </a:r>
          </a:p>
          <a:p>
            <a:r>
              <a:rPr lang="en-IN" dirty="0" smtClean="0"/>
              <a:t>Shift operators :  &gt;&gt; , &gt;&gt;&gt; , &lt;&lt; .</a:t>
            </a:r>
          </a:p>
          <a:p>
            <a:r>
              <a:rPr lang="en-IN" dirty="0" err="1" smtClean="0"/>
              <a:t>Comparision</a:t>
            </a:r>
            <a:r>
              <a:rPr lang="en-IN" dirty="0" smtClean="0"/>
              <a:t> operators : &lt;, &lt;=,&gt;,&gt;=, </a:t>
            </a:r>
            <a:r>
              <a:rPr lang="en-IN" dirty="0" err="1" smtClean="0"/>
              <a:t>instanceof</a:t>
            </a:r>
            <a:r>
              <a:rPr lang="en-IN" dirty="0" smtClean="0"/>
              <a:t>.</a:t>
            </a:r>
          </a:p>
          <a:p>
            <a:r>
              <a:rPr lang="en-IN" dirty="0" smtClean="0"/>
              <a:t>Equality operators: == , !=</a:t>
            </a:r>
          </a:p>
          <a:p>
            <a:r>
              <a:rPr lang="en-IN" dirty="0" smtClean="0"/>
              <a:t>Bitwise operators: &amp; , ^ , | .</a:t>
            </a:r>
          </a:p>
          <a:p>
            <a:r>
              <a:rPr lang="en-IN" dirty="0" smtClean="0"/>
              <a:t>Short circuit operators: &amp;&amp; , || .</a:t>
            </a:r>
          </a:p>
          <a:p>
            <a:r>
              <a:rPr lang="en-IN" dirty="0" smtClean="0"/>
              <a:t>Conditional operator: (?:)</a:t>
            </a:r>
          </a:p>
          <a:p>
            <a:r>
              <a:rPr lang="en-IN" dirty="0" smtClean="0"/>
              <a:t>Assignment operators: += , -= , *= , /= , %= . .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3193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48000" y="1859340"/>
            <a:ext cx="6096000" cy="31393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Example:</a:t>
            </a:r>
          </a:p>
          <a:p>
            <a:r>
              <a:rPr lang="en-IN" dirty="0" smtClean="0"/>
              <a:t>class </a:t>
            </a:r>
            <a:r>
              <a:rPr lang="en-IN" dirty="0" err="1" smtClean="0"/>
              <a:t>OperatorsDemo</a:t>
            </a:r>
            <a:r>
              <a:rPr lang="en-IN" dirty="0" smtClean="0"/>
              <a:t> {</a:t>
            </a:r>
          </a:p>
          <a:p>
            <a:r>
              <a:rPr lang="en-IN" dirty="0" smtClean="0"/>
              <a:t>	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(m1(1)+m1(2)*m1(3)/m1(4)*m1(5)+m1(6));</a:t>
            </a:r>
          </a:p>
          <a:p>
            <a:r>
              <a:rPr lang="en-IN" dirty="0" smtClean="0"/>
              <a:t>	}</a:t>
            </a:r>
          </a:p>
          <a:p>
            <a:r>
              <a:rPr lang="en-IN" dirty="0" smtClean="0"/>
              <a:t>	public static </a:t>
            </a:r>
            <a:r>
              <a:rPr lang="en-IN" dirty="0" err="1" smtClean="0"/>
              <a:t>int</a:t>
            </a:r>
            <a:r>
              <a:rPr lang="en-IN" dirty="0" smtClean="0"/>
              <a:t> m1(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)	{</a:t>
            </a:r>
          </a:p>
          <a:p>
            <a:r>
              <a:rPr lang="en-IN" dirty="0" smtClean="0"/>
              <a:t>	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i</a:t>
            </a:r>
            <a:r>
              <a:rPr lang="en-IN" dirty="0" smtClean="0"/>
              <a:t>);</a:t>
            </a:r>
          </a:p>
          <a:p>
            <a:r>
              <a:rPr lang="en-IN" dirty="0" smtClean="0"/>
              <a:t>		return </a:t>
            </a:r>
            <a:r>
              <a:rPr lang="en-IN" dirty="0" err="1" smtClean="0"/>
              <a:t>i</a:t>
            </a:r>
            <a:r>
              <a:rPr lang="en-IN" dirty="0" smtClean="0"/>
              <a:t>;</a:t>
            </a:r>
          </a:p>
          <a:p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153179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1746" name="Picture 2" descr="https://java.scjp.jobs4times.com/operator/image04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203" y="2102069"/>
            <a:ext cx="3596618" cy="359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45763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new </a:t>
            </a:r>
            <a:r>
              <a:rPr lang="en-IN" b="1" dirty="0" err="1"/>
              <a:t>Vs</a:t>
            </a:r>
            <a:r>
              <a:rPr lang="en-IN" b="1" dirty="0"/>
              <a:t> </a:t>
            </a:r>
            <a:r>
              <a:rPr lang="en-IN" b="1" dirty="0" err="1"/>
              <a:t>newInstance</a:t>
            </a:r>
            <a:r>
              <a:rPr lang="en-IN" b="1" dirty="0"/>
              <a:t>( ) 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is an operator to create an objects , if we know class name at the beginning then we can create an object by using new operator .</a:t>
            </a:r>
          </a:p>
          <a:p>
            <a:r>
              <a:rPr lang="en-US" dirty="0" err="1" smtClean="0"/>
              <a:t>newInstance</a:t>
            </a:r>
            <a:r>
              <a:rPr lang="en-US" dirty="0" smtClean="0"/>
              <a:t>( ) is a method presenting class " Class " , which can be used to create object.</a:t>
            </a:r>
          </a:p>
          <a:p>
            <a:r>
              <a:rPr lang="en-US" dirty="0" smtClean="0"/>
              <a:t>If we don't know the class name at the beginning and its available dynamically Runtime then we should go for </a:t>
            </a:r>
            <a:r>
              <a:rPr lang="en-US" dirty="0" err="1" smtClean="0"/>
              <a:t>newInstance</a:t>
            </a:r>
            <a:r>
              <a:rPr lang="en-US" dirty="0" smtClean="0"/>
              <a:t>()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111160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IN" dirty="0" smtClean="0"/>
              <a:t>public  class Test {</a:t>
            </a:r>
          </a:p>
          <a:p>
            <a:r>
              <a:rPr lang="en-IN" dirty="0" smtClean="0"/>
              <a:t>	  public static void main(String[] </a:t>
            </a:r>
            <a:r>
              <a:rPr lang="en-IN" dirty="0" err="1" smtClean="0"/>
              <a:t>args</a:t>
            </a:r>
            <a:r>
              <a:rPr lang="en-IN" dirty="0" smtClean="0"/>
              <a:t>) Throws Exception {</a:t>
            </a:r>
          </a:p>
          <a:p>
            <a:r>
              <a:rPr lang="en-IN" dirty="0" smtClean="0"/>
              <a:t>	  	Object o=</a:t>
            </a:r>
            <a:r>
              <a:rPr lang="en-IN" dirty="0" err="1" smtClean="0"/>
              <a:t>Class.forName</a:t>
            </a:r>
            <a:r>
              <a:rPr lang="en-IN" dirty="0" smtClean="0"/>
              <a:t>(</a:t>
            </a:r>
            <a:r>
              <a:rPr lang="en-IN" dirty="0" err="1" smtClean="0"/>
              <a:t>arg</a:t>
            </a:r>
            <a:r>
              <a:rPr lang="en-IN" dirty="0" smtClean="0"/>
              <a:t>[0]).</a:t>
            </a:r>
            <a:r>
              <a:rPr lang="en-IN" dirty="0" err="1" smtClean="0"/>
              <a:t>newInstance</a:t>
            </a:r>
            <a:r>
              <a:rPr lang="en-IN" dirty="0" smtClean="0"/>
              <a:t>( ) ;</a:t>
            </a:r>
          </a:p>
          <a:p>
            <a:r>
              <a:rPr lang="en-IN" dirty="0" smtClean="0"/>
              <a:t>	  	</a:t>
            </a:r>
            <a:r>
              <a:rPr lang="en-IN" dirty="0" err="1" smtClean="0"/>
              <a:t>System.out.println</a:t>
            </a:r>
            <a:r>
              <a:rPr lang="en-IN" dirty="0" smtClean="0"/>
              <a:t>(</a:t>
            </a:r>
            <a:r>
              <a:rPr lang="en-IN" dirty="0" err="1" smtClean="0"/>
              <a:t>o.getClass</a:t>
            </a:r>
            <a:r>
              <a:rPr lang="en-IN" dirty="0" smtClean="0"/>
              <a:t>().</a:t>
            </a:r>
            <a:r>
              <a:rPr lang="en-IN" dirty="0" err="1" smtClean="0"/>
              <a:t>getName</a:t>
            </a:r>
            <a:r>
              <a:rPr lang="en-IN" dirty="0" smtClean="0"/>
              <a:t>( ) );</a:t>
            </a:r>
          </a:p>
          <a:p>
            <a:r>
              <a:rPr lang="en-IN" dirty="0" smtClean="0"/>
              <a:t>	  }</a:t>
            </a:r>
          </a:p>
          <a:p>
            <a:r>
              <a:rPr lang="en-IN" dirty="0" smtClean="0"/>
              <a:t>	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3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 descr="https://java.scjp.jobs4times.com/operator/image00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555" y="1825625"/>
            <a:ext cx="4647652" cy="414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4072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 descr="https://java.scjp.jobs4times.com/operator/image0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920" y="2134858"/>
            <a:ext cx="5753100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206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Difference between b++ and b = b+1?</a:t>
            </a:r>
            <a:r>
              <a:rPr lang="en-US" b="1" dirty="0"/>
              <a:t/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 descr="https://java.scjp.jobs4times.com/operator/image00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140" y="2222897"/>
            <a:ext cx="8543925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java.scjp.jobs4times.com/operator/image0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" y="4001294"/>
            <a:ext cx="1096327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75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030014" y="2289445"/>
            <a:ext cx="1040524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the case of Increment &amp; Decrement operators internal type casting will be performed automatically by the compiler</a:t>
            </a:r>
            <a: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sz="6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170" name="Picture 2" descr="https://java.scjp.jobs4times.com/operator/image0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5589" y="2707891"/>
            <a:ext cx="2047875" cy="95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067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Arithmetic Operator :</a:t>
            </a:r>
          </a:p>
          <a:p>
            <a:r>
              <a:rPr lang="en-US" dirty="0"/>
              <a:t>If we apply any Arithmetic operation b/w 2 variables a &amp; b ,</a:t>
            </a:r>
            <a:br>
              <a:rPr lang="en-US" dirty="0"/>
            </a:br>
            <a:r>
              <a:rPr lang="en-US" dirty="0"/>
              <a:t>the result type is always </a:t>
            </a:r>
            <a:r>
              <a:rPr lang="en-US" b="1" dirty="0"/>
              <a:t>max(</a:t>
            </a:r>
            <a:r>
              <a:rPr lang="en-US" b="1" dirty="0" err="1"/>
              <a:t>int</a:t>
            </a:r>
            <a:r>
              <a:rPr lang="en-US" b="1" dirty="0"/>
              <a:t> , type of a , type of b)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506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921</Words>
  <Application>Microsoft Office PowerPoint</Application>
  <PresentationFormat>Widescreen</PresentationFormat>
  <Paragraphs>209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Courier New</vt:lpstr>
      <vt:lpstr>Times New Roman</vt:lpstr>
      <vt:lpstr>Office Theme</vt:lpstr>
      <vt:lpstr>PowerPoint Presentation</vt:lpstr>
      <vt:lpstr>Increment &amp; Decrement operators  </vt:lpstr>
      <vt:lpstr>PowerPoint Presentation</vt:lpstr>
      <vt:lpstr>PowerPoint Presentation</vt:lpstr>
      <vt:lpstr>PowerPoint Presentation</vt:lpstr>
      <vt:lpstr>PowerPoint Presentation</vt:lpstr>
      <vt:lpstr>Difference between b++ and b = b+1? </vt:lpstr>
      <vt:lpstr>PowerPoint Presentation</vt:lpstr>
      <vt:lpstr>PowerPoint Presentation</vt:lpstr>
      <vt:lpstr>PowerPoint Presentation</vt:lpstr>
      <vt:lpstr>PowerPoint Presentation</vt:lpstr>
      <vt:lpstr>String Concatenation operator  </vt:lpstr>
      <vt:lpstr>PowerPoint Presentation</vt:lpstr>
      <vt:lpstr>PowerPoint Presentation</vt:lpstr>
      <vt:lpstr>Relational Operators(&lt; , &lt;= , &gt; , &gt;= ) </vt:lpstr>
      <vt:lpstr>Equality Operators : (== , !=)  </vt:lpstr>
      <vt:lpstr>PowerPoint Presentation</vt:lpstr>
      <vt:lpstr>PowerPoint Presentation</vt:lpstr>
      <vt:lpstr>What is the difference between == operator and .equals( ) method ?</vt:lpstr>
      <vt:lpstr>instanceof operator  </vt:lpstr>
      <vt:lpstr>PowerPoint Presentation</vt:lpstr>
      <vt:lpstr>Bitwise Operators : ( &amp; , | , ^) </vt:lpstr>
      <vt:lpstr>PowerPoint Presentation</vt:lpstr>
      <vt:lpstr>Bitwise complement (~) (tilde symbol) operator </vt:lpstr>
      <vt:lpstr>PowerPoint Presentation</vt:lpstr>
      <vt:lpstr>Boolean complement (!) operator </vt:lpstr>
      <vt:lpstr>Short circuit (&amp;&amp;, ||) operators </vt:lpstr>
      <vt:lpstr>implicit type casting : </vt:lpstr>
      <vt:lpstr>PowerPoint Presentation</vt:lpstr>
      <vt:lpstr>Explicit type casting: </vt:lpstr>
      <vt:lpstr>PowerPoint Presentation</vt:lpstr>
      <vt:lpstr>PowerPoint Presentation</vt:lpstr>
      <vt:lpstr>PowerPoint Presentation</vt:lpstr>
      <vt:lpstr>Assignment Operator  </vt:lpstr>
      <vt:lpstr>We can't perform chained assignment directly at the time of declaration.</vt:lpstr>
      <vt:lpstr>Compound assignment</vt:lpstr>
      <vt:lpstr>PowerPoint Presentation</vt:lpstr>
      <vt:lpstr>PowerPoint Presentation</vt:lpstr>
      <vt:lpstr>Conditional Operator (? :) </vt:lpstr>
      <vt:lpstr>PowerPoint Presentation</vt:lpstr>
      <vt:lpstr>Java operator precedence </vt:lpstr>
      <vt:lpstr>PowerPoint Presentation</vt:lpstr>
      <vt:lpstr>PowerPoint Presentation</vt:lpstr>
      <vt:lpstr>new Vs newInstance( ) 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KGR</dc:creator>
  <cp:lastModifiedBy>KGR</cp:lastModifiedBy>
  <cp:revision>4</cp:revision>
  <dcterms:created xsi:type="dcterms:W3CDTF">2025-08-01T04:28:22Z</dcterms:created>
  <dcterms:modified xsi:type="dcterms:W3CDTF">2025-08-01T04:52:42Z</dcterms:modified>
</cp:coreProperties>
</file>