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ACEED-8258-4651-BC33-ECDA313AAB8E}" v="1219" dt="2023-03-31T05:41:46.284"/>
    <p1510:client id="{59F7733F-FDF5-48A2-9F87-592534B5020A}" v="281" dt="2023-03-28T08:27:07.739"/>
    <p1510:client id="{7B4DD25E-2D49-49AC-A2C3-4ED26426E280}" v="160" dt="2023-03-31T08:28:27.067"/>
    <p1510:client id="{90988A3B-2929-42B4-A1BF-C9C0961BB92E}" v="626" dt="2023-03-23T04:38:30.654"/>
    <p1510:client id="{918FEAEA-CDD6-448F-84BA-513D2ED6A451}" v="312" dt="2023-03-24T06:49:57.791"/>
    <p1510:client id="{97FB7411-CEE6-4BBC-A0A4-30ACACACDE51}" v="504" dt="2023-03-24T08:18:34.131"/>
    <p1510:client id="{BEAD62B9-EFCE-4FBF-86B3-ABFDE88388C2}" v="792" dt="2023-04-03T07:28:33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8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9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9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1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1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9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512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Holographic neon on a shiny background">
            <a:extLst>
              <a:ext uri="{FF2B5EF4-FFF2-40B4-BE49-F238E27FC236}">
                <a16:creationId xmlns:a16="http://schemas.microsoft.com/office/drawing/2014/main" id="{DC7BDD11-FCF2-49C9-97D3-C930AF2AE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4A4DFE8-ACF6-8309-558E-CDD0D2C3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B197E1-FAA0-C1E3-CFBD-3407B42E2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Part-2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DDBC-0004-7A80-0E94-8E0262D7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ea typeface="+mj-lt"/>
                <a:cs typeface="+mj-lt"/>
              </a:rPr>
              <a:t>Lazy Evaluation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AB59-FC2C-8A76-2A29-A91BCB25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. In Spark, instead of modifying the data immediately when you express some operation, you build up a plan of transformations that you would like to apply to your source data.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By waiting until the last minute to execute the code, Spark compiles this plan from your raw </a:t>
            </a:r>
            <a:r>
              <a:rPr lang="en-US" dirty="0" err="1">
                <a:ea typeface="+mn-lt"/>
                <a:cs typeface="+mn-lt"/>
              </a:rPr>
              <a:t>DataFrame</a:t>
            </a:r>
            <a:r>
              <a:rPr lang="en-US" dirty="0">
                <a:ea typeface="+mn-lt"/>
                <a:cs typeface="+mn-lt"/>
              </a:rPr>
              <a:t> transformations to a streamlined physical plan that will run as efficiently as possible across the cluster.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3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4804-E582-C927-136B-D4A4ED13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842" y="427946"/>
            <a:ext cx="10058400" cy="1371600"/>
          </a:xfrm>
        </p:spPr>
        <p:txBody>
          <a:bodyPr/>
          <a:lstStyle/>
          <a:p>
            <a:r>
              <a:rPr lang="en-US"/>
              <a:t>Spark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E0BD-D992-BC98-EFDD-D8CA1FBE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9430"/>
            <a:ext cx="10058400" cy="434331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Actions:</a:t>
            </a:r>
          </a:p>
          <a:p>
            <a:pPr marL="285750" indent="-285750"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Transformations allow us to build up our logical transformation plan. </a:t>
            </a:r>
          </a:p>
          <a:p>
            <a:pPr marL="285750" indent="-285750"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To trigger the computation, we run an action. </a:t>
            </a:r>
          </a:p>
          <a:p>
            <a:pPr marL="285750" indent="-285750"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An action instructs Spark to compute a result from a series of transformations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Ex:  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</a:t>
            </a:r>
            <a:r>
              <a:rPr lang="en-US" sz="2000" dirty="0">
                <a:solidFill>
                  <a:srgbClr val="002060"/>
                </a:solidFill>
                <a:ea typeface="+mn-lt"/>
                <a:cs typeface="+mn-lt"/>
              </a:rPr>
              <a:t>divisBy2.count() 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There are three kinds of actions: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 Actions to view data in the console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Actions to collect data to native objects in the respective language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 Actions to write to output data sources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1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362-B08B-AA04-702A-4B210F31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ea typeface="+mj-lt"/>
                <a:cs typeface="+mj-lt"/>
              </a:rPr>
              <a:t>An End-to-End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161FF-CF8B-F37A-7639-8DD7E2E30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Consider a csv (</a:t>
            </a:r>
            <a:r>
              <a:rPr lang="en-US" dirty="0" err="1"/>
              <a:t>semistructured</a:t>
            </a:r>
            <a:r>
              <a:rPr lang="en-US" dirty="0"/>
              <a:t> data)  file of an Airline having the details of Destination and Origin countries of a flight passengers.</a:t>
            </a:r>
          </a:p>
          <a:p>
            <a:pPr>
              <a:buClr>
                <a:srgbClr val="262626"/>
              </a:buClr>
            </a:pPr>
            <a:endParaRPr lang="en-US" dirty="0"/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$ head /data/flight-data/csv/2015-summary.csv 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DEST_COUNTRY_NAME, ORIGIN_COUNTRY_NAME, count </a:t>
            </a:r>
            <a:endParaRPr lang="en-US" dirty="0"/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United States,Romania,15 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United States,Croatia,1 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United States,Ireland,344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9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EE1C-8998-8021-73E7-EB315CBB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3938-1277-88E0-3A95-38D245FC0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// in Scala 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</a:t>
            </a:r>
            <a:r>
              <a:rPr lang="en-US" sz="2400" dirty="0">
                <a:solidFill>
                  <a:srgbClr val="002060"/>
                </a:solidFill>
                <a:ea typeface="+mn-lt"/>
                <a:cs typeface="+mn-lt"/>
              </a:rPr>
              <a:t>   </a:t>
            </a:r>
            <a:r>
              <a:rPr lang="en-US" sz="2400" dirty="0" err="1">
                <a:solidFill>
                  <a:srgbClr val="002060"/>
                </a:solidFill>
                <a:ea typeface="+mn-lt"/>
                <a:cs typeface="+mn-lt"/>
              </a:rPr>
              <a:t>val</a:t>
            </a:r>
            <a:r>
              <a:rPr lang="en-US" sz="2400" dirty="0">
                <a:solidFill>
                  <a:srgbClr val="002060"/>
                </a:solidFill>
                <a:ea typeface="+mn-lt"/>
                <a:cs typeface="+mn-lt"/>
              </a:rPr>
              <a:t> flightData2015 = spark .read .option("</a:t>
            </a:r>
            <a:r>
              <a:rPr lang="en-US" sz="2400" dirty="0" err="1">
                <a:solidFill>
                  <a:srgbClr val="002060"/>
                </a:solidFill>
                <a:ea typeface="+mn-lt"/>
                <a:cs typeface="+mn-lt"/>
              </a:rPr>
              <a:t>inferSchema</a:t>
            </a:r>
            <a:r>
              <a:rPr lang="en-US" sz="2400" dirty="0">
                <a:solidFill>
                  <a:srgbClr val="002060"/>
                </a:solidFill>
                <a:ea typeface="+mn-lt"/>
                <a:cs typeface="+mn-lt"/>
              </a:rPr>
              <a:t>", "true") .option("header", "true") .csv("/data/flight-data/csv/2015-summary.csv") 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# in Python </a:t>
            </a: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</a:t>
            </a:r>
            <a:r>
              <a:rPr lang="en-US" sz="2400" dirty="0">
                <a:solidFill>
                  <a:srgbClr val="002060"/>
                </a:solidFill>
                <a:ea typeface="+mn-lt"/>
                <a:cs typeface="+mn-lt"/>
              </a:rPr>
              <a:t>flightData2015 = spark\ .read\ .option("</a:t>
            </a:r>
            <a:r>
              <a:rPr lang="en-US" sz="2400" dirty="0" err="1">
                <a:solidFill>
                  <a:srgbClr val="002060"/>
                </a:solidFill>
                <a:ea typeface="+mn-lt"/>
                <a:cs typeface="+mn-lt"/>
              </a:rPr>
              <a:t>inferSchema</a:t>
            </a:r>
            <a:r>
              <a:rPr lang="en-US" sz="2400" dirty="0">
                <a:solidFill>
                  <a:srgbClr val="002060"/>
                </a:solidFill>
                <a:ea typeface="+mn-lt"/>
                <a:cs typeface="+mn-lt"/>
              </a:rPr>
              <a:t>", "true")\ .option("header", "true")\ .csv("/data/flight-data/csv/2015-summary.csv") </a:t>
            </a:r>
            <a:endParaRPr lang="en-US" sz="2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875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D10-FF89-57A1-2A0A-4BA6504A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An End-to-End Example</a:t>
            </a:r>
            <a:endParaRPr lang="en-US" i="0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62F6-780F-8E37-5821-A246DD486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988" y="1717590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Each of these </a:t>
            </a:r>
            <a:r>
              <a:rPr lang="en-US" dirty="0" err="1">
                <a:ea typeface="+mn-lt"/>
                <a:cs typeface="+mn-lt"/>
              </a:rPr>
              <a:t>DataFrames</a:t>
            </a:r>
            <a:r>
              <a:rPr lang="en-US" dirty="0">
                <a:ea typeface="+mn-lt"/>
                <a:cs typeface="+mn-lt"/>
              </a:rPr>
              <a:t> (in Scala and Python) have a set of columns with an unspecified number of rows.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reason the number of rows is unspecified is because reading data is a transformation, and is therefore a lazy operation.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Reading rows and imposing array like structure on them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flightData2015.take(3)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75D7D69-375F-55D4-7EF8-D84FD2B93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17" y="4163811"/>
            <a:ext cx="8184523" cy="13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0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1F83-02FE-E2C3-A270-3D6267DA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ea typeface="+mj-lt"/>
                <a:cs typeface="+mj-lt"/>
              </a:rPr>
              <a:t>An End-to-End Example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E6097-ADCF-26E6-5D8A-6E7DF156D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941" y="1716754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ea typeface="+mn-lt"/>
                <a:cs typeface="+mn-lt"/>
              </a:rPr>
              <a:t>Sort our data according to the count column.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7D5F286-14EB-91CB-8B33-DCCD5F2C7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2" y="2840275"/>
            <a:ext cx="5909256" cy="1789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C9FB03-4408-3728-CF40-D9C38F8B14C1}"/>
              </a:ext>
            </a:extLst>
          </p:cNvPr>
          <p:cNvSpPr txBox="1"/>
          <p:nvPr/>
        </p:nvSpPr>
        <p:spPr>
          <a:xfrm>
            <a:off x="7987048" y="2717442"/>
            <a:ext cx="371984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dirty="0"/>
              <a:t>Sort does not modify the </a:t>
            </a:r>
            <a:r>
              <a:rPr lang="en-US" dirty="0" err="1"/>
              <a:t>DataFrame</a:t>
            </a:r>
            <a:r>
              <a:rPr lang="en-US" dirty="0"/>
              <a:t>. </a:t>
            </a:r>
            <a:endParaRPr lang="en-US"/>
          </a:p>
          <a:p>
            <a:pPr marL="342900" indent="-342900">
              <a:buFont typeface="Wingdings"/>
              <a:buChar char="Ø"/>
            </a:pPr>
            <a:endParaRPr lang="en-US" dirty="0"/>
          </a:p>
          <a:p>
            <a:pPr marL="342900" indent="-342900">
              <a:buFont typeface="Wingdings"/>
              <a:buChar char="Ø"/>
            </a:pPr>
            <a:r>
              <a:rPr lang="en-US" dirty="0"/>
              <a:t>We use sort as a transformation that returns a new </a:t>
            </a:r>
            <a:r>
              <a:rPr lang="en-US" dirty="0" err="1"/>
              <a:t>DataFrame</a:t>
            </a:r>
            <a:r>
              <a:rPr lang="en-US" dirty="0"/>
              <a:t> by transforming the previous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7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74A6-01BE-1161-2647-CB9BDCB7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An End-to-End Example</a:t>
            </a:r>
            <a:endParaRPr lang="en-US" i="0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9EB9-FC5A-823B-3C55-FB42CCAB4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08" y="1716754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Explain plan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ea typeface="+mn-lt"/>
                <a:cs typeface="+mn-lt"/>
              </a:rPr>
              <a:t>flightData2015.sort("count").explain()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= </a:t>
            </a:r>
            <a:r>
              <a:rPr lang="en-US" sz="2000" dirty="0">
                <a:ea typeface="+mn-lt"/>
                <a:cs typeface="+mn-lt"/>
              </a:rPr>
              <a:t>Physical Plan ==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*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Sort</a:t>
            </a:r>
            <a:r>
              <a:rPr lang="en-US" sz="2000" dirty="0">
                <a:ea typeface="+mn-lt"/>
                <a:cs typeface="+mn-lt"/>
              </a:rPr>
              <a:t> [count#195 ASC NULLS FIRST], true, 0 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+- 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Exchange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rangepartitioning</a:t>
            </a:r>
            <a:r>
              <a:rPr lang="en-US" sz="2000" dirty="0">
                <a:ea typeface="+mn-lt"/>
                <a:cs typeface="+mn-lt"/>
              </a:rPr>
              <a:t>(count#195 ASC NULLS FIRST, 200) 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+- *</a:t>
            </a:r>
            <a:r>
              <a:rPr lang="en-US" sz="2000" dirty="0" err="1">
                <a:solidFill>
                  <a:srgbClr val="FF0000"/>
                </a:solidFill>
                <a:ea typeface="+mn-lt"/>
                <a:cs typeface="+mn-lt"/>
              </a:rPr>
              <a:t>FileScan</a:t>
            </a:r>
            <a:r>
              <a:rPr lang="en-US" sz="2000" dirty="0">
                <a:ea typeface="+mn-lt"/>
                <a:cs typeface="+mn-lt"/>
              </a:rPr>
              <a:t> csv [DEST_COUNTRY_NAME#193,ORIGIN_COUNTRY_NAME#194,count#195] ...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2514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4DB0-EF2F-E711-044C-F6715661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81319"/>
          </a:xfrm>
        </p:spPr>
        <p:txBody>
          <a:bodyPr/>
          <a:lstStyle/>
          <a:p>
            <a:r>
              <a:rPr lang="en-US" i="0">
                <a:ea typeface="+mj-lt"/>
                <a:cs typeface="+mj-lt"/>
              </a:rPr>
              <a:t>An End-to-End Example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F700-1AE1-AC13-837D-D4C90BA8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59" y="1678446"/>
            <a:ext cx="6002216" cy="403009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Above shown execution plan will be executed upon applying an action 'take'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By default, when we perform a shuffle, Spark outputs 200 shuffle partitions.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But we can change the no: by configuring</a:t>
            </a:r>
            <a:endParaRPr lang="en-US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2060"/>
                </a:solidFill>
                <a:ea typeface="+mn-lt"/>
                <a:cs typeface="+mn-lt"/>
              </a:rPr>
              <a:t>spark.conf.set</a:t>
            </a:r>
            <a:r>
              <a:rPr lang="en-US" sz="2400" dirty="0">
                <a:solidFill>
                  <a:srgbClr val="002060"/>
                </a:solidFill>
                <a:ea typeface="+mn-lt"/>
                <a:cs typeface="+mn-lt"/>
              </a:rPr>
              <a:t>("</a:t>
            </a:r>
            <a:r>
              <a:rPr lang="en-US" sz="2400" dirty="0" err="1">
                <a:solidFill>
                  <a:srgbClr val="002060"/>
                </a:solidFill>
                <a:ea typeface="+mn-lt"/>
                <a:cs typeface="+mn-lt"/>
              </a:rPr>
              <a:t>spark.sql.shuffle.partitions</a:t>
            </a:r>
            <a:r>
              <a:rPr lang="en-US" sz="2400" dirty="0">
                <a:solidFill>
                  <a:srgbClr val="002060"/>
                </a:solidFill>
                <a:ea typeface="+mn-lt"/>
                <a:cs typeface="+mn-lt"/>
              </a:rPr>
              <a:t>", "5") 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ea typeface="+mn-lt"/>
                <a:cs typeface="+mn-lt"/>
              </a:rPr>
              <a:t>flightData2015.sort("count").take(2)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ea typeface="+mn-lt"/>
                <a:cs typeface="+mn-lt"/>
              </a:rPr>
              <a:t>... Array([United States,Singapore,1], [</a:t>
            </a:r>
            <a:r>
              <a:rPr lang="en-US" sz="2400" dirty="0" err="1">
                <a:solidFill>
                  <a:srgbClr val="002060"/>
                </a:solidFill>
                <a:ea typeface="+mn-lt"/>
                <a:cs typeface="+mn-lt"/>
              </a:rPr>
              <a:t>Moldova,United</a:t>
            </a:r>
            <a:r>
              <a:rPr lang="en-US" sz="2400" dirty="0">
                <a:solidFill>
                  <a:srgbClr val="002060"/>
                </a:solidFill>
                <a:ea typeface="+mn-lt"/>
                <a:cs typeface="+mn-lt"/>
              </a:rPr>
              <a:t> States,1])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A686E80-26BE-B318-C90D-3B33F2F23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819" y="2084255"/>
            <a:ext cx="5314351" cy="25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84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4DFA-825E-5BB4-D840-3F822CC8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DataFrames and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05D6-0825-4105-D6DA-074508568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user can express your business logic in SQL or </a:t>
            </a:r>
            <a:r>
              <a:rPr lang="en-US" dirty="0" err="1">
                <a:ea typeface="+mn-lt"/>
                <a:cs typeface="+mn-lt"/>
              </a:rPr>
              <a:t>DataFrames</a:t>
            </a:r>
            <a:r>
              <a:rPr lang="en-US" dirty="0">
                <a:ea typeface="+mn-lt"/>
                <a:cs typeface="+mn-lt"/>
              </a:rPr>
              <a:t> (either in R, Python, Scala, or Java) 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 Spark will compile that logic down to an underlying plan before actually executing your code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With Spark SQL, you can register any </a:t>
            </a:r>
            <a:r>
              <a:rPr lang="en-US" dirty="0" err="1">
                <a:ea typeface="+mn-lt"/>
                <a:cs typeface="+mn-lt"/>
              </a:rPr>
              <a:t>DataFrame</a:t>
            </a:r>
            <a:r>
              <a:rPr lang="en-US" dirty="0">
                <a:ea typeface="+mn-lt"/>
                <a:cs typeface="+mn-lt"/>
              </a:rPr>
              <a:t> as a table or view (a temporary table) and query it using pure SQL.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dirty="0"/>
              <a:t>        Ex: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dirty="0"/>
              <a:t>                   </a:t>
            </a:r>
            <a:r>
              <a:rPr lang="en-US" dirty="0">
                <a:solidFill>
                  <a:srgbClr val="00206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flightData2015.createOrReplaceTempView("flight_data_2015") 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General SQL queries can be applied upon this converted  data by using a spark session variable Spark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 SQL query against a </a:t>
            </a:r>
            <a:r>
              <a:rPr lang="en-US" dirty="0" err="1">
                <a:ea typeface="+mn-lt"/>
                <a:cs typeface="+mn-lt"/>
              </a:rPr>
              <a:t>DataFrame</a:t>
            </a:r>
            <a:r>
              <a:rPr lang="en-US" dirty="0">
                <a:ea typeface="+mn-lt"/>
                <a:cs typeface="+mn-lt"/>
              </a:rPr>
              <a:t> returns another </a:t>
            </a:r>
            <a:r>
              <a:rPr lang="en-US" dirty="0" err="1">
                <a:ea typeface="+mn-lt"/>
                <a:cs typeface="+mn-lt"/>
              </a:rPr>
              <a:t>DataFrame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91531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C9AC-A991-68AF-1054-572C29D7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Dataframe 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4758-593A-2775-2FA1-C11EFA30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// in Scala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</a:t>
            </a: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sqlWay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spark.sql</a:t>
            </a:r>
            <a:r>
              <a:rPr lang="en-US" dirty="0">
                <a:ea typeface="+mn-lt"/>
                <a:cs typeface="+mn-lt"/>
              </a:rPr>
              <a:t>(""" SELECT DEST_COUNTRY_NAME, count(1)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FROM flight_data_2015 GROUP BY DEST_COUNTRY_NAME """) 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</a:t>
            </a: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dataFrameWay</a:t>
            </a:r>
            <a:r>
              <a:rPr lang="en-US" dirty="0">
                <a:ea typeface="+mn-lt"/>
                <a:cs typeface="+mn-lt"/>
              </a:rPr>
              <a:t> = flightData2015 .</a:t>
            </a:r>
            <a:r>
              <a:rPr lang="en-US" dirty="0" err="1">
                <a:ea typeface="+mn-lt"/>
                <a:cs typeface="+mn-lt"/>
              </a:rPr>
              <a:t>groupBy</a:t>
            </a:r>
            <a:r>
              <a:rPr lang="en-US" dirty="0">
                <a:ea typeface="+mn-lt"/>
                <a:cs typeface="+mn-lt"/>
              </a:rPr>
              <a:t>('DEST_COUNTRY_NAME) .count()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</a:t>
            </a:r>
            <a:r>
              <a:rPr lang="en-US" dirty="0" err="1">
                <a:ea typeface="+mn-lt"/>
                <a:cs typeface="+mn-lt"/>
              </a:rPr>
              <a:t>sqlWay.explain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</a:t>
            </a:r>
            <a:r>
              <a:rPr lang="en-US" dirty="0" err="1">
                <a:ea typeface="+mn-lt"/>
                <a:cs typeface="+mn-lt"/>
              </a:rPr>
              <a:t>dataFrameWay.explain</a:t>
            </a:r>
          </a:p>
        </p:txBody>
      </p:sp>
    </p:spTree>
    <p:extLst>
      <p:ext uri="{BB962C8B-B14F-4D97-AF65-F5344CB8AC3E}">
        <p14:creationId xmlns:p14="http://schemas.microsoft.com/office/powerpoint/2010/main" val="218179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69D6-09F3-0750-2CB7-58501D83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Application Architecture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DAC635E-7CE0-1C98-D14E-73D50842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54" y="1717419"/>
            <a:ext cx="7025424" cy="46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4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D21797-BDED-DE94-FF73-DD472791A09A}"/>
              </a:ext>
            </a:extLst>
          </p:cNvPr>
          <p:cNvSpPr txBox="1"/>
          <p:nvPr/>
        </p:nvSpPr>
        <p:spPr>
          <a:xfrm>
            <a:off x="1781908" y="855785"/>
            <a:ext cx="8628184" cy="443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                               == Physical Plan ==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r>
              <a:rPr lang="en-US" sz="1600" dirty="0"/>
              <a:t>*</a:t>
            </a:r>
            <a:r>
              <a:rPr lang="en-US" sz="1600" dirty="0" err="1">
                <a:solidFill>
                  <a:srgbClr val="FF0000"/>
                </a:solidFill>
              </a:rPr>
              <a:t>HashAggregate</a:t>
            </a:r>
            <a:r>
              <a:rPr lang="en-US" sz="1600" dirty="0"/>
              <a:t>(keys=[DEST_COUNTRY_NAME#182], functions=[count(1)])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    +- </a:t>
            </a:r>
            <a:r>
              <a:rPr lang="en-US" sz="1600" dirty="0">
                <a:solidFill>
                  <a:srgbClr val="FF0000"/>
                </a:solidFill>
              </a:rPr>
              <a:t>Exchange</a:t>
            </a:r>
            <a:r>
              <a:rPr lang="en-US" sz="1600" dirty="0"/>
              <a:t> </a:t>
            </a:r>
            <a:r>
              <a:rPr lang="en-US" sz="1600" dirty="0" err="1"/>
              <a:t>hashpartitioning</a:t>
            </a:r>
            <a:r>
              <a:rPr lang="en-US" sz="1600" dirty="0"/>
              <a:t>(DEST_COUNTRY_NAME#182, 5) 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         +- *</a:t>
            </a:r>
            <a:r>
              <a:rPr lang="en-US" sz="1600" dirty="0" err="1">
                <a:solidFill>
                  <a:srgbClr val="FF0000"/>
                </a:solidFill>
              </a:rPr>
              <a:t>HashAggregate</a:t>
            </a:r>
            <a:r>
              <a:rPr lang="en-US" sz="1600" dirty="0"/>
              <a:t>(keys=[DEST_COUNTRY_NAME#182], functions=[</a:t>
            </a:r>
            <a:r>
              <a:rPr lang="en-US" sz="1600" dirty="0" err="1"/>
              <a:t>partial_count</a:t>
            </a:r>
            <a:r>
              <a:rPr lang="en-US" sz="1600" dirty="0"/>
              <a:t>(1)]) 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             +- *</a:t>
            </a:r>
            <a:r>
              <a:rPr lang="en-US" sz="1600" dirty="0" err="1">
                <a:solidFill>
                  <a:srgbClr val="FF0000"/>
                </a:solidFill>
              </a:rPr>
              <a:t>FileScan</a:t>
            </a:r>
            <a:r>
              <a:rPr lang="en-US" sz="1600" dirty="0"/>
              <a:t> csv [DEST_COUNTRY_NAME#182] ... </a:t>
            </a:r>
            <a:endParaRPr lang="en-US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dirty="0"/>
              <a:t>                                == Physical Plan ==</a:t>
            </a:r>
          </a:p>
          <a:p>
            <a:pPr>
              <a:lnSpc>
                <a:spcPct val="150000"/>
              </a:lnSpc>
            </a:pPr>
            <a:r>
              <a:rPr lang="en-US" dirty="0"/>
              <a:t> *</a:t>
            </a:r>
            <a:r>
              <a:rPr lang="en-US" dirty="0" err="1">
                <a:solidFill>
                  <a:srgbClr val="FF0000"/>
                </a:solidFill>
              </a:rPr>
              <a:t>HashAggregate</a:t>
            </a:r>
            <a:r>
              <a:rPr lang="en-US" dirty="0"/>
              <a:t>(keys=[DEST_COUNTRY_NAME#182], functions=[count(1)]) </a:t>
            </a:r>
          </a:p>
          <a:p>
            <a:pPr>
              <a:lnSpc>
                <a:spcPct val="150000"/>
              </a:lnSpc>
            </a:pPr>
            <a:r>
              <a:rPr lang="en-US" dirty="0"/>
              <a:t>    +- </a:t>
            </a:r>
            <a:r>
              <a:rPr lang="en-US" dirty="0">
                <a:solidFill>
                  <a:srgbClr val="FF0000"/>
                </a:solidFill>
              </a:rPr>
              <a:t>Exchange</a:t>
            </a:r>
            <a:r>
              <a:rPr lang="en-US" dirty="0"/>
              <a:t> </a:t>
            </a:r>
            <a:r>
              <a:rPr lang="en-US" dirty="0" err="1"/>
              <a:t>hashpartitioning</a:t>
            </a:r>
            <a:r>
              <a:rPr lang="en-US" dirty="0"/>
              <a:t>(DEST_COUNTRY_NAME#182, 5)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+- *</a:t>
            </a:r>
            <a:r>
              <a:rPr lang="en-US" dirty="0" err="1">
                <a:solidFill>
                  <a:srgbClr val="FF0000"/>
                </a:solidFill>
              </a:rPr>
              <a:t>HashAggregate</a:t>
            </a:r>
            <a:r>
              <a:rPr lang="en-US" dirty="0"/>
              <a:t>(keys=[DEST_COUNTRY_NAME#182], functions=[</a:t>
            </a:r>
            <a:r>
              <a:rPr lang="en-US" dirty="0" err="1"/>
              <a:t>partial_count</a:t>
            </a:r>
            <a:r>
              <a:rPr lang="en-US" dirty="0"/>
              <a:t>(1)]) 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+- *</a:t>
            </a:r>
            <a:r>
              <a:rPr lang="en-US" dirty="0" err="1">
                <a:solidFill>
                  <a:srgbClr val="FF0000"/>
                </a:solidFill>
              </a:rPr>
              <a:t>FileScan</a:t>
            </a:r>
            <a:r>
              <a:rPr lang="en-US" dirty="0"/>
              <a:t> csv [DEST_COUNTRY_NAME#182] 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11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C6A8-2075-AD20-594A-FDF061E2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Example Dataframe Querying</a:t>
            </a:r>
            <a:endParaRPr lang="en-US" i="0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A6D4-1B03-088A-3FD0-4D089DF82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5" y="1481797"/>
            <a:ext cx="10058400" cy="472885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We will use the max function, to establish the maximum number of flights to and from any given location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ea typeface="+mn-lt"/>
                <a:cs typeface="+mn-lt"/>
              </a:rPr>
              <a:t>SQL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</a:t>
            </a:r>
            <a:r>
              <a:rPr lang="en-US" sz="28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sz="2800" dirty="0" err="1">
                <a:solidFill>
                  <a:srgbClr val="FF0000"/>
                </a:solidFill>
                <a:ea typeface="+mn-lt"/>
                <a:cs typeface="+mn-lt"/>
              </a:rPr>
              <a:t>spark.sql</a:t>
            </a:r>
            <a:r>
              <a:rPr lang="en-US" sz="2800" dirty="0">
                <a:solidFill>
                  <a:srgbClr val="FF0000"/>
                </a:solidFill>
                <a:ea typeface="+mn-lt"/>
                <a:cs typeface="+mn-lt"/>
              </a:rPr>
              <a:t>("SELECT max(count) from flight_data_2015").take(1)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2060"/>
                </a:solidFill>
                <a:ea typeface="+mn-lt"/>
                <a:cs typeface="+mn-lt"/>
              </a:rPr>
              <a:t>DataFrame</a:t>
            </a:r>
            <a:r>
              <a:rPr lang="en-US" sz="2800" dirty="0">
                <a:solidFill>
                  <a:srgbClr val="002060"/>
                </a:solidFill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        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  </a:t>
            </a:r>
            <a:r>
              <a:rPr lang="en-US" sz="2800" dirty="0">
                <a:solidFill>
                  <a:srgbClr val="FF0000"/>
                </a:solidFill>
                <a:ea typeface="+mn-lt"/>
                <a:cs typeface="+mn-lt"/>
              </a:rPr>
              <a:t>// in Scala 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 import </a:t>
            </a:r>
            <a:r>
              <a:rPr lang="en-US" sz="2800" dirty="0" err="1">
                <a:ea typeface="+mn-lt"/>
                <a:cs typeface="+mn-lt"/>
              </a:rPr>
              <a:t>org.apache.spark.sql.functions.max</a:t>
            </a:r>
            <a:r>
              <a:rPr lang="en-US" sz="2800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 flightData2015.select(max("count")).take(1) 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</a:t>
            </a:r>
            <a:r>
              <a:rPr lang="en-US" sz="2800" dirty="0">
                <a:solidFill>
                  <a:srgbClr val="FF0000"/>
                </a:solidFill>
                <a:ea typeface="+mn-lt"/>
                <a:cs typeface="+mn-lt"/>
              </a:rPr>
              <a:t># in Python 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from </a:t>
            </a:r>
            <a:r>
              <a:rPr lang="en-US" sz="2800" dirty="0" err="1">
                <a:ea typeface="+mn-lt"/>
                <a:cs typeface="+mn-lt"/>
              </a:rPr>
              <a:t>pyspark.sql.functions</a:t>
            </a:r>
            <a:r>
              <a:rPr lang="en-US" sz="2800" dirty="0">
                <a:ea typeface="+mn-lt"/>
                <a:cs typeface="+mn-lt"/>
              </a:rPr>
              <a:t> import max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flightData2015.select(max("count")).take(1) 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4486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2372-28A9-15D1-69D6-AD6D2D2E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54990"/>
          </a:xfrm>
        </p:spPr>
        <p:txBody>
          <a:bodyPr/>
          <a:lstStyle/>
          <a:p>
            <a:r>
              <a:rPr lang="en-US"/>
              <a:t>Example Dataframe Querying-  SQL</a:t>
            </a:r>
            <a:endParaRPr lang="en-US" i="0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F6830-7DB4-EF35-2A3E-B2FDDA834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5" y="1575582"/>
            <a:ext cx="10058400" cy="4705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// in Scala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val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maxSql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= 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spark.sql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(""" SELECT DEST_COUNTRY_NAME, sum(count) as 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destination_total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FROM flight_data_2015 GROUP BY DEST_COUNTRY_NAME ORDER BY sum(count) DESC LIMIT 5 """)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maxSql.show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# in Python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maxSql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= 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spark.sql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(""" SELECT DEST_COUNTRY_NAME, sum(count) as 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destination_total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FROM flight_data_2015 GROUP BY DEST_COUNTRY_NAME ORDER BY sum(count) DESC LIMIT 5 """)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maxSql.show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() </a:t>
            </a:r>
            <a:endParaRPr lang="en-US">
              <a:solidFill>
                <a:srgbClr val="00206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9B94ACE-6FE7-4C72-1EF3-F080AC48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126" y="4445053"/>
            <a:ext cx="3189157" cy="176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55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53F8-649F-8403-FC68-D1B55566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139" y="1909391"/>
            <a:ext cx="5034367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// in Scala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import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org.apache.spark.sql.functions.desc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flightData2015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                 .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groupBy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("DEST_COUNTRY_NAME")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                 .sum("count")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                 .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withColumnRenamed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("sum(count)", "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destination_total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")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                 .sort(desc("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destination_total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"))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                 .limit(5) .show() 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5844AF-6C75-7EAB-0F33-9258C200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376" y="733001"/>
            <a:ext cx="10058400" cy="854990"/>
          </a:xfrm>
        </p:spPr>
        <p:txBody>
          <a:bodyPr/>
          <a:lstStyle/>
          <a:p>
            <a:r>
              <a:rPr lang="en-US" dirty="0"/>
              <a:t>Example </a:t>
            </a:r>
            <a:r>
              <a:rPr lang="en-US" err="1"/>
              <a:t>Dataframe</a:t>
            </a:r>
            <a:r>
              <a:rPr lang="en-US"/>
              <a:t> Querying -  </a:t>
            </a:r>
            <a:r>
              <a:rPr lang="en-US" err="1"/>
              <a:t>DataFrame</a:t>
            </a:r>
            <a:endParaRPr lang="en-US" i="0" err="1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33F715-D751-2019-C34E-A1211BC8D7D2}"/>
              </a:ext>
            </a:extLst>
          </p:cNvPr>
          <p:cNvSpPr txBox="1">
            <a:spLocks/>
          </p:cNvSpPr>
          <p:nvPr/>
        </p:nvSpPr>
        <p:spPr>
          <a:xfrm>
            <a:off x="5997844" y="1545181"/>
            <a:ext cx="5408909" cy="3849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# in Python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from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pyspark.sql.functions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import desc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flightData2015\ 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      .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groupBy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("DEST_COUNTRY_NAME")\                              .sum("count")\                                                                    .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withColumnRenamed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("sum(count)",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"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destination_total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")\ 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.sort(desc("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destination_total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"))\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.limit(5)\ .show() 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96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90E2-71A4-9172-7D3F-43B45C10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Spark Toolkit –Running Production Applications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8855-39AD-F619-A05D-73089307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Spark also makes it easy to turn your interactive exploration into production applications with spark-submit, a built-in command-line tool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It lets you send your application code to a cluster and launch it to execute there. Upon submission, the application will run until it exits (completes the task) or encounters an error.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All Spark’s support cluster managers including Standalone, Mesos, and YARN will accommodate this functionality.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You can write applications in any of Spark’s supported languages and then submit them for execution.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89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C3B2-29A4-130E-06AD-4C7270DE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Running Production Applications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78EFC-4A28-ED72-F86A-61558EFC9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mbria"/>
                <a:ea typeface="Cambria"/>
              </a:rPr>
              <a:t>./bin/spark-submit \</a:t>
            </a:r>
            <a:endParaRPr lang="en-US" dirty="0">
              <a:latin typeface="Cambria"/>
              <a:ea typeface="Cambria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dirty="0">
                <a:latin typeface="Cambria"/>
                <a:ea typeface="Cambria"/>
              </a:rPr>
              <a:t>-class </a:t>
            </a:r>
            <a:r>
              <a:rPr lang="en-US" dirty="0" err="1">
                <a:latin typeface="Cambria"/>
                <a:ea typeface="Cambria"/>
              </a:rPr>
              <a:t>org.apache.spark.examples.SparkPi</a:t>
            </a:r>
            <a:r>
              <a:rPr lang="en-US" dirty="0">
                <a:latin typeface="Cambria"/>
                <a:ea typeface="Cambria"/>
              </a:rPr>
              <a:t> \</a:t>
            </a:r>
            <a:endParaRPr lang="en-US" dirty="0">
              <a:latin typeface="Cambria"/>
              <a:ea typeface="Cambria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dirty="0">
                <a:latin typeface="Cambria"/>
                <a:ea typeface="Cambria"/>
              </a:rPr>
              <a:t> --master local \</a:t>
            </a:r>
            <a:endParaRPr lang="en-US" dirty="0">
              <a:latin typeface="Cambria"/>
              <a:ea typeface="Cambria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dirty="0">
                <a:latin typeface="Cambria"/>
                <a:ea typeface="Cambria"/>
              </a:rPr>
              <a:t>./examples/jars/spark-examples_2.11-2.2.0.jar 10</a:t>
            </a:r>
            <a:endParaRPr lang="en-US" dirty="0">
              <a:latin typeface="Cambria"/>
              <a:ea typeface="Cambria"/>
              <a:cs typeface="+mn-lt"/>
            </a:endParaRPr>
          </a:p>
          <a:p>
            <a:pPr marL="0" indent="0">
              <a:buClr>
                <a:srgbClr val="262626"/>
              </a:buClr>
              <a:buNone/>
            </a:pPr>
            <a:endParaRPr lang="en-US" dirty="0">
              <a:latin typeface="Cambria"/>
              <a:ea typeface="Cambria"/>
            </a:endParaRPr>
          </a:p>
          <a:p>
            <a:pPr marL="0" indent="0">
              <a:buNone/>
            </a:pPr>
            <a:r>
              <a:rPr lang="en-US" dirty="0">
                <a:latin typeface="Cambria"/>
                <a:ea typeface="Cambria"/>
              </a:rPr>
              <a:t> </a:t>
            </a:r>
            <a:r>
              <a:rPr lang="en-US" dirty="0">
                <a:solidFill>
                  <a:srgbClr val="FF0000"/>
                </a:solidFill>
                <a:latin typeface="Cambria"/>
                <a:ea typeface="Cambria"/>
              </a:rPr>
              <a:t>master- </a:t>
            </a:r>
            <a:r>
              <a:rPr lang="en-US" dirty="0">
                <a:latin typeface="Cambria"/>
                <a:ea typeface="Cambria"/>
              </a:rPr>
              <a:t>used to specify the cluster manager upon which the code has to be executed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mbria"/>
                <a:ea typeface="Cambria"/>
              </a:rPr>
              <a:t>class – </a:t>
            </a:r>
            <a:r>
              <a:rPr lang="en-US" dirty="0">
                <a:latin typeface="Cambria"/>
                <a:ea typeface="Cambria"/>
              </a:rPr>
              <a:t>used to specify the class name to be executed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mbria"/>
                <a:ea typeface="Cambria"/>
              </a:rPr>
              <a:t>Jar file – </a:t>
            </a:r>
            <a:r>
              <a:rPr lang="en-US" dirty="0">
                <a:latin typeface="Cambria"/>
                <a:ea typeface="Cambria"/>
              </a:rPr>
              <a:t>specifies the location of the desired file</a:t>
            </a:r>
          </a:p>
          <a:p>
            <a:pPr marL="0" indent="0">
              <a:buNone/>
            </a:pPr>
            <a:endParaRPr lang="en-US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41564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FB6D-0724-49D1-08F8-867AA159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ea typeface="+mj-lt"/>
                <a:cs typeface="+mj-lt"/>
              </a:rPr>
              <a:t>Datasets: Type-Safe Structured APIs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9706C-B6B5-950F-38A7-EEEA5316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Cambria"/>
                <a:ea typeface="+mn-lt"/>
                <a:cs typeface="+mn-lt"/>
              </a:rPr>
              <a:t>Dataset is a type-safe version of Spark’s structured API </a:t>
            </a:r>
          </a:p>
          <a:p>
            <a:pPr>
              <a:buClr>
                <a:srgbClr val="262626"/>
              </a:buClr>
            </a:pPr>
            <a:r>
              <a:rPr lang="en-US" dirty="0">
                <a:latin typeface="Cambria"/>
                <a:ea typeface="+mn-lt"/>
                <a:cs typeface="+mn-lt"/>
              </a:rPr>
              <a:t>It can be used for writing statically typed code in Java and Scala</a:t>
            </a:r>
          </a:p>
          <a:p>
            <a:pPr>
              <a:buClr>
                <a:srgbClr val="262626"/>
              </a:buClr>
            </a:pPr>
            <a:r>
              <a:rPr lang="en-US" dirty="0">
                <a:latin typeface="Cambria"/>
                <a:ea typeface="+mn-lt"/>
                <a:cs typeface="+mn-lt"/>
              </a:rPr>
              <a:t>The Dataset API is not available in Python and R, because those languages are dynamically typed. </a:t>
            </a:r>
          </a:p>
          <a:p>
            <a:pPr>
              <a:buClr>
                <a:srgbClr val="262626"/>
              </a:buClr>
            </a:pPr>
            <a:r>
              <a:rPr lang="en-US" dirty="0">
                <a:latin typeface="Cambria"/>
                <a:ea typeface="+mn-lt"/>
                <a:cs typeface="+mn-lt"/>
              </a:rPr>
              <a:t>The Dataset API gives users the ability to assign a Java/Scala class to the records within a </a:t>
            </a:r>
            <a:r>
              <a:rPr lang="en-US" dirty="0" err="1">
                <a:latin typeface="Cambria"/>
                <a:ea typeface="+mn-lt"/>
                <a:cs typeface="+mn-lt"/>
              </a:rPr>
              <a:t>DataFrame</a:t>
            </a:r>
            <a:r>
              <a:rPr lang="en-US" dirty="0">
                <a:latin typeface="Cambria"/>
                <a:ea typeface="+mn-lt"/>
                <a:cs typeface="+mn-lt"/>
              </a:rPr>
              <a:t> and manipulate it as a collection of typed objects, similar to a Java </a:t>
            </a:r>
            <a:r>
              <a:rPr lang="en-US" dirty="0" err="1">
                <a:latin typeface="Cambria"/>
                <a:ea typeface="+mn-lt"/>
                <a:cs typeface="+mn-lt"/>
              </a:rPr>
              <a:t>ArrayList</a:t>
            </a:r>
            <a:r>
              <a:rPr lang="en-US" dirty="0">
                <a:latin typeface="Cambria"/>
                <a:ea typeface="+mn-lt"/>
                <a:cs typeface="+mn-lt"/>
              </a:rPr>
              <a:t> or Scala Seq.</a:t>
            </a:r>
          </a:p>
          <a:p>
            <a:pPr>
              <a:buClr>
                <a:srgbClr val="262626"/>
              </a:buClr>
            </a:pPr>
            <a:r>
              <a:rPr lang="en-US" dirty="0">
                <a:latin typeface="Cambria"/>
                <a:ea typeface="+mn-lt"/>
                <a:cs typeface="+mn-lt"/>
              </a:rPr>
              <a:t>The APIs available on Datasets are type-safe, meaning that you cannot accidentally view the objects in a Dataset as being of another class than the class you put in initially.</a:t>
            </a:r>
          </a:p>
          <a:p>
            <a:pPr>
              <a:buClr>
                <a:srgbClr val="262626"/>
              </a:buClr>
            </a:pPr>
            <a:r>
              <a:rPr lang="en-US" dirty="0">
                <a:latin typeface="Cambria"/>
                <a:ea typeface="+mn-lt"/>
                <a:cs typeface="+mn-lt"/>
              </a:rPr>
              <a:t>The Dataset class is parameterized with the type of object contained inside: Dataset in Java and Dataset[T] in Scala.</a:t>
            </a:r>
          </a:p>
          <a:p>
            <a:pPr>
              <a:buClr>
                <a:srgbClr val="262626"/>
              </a:buClr>
            </a:pPr>
            <a:r>
              <a:rPr lang="en-US" dirty="0">
                <a:latin typeface="Cambria"/>
                <a:ea typeface="+mn-lt"/>
                <a:cs typeface="+mn-lt"/>
              </a:rPr>
              <a:t>Datasets  can be used only when you need or want to</a:t>
            </a:r>
            <a:endParaRPr lang="en-US" dirty="0">
              <a:latin typeface="Cambria"/>
              <a:ea typeface="Cambria"/>
            </a:endParaRPr>
          </a:p>
          <a:p>
            <a:pPr>
              <a:buClr>
                <a:srgbClr val="262626"/>
              </a:buClr>
            </a:pPr>
            <a:r>
              <a:rPr lang="en-US" dirty="0">
                <a:latin typeface="Cambria"/>
                <a:ea typeface="+mn-lt"/>
                <a:cs typeface="+mn-lt"/>
              </a:rPr>
              <a:t>After we’ve performed our manipulations, Spark can automatically turn it back into a </a:t>
            </a:r>
            <a:r>
              <a:rPr lang="en-US" dirty="0" err="1">
                <a:latin typeface="Cambria"/>
                <a:ea typeface="+mn-lt"/>
                <a:cs typeface="+mn-lt"/>
              </a:rPr>
              <a:t>DataFrame</a:t>
            </a:r>
            <a:r>
              <a:rPr lang="en-US" dirty="0">
                <a:latin typeface="Cambria"/>
                <a:ea typeface="+mn-lt"/>
                <a:cs typeface="+mn-lt"/>
              </a:rPr>
              <a:t>, and we can manipulate it further by using the hundreds of functions that Spark includes.</a:t>
            </a:r>
            <a:endParaRPr lang="en-US" dirty="0">
              <a:latin typeface="Cambria"/>
              <a:ea typeface="Cambria"/>
            </a:endParaRPr>
          </a:p>
          <a:p>
            <a:pPr>
              <a:buClr>
                <a:srgbClr val="262626"/>
              </a:buClr>
            </a:pPr>
            <a:endParaRPr lang="en-US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94407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C9B5-2B4E-685B-93D4-34FE998D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2BD5-D3C6-FCE9-B4B6-593D366B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954" y="1927274"/>
            <a:ext cx="8428893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18" charset="0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When the operation(s) you would like to perform cannot be expressed using </a:t>
            </a:r>
            <a:r>
              <a:rPr lang="en-US" dirty="0" err="1">
                <a:latin typeface="Cambria"/>
                <a:ea typeface="+mn-lt"/>
                <a:cs typeface="+mn-lt"/>
              </a:rPr>
              <a:t>DataFrame</a:t>
            </a:r>
            <a:r>
              <a:rPr lang="en-US" dirty="0">
                <a:latin typeface="Cambria"/>
                <a:ea typeface="+mn-lt"/>
                <a:cs typeface="+mn-lt"/>
              </a:rPr>
              <a:t> manipulations </a:t>
            </a:r>
            <a:endParaRPr lang="en-US">
              <a:latin typeface="Cambria"/>
              <a:ea typeface="Cambria"/>
            </a:endParaRPr>
          </a:p>
          <a:p>
            <a:pPr>
              <a:buFont typeface="Wingdings" pitchFamily="18" charset="0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When you want or need type-safety, and you’re willing to accept the cost of performance to achieve it</a:t>
            </a:r>
            <a:endParaRPr lang="en-US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60413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0017-4EB0-6760-2539-698A2782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F4D8-81D8-1C70-254F-ECF0FB5F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Example showing how you can use both type-safe functions and </a:t>
            </a:r>
            <a:r>
              <a:rPr lang="en-US" dirty="0" err="1">
                <a:ea typeface="+mn-lt"/>
                <a:cs typeface="+mn-lt"/>
              </a:rPr>
              <a:t>DataFrame</a:t>
            </a:r>
            <a:r>
              <a:rPr lang="en-US" dirty="0">
                <a:ea typeface="+mn-lt"/>
                <a:cs typeface="+mn-lt"/>
              </a:rPr>
              <a:t>-like SQL expressions to quickly write business logic: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solidFill>
                  <a:srgbClr val="002060"/>
                </a:solidFill>
                <a:ea typeface="+mn-lt"/>
                <a:cs typeface="+mn-lt"/>
              </a:rPr>
              <a:t>// in Scala 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        case class Flight(DEST_COUNTRY_NAME: String, ORIGIN_COUNTRY_NAME: String, count: </a:t>
            </a:r>
            <a:r>
              <a:rPr lang="en-US" dirty="0" err="1">
                <a:ea typeface="+mn-lt"/>
                <a:cs typeface="+mn-lt"/>
              </a:rPr>
              <a:t>BigInt</a:t>
            </a:r>
            <a:r>
              <a:rPr lang="en-US" dirty="0">
                <a:ea typeface="+mn-lt"/>
                <a:cs typeface="+mn-lt"/>
              </a:rPr>
              <a:t>)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</a:t>
            </a: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flightsDF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spark.read</a:t>
            </a:r>
            <a:r>
              <a:rPr lang="en-US" dirty="0">
                <a:ea typeface="+mn-lt"/>
                <a:cs typeface="+mn-lt"/>
              </a:rPr>
              <a:t> .parquet("/data/flight-data/parquet/2010-summary.parquet/")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 </a:t>
            </a: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flights = flightsDF.as[Flight]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flights .filter(</a:t>
            </a:r>
            <a:r>
              <a:rPr lang="en-US" dirty="0" err="1">
                <a:ea typeface="+mn-lt"/>
                <a:cs typeface="+mn-lt"/>
              </a:rPr>
              <a:t>flight_row</a:t>
            </a:r>
            <a:r>
              <a:rPr lang="en-US" dirty="0">
                <a:ea typeface="+mn-lt"/>
                <a:cs typeface="+mn-lt"/>
              </a:rPr>
              <a:t> =&gt; </a:t>
            </a:r>
            <a:r>
              <a:rPr lang="en-US" dirty="0" err="1">
                <a:ea typeface="+mn-lt"/>
                <a:cs typeface="+mn-lt"/>
              </a:rPr>
              <a:t>flight_row.ORIGIN_COUNTRY_NAME</a:t>
            </a:r>
            <a:r>
              <a:rPr lang="en-US" dirty="0">
                <a:ea typeface="+mn-lt"/>
                <a:cs typeface="+mn-lt"/>
              </a:rPr>
              <a:t> != "Canada") .map(</a:t>
            </a:r>
            <a:r>
              <a:rPr lang="en-US" dirty="0" err="1">
                <a:ea typeface="+mn-lt"/>
                <a:cs typeface="+mn-lt"/>
              </a:rPr>
              <a:t>flight_row</a:t>
            </a:r>
            <a:r>
              <a:rPr lang="en-US" dirty="0">
                <a:ea typeface="+mn-lt"/>
                <a:cs typeface="+mn-lt"/>
              </a:rPr>
              <a:t> =&gt; </a:t>
            </a:r>
            <a:r>
              <a:rPr lang="en-US" dirty="0" err="1">
                <a:ea typeface="+mn-lt"/>
                <a:cs typeface="+mn-lt"/>
              </a:rPr>
              <a:t>flight_row</a:t>
            </a:r>
            <a:r>
              <a:rPr lang="en-US" dirty="0">
                <a:ea typeface="+mn-lt"/>
                <a:cs typeface="+mn-lt"/>
              </a:rPr>
              <a:t>) .take(5)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55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445D-D3E1-9AD4-12B9-BBD416D9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ea typeface="+mj-lt"/>
                <a:cs typeface="+mj-lt"/>
              </a:rPr>
              <a:t>Structured Streaming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959B-5E65-574F-DBAE-290319D6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Structured Streaming is a high-level API for stream processing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With Structured Streaming, you can take the same operations that you perform in batch mode using Spark’s structured APIs and run them in a streaming fashion. This can reduce latency and allow for incremental processing</a:t>
            </a:r>
          </a:p>
          <a:p>
            <a:pPr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Structured Streaming allows us to rapidly and quickly extract value out of streaming systems with virtually no </a:t>
            </a:r>
            <a:r>
              <a:rPr lang="en-US" dirty="0">
                <a:ea typeface="+mn-lt"/>
                <a:cs typeface="+mn-lt"/>
              </a:rPr>
              <a:t>code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2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911D-8374-B834-1E60-59AA3EB0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Application Architecture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EB2B327-5602-EC9C-0033-7583BF6AA65F}"/>
              </a:ext>
            </a:extLst>
          </p:cNvPr>
          <p:cNvSpPr txBox="1"/>
          <p:nvPr/>
        </p:nvSpPr>
        <p:spPr>
          <a:xfrm>
            <a:off x="1202028" y="2017690"/>
            <a:ext cx="4612245" cy="34163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Driver Responsibilities:</a:t>
            </a:r>
          </a:p>
          <a:p>
            <a:endParaRPr lang="en-US" sz="2800" dirty="0"/>
          </a:p>
          <a:p>
            <a:pPr marL="285750" indent="-285750">
              <a:buFont typeface="Wingdings"/>
              <a:buChar char="Ø"/>
            </a:pPr>
            <a:r>
              <a:rPr lang="en-US" sz="2000" dirty="0"/>
              <a:t>Maintaining information about spark application</a:t>
            </a:r>
          </a:p>
          <a:p>
            <a:pPr marL="285750" indent="-285750">
              <a:buFont typeface="Wingdings"/>
              <a:buChar char="Ø"/>
            </a:pPr>
            <a:endParaRPr lang="en-US" sz="2000" dirty="0"/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ea typeface="+mn-lt"/>
                <a:cs typeface="+mn-lt"/>
              </a:rPr>
              <a:t>Responding to a user’s program or input;</a:t>
            </a:r>
          </a:p>
          <a:p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ea typeface="+mn-lt"/>
                <a:cs typeface="+mn-lt"/>
              </a:rPr>
              <a:t>Analyzing, distributing, and scheduling work across the executors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6E70E711-4D66-B7F4-7FD8-3EF642A2BD9F}"/>
              </a:ext>
            </a:extLst>
          </p:cNvPr>
          <p:cNvSpPr txBox="1"/>
          <p:nvPr/>
        </p:nvSpPr>
        <p:spPr>
          <a:xfrm>
            <a:off x="6224788" y="2017690"/>
            <a:ext cx="4612245" cy="280076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Executor Responsibilities:</a:t>
            </a:r>
          </a:p>
          <a:p>
            <a:endParaRPr lang="en-US" sz="2800" dirty="0"/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ea typeface="+mn-lt"/>
                <a:cs typeface="+mn-lt"/>
              </a:rPr>
              <a:t>Executing code assigned to it by the driver</a:t>
            </a:r>
            <a:endParaRPr lang="en-US" dirty="0"/>
          </a:p>
          <a:p>
            <a:pPr marL="285750" indent="-285750">
              <a:buFont typeface="Wingdings"/>
              <a:buChar char="Ø"/>
            </a:pPr>
            <a:endParaRPr lang="en-US" sz="2000" dirty="0"/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ea typeface="+mn-lt"/>
                <a:cs typeface="+mn-lt"/>
              </a:rPr>
              <a:t>Reporting the state of the computation on that executor back to the driver node</a:t>
            </a:r>
            <a:endParaRPr lang="en-US" dirty="0"/>
          </a:p>
          <a:p>
            <a:pPr marL="285750" indent="-285750">
              <a:buFont typeface="Wingdings"/>
              <a:buChar char="Ø"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BA1B3-EDCD-7338-1660-4BF71E54B9E5}"/>
              </a:ext>
            </a:extLst>
          </p:cNvPr>
          <p:cNvSpPr txBox="1"/>
          <p:nvPr/>
        </p:nvSpPr>
        <p:spPr>
          <a:xfrm>
            <a:off x="6226935" y="4778061"/>
            <a:ext cx="4986270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Cluster Manager</a:t>
            </a:r>
          </a:p>
          <a:p>
            <a:endParaRPr lang="en-US" b="1" dirty="0"/>
          </a:p>
          <a:p>
            <a:pPr marL="285750" indent="-285750">
              <a:buFont typeface="Wingdings"/>
              <a:buChar char="Ø"/>
            </a:pPr>
            <a:r>
              <a:rPr lang="en-US" dirty="0"/>
              <a:t> </a:t>
            </a:r>
            <a:r>
              <a:rPr lang="en-US" sz="2000" dirty="0"/>
              <a:t>Managing and coordinating the execution of tasks on data across a cluster of computers. </a:t>
            </a:r>
          </a:p>
        </p:txBody>
      </p:sp>
    </p:spTree>
    <p:extLst>
      <p:ext uri="{BB962C8B-B14F-4D97-AF65-F5344CB8AC3E}">
        <p14:creationId xmlns:p14="http://schemas.microsoft.com/office/powerpoint/2010/main" val="1048019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AB68-40E0-5E24-D3EE-447418D3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Retail Dataset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61E58-872A-C2A5-8E41-0DBAB00C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InvoiceNo,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StockCode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,Description,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Quantity,InvoiceDate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,UnitPrice,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CustomerID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,Country</a:t>
            </a:r>
            <a:r>
              <a:rPr lang="en-US" dirty="0">
                <a:ea typeface="+mn-lt"/>
                <a:cs typeface="+mn-lt"/>
              </a:rPr>
              <a:t> 536365,85123A,WHITE HANGING HEART T-LIGHT HOLDER,6,2010-12-01 08:26:00,2.55,17... 536365,71053,WHITE METAL LANTERN,6,2010-12-01 08:26:00,3.39,17850.0,United Kin... 536365,84406B,CREAM CUPID HEARTS COAT HANGER,8,2010-12-01 08:26:00,2.75,17850...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38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CC63-0155-13BF-E230-C0CDCB9F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ea typeface="+mj-lt"/>
                <a:cs typeface="+mj-lt"/>
              </a:rPr>
              <a:t>Analyze the data as a static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6BF4-FDB1-B7DC-1FAF-539D81303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2073431"/>
            <a:ext cx="4407725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// in Scala </a:t>
            </a:r>
            <a:endParaRPr lang="en-US"/>
          </a:p>
          <a:p>
            <a:pPr marL="0" indent="0">
              <a:buClr>
                <a:srgbClr val="262626"/>
              </a:buClr>
              <a:buNone/>
            </a:pP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staticDataFrame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spark.read.format</a:t>
            </a:r>
            <a:r>
              <a:rPr lang="en-US" dirty="0">
                <a:ea typeface="+mn-lt"/>
                <a:cs typeface="+mn-lt"/>
              </a:rPr>
              <a:t>("csv")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            .option("header", "true") </a:t>
            </a:r>
            <a:endParaRPr lang="en-US" dirty="0" err="1">
              <a:ea typeface="+mn-lt"/>
              <a:cs typeface="+mn-lt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            .option("</a:t>
            </a:r>
            <a:r>
              <a:rPr lang="en-US" dirty="0" err="1">
                <a:ea typeface="+mn-lt"/>
                <a:cs typeface="+mn-lt"/>
              </a:rPr>
              <a:t>inferSchema</a:t>
            </a:r>
            <a:r>
              <a:rPr lang="en-US" dirty="0">
                <a:ea typeface="+mn-lt"/>
                <a:cs typeface="+mn-lt"/>
              </a:rPr>
              <a:t>", "true")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            .load("/data/retail-data/by-day/*.csv")</a:t>
            </a:r>
          </a:p>
          <a:p>
            <a:pPr marL="0" indent="0">
              <a:buClr>
                <a:srgbClr val="262626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staticDataFrame.createOrReplaceTempView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retail_data</a:t>
            </a:r>
            <a:r>
              <a:rPr lang="en-US" dirty="0">
                <a:ea typeface="+mn-lt"/>
                <a:cs typeface="+mn-lt"/>
              </a:rPr>
              <a:t>") 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staticSchema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staticDataFrame.schema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018ADE-D1B6-4E4D-6049-68FDB7DCFD5D}"/>
              </a:ext>
            </a:extLst>
          </p:cNvPr>
          <p:cNvSpPr txBox="1">
            <a:spLocks/>
          </p:cNvSpPr>
          <p:nvPr/>
        </p:nvSpPr>
        <p:spPr>
          <a:xfrm>
            <a:off x="6830291" y="2107078"/>
            <a:ext cx="4407725" cy="3849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// in Python</a:t>
            </a:r>
            <a:endParaRPr lang="en-US"/>
          </a:p>
          <a:p>
            <a:pPr marL="0" indent="0">
              <a:buClr>
                <a:srgbClr val="262626"/>
              </a:buClr>
              <a:buNone/>
            </a:pPr>
            <a:r>
              <a:rPr lang="en-US" dirty="0" err="1">
                <a:ea typeface="+mn-lt"/>
                <a:cs typeface="+mn-lt"/>
              </a:rPr>
              <a:t>staticDataFrame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spark.read.format</a:t>
            </a:r>
            <a:r>
              <a:rPr lang="en-US" dirty="0">
                <a:ea typeface="+mn-lt"/>
                <a:cs typeface="+mn-lt"/>
              </a:rPr>
              <a:t>("csv")\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            .option("header", "true") \</a:t>
            </a:r>
            <a:endParaRPr lang="en-US" dirty="0" err="1">
              <a:ea typeface="+mn-lt"/>
              <a:cs typeface="+mn-lt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            .option("</a:t>
            </a:r>
            <a:r>
              <a:rPr lang="en-US" dirty="0" err="1">
                <a:ea typeface="+mn-lt"/>
                <a:cs typeface="+mn-lt"/>
              </a:rPr>
              <a:t>inferSchema</a:t>
            </a:r>
            <a:r>
              <a:rPr lang="en-US" dirty="0">
                <a:ea typeface="+mn-lt"/>
                <a:cs typeface="+mn-lt"/>
              </a:rPr>
              <a:t>", "true")\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            .load("/data/retail-data/by-day/*.csv")</a:t>
            </a:r>
          </a:p>
          <a:p>
            <a:pPr marL="0" indent="0">
              <a:buClr>
                <a:srgbClr val="262626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staticDataFrame.createOrReplaceTempView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retail_data</a:t>
            </a:r>
            <a:r>
              <a:rPr lang="en-US" dirty="0">
                <a:ea typeface="+mn-lt"/>
                <a:cs typeface="+mn-lt"/>
              </a:rPr>
              <a:t>") 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staticSchema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staticDataFrame.schema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39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97D3-009A-03BE-A567-8EF8A0B3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ea typeface="+mj-lt"/>
                <a:cs typeface="+mj-lt"/>
              </a:rPr>
              <a:t>on what days a customer spent the most?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E2D7-C151-6E4E-F272-CAE19FF5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83" y="1717172"/>
            <a:ext cx="7534892" cy="4285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// in Scala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 import </a:t>
            </a:r>
            <a:r>
              <a:rPr lang="en-US" dirty="0" err="1">
                <a:ea typeface="+mn-lt"/>
                <a:cs typeface="+mn-lt"/>
              </a:rPr>
              <a:t>org.apache.spark.sql.functions</a:t>
            </a:r>
            <a:r>
              <a:rPr lang="en-US" dirty="0">
                <a:ea typeface="+mn-lt"/>
                <a:cs typeface="+mn-lt"/>
              </a:rPr>
              <a:t>.{window, column, desc, col}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 err="1">
                <a:ea typeface="+mn-lt"/>
                <a:cs typeface="+mn-lt"/>
              </a:rPr>
              <a:t>staticDataFrame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  .</a:t>
            </a:r>
            <a:r>
              <a:rPr lang="en-US" dirty="0" err="1">
                <a:ea typeface="+mn-lt"/>
                <a:cs typeface="+mn-lt"/>
              </a:rPr>
              <a:t>selectExpr</a:t>
            </a:r>
            <a:r>
              <a:rPr lang="en-US" dirty="0">
                <a:ea typeface="+mn-lt"/>
                <a:cs typeface="+mn-lt"/>
              </a:rPr>
              <a:t>( "</a:t>
            </a:r>
            <a:r>
              <a:rPr lang="en-US" dirty="0" err="1">
                <a:ea typeface="+mn-lt"/>
                <a:cs typeface="+mn-lt"/>
              </a:rPr>
              <a:t>CustomerId</a:t>
            </a:r>
            <a:r>
              <a:rPr lang="en-US" dirty="0">
                <a:ea typeface="+mn-lt"/>
                <a:cs typeface="+mn-lt"/>
              </a:rPr>
              <a:t>", "(</a:t>
            </a:r>
            <a:r>
              <a:rPr lang="en-US" dirty="0" err="1">
                <a:ea typeface="+mn-lt"/>
                <a:cs typeface="+mn-lt"/>
              </a:rPr>
              <a:t>UnitPrice</a:t>
            </a:r>
            <a:r>
              <a:rPr lang="en-US" dirty="0">
                <a:ea typeface="+mn-lt"/>
                <a:cs typeface="+mn-lt"/>
              </a:rPr>
              <a:t> * Quantity) as </a:t>
            </a:r>
            <a:r>
              <a:rPr lang="en-US" dirty="0" err="1">
                <a:ea typeface="+mn-lt"/>
                <a:cs typeface="+mn-lt"/>
              </a:rPr>
              <a:t>total_cost</a:t>
            </a:r>
            <a:r>
              <a:rPr lang="en-US" dirty="0">
                <a:ea typeface="+mn-lt"/>
                <a:cs typeface="+mn-lt"/>
              </a:rPr>
              <a:t>", "</a:t>
            </a:r>
            <a:r>
              <a:rPr lang="en-US" dirty="0" err="1">
                <a:ea typeface="+mn-lt"/>
                <a:cs typeface="+mn-lt"/>
              </a:rPr>
              <a:t>InvoiceDate</a:t>
            </a:r>
            <a:r>
              <a:rPr lang="en-US" dirty="0">
                <a:ea typeface="+mn-lt"/>
                <a:cs typeface="+mn-lt"/>
              </a:rPr>
              <a:t>") 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 .</a:t>
            </a:r>
            <a:r>
              <a:rPr lang="en-US" dirty="0" err="1">
                <a:ea typeface="+mn-lt"/>
                <a:cs typeface="+mn-lt"/>
              </a:rPr>
              <a:t>groupBy</a:t>
            </a:r>
            <a:r>
              <a:rPr lang="en-US" dirty="0">
                <a:ea typeface="+mn-lt"/>
                <a:cs typeface="+mn-lt"/>
              </a:rPr>
              <a:t>( col("</a:t>
            </a:r>
            <a:r>
              <a:rPr lang="en-US" dirty="0" err="1">
                <a:ea typeface="+mn-lt"/>
                <a:cs typeface="+mn-lt"/>
              </a:rPr>
              <a:t>CustomerId</a:t>
            </a:r>
            <a:r>
              <a:rPr lang="en-US" dirty="0">
                <a:ea typeface="+mn-lt"/>
                <a:cs typeface="+mn-lt"/>
              </a:rPr>
              <a:t>"), window(col("</a:t>
            </a:r>
            <a:r>
              <a:rPr lang="en-US" dirty="0" err="1">
                <a:ea typeface="+mn-lt"/>
                <a:cs typeface="+mn-lt"/>
              </a:rPr>
              <a:t>InvoiceDate</a:t>
            </a:r>
            <a:r>
              <a:rPr lang="en-US" dirty="0">
                <a:ea typeface="+mn-lt"/>
                <a:cs typeface="+mn-lt"/>
              </a:rPr>
              <a:t>"), "1 day")) 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 .sum("</a:t>
            </a:r>
            <a:r>
              <a:rPr lang="en-US" dirty="0" err="1">
                <a:ea typeface="+mn-lt"/>
                <a:cs typeface="+mn-lt"/>
              </a:rPr>
              <a:t>total_cost</a:t>
            </a:r>
            <a:r>
              <a:rPr lang="en-US" dirty="0">
                <a:ea typeface="+mn-lt"/>
                <a:cs typeface="+mn-lt"/>
              </a:rPr>
              <a:t>") .show(5)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7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F6EDC3C8-0F24-549C-A937-CFECCBF753E1}"/>
              </a:ext>
            </a:extLst>
          </p:cNvPr>
          <p:cNvSpPr txBox="1"/>
          <p:nvPr/>
        </p:nvSpPr>
        <p:spPr>
          <a:xfrm>
            <a:off x="864920" y="1033154"/>
            <a:ext cx="10115796" cy="333687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# in Python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/>
              <a:t> from </a:t>
            </a:r>
            <a:r>
              <a:rPr lang="en-US" dirty="0" err="1"/>
              <a:t>pyspark.sql.functions</a:t>
            </a:r>
            <a:r>
              <a:rPr lang="en-US" dirty="0"/>
              <a:t> import window, column, desc, col </a:t>
            </a:r>
          </a:p>
          <a:p>
            <a:pPr>
              <a:lnSpc>
                <a:spcPct val="200000"/>
              </a:lnSpc>
            </a:pPr>
            <a:r>
              <a:rPr lang="en-US" dirty="0"/>
              <a:t>                                </a:t>
            </a:r>
            <a:r>
              <a:rPr lang="en-US" dirty="0" err="1"/>
              <a:t>staticDataFrame</a:t>
            </a:r>
            <a:r>
              <a:rPr lang="en-US" dirty="0"/>
              <a:t>\ 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/>
              <a:t>                               .</a:t>
            </a:r>
            <a:r>
              <a:rPr lang="en-US" dirty="0" err="1"/>
              <a:t>selectExpr</a:t>
            </a:r>
            <a:r>
              <a:rPr lang="en-US" dirty="0"/>
              <a:t>( "</a:t>
            </a:r>
            <a:r>
              <a:rPr lang="en-US" dirty="0" err="1"/>
              <a:t>CustomerId</a:t>
            </a:r>
            <a:r>
              <a:rPr lang="en-US" dirty="0"/>
              <a:t>", "(</a:t>
            </a:r>
            <a:r>
              <a:rPr lang="en-US" dirty="0" err="1"/>
              <a:t>UnitPrice</a:t>
            </a:r>
            <a:r>
              <a:rPr lang="en-US" dirty="0"/>
              <a:t> * Quantity) as </a:t>
            </a:r>
            <a:r>
              <a:rPr lang="en-US" dirty="0" err="1"/>
              <a:t>total_cost</a:t>
            </a:r>
            <a:r>
              <a:rPr lang="en-US" dirty="0"/>
              <a:t>", "</a:t>
            </a:r>
            <a:r>
              <a:rPr lang="en-US" dirty="0" err="1"/>
              <a:t>InvoiceDate</a:t>
            </a:r>
            <a:r>
              <a:rPr lang="en-US" dirty="0"/>
              <a:t>")\ </a:t>
            </a:r>
          </a:p>
          <a:p>
            <a:pPr>
              <a:lnSpc>
                <a:spcPct val="200000"/>
              </a:lnSpc>
            </a:pPr>
            <a:r>
              <a:rPr lang="en-US" dirty="0"/>
              <a:t>                               .</a:t>
            </a:r>
            <a:r>
              <a:rPr lang="en-US" dirty="0" err="1"/>
              <a:t>groupBy</a:t>
            </a:r>
            <a:r>
              <a:rPr lang="en-US" dirty="0"/>
              <a:t>( col("</a:t>
            </a:r>
            <a:r>
              <a:rPr lang="en-US" dirty="0" err="1"/>
              <a:t>CustomerId</a:t>
            </a:r>
            <a:r>
              <a:rPr lang="en-US" dirty="0"/>
              <a:t>"), window(col("</a:t>
            </a:r>
            <a:r>
              <a:rPr lang="en-US" dirty="0" err="1"/>
              <a:t>InvoiceDate</a:t>
            </a:r>
            <a:r>
              <a:rPr lang="en-US" dirty="0"/>
              <a:t>"), "1 day"))\ </a:t>
            </a:r>
          </a:p>
          <a:p>
            <a:pPr>
              <a:lnSpc>
                <a:spcPct val="200000"/>
              </a:lnSpc>
            </a:pPr>
            <a:r>
              <a:rPr lang="en-US" dirty="0"/>
              <a:t>                               .sum("</a:t>
            </a:r>
            <a:r>
              <a:rPr lang="en-US" dirty="0" err="1"/>
              <a:t>total_cost</a:t>
            </a:r>
            <a:r>
              <a:rPr lang="en-US" dirty="0"/>
              <a:t>")\ .show(5) </a:t>
            </a:r>
          </a:p>
        </p:txBody>
      </p:sp>
    </p:spTree>
    <p:extLst>
      <p:ext uri="{BB962C8B-B14F-4D97-AF65-F5344CB8AC3E}">
        <p14:creationId xmlns:p14="http://schemas.microsoft.com/office/powerpoint/2010/main" val="287925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BB38-08E8-4D0F-0919-A2092F4F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3" y="296230"/>
            <a:ext cx="3685310" cy="975756"/>
          </a:xfrm>
        </p:spPr>
        <p:txBody>
          <a:bodyPr/>
          <a:lstStyle/>
          <a:p>
            <a:r>
              <a:rPr lang="en-US"/>
              <a:t>Streaming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2B95-BC79-677F-B5C9-7DD7B46EC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95" y="1275958"/>
            <a:ext cx="5763490" cy="44433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// in Scala</a:t>
            </a:r>
            <a:endParaRPr lang="en-US"/>
          </a:p>
          <a:p>
            <a:pPr marL="0" indent="0">
              <a:lnSpc>
                <a:spcPct val="200000"/>
              </a:lnSpc>
              <a:buNone/>
            </a:pP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streamingDataFrame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spark.readStream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    .schema(staticSchema)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   .option("maxFilesPerTrigger", 1)  //  No: of files to read at once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    .format("csv") 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    .option("header", "true")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    .load("/data/retail-data/by-day/*.csv")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27235-4707-7DAC-91EB-7D437A54465A}"/>
              </a:ext>
            </a:extLst>
          </p:cNvPr>
          <p:cNvSpPr txBox="1"/>
          <p:nvPr/>
        </p:nvSpPr>
        <p:spPr>
          <a:xfrm>
            <a:off x="6871854" y="1438893"/>
            <a:ext cx="4732317" cy="3890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# in Python 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 err="1"/>
              <a:t>streamingDataFrame</a:t>
            </a:r>
            <a:r>
              <a:rPr lang="en-US" dirty="0"/>
              <a:t> = </a:t>
            </a:r>
            <a:r>
              <a:rPr lang="en-US" dirty="0" err="1"/>
              <a:t>spark.readStream</a:t>
            </a:r>
            <a:r>
              <a:rPr lang="en-US" dirty="0"/>
              <a:t>\ </a:t>
            </a:r>
          </a:p>
          <a:p>
            <a:pPr>
              <a:lnSpc>
                <a:spcPct val="200000"/>
              </a:lnSpc>
            </a:pPr>
            <a:r>
              <a:rPr lang="en-US" dirty="0"/>
              <a:t>                            .schema(staticSchema)\  </a:t>
            </a:r>
          </a:p>
          <a:p>
            <a:pPr>
              <a:lnSpc>
                <a:spcPct val="200000"/>
              </a:lnSpc>
            </a:pPr>
            <a:r>
              <a:rPr lang="en-US" dirty="0"/>
              <a:t>                      .option("maxFilesPerTrigger", 1)\</a:t>
            </a:r>
          </a:p>
          <a:p>
            <a:pPr>
              <a:lnSpc>
                <a:spcPct val="200000"/>
              </a:lnSpc>
            </a:pPr>
            <a:r>
              <a:rPr lang="en-US" dirty="0"/>
              <a:t>                     .format("csv")\ </a:t>
            </a:r>
          </a:p>
          <a:p>
            <a:pPr>
              <a:lnSpc>
                <a:spcPct val="200000"/>
              </a:lnSpc>
            </a:pPr>
            <a:r>
              <a:rPr lang="en-US" dirty="0"/>
              <a:t>                     .option("header", "true")\ </a:t>
            </a:r>
          </a:p>
          <a:p>
            <a:pPr>
              <a:lnSpc>
                <a:spcPct val="200000"/>
              </a:lnSpc>
            </a:pPr>
            <a:r>
              <a:rPr lang="en-US" dirty="0"/>
              <a:t>                    .load("/data/retail-data/by-day/*.csv")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F835D-CFC7-0D4D-4657-679802882803}"/>
              </a:ext>
            </a:extLst>
          </p:cNvPr>
          <p:cNvSpPr txBox="1"/>
          <p:nvPr/>
        </p:nvSpPr>
        <p:spPr>
          <a:xfrm>
            <a:off x="4031672" y="6000997"/>
            <a:ext cx="78396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streamingDataFrame.isStreaming /</a:t>
            </a:r>
            <a:r>
              <a:rPr lang="en-US" dirty="0"/>
              <a:t>  --- Tells wheather our data  is streaming or not</a:t>
            </a:r>
          </a:p>
        </p:txBody>
      </p:sp>
    </p:spTree>
    <p:extLst>
      <p:ext uri="{BB962C8B-B14F-4D97-AF65-F5344CB8AC3E}">
        <p14:creationId xmlns:p14="http://schemas.microsoft.com/office/powerpoint/2010/main" val="4105348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D299-5708-04D2-C825-3B4982E73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7981"/>
            <a:ext cx="10058400" cy="24408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// in Scala </a:t>
            </a:r>
            <a:endParaRPr lang="en-US"/>
          </a:p>
          <a:p>
            <a:pPr marL="0" indent="0">
              <a:buClr>
                <a:srgbClr val="262626"/>
              </a:buClr>
              <a:buNone/>
            </a:pP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purchaseByCustomerPerHour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streamingDataFrame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                 .</a:t>
            </a:r>
            <a:r>
              <a:rPr lang="en-US" dirty="0" err="1">
                <a:ea typeface="+mn-lt"/>
                <a:cs typeface="+mn-lt"/>
              </a:rPr>
              <a:t>selectExpr</a:t>
            </a:r>
            <a:r>
              <a:rPr lang="en-US" dirty="0">
                <a:ea typeface="+mn-lt"/>
                <a:cs typeface="+mn-lt"/>
              </a:rPr>
              <a:t>( "</a:t>
            </a:r>
            <a:r>
              <a:rPr lang="en-US" dirty="0" err="1">
                <a:ea typeface="+mn-lt"/>
                <a:cs typeface="+mn-lt"/>
              </a:rPr>
              <a:t>CustomerId</a:t>
            </a:r>
            <a:r>
              <a:rPr lang="en-US" dirty="0">
                <a:ea typeface="+mn-lt"/>
                <a:cs typeface="+mn-lt"/>
              </a:rPr>
              <a:t>", "(</a:t>
            </a:r>
            <a:r>
              <a:rPr lang="en-US" dirty="0" err="1">
                <a:ea typeface="+mn-lt"/>
                <a:cs typeface="+mn-lt"/>
              </a:rPr>
              <a:t>UnitPrice</a:t>
            </a:r>
            <a:r>
              <a:rPr lang="en-US" dirty="0">
                <a:ea typeface="+mn-lt"/>
                <a:cs typeface="+mn-lt"/>
              </a:rPr>
              <a:t> * Quantity) as </a:t>
            </a:r>
            <a:r>
              <a:rPr lang="en-US" dirty="0" err="1">
                <a:ea typeface="+mn-lt"/>
                <a:cs typeface="+mn-lt"/>
              </a:rPr>
              <a:t>total_cost</a:t>
            </a:r>
            <a:r>
              <a:rPr lang="en-US" dirty="0">
                <a:ea typeface="+mn-lt"/>
                <a:cs typeface="+mn-lt"/>
              </a:rPr>
              <a:t>", "</a:t>
            </a:r>
            <a:r>
              <a:rPr lang="en-US" dirty="0" err="1">
                <a:ea typeface="+mn-lt"/>
                <a:cs typeface="+mn-lt"/>
              </a:rPr>
              <a:t>InvoiceDate</a:t>
            </a:r>
            <a:r>
              <a:rPr lang="en-US" dirty="0">
                <a:ea typeface="+mn-lt"/>
                <a:cs typeface="+mn-lt"/>
              </a:rPr>
              <a:t>") 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                 .</a:t>
            </a:r>
            <a:r>
              <a:rPr lang="en-US" dirty="0" err="1">
                <a:ea typeface="+mn-lt"/>
                <a:cs typeface="+mn-lt"/>
              </a:rPr>
              <a:t>groupBy</a:t>
            </a:r>
            <a:r>
              <a:rPr lang="en-US" dirty="0">
                <a:ea typeface="+mn-lt"/>
                <a:cs typeface="+mn-lt"/>
              </a:rPr>
              <a:t>( $"</a:t>
            </a:r>
            <a:r>
              <a:rPr lang="en-US" dirty="0" err="1">
                <a:ea typeface="+mn-lt"/>
                <a:cs typeface="+mn-lt"/>
              </a:rPr>
              <a:t>CustomerId</a:t>
            </a:r>
            <a:r>
              <a:rPr lang="en-US" dirty="0">
                <a:ea typeface="+mn-lt"/>
                <a:cs typeface="+mn-lt"/>
              </a:rPr>
              <a:t>", window($"</a:t>
            </a:r>
            <a:r>
              <a:rPr lang="en-US" dirty="0" err="1">
                <a:ea typeface="+mn-lt"/>
                <a:cs typeface="+mn-lt"/>
              </a:rPr>
              <a:t>InvoiceDate</a:t>
            </a:r>
            <a:r>
              <a:rPr lang="en-US" dirty="0">
                <a:ea typeface="+mn-lt"/>
                <a:cs typeface="+mn-lt"/>
              </a:rPr>
              <a:t>", "1 day")) </a:t>
            </a:r>
            <a:endParaRPr lang="en-US">
              <a:ea typeface="+mn-lt"/>
              <a:cs typeface="+mn-lt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                .sum("</a:t>
            </a:r>
            <a:r>
              <a:rPr lang="en-US" dirty="0" err="1">
                <a:ea typeface="+mn-lt"/>
                <a:cs typeface="+mn-lt"/>
              </a:rPr>
              <a:t>total_cost</a:t>
            </a:r>
            <a:r>
              <a:rPr lang="en-US" dirty="0">
                <a:ea typeface="+mn-lt"/>
                <a:cs typeface="+mn-lt"/>
              </a:rPr>
              <a:t>")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C9F4F-6919-56A8-1C39-49230BFBAFCB}"/>
              </a:ext>
            </a:extLst>
          </p:cNvPr>
          <p:cNvSpPr txBox="1"/>
          <p:nvPr/>
        </p:nvSpPr>
        <p:spPr>
          <a:xfrm>
            <a:off x="925057" y="4031065"/>
            <a:ext cx="10590810" cy="21250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# in Python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r>
              <a:rPr lang="en-US" dirty="0" err="1"/>
              <a:t>purchaseByCustomerPerHour</a:t>
            </a:r>
            <a:r>
              <a:rPr lang="en-US" dirty="0"/>
              <a:t> = </a:t>
            </a:r>
            <a:r>
              <a:rPr lang="en-US" dirty="0" err="1"/>
              <a:t>streamingDataFrame</a:t>
            </a:r>
            <a:r>
              <a:rPr lang="en-US" dirty="0"/>
              <a:t>\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            .</a:t>
            </a:r>
            <a:r>
              <a:rPr lang="en-US" dirty="0" err="1"/>
              <a:t>selectExpr</a:t>
            </a:r>
            <a:r>
              <a:rPr lang="en-US" dirty="0"/>
              <a:t>( "</a:t>
            </a:r>
            <a:r>
              <a:rPr lang="en-US" dirty="0" err="1"/>
              <a:t>CustomerId</a:t>
            </a:r>
            <a:r>
              <a:rPr lang="en-US" dirty="0"/>
              <a:t>", "(</a:t>
            </a:r>
            <a:r>
              <a:rPr lang="en-US" dirty="0" err="1"/>
              <a:t>UnitPrice</a:t>
            </a:r>
            <a:r>
              <a:rPr lang="en-US" dirty="0"/>
              <a:t> * Quantity) as </a:t>
            </a:r>
            <a:r>
              <a:rPr lang="en-US" dirty="0" err="1"/>
              <a:t>total_cost</a:t>
            </a:r>
            <a:r>
              <a:rPr lang="en-US" dirty="0"/>
              <a:t>", "</a:t>
            </a:r>
            <a:r>
              <a:rPr lang="en-US" dirty="0" err="1"/>
              <a:t>InvoiceDate</a:t>
            </a:r>
            <a:r>
              <a:rPr lang="en-US" dirty="0"/>
              <a:t>")\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/>
              <a:t>                            .</a:t>
            </a:r>
            <a:r>
              <a:rPr lang="en-US" dirty="0" err="1"/>
              <a:t>groupBy</a:t>
            </a:r>
            <a:r>
              <a:rPr lang="en-US" dirty="0"/>
              <a:t>( col("</a:t>
            </a:r>
            <a:r>
              <a:rPr lang="en-US" dirty="0" err="1"/>
              <a:t>CustomerId</a:t>
            </a:r>
            <a:r>
              <a:rPr lang="en-US" dirty="0"/>
              <a:t>"), window(col("</a:t>
            </a:r>
            <a:r>
              <a:rPr lang="en-US" dirty="0" err="1"/>
              <a:t>InvoiceDate</a:t>
            </a:r>
            <a:r>
              <a:rPr lang="en-US" dirty="0"/>
              <a:t>"), "1 day"))\ 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           .sum("</a:t>
            </a:r>
            <a:r>
              <a:rPr lang="en-US" dirty="0" err="1"/>
              <a:t>total_cost</a:t>
            </a:r>
            <a:r>
              <a:rPr lang="en-US" dirty="0"/>
              <a:t>")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96CCD-EBD7-7370-1FA1-66791FAECC48}"/>
              </a:ext>
            </a:extLst>
          </p:cNvPr>
          <p:cNvSpPr txBox="1"/>
          <p:nvPr/>
        </p:nvSpPr>
        <p:spPr>
          <a:xfrm>
            <a:off x="1266092" y="691662"/>
            <a:ext cx="1024596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262626"/>
                </a:solidFill>
              </a:rPr>
              <a:t>on what days a customer spent the most?​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83893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9B3C-2ADE-DE2B-4307-8D056FDA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in Straming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584E-7668-65FC-0F4E-E428BCB59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54" y="2013446"/>
            <a:ext cx="10058400" cy="3711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itchFamily="18" charset="0"/>
              <a:buChar char="•"/>
            </a:pPr>
            <a:r>
              <a:rPr lang="en-US" dirty="0">
                <a:ea typeface="+mn-lt"/>
                <a:cs typeface="+mn-lt"/>
              </a:rPr>
              <a:t>Abobe operation is a lazy operation, so we will need to call a streaming action to start the execution of this data flow. </a:t>
            </a:r>
          </a:p>
          <a:p>
            <a:pPr marL="0" indent="0">
              <a:buClr>
                <a:srgbClr val="262626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dirty="0">
                <a:ea typeface="+mn-lt"/>
                <a:cs typeface="+mn-lt"/>
              </a:rPr>
              <a:t>Streaming actions are a bit different from our conventional static action because we’re going to be populating data somewhere instead of just calling something like count.</a:t>
            </a:r>
            <a:endParaRPr lang="en-US"/>
          </a:p>
          <a:p>
            <a:pPr marL="0" indent="0">
              <a:buClr>
                <a:srgbClr val="262626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Font typeface="Arial" pitchFamily="18" charset="0"/>
              <a:buChar char="•"/>
            </a:pPr>
            <a:r>
              <a:rPr lang="en-US" dirty="0">
                <a:ea typeface="+mn-lt"/>
                <a:cs typeface="+mn-lt"/>
              </a:rPr>
              <a:t>The action we will use will output to an in-memory table that we will update after each trigger.</a:t>
            </a:r>
          </a:p>
          <a:p>
            <a:pPr marL="0" indent="0">
              <a:buClr>
                <a:srgbClr val="262626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Font typeface="Arial" pitchFamily="18" charset="0"/>
              <a:buChar char="•"/>
            </a:pPr>
            <a:r>
              <a:rPr lang="en-US" dirty="0">
                <a:ea typeface="+mn-lt"/>
                <a:cs typeface="+mn-lt"/>
              </a:rPr>
              <a:t>Spark will mutate the data in the in-memory table such that we will always have the highest value.</a:t>
            </a:r>
          </a:p>
          <a:p>
            <a:pPr>
              <a:buFont typeface="Arial" pitchFamily="18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38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FDF43F1-2682-5D63-50E0-4A870C976E3F}"/>
              </a:ext>
            </a:extLst>
          </p:cNvPr>
          <p:cNvSpPr txBox="1"/>
          <p:nvPr/>
        </p:nvSpPr>
        <p:spPr>
          <a:xfrm>
            <a:off x="938607" y="1286494"/>
            <a:ext cx="9749641" cy="254050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// in Scala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 err="1"/>
              <a:t>purchaseByCustomerPerHour.writeStream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.format("memory") // memory = store in-memory table 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.</a:t>
            </a:r>
            <a:r>
              <a:rPr lang="en-US" dirty="0" err="1"/>
              <a:t>queryName</a:t>
            </a:r>
            <a:r>
              <a:rPr lang="en-US" dirty="0"/>
              <a:t>("</a:t>
            </a:r>
            <a:r>
              <a:rPr lang="en-US" dirty="0" err="1"/>
              <a:t>customer_purchases</a:t>
            </a:r>
            <a:r>
              <a:rPr lang="en-US" dirty="0"/>
              <a:t>") // the name of the in-memory table 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.</a:t>
            </a:r>
            <a:r>
              <a:rPr lang="en-US" dirty="0" err="1"/>
              <a:t>outputMode</a:t>
            </a:r>
            <a:r>
              <a:rPr lang="en-US" dirty="0"/>
              <a:t>("complete") // complete = all the counts should be in the table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.start()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F0E61-97A8-D41B-34BA-160F4AD13FA9}"/>
              </a:ext>
            </a:extLst>
          </p:cNvPr>
          <p:cNvSpPr txBox="1"/>
          <p:nvPr/>
        </p:nvSpPr>
        <p:spPr>
          <a:xfrm>
            <a:off x="973777" y="3854152"/>
            <a:ext cx="9749641" cy="25405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# in Python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 err="1"/>
              <a:t>purchaseByCustomerPerHour.writeStream</a:t>
            </a:r>
            <a:r>
              <a:rPr lang="en-US" dirty="0"/>
              <a:t>\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  .format("memory")\ 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  .</a:t>
            </a:r>
            <a:r>
              <a:rPr lang="en-US" dirty="0" err="1"/>
              <a:t>queryName</a:t>
            </a:r>
            <a:r>
              <a:rPr lang="en-US" dirty="0"/>
              <a:t>("</a:t>
            </a:r>
            <a:r>
              <a:rPr lang="en-US" dirty="0" err="1"/>
              <a:t>customer_purchases</a:t>
            </a:r>
            <a:r>
              <a:rPr lang="en-US" dirty="0"/>
              <a:t>")\ 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  .</a:t>
            </a:r>
            <a:r>
              <a:rPr lang="en-US" dirty="0" err="1"/>
              <a:t>outputMode</a:t>
            </a:r>
            <a:r>
              <a:rPr lang="en-US" dirty="0"/>
              <a:t>("complete")\ 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 .start() 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705505-6F0A-904C-6EAD-A4A94F32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15" y="419855"/>
            <a:ext cx="10058400" cy="867508"/>
          </a:xfrm>
        </p:spPr>
        <p:txBody>
          <a:bodyPr/>
          <a:lstStyle/>
          <a:p>
            <a:r>
              <a:rPr lang="en-US"/>
              <a:t>Updating the result</a:t>
            </a:r>
          </a:p>
        </p:txBody>
      </p:sp>
    </p:spTree>
    <p:extLst>
      <p:ext uri="{BB962C8B-B14F-4D97-AF65-F5344CB8AC3E}">
        <p14:creationId xmlns:p14="http://schemas.microsoft.com/office/powerpoint/2010/main" val="346565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1DB2-7808-68C6-5682-1A087ED9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the </a:t>
            </a:r>
            <a:r>
              <a:rPr lang="en-US"/>
              <a:t>updated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6EB7-FCCF-CFEE-C300-ACE7F72A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450" y="2176656"/>
            <a:ext cx="9448800" cy="191592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US" sz="1800" dirty="0">
                <a:ea typeface="+mn-lt"/>
                <a:cs typeface="+mn-lt"/>
              </a:rPr>
              <a:t>// in Scala</a:t>
            </a:r>
            <a:endParaRPr lang="en-US" sz="1800"/>
          </a:p>
          <a:p>
            <a:pPr marL="0" indent="0">
              <a:lnSpc>
                <a:spcPct val="220000"/>
              </a:lnSpc>
              <a:buClr>
                <a:srgbClr val="262626"/>
              </a:buClr>
              <a:buNone/>
            </a:pP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spark.sql</a:t>
            </a:r>
            <a:r>
              <a:rPr lang="en-US" sz="1800" dirty="0">
                <a:ea typeface="+mn-lt"/>
                <a:cs typeface="+mn-lt"/>
              </a:rPr>
              <a:t>(""" SELECT * FROM </a:t>
            </a:r>
            <a:r>
              <a:rPr lang="en-US" sz="1800" dirty="0" err="1">
                <a:ea typeface="+mn-lt"/>
                <a:cs typeface="+mn-lt"/>
              </a:rPr>
              <a:t>customer_purchases</a:t>
            </a:r>
            <a:r>
              <a:rPr lang="en-US" sz="1800" dirty="0">
                <a:ea typeface="+mn-lt"/>
                <a:cs typeface="+mn-lt"/>
              </a:rPr>
              <a:t> ORDER BY `sum(</a:t>
            </a:r>
            <a:r>
              <a:rPr lang="en-US" sz="1800" dirty="0" err="1">
                <a:ea typeface="+mn-lt"/>
                <a:cs typeface="+mn-lt"/>
              </a:rPr>
              <a:t>total_cost</a:t>
            </a:r>
            <a:r>
              <a:rPr lang="en-US" sz="1800" dirty="0">
                <a:ea typeface="+mn-lt"/>
                <a:cs typeface="+mn-lt"/>
              </a:rPr>
              <a:t>)` DESC """) </a:t>
            </a:r>
          </a:p>
          <a:p>
            <a:pPr marL="0" indent="0">
              <a:lnSpc>
                <a:spcPct val="220000"/>
              </a:lnSpc>
              <a:buClr>
                <a:srgbClr val="262626"/>
              </a:buClr>
              <a:buNone/>
            </a:pPr>
            <a:r>
              <a:rPr lang="en-US" sz="1800" dirty="0">
                <a:ea typeface="+mn-lt"/>
                <a:cs typeface="+mn-lt"/>
              </a:rPr>
              <a:t> .show(5) </a:t>
            </a:r>
            <a:endParaRPr 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7C318-C314-58FC-510B-7F7AA4AACA1A}"/>
              </a:ext>
            </a:extLst>
          </p:cNvPr>
          <p:cNvSpPr txBox="1"/>
          <p:nvPr/>
        </p:nvSpPr>
        <p:spPr>
          <a:xfrm>
            <a:off x="1068017" y="4087853"/>
            <a:ext cx="10054136" cy="1674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# in Python 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 err="1"/>
              <a:t>spark.sql</a:t>
            </a:r>
            <a:r>
              <a:rPr lang="en-US" dirty="0"/>
              <a:t>(""" SELECT * FROM </a:t>
            </a:r>
            <a:r>
              <a:rPr lang="en-US" dirty="0" err="1"/>
              <a:t>customer_purchases</a:t>
            </a:r>
            <a:r>
              <a:rPr lang="en-US" dirty="0"/>
              <a:t> ORDER BY `sum(</a:t>
            </a:r>
            <a:r>
              <a:rPr lang="en-US" dirty="0" err="1"/>
              <a:t>total_cost</a:t>
            </a:r>
            <a:r>
              <a:rPr lang="en-US" dirty="0"/>
              <a:t>)` DESC """)\</a:t>
            </a:r>
          </a:p>
          <a:p>
            <a:pPr>
              <a:lnSpc>
                <a:spcPct val="200000"/>
              </a:lnSpc>
            </a:pPr>
            <a:r>
              <a:rPr lang="en-US" dirty="0"/>
              <a:t> .show(5)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9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AEF5-1CC9-9786-2E8E-396E2C2A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the result on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0ADC-6C5B-BDB5-D45F-01073BEAC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318739" cy="25014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purchaseByCustomerPerHour.writeStream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.format("console")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.</a:t>
            </a:r>
            <a:r>
              <a:rPr lang="en-US" dirty="0" err="1">
                <a:ea typeface="+mn-lt"/>
                <a:cs typeface="+mn-lt"/>
              </a:rPr>
              <a:t>queryName</a:t>
            </a:r>
            <a:r>
              <a:rPr lang="en-US" dirty="0">
                <a:ea typeface="+mn-lt"/>
                <a:cs typeface="+mn-lt"/>
              </a:rPr>
              <a:t>("customer_purchases_2")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.</a:t>
            </a:r>
            <a:r>
              <a:rPr lang="en-US" dirty="0" err="1">
                <a:ea typeface="+mn-lt"/>
                <a:cs typeface="+mn-lt"/>
              </a:rPr>
              <a:t>outputMode</a:t>
            </a:r>
            <a:r>
              <a:rPr lang="en-US" dirty="0">
                <a:ea typeface="+mn-lt"/>
                <a:cs typeface="+mn-lt"/>
              </a:rPr>
              <a:t>("complete")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.start()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7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FB15-A85B-781B-24CD-F24DE3A3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110" y="342087"/>
            <a:ext cx="10058400" cy="1371600"/>
          </a:xfrm>
        </p:spPr>
        <p:txBody>
          <a:bodyPr/>
          <a:lstStyle/>
          <a:p>
            <a:r>
              <a:rPr lang="en-US"/>
              <a:t>Spark's Language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A903-7D70-B547-A01C-1AD2A760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940" y="1716753"/>
            <a:ext cx="10058400" cy="44506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dirty="0">
                <a:ea typeface="+mn-lt"/>
                <a:cs typeface="+mn-lt"/>
              </a:rPr>
              <a:t>The driver can be “driven” from a number of different languages through Spark’s language APIs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Spark’s language APIs make it possible for you to run Spark code using various programming languages. 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Spark presents some core “concepts” in every language; these concepts are then translated into Spark code that runs on the cluster of machines.</a:t>
            </a:r>
          </a:p>
          <a:p>
            <a:pPr>
              <a:buClr>
                <a:srgbClr val="262626"/>
              </a:buClr>
            </a:pPr>
            <a:r>
              <a:rPr lang="en-US" sz="2000" b="1" dirty="0">
                <a:ea typeface="+mn-lt"/>
                <a:cs typeface="+mn-lt"/>
              </a:rPr>
              <a:t>Scala :  </a:t>
            </a:r>
            <a:r>
              <a:rPr lang="en-US" sz="2000" dirty="0">
                <a:ea typeface="+mn-lt"/>
                <a:cs typeface="+mn-lt"/>
              </a:rPr>
              <a:t>Spark is primarily written in Scala, making it Spark’s “default” language.</a:t>
            </a:r>
          </a:p>
          <a:p>
            <a:pPr>
              <a:buClr>
                <a:srgbClr val="262626"/>
              </a:buClr>
            </a:pPr>
            <a:r>
              <a:rPr lang="en-US" sz="2000" b="1" dirty="0">
                <a:ea typeface="+mn-lt"/>
                <a:cs typeface="+mn-lt"/>
              </a:rPr>
              <a:t>Java :</a:t>
            </a:r>
            <a:r>
              <a:rPr lang="en-US" sz="2000" dirty="0">
                <a:ea typeface="+mn-lt"/>
                <a:cs typeface="+mn-lt"/>
              </a:rPr>
              <a:t> Even though Spark is written in Scala, Spark’s authors have been careful to ensure that you can write Spark code in Java.</a:t>
            </a:r>
          </a:p>
          <a:p>
            <a:pPr>
              <a:buClr>
                <a:srgbClr val="262626"/>
              </a:buClr>
            </a:pPr>
            <a:r>
              <a:rPr lang="en-US" sz="2000" b="1" dirty="0">
                <a:ea typeface="+mn-lt"/>
                <a:cs typeface="+mn-lt"/>
              </a:rPr>
              <a:t>Python:</a:t>
            </a:r>
            <a:r>
              <a:rPr lang="en-US" sz="2000" dirty="0">
                <a:ea typeface="+mn-lt"/>
                <a:cs typeface="+mn-lt"/>
              </a:rPr>
              <a:t> Python supports nearly all constructs that Scala supports</a:t>
            </a:r>
          </a:p>
          <a:p>
            <a:pPr>
              <a:buClr>
                <a:srgbClr val="262626"/>
              </a:buClr>
            </a:pPr>
            <a:r>
              <a:rPr lang="en-US" sz="2000" b="1" dirty="0">
                <a:ea typeface="+mn-lt"/>
                <a:cs typeface="+mn-lt"/>
              </a:rPr>
              <a:t>SQL: </a:t>
            </a:r>
            <a:r>
              <a:rPr lang="en-US" sz="2000" dirty="0">
                <a:ea typeface="+mn-lt"/>
                <a:cs typeface="+mn-lt"/>
              </a:rPr>
              <a:t> Spark supports a subset of the ANSI SQL 2003 standard. This makes it easy for analysts and non-programmers to take advantage of the big data powers of Spark </a:t>
            </a:r>
          </a:p>
          <a:p>
            <a:pPr>
              <a:buClr>
                <a:srgbClr val="262626"/>
              </a:buClr>
            </a:pPr>
            <a:r>
              <a:rPr lang="en-US" sz="2000" b="1" dirty="0">
                <a:ea typeface="+mn-lt"/>
                <a:cs typeface="+mn-lt"/>
              </a:rPr>
              <a:t>R</a:t>
            </a:r>
            <a:r>
              <a:rPr lang="en-US" sz="2000" dirty="0">
                <a:ea typeface="+mn-lt"/>
                <a:cs typeface="+mn-lt"/>
              </a:rPr>
              <a:t> : Spark has two commonly used R libraries: one as a part of Spark core (</a:t>
            </a:r>
            <a:r>
              <a:rPr lang="en-US" sz="2000" dirty="0" err="1">
                <a:ea typeface="+mn-lt"/>
                <a:cs typeface="+mn-lt"/>
              </a:rPr>
              <a:t>SparkR</a:t>
            </a:r>
            <a:r>
              <a:rPr lang="en-US" sz="2000" dirty="0">
                <a:ea typeface="+mn-lt"/>
                <a:cs typeface="+mn-lt"/>
              </a:rPr>
              <a:t>) and another as an R community-driven package (</a:t>
            </a:r>
            <a:r>
              <a:rPr lang="en-US" sz="2000" dirty="0" err="1">
                <a:ea typeface="+mn-lt"/>
                <a:cs typeface="+mn-lt"/>
              </a:rPr>
              <a:t>sparklyr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6266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7F3D-AEA0-862E-2D5A-11E19A4A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>
                <a:ea typeface="+mj-lt"/>
                <a:cs typeface="+mj-lt"/>
              </a:rPr>
              <a:t>Machine Learning and Advanced Analytics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8226-DFFC-01CE-E47A-A2F272E80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Another popular aspect of Spark is its ability to perform large-scale machine learning with a built-in library of machine learning algorithms called </a:t>
            </a:r>
            <a:r>
              <a:rPr lang="en-US" dirty="0" err="1">
                <a:ea typeface="+mn-lt"/>
                <a:cs typeface="+mn-lt"/>
              </a:rPr>
              <a:t>MLlib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Clr>
                <a:srgbClr val="262626"/>
              </a:buClr>
            </a:pPr>
            <a:r>
              <a:rPr lang="en-US" dirty="0" err="1">
                <a:ea typeface="+mn-lt"/>
                <a:cs typeface="+mn-lt"/>
              </a:rPr>
              <a:t>MLlib</a:t>
            </a:r>
            <a:r>
              <a:rPr lang="en-US" dirty="0">
                <a:ea typeface="+mn-lt"/>
                <a:cs typeface="+mn-lt"/>
              </a:rPr>
              <a:t> allows for preprocessing, munging, training of models, and making predictions at scale on data.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We can even use models trained in </a:t>
            </a:r>
            <a:r>
              <a:rPr lang="en-US" dirty="0" err="1">
                <a:ea typeface="+mn-lt"/>
                <a:cs typeface="+mn-lt"/>
              </a:rPr>
              <a:t>MLlib</a:t>
            </a:r>
            <a:r>
              <a:rPr lang="en-US" dirty="0">
                <a:ea typeface="+mn-lt"/>
                <a:cs typeface="+mn-lt"/>
              </a:rPr>
              <a:t> to make predictions in </a:t>
            </a:r>
            <a:r>
              <a:rPr lang="en-US" dirty="0" err="1">
                <a:ea typeface="+mn-lt"/>
                <a:cs typeface="+mn-lt"/>
              </a:rPr>
              <a:t>Strucutred</a:t>
            </a:r>
            <a:r>
              <a:rPr lang="en-US" dirty="0">
                <a:ea typeface="+mn-lt"/>
                <a:cs typeface="+mn-lt"/>
              </a:rPr>
              <a:t> Streaming.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Spark provides a sophisticated machine learning API for performing classification, regression, clustering and deep 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15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DB8E-412D-1E83-F982-4C429B1C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15" y="443302"/>
            <a:ext cx="10058400" cy="926124"/>
          </a:xfrm>
        </p:spPr>
        <p:txBody>
          <a:bodyPr>
            <a:normAutofit/>
          </a:bodyPr>
          <a:lstStyle/>
          <a:p>
            <a:r>
              <a:rPr lang="en-US" i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BC228-0133-0064-374F-C3A36E0F1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64567"/>
            <a:ext cx="10058400" cy="45881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Spark includes a number of preprocessing methods out of the box.</a:t>
            </a:r>
            <a:endParaRPr lang="en-US" dirty="0">
              <a:ea typeface="+mn-lt"/>
              <a:cs typeface="+mn-lt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US" dirty="0"/>
              <a:t>Raw data</a:t>
            </a:r>
          </a:p>
          <a:p>
            <a:pPr marL="2016760" lvl="7" indent="0">
              <a:buNone/>
            </a:pPr>
            <a:r>
              <a:rPr lang="en-US" err="1">
                <a:ea typeface="+mn-lt"/>
                <a:cs typeface="+mn-lt"/>
              </a:rPr>
              <a:t>staticDataFrame.printSchema</a:t>
            </a:r>
            <a:r>
              <a:rPr lang="en-US" dirty="0">
                <a:ea typeface="+mn-lt"/>
                <a:cs typeface="+mn-lt"/>
              </a:rPr>
              <a:t>() </a:t>
            </a:r>
          </a:p>
          <a:p>
            <a:pPr marL="1717040" lvl="6" indent="0">
              <a:buNone/>
            </a:pPr>
            <a:r>
              <a:rPr lang="en-US" dirty="0">
                <a:ea typeface="+mn-lt"/>
                <a:cs typeface="+mn-lt"/>
              </a:rPr>
              <a:t>root </a:t>
            </a:r>
          </a:p>
          <a:p>
            <a:pPr marL="2016760" lvl="7" indent="0">
              <a:buNone/>
            </a:pPr>
            <a:r>
              <a:rPr lang="en-US" dirty="0">
                <a:ea typeface="+mn-lt"/>
                <a:cs typeface="+mn-lt"/>
              </a:rPr>
              <a:t>    |-- </a:t>
            </a:r>
            <a:r>
              <a:rPr lang="en-US" err="1">
                <a:ea typeface="+mn-lt"/>
                <a:cs typeface="+mn-lt"/>
              </a:rPr>
              <a:t>InvoiceNo</a:t>
            </a:r>
            <a:r>
              <a:rPr lang="en-US" dirty="0">
                <a:ea typeface="+mn-lt"/>
                <a:cs typeface="+mn-lt"/>
              </a:rPr>
              <a:t>: string (nullable = true) </a:t>
            </a:r>
          </a:p>
          <a:p>
            <a:pPr marL="2016760" lvl="7" indent="0">
              <a:buNone/>
            </a:pPr>
            <a:r>
              <a:rPr lang="en-US" dirty="0">
                <a:ea typeface="+mn-lt"/>
                <a:cs typeface="+mn-lt"/>
              </a:rPr>
              <a:t>    |-- </a:t>
            </a:r>
            <a:r>
              <a:rPr lang="en-US" err="1">
                <a:ea typeface="+mn-lt"/>
                <a:cs typeface="+mn-lt"/>
              </a:rPr>
              <a:t>StockCode</a:t>
            </a:r>
            <a:r>
              <a:rPr lang="en-US" dirty="0">
                <a:ea typeface="+mn-lt"/>
                <a:cs typeface="+mn-lt"/>
              </a:rPr>
              <a:t>: string (nullable = true) </a:t>
            </a:r>
          </a:p>
          <a:p>
            <a:pPr marL="2016760" lvl="7" indent="0">
              <a:buNone/>
            </a:pPr>
            <a:r>
              <a:rPr lang="en-US" dirty="0">
                <a:ea typeface="+mn-lt"/>
                <a:cs typeface="+mn-lt"/>
              </a:rPr>
              <a:t>    |-- Description: string (nullable = true) </a:t>
            </a:r>
          </a:p>
          <a:p>
            <a:pPr marL="2016760" lvl="7" indent="0">
              <a:buNone/>
            </a:pPr>
            <a:r>
              <a:rPr lang="en-US" dirty="0">
                <a:ea typeface="+mn-lt"/>
                <a:cs typeface="+mn-lt"/>
              </a:rPr>
              <a:t>    |-- Quantity: integer (nullable = true) </a:t>
            </a:r>
          </a:p>
          <a:p>
            <a:pPr marL="2016760" lvl="7" indent="0">
              <a:buNone/>
            </a:pPr>
            <a:r>
              <a:rPr lang="en-US" dirty="0">
                <a:ea typeface="+mn-lt"/>
                <a:cs typeface="+mn-lt"/>
              </a:rPr>
              <a:t>   |-- </a:t>
            </a:r>
            <a:r>
              <a:rPr lang="en-US" err="1">
                <a:ea typeface="+mn-lt"/>
                <a:cs typeface="+mn-lt"/>
              </a:rPr>
              <a:t>InvoiceDate</a:t>
            </a:r>
            <a:r>
              <a:rPr lang="en-US" dirty="0">
                <a:ea typeface="+mn-lt"/>
                <a:cs typeface="+mn-lt"/>
              </a:rPr>
              <a:t>: timestamp (nullable = true) </a:t>
            </a:r>
          </a:p>
          <a:p>
            <a:pPr marL="2016760" lvl="7" indent="0">
              <a:buNone/>
            </a:pPr>
            <a:r>
              <a:rPr lang="en-US" dirty="0">
                <a:ea typeface="+mn-lt"/>
                <a:cs typeface="+mn-lt"/>
              </a:rPr>
              <a:t>   |-- </a:t>
            </a:r>
            <a:r>
              <a:rPr lang="en-US" err="1">
                <a:ea typeface="+mn-lt"/>
                <a:cs typeface="+mn-lt"/>
              </a:rPr>
              <a:t>UnitPrice</a:t>
            </a:r>
            <a:r>
              <a:rPr lang="en-US" dirty="0">
                <a:ea typeface="+mn-lt"/>
                <a:cs typeface="+mn-lt"/>
              </a:rPr>
              <a:t>: double (nullable = true)</a:t>
            </a:r>
          </a:p>
          <a:p>
            <a:pPr marL="2016760" lvl="7" indent="0">
              <a:buNone/>
            </a:pPr>
            <a:r>
              <a:rPr lang="en-US" dirty="0">
                <a:ea typeface="+mn-lt"/>
                <a:cs typeface="+mn-lt"/>
              </a:rPr>
              <a:t>   |-- </a:t>
            </a:r>
            <a:r>
              <a:rPr lang="en-US" err="1">
                <a:ea typeface="+mn-lt"/>
                <a:cs typeface="+mn-lt"/>
              </a:rPr>
              <a:t>CustomerID</a:t>
            </a:r>
            <a:r>
              <a:rPr lang="en-US" dirty="0">
                <a:ea typeface="+mn-lt"/>
                <a:cs typeface="+mn-lt"/>
              </a:rPr>
              <a:t>: double (nullable = true) </a:t>
            </a:r>
          </a:p>
          <a:p>
            <a:pPr marL="2016760" lvl="7" indent="0">
              <a:buNone/>
            </a:pPr>
            <a:r>
              <a:rPr lang="en-US" dirty="0">
                <a:ea typeface="+mn-lt"/>
                <a:cs typeface="+mn-lt"/>
              </a:rPr>
              <a:t>   |-- Country: string (nullable = true)</a:t>
            </a:r>
            <a:endParaRPr lang="en-US"/>
          </a:p>
          <a:p>
            <a:pPr marL="2016760" lvl="7" indent="0">
              <a:buNone/>
            </a:pPr>
            <a:endParaRPr lang="en-US" dirty="0"/>
          </a:p>
          <a:p>
            <a:pPr>
              <a:buClr>
                <a:srgbClr val="262626"/>
              </a:buClr>
            </a:pPr>
            <a:r>
              <a:rPr lang="en-US" dirty="0"/>
              <a:t>Machine learning algorithms in </a:t>
            </a:r>
            <a:r>
              <a:rPr lang="en-US" dirty="0" err="1"/>
              <a:t>MLlib</a:t>
            </a:r>
            <a:r>
              <a:rPr lang="en-US" dirty="0"/>
              <a:t> require that data is represented as numerical values.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dirty="0"/>
              <a:t>Therefore we need to transform this data into some numerical representation.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91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F7C4-57A4-184D-8DFB-94EBBB517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69" y="579121"/>
            <a:ext cx="10796953" cy="532673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// in Scala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import </a:t>
            </a:r>
            <a:r>
              <a:rPr lang="en-US" dirty="0" err="1">
                <a:ea typeface="+mn-lt"/>
                <a:cs typeface="+mn-lt"/>
              </a:rPr>
              <a:t>org.apache.spark.sql.functions.date_format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preppedDataFrame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staticDataFrame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     .</a:t>
            </a:r>
            <a:r>
              <a:rPr lang="en-US" dirty="0" err="1">
                <a:ea typeface="+mn-lt"/>
                <a:cs typeface="+mn-lt"/>
              </a:rPr>
              <a:t>na.fill</a:t>
            </a:r>
            <a:r>
              <a:rPr lang="en-US" dirty="0">
                <a:ea typeface="+mn-lt"/>
                <a:cs typeface="+mn-lt"/>
              </a:rPr>
              <a:t>(0)  // convert all NULL entries to 0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 err="1">
                <a:ea typeface="+mn-lt"/>
                <a:cs typeface="+mn-lt"/>
              </a:rPr>
              <a:t>withColumn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day_of_week</a:t>
            </a:r>
            <a:r>
              <a:rPr lang="en-US" dirty="0">
                <a:ea typeface="+mn-lt"/>
                <a:cs typeface="+mn-lt"/>
              </a:rPr>
              <a:t>", </a:t>
            </a:r>
            <a:r>
              <a:rPr lang="en-US" dirty="0" err="1">
                <a:ea typeface="+mn-lt"/>
                <a:cs typeface="+mn-lt"/>
              </a:rPr>
              <a:t>date_format</a:t>
            </a:r>
            <a:r>
              <a:rPr lang="en-US" dirty="0">
                <a:ea typeface="+mn-lt"/>
                <a:cs typeface="+mn-lt"/>
              </a:rPr>
              <a:t>($"</a:t>
            </a:r>
            <a:r>
              <a:rPr lang="en-US" dirty="0" err="1">
                <a:ea typeface="+mn-lt"/>
                <a:cs typeface="+mn-lt"/>
              </a:rPr>
              <a:t>InvoiceDate</a:t>
            </a:r>
            <a:r>
              <a:rPr lang="en-US" dirty="0">
                <a:ea typeface="+mn-lt"/>
                <a:cs typeface="+mn-lt"/>
              </a:rPr>
              <a:t>", "EEEE"))  // </a:t>
            </a:r>
            <a:r>
              <a:rPr lang="en-US" dirty="0" err="1">
                <a:ea typeface="+mn-lt"/>
                <a:cs typeface="+mn-lt"/>
              </a:rPr>
              <a:t>createa</a:t>
            </a:r>
            <a:r>
              <a:rPr lang="en-US" dirty="0">
                <a:ea typeface="+mn-lt"/>
                <a:cs typeface="+mn-lt"/>
              </a:rPr>
              <a:t> new column which has the </a:t>
            </a:r>
            <a:r>
              <a:rPr lang="en-US" dirty="0" err="1">
                <a:ea typeface="+mn-lt"/>
                <a:cs typeface="+mn-lt"/>
              </a:rPr>
              <a:t>day_of_the</a:t>
            </a:r>
            <a:r>
              <a:rPr lang="en-US" dirty="0">
                <a:ea typeface="+mn-lt"/>
                <a:cs typeface="+mn-lt"/>
              </a:rPr>
              <a:t> _week format of date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      .coalesce(5)   // Limit the no: of partitions to 5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# in Python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from </a:t>
            </a:r>
            <a:r>
              <a:rPr lang="en-US" dirty="0" err="1">
                <a:ea typeface="+mn-lt"/>
                <a:cs typeface="+mn-lt"/>
              </a:rPr>
              <a:t>pyspark.sql.functions</a:t>
            </a:r>
            <a:r>
              <a:rPr lang="en-US" dirty="0">
                <a:ea typeface="+mn-lt"/>
                <a:cs typeface="+mn-lt"/>
              </a:rPr>
              <a:t> import </a:t>
            </a:r>
            <a:r>
              <a:rPr lang="en-US" dirty="0" err="1">
                <a:ea typeface="+mn-lt"/>
                <a:cs typeface="+mn-lt"/>
              </a:rPr>
              <a:t>date_format</a:t>
            </a:r>
            <a:r>
              <a:rPr lang="en-US" dirty="0">
                <a:ea typeface="+mn-lt"/>
                <a:cs typeface="+mn-lt"/>
              </a:rPr>
              <a:t>, col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preppedDataFrame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staticDataFrame</a:t>
            </a:r>
            <a:r>
              <a:rPr lang="en-US" dirty="0">
                <a:ea typeface="+mn-lt"/>
                <a:cs typeface="+mn-lt"/>
              </a:rPr>
              <a:t>\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.</a:t>
            </a:r>
            <a:r>
              <a:rPr lang="en-US" dirty="0" err="1">
                <a:ea typeface="+mn-lt"/>
                <a:cs typeface="+mn-lt"/>
              </a:rPr>
              <a:t>na.fill</a:t>
            </a:r>
            <a:r>
              <a:rPr lang="en-US" dirty="0">
                <a:ea typeface="+mn-lt"/>
                <a:cs typeface="+mn-lt"/>
              </a:rPr>
              <a:t>(0)\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.</a:t>
            </a:r>
            <a:r>
              <a:rPr lang="en-US" dirty="0" err="1">
                <a:ea typeface="+mn-lt"/>
                <a:cs typeface="+mn-lt"/>
              </a:rPr>
              <a:t>withColumn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day_of_week</a:t>
            </a:r>
            <a:r>
              <a:rPr lang="en-US" dirty="0">
                <a:ea typeface="+mn-lt"/>
                <a:cs typeface="+mn-lt"/>
              </a:rPr>
              <a:t>", </a:t>
            </a:r>
            <a:r>
              <a:rPr lang="en-US" dirty="0" err="1">
                <a:ea typeface="+mn-lt"/>
                <a:cs typeface="+mn-lt"/>
              </a:rPr>
              <a:t>date_format</a:t>
            </a:r>
            <a:r>
              <a:rPr lang="en-US" dirty="0">
                <a:ea typeface="+mn-lt"/>
                <a:cs typeface="+mn-lt"/>
              </a:rPr>
              <a:t>(col("</a:t>
            </a:r>
            <a:r>
              <a:rPr lang="en-US" dirty="0" err="1">
                <a:ea typeface="+mn-lt"/>
                <a:cs typeface="+mn-lt"/>
              </a:rPr>
              <a:t>InvoiceDate</a:t>
            </a:r>
            <a:r>
              <a:rPr lang="en-US" dirty="0">
                <a:ea typeface="+mn-lt"/>
                <a:cs typeface="+mn-lt"/>
              </a:rPr>
              <a:t>"), "EEEE"))\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.coalesce(5)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64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2C70-CB28-53DB-408A-B583B4A1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 and Test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50B6-D9B7-36FB-79C3-D269553F5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3317"/>
            <a:ext cx="10058400" cy="45366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Manually split the data into training and test sets by  the date on which a certain purchase occurred.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146E83-6EC1-3C62-E27F-B206C9D3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95" y="2275630"/>
            <a:ext cx="5978577" cy="366834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1A06672-C4D7-7336-7BA3-89CE2618E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907" y="4107540"/>
            <a:ext cx="3766122" cy="1028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AD2A43-8056-73B5-3ECE-FB613FB6CDA4}"/>
              </a:ext>
            </a:extLst>
          </p:cNvPr>
          <p:cNvSpPr txBox="1"/>
          <p:nvPr/>
        </p:nvSpPr>
        <p:spPr>
          <a:xfrm>
            <a:off x="7932295" y="3235377"/>
            <a:ext cx="35226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 check the no: of  samples in each set</a:t>
            </a:r>
          </a:p>
        </p:txBody>
      </p:sp>
    </p:spTree>
    <p:extLst>
      <p:ext uri="{BB962C8B-B14F-4D97-AF65-F5344CB8AC3E}">
        <p14:creationId xmlns:p14="http://schemas.microsoft.com/office/powerpoint/2010/main" val="2624169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97BB-1F1C-DEC3-4280-35847AD9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Transformation with </a:t>
            </a:r>
            <a:r>
              <a:rPr lang="en-US" err="1"/>
              <a:t>StringIndexer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4AE6764-DADB-D2C9-A638-D0E1EA521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379" y="2355669"/>
            <a:ext cx="5173011" cy="294478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119C6C-9848-5C61-D6DB-FBFDF23C13E1}"/>
              </a:ext>
            </a:extLst>
          </p:cNvPr>
          <p:cNvSpPr txBox="1"/>
          <p:nvPr/>
        </p:nvSpPr>
        <p:spPr>
          <a:xfrm>
            <a:off x="6760563" y="2913089"/>
            <a:ext cx="477936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will turn our days of weeks into corresponding numerical values. </a:t>
            </a:r>
          </a:p>
          <a:p>
            <a:endParaRPr lang="en-US" dirty="0"/>
          </a:p>
          <a:p>
            <a:r>
              <a:rPr lang="en-US" dirty="0"/>
              <a:t>For example, Spark might represent Saturday as 6, and Monday as 1. </a:t>
            </a:r>
          </a:p>
        </p:txBody>
      </p:sp>
    </p:spTree>
    <p:extLst>
      <p:ext uri="{BB962C8B-B14F-4D97-AF65-F5344CB8AC3E}">
        <p14:creationId xmlns:p14="http://schemas.microsoft.com/office/powerpoint/2010/main" val="2622215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BBFD-E560-A93E-DBE4-5E450346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OneHotEncoding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0ED78-914D-2D01-B20E-00ADB37D9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 we do not want to assign more value to one entry over the other by assigning poor numeric value, we </a:t>
            </a:r>
            <a:r>
              <a:rPr lang="en-US" dirty="0">
                <a:ea typeface="+mn-lt"/>
                <a:cs typeface="+mn-lt"/>
              </a:rPr>
              <a:t>use a </a:t>
            </a:r>
            <a:r>
              <a:rPr lang="en-US" dirty="0" err="1">
                <a:ea typeface="+mn-lt"/>
                <a:cs typeface="+mn-lt"/>
              </a:rPr>
              <a:t>OneHotEncoder</a:t>
            </a:r>
            <a:r>
              <a:rPr lang="en-US" dirty="0">
                <a:ea typeface="+mn-lt"/>
                <a:cs typeface="+mn-lt"/>
              </a:rPr>
              <a:t> to encode each of these values as their own column.</a:t>
            </a:r>
          </a:p>
          <a:p>
            <a:pPr marL="0" indent="0">
              <a:buClr>
                <a:srgbClr val="262626"/>
              </a:buClr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5588F1-9C0A-EF91-23EC-0F260700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302" y="2853671"/>
            <a:ext cx="5666281" cy="326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51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DA19-0FA4-A75F-27A8-06FB15AB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Preparing Feature Vector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984C37-CE1F-59CE-8F13-92DFAA8BB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524" y="2292509"/>
            <a:ext cx="7152494" cy="3345929"/>
          </a:xfrm>
        </p:spPr>
      </p:pic>
    </p:spTree>
    <p:extLst>
      <p:ext uri="{BB962C8B-B14F-4D97-AF65-F5344CB8AC3E}">
        <p14:creationId xmlns:p14="http://schemas.microsoft.com/office/powerpoint/2010/main" val="3127876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3D8C-D666-C62A-B7E0-512864ED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D2E6E6A-DCF9-9C08-CE99-DC7DD911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810" y="2052573"/>
            <a:ext cx="6828019" cy="30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10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6AF6-958E-C8F5-16F3-E51478A5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B1FA-F6B8-8C46-FE08-D968FC7B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5776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We first need to fit our transformers to the required dataset.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7334ED-C0E9-F15B-AE28-0ADB0BE5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02" y="2327842"/>
            <a:ext cx="7627495" cy="1552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D07E2-92B6-3B50-95AE-66CF5E487A08}"/>
              </a:ext>
            </a:extLst>
          </p:cNvPr>
          <p:cNvSpPr txBox="1"/>
          <p:nvPr/>
        </p:nvSpPr>
        <p:spPr>
          <a:xfrm>
            <a:off x="814465" y="4049841"/>
            <a:ext cx="102008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Pipeline fitted in this way can be used to transform all of our data in a consistent and repeatable way: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B6AFC7C-9A66-028B-DBEF-49E3B9477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20" y="4578745"/>
            <a:ext cx="8364511" cy="16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466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D1CD-C855-F022-E213-54EBDC25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AB2E4-92C0-360D-CF91-8A453E59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We’ll use caching, an optimization that  will put a copy of the intermediately transformed dataset into memory, allowing us to repeatedly access it at much lower cost than running the entire pipeline again.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917778-E19F-2C73-6EA6-468AF6FE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31" y="2881625"/>
            <a:ext cx="4829955" cy="69501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72EC73D-EE7A-037A-BF82-88C795CFF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564" y="3568125"/>
            <a:ext cx="5129134" cy="2782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749627-D107-AE52-A01D-44A06E468CE4}"/>
              </a:ext>
            </a:extLst>
          </p:cNvPr>
          <p:cNvSpPr txBox="1"/>
          <p:nvPr/>
        </p:nvSpPr>
        <p:spPr>
          <a:xfrm>
            <a:off x="2123606" y="3847475"/>
            <a:ext cx="33478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Initiate ML algorithm</a:t>
            </a:r>
          </a:p>
        </p:txBody>
      </p:sp>
    </p:spTree>
    <p:extLst>
      <p:ext uri="{BB962C8B-B14F-4D97-AF65-F5344CB8AC3E}">
        <p14:creationId xmlns:p14="http://schemas.microsoft.com/office/powerpoint/2010/main" val="18237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4599-7623-3769-DB78-E1D7017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222B-378A-C047-41F5-0BBF1B8D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ea typeface="+mn-lt"/>
                <a:cs typeface="+mn-lt"/>
              </a:rPr>
              <a:t>Spark Application through a driver process called the Spark Session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The Spark Session instance is the way Spark executes user-defined manipulations across the cluster.</a:t>
            </a:r>
          </a:p>
          <a:p>
            <a:pPr>
              <a:buClr>
                <a:srgbClr val="262626"/>
              </a:buClr>
            </a:pPr>
            <a:r>
              <a:rPr lang="en-US" sz="2000" dirty="0"/>
              <a:t>For starting the spark console: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000" dirty="0">
                <a:ea typeface="+mn-lt"/>
                <a:cs typeface="+mn-lt"/>
              </a:rPr>
              <a:t>                 Spark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  In Scala, you should see something like the following: 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000" dirty="0">
                <a:ea typeface="+mn-lt"/>
                <a:cs typeface="+mn-lt"/>
              </a:rPr>
              <a:t>              res0: </a:t>
            </a:r>
            <a:r>
              <a:rPr lang="en-US" sz="2000" dirty="0" err="1">
                <a:ea typeface="+mn-lt"/>
                <a:cs typeface="+mn-lt"/>
              </a:rPr>
              <a:t>org.apache.spark.sql.SparkSession</a:t>
            </a:r>
            <a:r>
              <a:rPr lang="en-US" sz="2000" dirty="0">
                <a:ea typeface="+mn-lt"/>
                <a:cs typeface="+mn-lt"/>
              </a:rPr>
              <a:t> = </a:t>
            </a:r>
            <a:r>
              <a:rPr lang="en-US" sz="2000" dirty="0" err="1">
                <a:ea typeface="+mn-lt"/>
                <a:cs typeface="+mn-lt"/>
              </a:rPr>
              <a:t>org.apache.spark.sql.SparkSession</a:t>
            </a:r>
            <a:r>
              <a:rPr lang="en-US" sz="2000" dirty="0">
                <a:ea typeface="+mn-lt"/>
                <a:cs typeface="+mn-lt"/>
              </a:rPr>
              <a:t>@... </a:t>
            </a:r>
            <a:endParaRPr lang="en-US" sz="200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In Python you’ll see something like this: </a:t>
            </a:r>
          </a:p>
          <a:p>
            <a:pPr marL="0" indent="0">
              <a:buNone/>
            </a:pPr>
            <a:r>
              <a:rPr lang="en-US" sz="2000" dirty="0"/>
              <a:t>                </a:t>
            </a:r>
          </a:p>
          <a:p>
            <a:pPr>
              <a:buClr>
                <a:srgbClr val="262626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68215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D226-06DA-8F09-31F2-626D6159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734" y="480201"/>
            <a:ext cx="10058400" cy="1371600"/>
          </a:xfrm>
        </p:spPr>
        <p:txBody>
          <a:bodyPr/>
          <a:lstStyle/>
          <a:p>
            <a:r>
              <a:rPr lang="en-US"/>
              <a:t>Training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1095F6-9A4C-B948-9A8D-19003C73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68" y="1535753"/>
            <a:ext cx="6215921" cy="190022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0F4E880-4560-5E7E-E4E3-AE3CEC337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827" y="3515039"/>
            <a:ext cx="6765560" cy="2538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0535EB-91F5-9116-6F7C-472C426E2FF1}"/>
              </a:ext>
            </a:extLst>
          </p:cNvPr>
          <p:cNvSpPr txBox="1"/>
          <p:nvPr/>
        </p:nvSpPr>
        <p:spPr>
          <a:xfrm>
            <a:off x="2111114" y="4109803"/>
            <a:ext cx="23859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Computing Cost</a:t>
            </a:r>
          </a:p>
        </p:txBody>
      </p:sp>
    </p:spTree>
    <p:extLst>
      <p:ext uri="{BB962C8B-B14F-4D97-AF65-F5344CB8AC3E}">
        <p14:creationId xmlns:p14="http://schemas.microsoft.com/office/powerpoint/2010/main" val="126427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2D6D-51DA-AAB7-21EE-0FA3A040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941" y="406481"/>
            <a:ext cx="10058400" cy="1371600"/>
          </a:xfrm>
        </p:spPr>
        <p:txBody>
          <a:bodyPr/>
          <a:lstStyle/>
          <a:p>
            <a:r>
              <a:rPr lang="en-US"/>
              <a:t>Spark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E1B3F-A2D8-ADA9-CA59-A4D73DDF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349" y="1716754"/>
            <a:ext cx="5368344" cy="466528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Data Frames:</a:t>
            </a:r>
          </a:p>
          <a:p>
            <a:pPr marL="285750" indent="-285750">
              <a:buFont typeface="Wingdings" pitchFamily="18" charset="0"/>
              <a:buChar char="Ø"/>
            </a:pPr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sz="2000" dirty="0">
                <a:ea typeface="+mn-lt"/>
                <a:cs typeface="+mn-lt"/>
              </a:rPr>
              <a:t>  A </a:t>
            </a:r>
            <a:r>
              <a:rPr lang="en-US" sz="2000" dirty="0" err="1">
                <a:ea typeface="+mn-lt"/>
                <a:cs typeface="+mn-lt"/>
              </a:rPr>
              <a:t>DataFrame</a:t>
            </a:r>
            <a:r>
              <a:rPr lang="en-US" sz="2000" dirty="0">
                <a:ea typeface="+mn-lt"/>
                <a:cs typeface="+mn-lt"/>
              </a:rPr>
              <a:t> is the most common Structured API and simply represents a table of data with rows and columns.</a:t>
            </a:r>
          </a:p>
          <a:p>
            <a:pPr marL="342900" indent="-342900"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The list that defines the columns and the types within those columns is called the schema.</a:t>
            </a:r>
          </a:p>
          <a:p>
            <a:pPr marL="342900" indent="-342900"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A spreadsheet sits on one computer in one specific location, whereas a Spark </a:t>
            </a:r>
            <a:r>
              <a:rPr lang="en-US" sz="2000" dirty="0" err="1">
                <a:ea typeface="+mn-lt"/>
                <a:cs typeface="+mn-lt"/>
              </a:rPr>
              <a:t>DataFrame</a:t>
            </a:r>
            <a:r>
              <a:rPr lang="en-US" sz="2000" dirty="0">
                <a:ea typeface="+mn-lt"/>
                <a:cs typeface="+mn-lt"/>
              </a:rPr>
              <a:t> can span thousands of computers</a:t>
            </a:r>
          </a:p>
          <a:p>
            <a:pPr marL="342900" indent="-342900">
              <a:buClr>
                <a:srgbClr val="262626"/>
              </a:buClr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R and Python both have similar concepts. However, Python/R </a:t>
            </a:r>
            <a:r>
              <a:rPr lang="en-US" sz="2000" dirty="0" err="1">
                <a:ea typeface="+mn-lt"/>
                <a:cs typeface="+mn-lt"/>
              </a:rPr>
              <a:t>DataFrames</a:t>
            </a:r>
            <a:r>
              <a:rPr lang="en-US" sz="2000" dirty="0">
                <a:ea typeface="+mn-lt"/>
                <a:cs typeface="+mn-lt"/>
              </a:rPr>
              <a:t> exist on one machine rather than multiple machines</a:t>
            </a:r>
          </a:p>
          <a:p>
            <a:pPr marL="342900" indent="-342900">
              <a:buClr>
                <a:srgbClr val="262626"/>
              </a:buClr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As Spark has language interfaces for both Python and R, it’s quite easy to convert Pandas (Python) </a:t>
            </a:r>
            <a:r>
              <a:rPr lang="en-US" sz="2000" dirty="0" err="1">
                <a:ea typeface="+mn-lt"/>
                <a:cs typeface="+mn-lt"/>
              </a:rPr>
              <a:t>DataFrames</a:t>
            </a:r>
            <a:r>
              <a:rPr lang="en-US" sz="2000" dirty="0">
                <a:ea typeface="+mn-lt"/>
                <a:cs typeface="+mn-lt"/>
              </a:rPr>
              <a:t> to Spark </a:t>
            </a:r>
            <a:r>
              <a:rPr lang="en-US" sz="2000" dirty="0" err="1">
                <a:ea typeface="+mn-lt"/>
                <a:cs typeface="+mn-lt"/>
              </a:rPr>
              <a:t>DataFrames</a:t>
            </a:r>
            <a:r>
              <a:rPr lang="en-US" sz="2000" dirty="0">
                <a:ea typeface="+mn-lt"/>
                <a:cs typeface="+mn-lt"/>
              </a:rPr>
              <a:t>, and R </a:t>
            </a:r>
            <a:r>
              <a:rPr lang="en-US" sz="2000" dirty="0" err="1">
                <a:ea typeface="+mn-lt"/>
                <a:cs typeface="+mn-lt"/>
              </a:rPr>
              <a:t>DataFrames</a:t>
            </a:r>
            <a:r>
              <a:rPr lang="en-US" sz="2000" dirty="0">
                <a:ea typeface="+mn-lt"/>
                <a:cs typeface="+mn-lt"/>
              </a:rPr>
              <a:t> to Spark </a:t>
            </a:r>
            <a:r>
              <a:rPr lang="en-US" sz="2000" dirty="0" err="1">
                <a:ea typeface="+mn-lt"/>
                <a:cs typeface="+mn-lt"/>
              </a:rPr>
              <a:t>DataFrames</a:t>
            </a:r>
            <a:r>
              <a:rPr lang="en-US" sz="2000" dirty="0">
                <a:ea typeface="+mn-lt"/>
                <a:cs typeface="+mn-lt"/>
              </a:rPr>
              <a:t>. N</a:t>
            </a:r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873560A-EB4F-46CA-78EF-D0E17ED62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568" y="1781447"/>
            <a:ext cx="5168721" cy="40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15DE-4A58-3E60-B078-F1C98A76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Spark APIs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E119-CB71-C7FC-0EB6-3042BE9E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Partitions 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A partition is a collection of rows that sit on one physical machine in your cluster. A </a:t>
            </a:r>
            <a:r>
              <a:rPr lang="en-US" sz="2000" dirty="0" err="1">
                <a:ea typeface="+mn-lt"/>
                <a:cs typeface="+mn-lt"/>
              </a:rPr>
              <a:t>DataFrame’s</a:t>
            </a:r>
            <a:r>
              <a:rPr lang="en-US" sz="2000" dirty="0">
                <a:ea typeface="+mn-lt"/>
                <a:cs typeface="+mn-lt"/>
              </a:rPr>
              <a:t> partitions represent how the data is physically distributed across the cluster of machines during execution.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A </a:t>
            </a:r>
            <a:r>
              <a:rPr lang="en-US" sz="2000" dirty="0" err="1">
                <a:ea typeface="+mn-lt"/>
                <a:cs typeface="+mn-lt"/>
              </a:rPr>
              <a:t>DataFrame’s</a:t>
            </a:r>
            <a:r>
              <a:rPr lang="en-US" sz="2000" dirty="0">
                <a:ea typeface="+mn-lt"/>
                <a:cs typeface="+mn-lt"/>
              </a:rPr>
              <a:t> partitions represent how the data is physically distributed across the cluster of machines during execution.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Spark's parallelism depends upon the availability of computation/ executing resources available</a:t>
            </a:r>
          </a:p>
        </p:txBody>
      </p:sp>
    </p:spTree>
    <p:extLst>
      <p:ext uri="{BB962C8B-B14F-4D97-AF65-F5344CB8AC3E}">
        <p14:creationId xmlns:p14="http://schemas.microsoft.com/office/powerpoint/2010/main" val="149967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E21C-470F-A695-B308-A8BEAE0B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AC34-56A7-ADAF-CED1-ADE9068B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1881"/>
            <a:ext cx="10058400" cy="457942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Transformations: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In Spark, the core data structures are immutable, meaning they cannot be changed after they’re created.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The instructions we  give Spark to tell it  what modifications we want it to apply upon the Data Frames are  called transformations.</a:t>
            </a:r>
          </a:p>
          <a:p>
            <a:pPr marL="0" indent="0">
              <a:buNone/>
            </a:pPr>
            <a:r>
              <a:rPr lang="en-US" sz="2400" dirty="0"/>
              <a:t>Ex:</a:t>
            </a:r>
          </a:p>
          <a:p>
            <a:pPr marL="0" indent="0">
              <a:buNone/>
            </a:pPr>
            <a:r>
              <a:rPr lang="en-US" sz="2400" dirty="0"/>
              <a:t># in Scala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    </a:t>
            </a:r>
            <a:r>
              <a:rPr lang="en-US" sz="2400" dirty="0" err="1">
                <a:solidFill>
                  <a:srgbClr val="FF0000"/>
                </a:solidFill>
                <a:ea typeface="+mn-lt"/>
                <a:cs typeface="+mn-lt"/>
              </a:rPr>
              <a:t>val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 divisBy2 = </a:t>
            </a:r>
            <a:r>
              <a:rPr lang="en-US" sz="2400" dirty="0" err="1">
                <a:solidFill>
                  <a:srgbClr val="FF0000"/>
                </a:solidFill>
                <a:ea typeface="+mn-lt"/>
                <a:cs typeface="+mn-lt"/>
              </a:rPr>
              <a:t>myRange.where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("number % 2 = 0") </a:t>
            </a: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# in Python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   divisBy2 = </a:t>
            </a:r>
            <a:r>
              <a:rPr lang="en-US" sz="2400" dirty="0" err="1">
                <a:solidFill>
                  <a:srgbClr val="FF0000"/>
                </a:solidFill>
                <a:ea typeface="+mn-lt"/>
                <a:cs typeface="+mn-lt"/>
              </a:rPr>
              <a:t>myRange.where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("number % 2 = 0") 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Spark will not act on transformations until we call an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0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9F34-C623-5121-1080-87EA04D0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Transformations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AE8A393-9B56-BD65-52B9-92347AA9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42868"/>
            <a:ext cx="3344214" cy="374310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5312E69-20B8-B8A5-B0CE-C02ECEA8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415" y="2385222"/>
            <a:ext cx="3408607" cy="38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6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4"/>
      </a:accent5>
      <a:accent6>
        <a:srgbClr val="BA7FA1"/>
      </a:accent6>
      <a:hlink>
        <a:srgbClr val="A7765D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SavonVTI</vt:lpstr>
      <vt:lpstr>Spark</vt:lpstr>
      <vt:lpstr>Spark Application Architecture</vt:lpstr>
      <vt:lpstr>Components of Application Architecture</vt:lpstr>
      <vt:lpstr>Spark's Language API</vt:lpstr>
      <vt:lpstr>Spark Session</vt:lpstr>
      <vt:lpstr>Spark APIs</vt:lpstr>
      <vt:lpstr>Spark APIs</vt:lpstr>
      <vt:lpstr>Spark APIs</vt:lpstr>
      <vt:lpstr>Types of Transformations</vt:lpstr>
      <vt:lpstr>Lazy Evaluation </vt:lpstr>
      <vt:lpstr>Spark API</vt:lpstr>
      <vt:lpstr>An End-to-End Example</vt:lpstr>
      <vt:lpstr>Reading a CSV file</vt:lpstr>
      <vt:lpstr>An End-to-End Example </vt:lpstr>
      <vt:lpstr>An End-to-End Example </vt:lpstr>
      <vt:lpstr>An End-to-End Example </vt:lpstr>
      <vt:lpstr>An End-to-End Example </vt:lpstr>
      <vt:lpstr>DataFrames and SQL</vt:lpstr>
      <vt:lpstr>Example Dataframe Querying</vt:lpstr>
      <vt:lpstr>PowerPoint Presentation</vt:lpstr>
      <vt:lpstr>Example Dataframe Querying </vt:lpstr>
      <vt:lpstr>Example Dataframe Querying-  SQL </vt:lpstr>
      <vt:lpstr>Example Dataframe Querying -  DataFrame </vt:lpstr>
      <vt:lpstr>Spark Toolkit –Running Production Applications  </vt:lpstr>
      <vt:lpstr>Running Production Applications</vt:lpstr>
      <vt:lpstr>Datasets: Type-Safe Structured APIs</vt:lpstr>
      <vt:lpstr>When to use Datasets</vt:lpstr>
      <vt:lpstr>Dataset- Example</vt:lpstr>
      <vt:lpstr>Structured Streaming</vt:lpstr>
      <vt:lpstr>Retail Dataset Example</vt:lpstr>
      <vt:lpstr>Analyze the data as a static dataset</vt:lpstr>
      <vt:lpstr>on what days a customer spent the most?</vt:lpstr>
      <vt:lpstr>PowerPoint Presentation</vt:lpstr>
      <vt:lpstr>Streaming code</vt:lpstr>
      <vt:lpstr>PowerPoint Presentation</vt:lpstr>
      <vt:lpstr>Actions in Straming</vt:lpstr>
      <vt:lpstr>Updating the result</vt:lpstr>
      <vt:lpstr>Querying the updated data</vt:lpstr>
      <vt:lpstr>Display the result on Console</vt:lpstr>
      <vt:lpstr>Machine Learning and Advanced Analytics</vt:lpstr>
      <vt:lpstr>Preprocessing</vt:lpstr>
      <vt:lpstr>PowerPoint Presentation</vt:lpstr>
      <vt:lpstr>Train and Test Sets</vt:lpstr>
      <vt:lpstr>General Transformation with StringIndexer</vt:lpstr>
      <vt:lpstr>OneHotEncoding</vt:lpstr>
      <vt:lpstr>Preparing Feature Vector</vt:lpstr>
      <vt:lpstr>Pipeline </vt:lpstr>
      <vt:lpstr>Model Fitting</vt:lpstr>
      <vt:lpstr>Training</vt:lpstr>
      <vt:lpstr>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1122</cp:revision>
  <dcterms:created xsi:type="dcterms:W3CDTF">2023-03-23T03:33:21Z</dcterms:created>
  <dcterms:modified xsi:type="dcterms:W3CDTF">2023-04-04T05:31:55Z</dcterms:modified>
</cp:coreProperties>
</file>