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2" r:id="rId13"/>
    <p:sldId id="273" r:id="rId14"/>
    <p:sldId id="274" r:id="rId15"/>
    <p:sldId id="281" r:id="rId16"/>
    <p:sldId id="283" r:id="rId17"/>
    <p:sldId id="296" r:id="rId18"/>
    <p:sldId id="297" r:id="rId19"/>
    <p:sldId id="298" r:id="rId20"/>
    <p:sldId id="299" r:id="rId21"/>
    <p:sldId id="300" r:id="rId22"/>
    <p:sldId id="282" r:id="rId23"/>
    <p:sldId id="284" r:id="rId24"/>
    <p:sldId id="285" r:id="rId25"/>
    <p:sldId id="286" r:id="rId26"/>
    <p:sldId id="287" r:id="rId27"/>
    <p:sldId id="288" r:id="rId28"/>
    <p:sldId id="289" r:id="rId29"/>
    <p:sldId id="290" r:id="rId30"/>
    <p:sldId id="291" r:id="rId31"/>
    <p:sldId id="292" r:id="rId32"/>
    <p:sldId id="293" r:id="rId33"/>
    <p:sldId id="295" r:id="rId34"/>
    <p:sldId id="29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F199CC-0065-4009-B219-B5831A43354D}" v="126" dt="2022-11-17T01:29:20.321"/>
    <p1510:client id="{D7D8FF45-3853-4536-8DE4-AE692345E600}" v="2" dt="2023-04-06T04:03:33.3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3057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38665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81935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47675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99241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688383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915949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26864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97752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07275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34495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97460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91269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61505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9174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7668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4829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4/10/2023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7861494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mongodb.com/docs/manual/reference/operator/aggregation-pipeline/#std-label-aggregation-pipeline-operator-referenc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mongodb.com/docs/manual/reference/method/db.collection.count/#mongodb-method-db.collection.count" TargetMode="External"/><Relationship Id="rId2" Type="http://schemas.openxmlformats.org/officeDocument/2006/relationships/hyperlink" Target="https://www.mongodb.com/docs/manual/reference/method/db.collection.estimatedDocumentCount/#mongodb-method-db.collection.estimatedDocumentCount" TargetMode="External"/><Relationship Id="rId1" Type="http://schemas.openxmlformats.org/officeDocument/2006/relationships/slideLayout" Target="../slideLayouts/slideLayout2.xml"/><Relationship Id="rId4" Type="http://schemas.openxmlformats.org/officeDocument/2006/relationships/hyperlink" Target="https://www.mongodb.com/docs/manual/reference/method/db.collection.distinct/#mongodb-method-db.collection.distinc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mongodb.com/docs/manual/core/sharded-cluster-config-servers/" TargetMode="External"/><Relationship Id="rId2" Type="http://schemas.openxmlformats.org/officeDocument/2006/relationships/hyperlink" Target="https://www.mongodb.com/docs/manual/core/sharded-cluster-query-router/" TargetMode="External"/><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hyperlink" Target="https://www.mongodb.com/docs/manual/core/sharding-refine-a-shard-key/#std-label-shard-key-refine" TargetMode="External"/><Relationship Id="rId2" Type="http://schemas.openxmlformats.org/officeDocument/2006/relationships/hyperlink" Target="https://www.mongodb.com/docs/manual/core/sharding-shard-key/"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mongodb.com/docs/manual/reference/operator/query/exists/#mongodb-query-op.-exists"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https://www.mongodb.com/docs/manual/reference/glossary/#std-term-shard" TargetMode="External"/><Relationship Id="rId2" Type="http://schemas.openxmlformats.org/officeDocument/2006/relationships/hyperlink" Target="https://www.mongodb.com/docs/manual/reference/glossary/#std-term-data-partition" TargetMode="External"/><Relationship Id="rId1" Type="http://schemas.openxmlformats.org/officeDocument/2006/relationships/slideLayout" Target="../slideLayouts/slideLayout6.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hyperlink" Target="https://www.mongodb.com/docs/manual/reference/glossary/#std-term-primary-shard"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ww.mongodb.com/docs/manual/sharding/" TargetMode="External"/><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hyperlink" Target="https://www.mongodb.com/docs/manual/reference/program/mongos/#mongodb-binary-bin.mongos"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www.mongodb.com/docs/manual/core/sharding-choose-a-shard-key/#std-label-shard-key-monotonic" TargetMode="External"/><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MongoDB</a:t>
            </a:r>
          </a:p>
        </p:txBody>
      </p:sp>
      <p:sp>
        <p:nvSpPr>
          <p:cNvPr id="3" name="Subtitle 2"/>
          <p:cNvSpPr>
            <a:spLocks noGrp="1"/>
          </p:cNvSpPr>
          <p:nvPr>
            <p:ph type="subTitle" idx="1"/>
          </p:nvPr>
        </p:nvSpPr>
        <p:spPr/>
        <p:txBody>
          <a:bodyPr/>
          <a:lstStyle/>
          <a:p>
            <a:r>
              <a:rPr lang="en-US" dirty="0"/>
              <a:t>UNIT3-Part2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0C655-C34D-9540-52FD-8FB3114B8BF2}"/>
              </a:ext>
            </a:extLst>
          </p:cNvPr>
          <p:cNvSpPr>
            <a:spLocks noGrp="1"/>
          </p:cNvSpPr>
          <p:nvPr>
            <p:ph type="title"/>
          </p:nvPr>
        </p:nvSpPr>
        <p:spPr>
          <a:xfrm>
            <a:off x="1742408" y="-322007"/>
            <a:ext cx="10018713" cy="1752599"/>
          </a:xfrm>
        </p:spPr>
        <p:txBody>
          <a:bodyPr/>
          <a:lstStyle/>
          <a:p>
            <a:pPr algn="ctr"/>
            <a:r>
              <a:rPr lang="en-US" dirty="0"/>
              <a:t>Environment</a:t>
            </a:r>
            <a:endParaRPr lang="en-US"/>
          </a:p>
        </p:txBody>
      </p:sp>
      <p:sp>
        <p:nvSpPr>
          <p:cNvPr id="3" name="Content Placeholder 2">
            <a:extLst>
              <a:ext uri="{FF2B5EF4-FFF2-40B4-BE49-F238E27FC236}">
                <a16:creationId xmlns:a16="http://schemas.microsoft.com/office/drawing/2014/main" id="{64C35488-DF5E-C5BD-4173-80F4F3769CD0}"/>
              </a:ext>
            </a:extLst>
          </p:cNvPr>
          <p:cNvSpPr>
            <a:spLocks noGrp="1"/>
          </p:cNvSpPr>
          <p:nvPr>
            <p:ph idx="1"/>
          </p:nvPr>
        </p:nvSpPr>
        <p:spPr>
          <a:xfrm>
            <a:off x="2287882" y="716525"/>
            <a:ext cx="11121928" cy="5055803"/>
          </a:xfrm>
        </p:spPr>
        <p:txBody>
          <a:bodyPr vert="horz" lIns="91440" tIns="45720" rIns="91440" bIns="45720" rtlCol="0" anchor="t">
            <a:noAutofit/>
          </a:bodyPr>
          <a:lstStyle/>
          <a:p>
            <a:pPr marL="0" indent="0">
              <a:buNone/>
            </a:pPr>
            <a:endParaRPr lang="en-US" sz="1600" dirty="0"/>
          </a:p>
          <a:p>
            <a:pPr marL="0" indent="0">
              <a:buNone/>
            </a:pPr>
            <a:r>
              <a:rPr lang="en-US" sz="1800" b="1" dirty="0"/>
              <a:t>Installing MongoDB in ubuntu</a:t>
            </a:r>
          </a:p>
          <a:p>
            <a:pPr marL="0" indent="0">
              <a:buNone/>
            </a:pPr>
            <a:endParaRPr lang="en-US" sz="1800" b="1" dirty="0">
              <a:solidFill>
                <a:schemeClr val="tx2"/>
              </a:solidFill>
              <a:ea typeface="+mj-lt"/>
              <a:cs typeface="+mj-lt"/>
            </a:endParaRPr>
          </a:p>
          <a:p>
            <a:pPr>
              <a:buNone/>
            </a:pPr>
            <a:r>
              <a:rPr lang="en-US" sz="1800" b="1" dirty="0">
                <a:solidFill>
                  <a:schemeClr val="tx2"/>
                </a:solidFill>
                <a:ea typeface="+mj-lt"/>
                <a:cs typeface="+mj-lt"/>
              </a:rPr>
              <a:t>Command to import the MongoDB public GPG(GNU Privacy Guard) key </a:t>
            </a:r>
          </a:p>
          <a:p>
            <a:pPr marL="0" indent="0">
              <a:buNone/>
            </a:pPr>
            <a:r>
              <a:rPr lang="en-US" sz="1600" dirty="0">
                <a:solidFill>
                  <a:srgbClr val="FF0000"/>
                </a:solidFill>
                <a:ea typeface="+mj-lt"/>
                <a:cs typeface="+mj-lt"/>
              </a:rPr>
              <a:t>    </a:t>
            </a:r>
            <a:r>
              <a:rPr lang="en-US" sz="1600" dirty="0" err="1">
                <a:latin typeface="Consolas"/>
                <a:ea typeface="+mj-lt"/>
                <a:cs typeface="+mj-lt"/>
              </a:rPr>
              <a:t>sudo</a:t>
            </a:r>
            <a:r>
              <a:rPr lang="en-US" sz="1600" dirty="0">
                <a:latin typeface="Consolas"/>
                <a:ea typeface="+mj-lt"/>
                <a:cs typeface="+mj-lt"/>
              </a:rPr>
              <a:t> apt-key adv --</a:t>
            </a:r>
            <a:r>
              <a:rPr lang="en-US" sz="1600" dirty="0" err="1">
                <a:latin typeface="Consolas"/>
                <a:ea typeface="+mj-lt"/>
                <a:cs typeface="+mj-lt"/>
              </a:rPr>
              <a:t>keyserver</a:t>
            </a:r>
            <a:r>
              <a:rPr lang="en-US" sz="1600" dirty="0">
                <a:latin typeface="Consolas"/>
                <a:ea typeface="+mj-lt"/>
                <a:cs typeface="+mj-lt"/>
              </a:rPr>
              <a:t> hkp://keyserver.ubuntu.com:80 --</a:t>
            </a:r>
            <a:r>
              <a:rPr lang="en-US" sz="1600" dirty="0" err="1">
                <a:latin typeface="Consolas"/>
                <a:ea typeface="+mj-lt"/>
                <a:cs typeface="+mj-lt"/>
              </a:rPr>
              <a:t>recv</a:t>
            </a:r>
            <a:r>
              <a:rPr lang="en-US" sz="1600" dirty="0">
                <a:latin typeface="Consolas"/>
                <a:ea typeface="+mj-lt"/>
                <a:cs typeface="+mj-lt"/>
              </a:rPr>
              <a:t> 7F0CEB10 </a:t>
            </a:r>
            <a:r>
              <a:rPr lang="en-US" sz="1600" dirty="0">
                <a:solidFill>
                  <a:srgbClr val="FFFFFF"/>
                </a:solidFill>
                <a:latin typeface="Consolas"/>
                <a:ea typeface="+mj-lt"/>
                <a:cs typeface="+mj-lt"/>
              </a:rPr>
              <a:t>         </a:t>
            </a:r>
            <a:r>
              <a:rPr lang="en-US" sz="1600" dirty="0">
                <a:solidFill>
                  <a:srgbClr val="FFFFFF"/>
                </a:solidFill>
                <a:ea typeface="+mj-lt"/>
                <a:cs typeface="+mj-lt"/>
              </a:rPr>
              <a:t>  </a:t>
            </a:r>
            <a:endParaRPr lang="en-US" sz="1600" dirty="0">
              <a:solidFill>
                <a:srgbClr val="FFFF00"/>
              </a:solidFill>
              <a:ea typeface="+mj-lt"/>
              <a:cs typeface="+mj-lt"/>
            </a:endParaRPr>
          </a:p>
          <a:p>
            <a:pPr marL="0" indent="0">
              <a:buNone/>
            </a:pPr>
            <a:r>
              <a:rPr lang="en-US" sz="1600" dirty="0">
                <a:solidFill>
                  <a:srgbClr val="FFFF00"/>
                </a:solidFill>
                <a:ea typeface="+mj-lt"/>
                <a:cs typeface="+mj-lt"/>
              </a:rPr>
              <a:t>   </a:t>
            </a:r>
            <a:r>
              <a:rPr lang="en-US" sz="1600" dirty="0">
                <a:solidFill>
                  <a:srgbClr val="FFFF00"/>
                </a:solidFill>
              </a:rPr>
              <a:t>                               </a:t>
            </a:r>
            <a:endParaRPr lang="en-US" sz="1600" b="1">
              <a:ea typeface="+mj-lt"/>
              <a:cs typeface="+mj-lt"/>
            </a:endParaRPr>
          </a:p>
          <a:p>
            <a:pPr>
              <a:buNone/>
            </a:pPr>
            <a:r>
              <a:rPr lang="en-US" sz="1800" b="1" dirty="0">
                <a:solidFill>
                  <a:schemeClr val="tx2"/>
                </a:solidFill>
                <a:ea typeface="+mj-lt"/>
                <a:cs typeface="+mj-lt"/>
              </a:rPr>
              <a:t>Downloading MongoDB repository</a:t>
            </a:r>
          </a:p>
          <a:p>
            <a:pPr marL="0" indent="0">
              <a:buNone/>
            </a:pPr>
            <a:r>
              <a:rPr lang="en-US" sz="1600" dirty="0">
                <a:latin typeface="Consolas"/>
              </a:rPr>
              <a:t>echo 'deb http://downloads-distro.mongodb.org/repo/ubuntu-upstart </a:t>
            </a:r>
            <a:r>
              <a:rPr lang="en-US" sz="1600" dirty="0" err="1">
                <a:latin typeface="Consolas"/>
              </a:rPr>
              <a:t>dist</a:t>
            </a:r>
            <a:r>
              <a:rPr lang="en-US" sz="1600" dirty="0">
                <a:latin typeface="Consolas"/>
              </a:rPr>
              <a:t> 10gen' 
   | </a:t>
            </a:r>
            <a:r>
              <a:rPr lang="en-US" sz="1600" dirty="0" err="1">
                <a:latin typeface="Consolas"/>
              </a:rPr>
              <a:t>sudo</a:t>
            </a:r>
            <a:r>
              <a:rPr lang="en-US" sz="1600" dirty="0">
                <a:latin typeface="Consolas"/>
              </a:rPr>
              <a:t> tee /</a:t>
            </a:r>
            <a:r>
              <a:rPr lang="en-US" sz="1600" dirty="0" err="1">
                <a:latin typeface="Consolas"/>
              </a:rPr>
              <a:t>etc</a:t>
            </a:r>
            <a:r>
              <a:rPr lang="en-US" sz="1600" dirty="0">
                <a:latin typeface="Consolas"/>
              </a:rPr>
              <a:t>/apt/</a:t>
            </a:r>
            <a:r>
              <a:rPr lang="en-US" sz="1600" dirty="0" err="1">
                <a:latin typeface="Consolas"/>
              </a:rPr>
              <a:t>sources.list.d</a:t>
            </a:r>
            <a:r>
              <a:rPr lang="en-US" sz="1600" dirty="0">
                <a:latin typeface="Consolas"/>
              </a:rPr>
              <a:t>/</a:t>
            </a:r>
            <a:r>
              <a:rPr lang="en-US" sz="1600" dirty="0" err="1">
                <a:latin typeface="Consolas"/>
              </a:rPr>
              <a:t>mongodb.list</a:t>
            </a:r>
            <a:endParaRPr lang="en-US" sz="1600">
              <a:latin typeface="Century Gothic" panose="020B0502020202020204"/>
            </a:endParaRPr>
          </a:p>
          <a:p>
            <a:pPr marL="0" indent="0">
              <a:buNone/>
            </a:pPr>
            <a:endParaRPr lang="en-US" sz="1600" b="1" dirty="0">
              <a:solidFill>
                <a:schemeClr val="tx2"/>
              </a:solidFill>
              <a:ea typeface="+mj-lt"/>
              <a:cs typeface="+mj-lt"/>
            </a:endParaRPr>
          </a:p>
          <a:p>
            <a:pPr>
              <a:buNone/>
            </a:pPr>
            <a:r>
              <a:rPr lang="en-US" sz="2000" b="1" dirty="0">
                <a:solidFill>
                  <a:schemeClr val="tx2"/>
                </a:solidFill>
                <a:ea typeface="+mj-lt"/>
                <a:cs typeface="+mj-lt"/>
              </a:rPr>
              <a:t>update the repository </a:t>
            </a:r>
          </a:p>
          <a:p>
            <a:pPr>
              <a:buNone/>
            </a:pPr>
            <a:r>
              <a:rPr lang="en-US" sz="1600" dirty="0" err="1">
                <a:latin typeface="Consolas"/>
                <a:ea typeface="+mj-lt"/>
                <a:cs typeface="+mj-lt"/>
              </a:rPr>
              <a:t>sudo</a:t>
            </a:r>
            <a:r>
              <a:rPr lang="en-US" sz="1600" dirty="0">
                <a:latin typeface="Consolas"/>
                <a:ea typeface="+mj-lt"/>
                <a:cs typeface="+mj-lt"/>
              </a:rPr>
              <a:t> apt-get update(upgrade)</a:t>
            </a:r>
          </a:p>
          <a:p>
            <a:pPr marL="0" indent="0">
              <a:buNone/>
            </a:pPr>
            <a:endParaRPr lang="en-US" sz="1600" b="1" dirty="0">
              <a:solidFill>
                <a:schemeClr val="tx2"/>
              </a:solidFill>
              <a:ea typeface="+mj-lt"/>
              <a:cs typeface="+mj-lt"/>
            </a:endParaRPr>
          </a:p>
          <a:p>
            <a:pPr marL="0" indent="0">
              <a:buNone/>
            </a:pPr>
            <a:r>
              <a:rPr lang="en-US" sz="1800" b="1" dirty="0">
                <a:solidFill>
                  <a:schemeClr val="tx2"/>
                </a:solidFill>
                <a:ea typeface="+mj-lt"/>
                <a:cs typeface="+mj-lt"/>
              </a:rPr>
              <a:t>install the MongoDB</a:t>
            </a:r>
          </a:p>
          <a:p>
            <a:pPr>
              <a:buNone/>
            </a:pPr>
            <a:r>
              <a:rPr lang="en-US" sz="1600" dirty="0">
                <a:latin typeface="Consolas"/>
              </a:rPr>
              <a:t>apt-get install mongodb-10gen = 4.2</a:t>
            </a:r>
            <a:endParaRPr lang="en-US" sz="1600" dirty="0"/>
          </a:p>
        </p:txBody>
      </p:sp>
    </p:spTree>
    <p:extLst>
      <p:ext uri="{BB962C8B-B14F-4D97-AF65-F5344CB8AC3E}">
        <p14:creationId xmlns:p14="http://schemas.microsoft.com/office/powerpoint/2010/main" val="3362958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75F21FE-069B-1816-5371-E62511B029D7}"/>
              </a:ext>
            </a:extLst>
          </p:cNvPr>
          <p:cNvSpPr>
            <a:spLocks noGrp="1"/>
          </p:cNvSpPr>
          <p:nvPr>
            <p:ph type="title"/>
          </p:nvPr>
        </p:nvSpPr>
        <p:spPr>
          <a:xfrm>
            <a:off x="1475552" y="199594"/>
            <a:ext cx="9404723" cy="1400530"/>
          </a:xfrm>
        </p:spPr>
        <p:txBody>
          <a:bodyPr/>
          <a:lstStyle/>
          <a:p>
            <a:pPr algn="ctr"/>
            <a:r>
              <a:rPr lang="en-US" dirty="0"/>
              <a:t>Environment</a:t>
            </a:r>
            <a:endParaRPr lang="en-US"/>
          </a:p>
        </p:txBody>
      </p:sp>
      <p:sp>
        <p:nvSpPr>
          <p:cNvPr id="3" name="Content Placeholder 2">
            <a:extLst>
              <a:ext uri="{FF2B5EF4-FFF2-40B4-BE49-F238E27FC236}">
                <a16:creationId xmlns:a16="http://schemas.microsoft.com/office/drawing/2014/main" id="{9582B975-3479-2D59-5611-985D935162DA}"/>
              </a:ext>
            </a:extLst>
          </p:cNvPr>
          <p:cNvSpPr>
            <a:spLocks noGrp="1"/>
          </p:cNvSpPr>
          <p:nvPr>
            <p:ph idx="1"/>
          </p:nvPr>
        </p:nvSpPr>
        <p:spPr>
          <a:xfrm>
            <a:off x="1558054" y="1512144"/>
            <a:ext cx="8946541" cy="4195481"/>
          </a:xfrm>
        </p:spPr>
        <p:txBody>
          <a:bodyPr vert="horz" lIns="91440" tIns="45720" rIns="91440" bIns="45720" rtlCol="0" anchor="t">
            <a:normAutofit lnSpcReduction="10000"/>
          </a:bodyPr>
          <a:lstStyle/>
          <a:p>
            <a:pPr>
              <a:buNone/>
            </a:pPr>
            <a:r>
              <a:rPr lang="en-US" sz="1800" b="1" dirty="0"/>
              <a:t>Start MongoDB</a:t>
            </a:r>
          </a:p>
          <a:p>
            <a:pPr>
              <a:buNone/>
            </a:pPr>
            <a:r>
              <a:rPr lang="en-US" sz="1800" dirty="0" err="1">
                <a:latin typeface="Consolas"/>
              </a:rPr>
              <a:t>sudo</a:t>
            </a:r>
            <a:r>
              <a:rPr lang="en-US" sz="1800" dirty="0">
                <a:latin typeface="Consolas"/>
              </a:rPr>
              <a:t> service </a:t>
            </a:r>
            <a:r>
              <a:rPr lang="en-US" sz="1800" dirty="0" err="1">
                <a:latin typeface="Consolas"/>
              </a:rPr>
              <a:t>mongodb</a:t>
            </a:r>
            <a:r>
              <a:rPr lang="en-US" sz="1800" dirty="0">
                <a:latin typeface="Consolas"/>
              </a:rPr>
              <a:t> start</a:t>
            </a:r>
            <a:endParaRPr lang="en-US" dirty="0"/>
          </a:p>
          <a:p>
            <a:pPr>
              <a:buNone/>
            </a:pPr>
            <a:endParaRPr lang="en-US" sz="1800" dirty="0">
              <a:latin typeface="Consolas"/>
            </a:endParaRPr>
          </a:p>
          <a:p>
            <a:pPr>
              <a:buNone/>
            </a:pPr>
            <a:r>
              <a:rPr lang="en-US" sz="1800" b="1" dirty="0"/>
              <a:t>Stop MongoDB</a:t>
            </a:r>
          </a:p>
          <a:p>
            <a:pPr>
              <a:buNone/>
            </a:pPr>
            <a:r>
              <a:rPr lang="en-US" sz="1800" dirty="0" err="1">
                <a:latin typeface="Consolas"/>
              </a:rPr>
              <a:t>sudo</a:t>
            </a:r>
            <a:r>
              <a:rPr lang="en-US" sz="1800" dirty="0">
                <a:latin typeface="Consolas"/>
              </a:rPr>
              <a:t> service </a:t>
            </a:r>
            <a:r>
              <a:rPr lang="en-US" sz="1800" dirty="0" err="1">
                <a:latin typeface="Consolas"/>
              </a:rPr>
              <a:t>mongodb</a:t>
            </a:r>
            <a:r>
              <a:rPr lang="en-US" sz="1800" dirty="0">
                <a:latin typeface="Consolas"/>
              </a:rPr>
              <a:t> stop</a:t>
            </a:r>
            <a:endParaRPr lang="en-US" dirty="0"/>
          </a:p>
          <a:p>
            <a:pPr>
              <a:buNone/>
            </a:pPr>
            <a:endParaRPr lang="en-US" sz="1800" dirty="0">
              <a:latin typeface="Consolas"/>
            </a:endParaRPr>
          </a:p>
          <a:p>
            <a:pPr>
              <a:buNone/>
            </a:pPr>
            <a:r>
              <a:rPr lang="en-US" sz="1800" b="1" dirty="0"/>
              <a:t>Restart MongoDB</a:t>
            </a:r>
          </a:p>
          <a:p>
            <a:pPr>
              <a:buNone/>
            </a:pPr>
            <a:r>
              <a:rPr lang="en-US" sz="1800" dirty="0" err="1">
                <a:latin typeface="Consolas"/>
              </a:rPr>
              <a:t>sudo</a:t>
            </a:r>
            <a:r>
              <a:rPr lang="en-US" sz="1800" dirty="0">
                <a:latin typeface="Consolas"/>
              </a:rPr>
              <a:t> service </a:t>
            </a:r>
            <a:r>
              <a:rPr lang="en-US" sz="1800" dirty="0" err="1">
                <a:latin typeface="Consolas"/>
              </a:rPr>
              <a:t>mongodb</a:t>
            </a:r>
            <a:r>
              <a:rPr lang="en-US" sz="1800" dirty="0">
                <a:latin typeface="Consolas"/>
              </a:rPr>
              <a:t> restart</a:t>
            </a:r>
            <a:endParaRPr lang="en-US" dirty="0"/>
          </a:p>
          <a:p>
            <a:pPr>
              <a:buNone/>
            </a:pPr>
            <a:endParaRPr lang="en-US" sz="1800" dirty="0">
              <a:solidFill>
                <a:srgbClr val="FFFF00"/>
              </a:solidFill>
              <a:latin typeface="Consolas"/>
              <a:ea typeface="+mj-lt"/>
              <a:cs typeface="+mj-lt"/>
            </a:endParaRPr>
          </a:p>
          <a:p>
            <a:pPr>
              <a:buNone/>
            </a:pPr>
            <a:r>
              <a:rPr lang="en-US" sz="1800" b="1" dirty="0"/>
              <a:t>To use MongoDB run the following command</a:t>
            </a:r>
            <a:r>
              <a:rPr lang="en-US" sz="1800" dirty="0">
                <a:solidFill>
                  <a:srgbClr val="FFFF00"/>
                </a:solidFill>
                <a:ea typeface="+mj-lt"/>
                <a:cs typeface="+mj-lt"/>
              </a:rPr>
              <a:t>.</a:t>
            </a:r>
            <a:endParaRPr lang="en-US" dirty="0">
              <a:solidFill>
                <a:srgbClr val="FFFF00"/>
              </a:solidFill>
            </a:endParaRPr>
          </a:p>
          <a:p>
            <a:pPr>
              <a:buNone/>
            </a:pPr>
            <a:r>
              <a:rPr lang="en-US" sz="1800" dirty="0">
                <a:latin typeface="Consolas"/>
              </a:rPr>
              <a:t>mongo</a:t>
            </a:r>
            <a:endParaRPr lang="en-US" dirty="0"/>
          </a:p>
          <a:p>
            <a:pPr>
              <a:buNone/>
            </a:pPr>
            <a:endParaRPr lang="en-US" sz="1800" dirty="0">
              <a:latin typeface="Consolas"/>
            </a:endParaRPr>
          </a:p>
          <a:p>
            <a:pPr>
              <a:buNone/>
            </a:pPr>
            <a:endParaRPr lang="en-US" sz="1800" dirty="0">
              <a:latin typeface="Consolas"/>
            </a:endParaRPr>
          </a:p>
          <a:p>
            <a:pPr marL="0" indent="0">
              <a:buNone/>
            </a:pPr>
            <a:endParaRPr lang="en-US" dirty="0"/>
          </a:p>
        </p:txBody>
      </p:sp>
    </p:spTree>
    <p:extLst>
      <p:ext uri="{BB962C8B-B14F-4D97-AF65-F5344CB8AC3E}">
        <p14:creationId xmlns:p14="http://schemas.microsoft.com/office/powerpoint/2010/main" val="838706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17DBC-87A3-244C-F88F-7F1F684775B7}"/>
              </a:ext>
            </a:extLst>
          </p:cNvPr>
          <p:cNvSpPr>
            <a:spLocks noGrp="1"/>
          </p:cNvSpPr>
          <p:nvPr>
            <p:ph type="title"/>
          </p:nvPr>
        </p:nvSpPr>
        <p:spPr>
          <a:xfrm>
            <a:off x="1687511" y="50800"/>
            <a:ext cx="10018713" cy="1752599"/>
          </a:xfrm>
        </p:spPr>
        <p:txBody>
          <a:bodyPr/>
          <a:lstStyle/>
          <a:p>
            <a:r>
              <a:rPr lang="en-US" dirty="0"/>
              <a:t>Data Modelling</a:t>
            </a:r>
          </a:p>
          <a:p>
            <a:endParaRPr lang="en-US" dirty="0"/>
          </a:p>
        </p:txBody>
      </p:sp>
      <p:sp>
        <p:nvSpPr>
          <p:cNvPr id="3" name="Content Placeholder 2">
            <a:extLst>
              <a:ext uri="{FF2B5EF4-FFF2-40B4-BE49-F238E27FC236}">
                <a16:creationId xmlns:a16="http://schemas.microsoft.com/office/drawing/2014/main" id="{E8A61430-A745-9088-E4C6-779EBD97B3C9}"/>
              </a:ext>
            </a:extLst>
          </p:cNvPr>
          <p:cNvSpPr>
            <a:spLocks noGrp="1"/>
          </p:cNvSpPr>
          <p:nvPr>
            <p:ph idx="1"/>
          </p:nvPr>
        </p:nvSpPr>
        <p:spPr>
          <a:xfrm>
            <a:off x="1941512" y="1304337"/>
            <a:ext cx="8946541" cy="5101254"/>
          </a:xfrm>
        </p:spPr>
        <p:txBody>
          <a:bodyPr vert="horz" lIns="91440" tIns="45720" rIns="91440" bIns="45720" rtlCol="0" anchor="t">
            <a:normAutofit/>
          </a:bodyPr>
          <a:lstStyle/>
          <a:p>
            <a:pPr marL="0" indent="0">
              <a:buNone/>
            </a:pPr>
            <a:r>
              <a:rPr lang="en-US" sz="1800" dirty="0"/>
              <a:t>MongoDB's data will have flexible scheme. </a:t>
            </a:r>
            <a:endParaRPr lang="en-US"/>
          </a:p>
          <a:p>
            <a:pPr lvl="1">
              <a:buFont typeface="Wingdings"/>
              <a:buChar char="Ø"/>
            </a:pPr>
            <a:r>
              <a:rPr lang="en-US" sz="1800" dirty="0"/>
              <a:t>It is not mandatory for all the collections to have same set of fields.</a:t>
            </a:r>
          </a:p>
          <a:p>
            <a:pPr lvl="1">
              <a:buFont typeface="Wingdings"/>
              <a:buChar char="Ø"/>
            </a:pPr>
            <a:r>
              <a:rPr lang="en-US" sz="1800" dirty="0"/>
              <a:t>Common fields of different collections can hold different values of different datatype.</a:t>
            </a:r>
          </a:p>
          <a:p>
            <a:pPr lvl="1">
              <a:buClr>
                <a:srgbClr val="8AD0D6"/>
              </a:buClr>
              <a:buFont typeface="Wingdings" charset="2"/>
              <a:buChar char="Ø"/>
            </a:pPr>
            <a:endParaRPr lang="en-US" dirty="0"/>
          </a:p>
          <a:p>
            <a:pPr marL="57150" indent="0">
              <a:buClr>
                <a:srgbClr val="8AD0D6"/>
              </a:buClr>
              <a:buNone/>
            </a:pPr>
            <a:r>
              <a:rPr lang="en-US" dirty="0"/>
              <a:t>MongoDB provides two different Data models</a:t>
            </a:r>
          </a:p>
          <a:p>
            <a:pPr marL="457200" lvl="1" indent="0">
              <a:buNone/>
            </a:pPr>
            <a:r>
              <a:rPr lang="en-US" b="1" dirty="0">
                <a:solidFill>
                  <a:schemeClr val="tx2"/>
                </a:solidFill>
              </a:rPr>
              <a:t>Embedded Data Model  </a:t>
            </a:r>
          </a:p>
          <a:p>
            <a:pPr marL="457200" lvl="1" indent="0">
              <a:buNone/>
            </a:pPr>
            <a:r>
              <a:rPr lang="en-US" dirty="0"/>
              <a:t>                  Organizes all the related documents in a single collection</a:t>
            </a:r>
          </a:p>
          <a:p>
            <a:pPr marL="457200" lvl="1" indent="0">
              <a:buNone/>
            </a:pPr>
            <a:r>
              <a:rPr lang="en-US" b="1" dirty="0">
                <a:solidFill>
                  <a:schemeClr val="tx2"/>
                </a:solidFill>
              </a:rPr>
              <a:t>Normalized Data Model</a:t>
            </a:r>
          </a:p>
          <a:p>
            <a:pPr marL="457200" lvl="1" indent="0">
              <a:buNone/>
            </a:pPr>
            <a:r>
              <a:rPr lang="en-US" dirty="0"/>
              <a:t>                  Organizes related documents separately by maintaining  reference links</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2899039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02A3B-9ADF-1720-D675-72F6928A803B}"/>
              </a:ext>
            </a:extLst>
          </p:cNvPr>
          <p:cNvSpPr>
            <a:spLocks noGrp="1"/>
          </p:cNvSpPr>
          <p:nvPr>
            <p:ph type="title"/>
          </p:nvPr>
        </p:nvSpPr>
        <p:spPr>
          <a:xfrm>
            <a:off x="1350602" y="-50490"/>
            <a:ext cx="9404723" cy="1400530"/>
          </a:xfrm>
        </p:spPr>
        <p:txBody>
          <a:bodyPr/>
          <a:lstStyle/>
          <a:p>
            <a:r>
              <a:rPr lang="en-US" dirty="0">
                <a:solidFill>
                  <a:schemeClr val="tx1"/>
                </a:solidFill>
                <a:ea typeface="+mj-lt"/>
                <a:cs typeface="+mj-lt"/>
              </a:rPr>
              <a:t>Embedded Data Model  </a:t>
            </a:r>
            <a:endParaRPr lang="en-US" dirty="0">
              <a:solidFill>
                <a:schemeClr val="tx1"/>
              </a:solidFill>
            </a:endParaRPr>
          </a:p>
        </p:txBody>
      </p:sp>
      <p:sp>
        <p:nvSpPr>
          <p:cNvPr id="4" name="TextBox 3">
            <a:extLst>
              <a:ext uri="{FF2B5EF4-FFF2-40B4-BE49-F238E27FC236}">
                <a16:creationId xmlns:a16="http://schemas.microsoft.com/office/drawing/2014/main" id="{69BD5F5D-C81A-3E93-FA51-D2304BB2DAC8}"/>
              </a:ext>
            </a:extLst>
          </p:cNvPr>
          <p:cNvSpPr txBox="1"/>
          <p:nvPr/>
        </p:nvSpPr>
        <p:spPr>
          <a:xfrm>
            <a:off x="1834551" y="554967"/>
            <a:ext cx="8767312"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t>
            </a:r>
            <a:endParaRPr lang="en-US"/>
          </a:p>
          <a:p>
            <a:r>
              <a:rPr lang="en-US" dirty="0">
                <a:solidFill>
                  <a:srgbClr val="000000"/>
                </a:solidFill>
              </a:rPr>
              <a:t>            </a:t>
            </a:r>
            <a:r>
              <a:rPr lang="en-US" dirty="0">
                <a:solidFill>
                  <a:srgbClr val="002060"/>
                </a:solidFill>
              </a:rPr>
              <a:t>_id: </a:t>
            </a:r>
            <a:r>
              <a:rPr lang="en-US" dirty="0"/>
              <a:t>, </a:t>
            </a:r>
            <a:endParaRPr lang="en-US"/>
          </a:p>
          <a:p>
            <a:endParaRPr lang="en-US" dirty="0">
              <a:solidFill>
                <a:srgbClr val="FFFF00"/>
              </a:solidFill>
            </a:endParaRPr>
          </a:p>
          <a:p>
            <a:r>
              <a:rPr lang="en-US" dirty="0">
                <a:solidFill>
                  <a:srgbClr val="FFFF00"/>
                </a:solidFill>
              </a:rPr>
              <a:t>           </a:t>
            </a:r>
            <a:r>
              <a:rPr lang="en-US" dirty="0">
                <a:solidFill>
                  <a:srgbClr val="002060"/>
                </a:solidFill>
              </a:rPr>
              <a:t>Emp_ID: </a:t>
            </a:r>
            <a:r>
              <a:rPr lang="en-US" dirty="0"/>
              <a:t>"10025AE336" </a:t>
            </a:r>
            <a:endParaRPr lang="en-US"/>
          </a:p>
          <a:p>
            <a:endParaRPr lang="en-US" dirty="0">
              <a:solidFill>
                <a:srgbClr val="660066"/>
              </a:solidFill>
            </a:endParaRPr>
          </a:p>
          <a:p>
            <a:r>
              <a:rPr lang="en-US" dirty="0">
                <a:solidFill>
                  <a:srgbClr val="660066"/>
                </a:solidFill>
              </a:rPr>
              <a:t>          </a:t>
            </a:r>
            <a:r>
              <a:rPr lang="en-US" b="1" dirty="0">
                <a:solidFill>
                  <a:srgbClr val="002060"/>
                </a:solidFill>
              </a:rPr>
              <a:t> </a:t>
            </a:r>
            <a:r>
              <a:rPr lang="en-US" b="1" dirty="0" err="1">
                <a:solidFill>
                  <a:srgbClr val="002060"/>
                </a:solidFill>
              </a:rPr>
              <a:t>Personal_details</a:t>
            </a:r>
            <a:r>
              <a:rPr lang="en-US" b="1" dirty="0">
                <a:solidFill>
                  <a:srgbClr val="002060"/>
                </a:solidFill>
              </a:rPr>
              <a:t>:</a:t>
            </a:r>
            <a:endParaRPr lang="en-US" b="1">
              <a:solidFill>
                <a:srgbClr val="002060"/>
              </a:solidFill>
            </a:endParaRPr>
          </a:p>
          <a:p>
            <a:r>
              <a:rPr lang="en-US" dirty="0"/>
              <a:t>                 { </a:t>
            </a:r>
            <a:endParaRPr lang="en-US" dirty="0">
              <a:solidFill>
                <a:srgbClr val="FFFFFF"/>
              </a:solidFill>
            </a:endParaRPr>
          </a:p>
          <a:p>
            <a:r>
              <a:rPr lang="en-US" dirty="0">
                <a:solidFill>
                  <a:srgbClr val="660066"/>
                </a:solidFill>
              </a:rPr>
              <a:t>                   </a:t>
            </a:r>
            <a:r>
              <a:rPr lang="en-US" dirty="0" err="1"/>
              <a:t>First_Name</a:t>
            </a:r>
            <a:r>
              <a:rPr lang="en-US" dirty="0"/>
              <a:t>:</a:t>
            </a:r>
            <a:r>
              <a:rPr lang="en-US" dirty="0">
                <a:solidFill>
                  <a:srgbClr val="002060"/>
                </a:solidFill>
              </a:rPr>
              <a:t> "Parth",</a:t>
            </a:r>
            <a:r>
              <a:rPr lang="en-US" dirty="0">
                <a:solidFill>
                  <a:srgbClr val="FFFF00"/>
                </a:solidFill>
              </a:rPr>
              <a:t> </a:t>
            </a:r>
            <a:endParaRPr lang="en-US" dirty="0">
              <a:solidFill>
                <a:srgbClr val="FFFFFF"/>
              </a:solidFill>
            </a:endParaRPr>
          </a:p>
          <a:p>
            <a:r>
              <a:rPr lang="en-US" dirty="0">
                <a:solidFill>
                  <a:srgbClr val="660066"/>
                </a:solidFill>
              </a:rPr>
              <a:t>                  </a:t>
            </a:r>
            <a:r>
              <a:rPr lang="en-US" dirty="0"/>
              <a:t> </a:t>
            </a:r>
            <a:r>
              <a:rPr lang="en-US" dirty="0" err="1"/>
              <a:t>Last_Name</a:t>
            </a:r>
            <a:r>
              <a:rPr lang="en-US" dirty="0">
                <a:solidFill>
                  <a:srgbClr val="666600"/>
                </a:solidFill>
              </a:rPr>
              <a:t>:</a:t>
            </a:r>
            <a:r>
              <a:rPr lang="en-US" dirty="0">
                <a:solidFill>
                  <a:srgbClr val="000000"/>
                </a:solidFill>
              </a:rPr>
              <a:t> </a:t>
            </a:r>
            <a:r>
              <a:rPr lang="en-US" dirty="0">
                <a:solidFill>
                  <a:srgbClr val="002060"/>
                </a:solidFill>
              </a:rPr>
              <a:t>"Goel",</a:t>
            </a:r>
          </a:p>
          <a:p>
            <a:r>
              <a:rPr lang="en-US" dirty="0">
                <a:solidFill>
                  <a:srgbClr val="FFFF00"/>
                </a:solidFill>
              </a:rPr>
              <a:t>                   </a:t>
            </a:r>
            <a:r>
              <a:rPr lang="en-US" dirty="0" err="1"/>
              <a:t>Date_Of_Birth</a:t>
            </a:r>
            <a:r>
              <a:rPr lang="en-US" dirty="0"/>
              <a:t>:</a:t>
            </a:r>
            <a:r>
              <a:rPr lang="en-US" dirty="0">
                <a:solidFill>
                  <a:srgbClr val="FFFF00"/>
                </a:solidFill>
              </a:rPr>
              <a:t> </a:t>
            </a:r>
            <a:r>
              <a:rPr lang="en-US" dirty="0">
                <a:solidFill>
                  <a:srgbClr val="002060"/>
                </a:solidFill>
                <a:latin typeface="Times New Roman"/>
                <a:cs typeface="Times New Roman"/>
              </a:rPr>
              <a:t>"1985-09-26" </a:t>
            </a:r>
          </a:p>
          <a:p>
            <a:r>
              <a:rPr lang="en-US" dirty="0">
                <a:solidFill>
                  <a:srgbClr val="002060"/>
                </a:solidFill>
                <a:latin typeface="Times New Roman"/>
                <a:cs typeface="Times New Roman"/>
              </a:rPr>
              <a:t>                  }, </a:t>
            </a:r>
          </a:p>
          <a:p>
            <a:r>
              <a:rPr lang="en-US" dirty="0">
                <a:solidFill>
                  <a:srgbClr val="660066"/>
                </a:solidFill>
              </a:rPr>
              <a:t>         </a:t>
            </a:r>
            <a:r>
              <a:rPr lang="en-US" b="1" dirty="0">
                <a:solidFill>
                  <a:srgbClr val="002060"/>
                </a:solidFill>
              </a:rPr>
              <a:t>  Contact: </a:t>
            </a:r>
          </a:p>
          <a:p>
            <a:r>
              <a:rPr lang="en-US" dirty="0"/>
              <a:t>              {</a:t>
            </a:r>
            <a:r>
              <a:rPr lang="en-US" dirty="0">
                <a:solidFill>
                  <a:srgbClr val="000000"/>
                </a:solidFill>
              </a:rPr>
              <a:t> </a:t>
            </a:r>
            <a:endParaRPr lang="en-US">
              <a:solidFill>
                <a:srgbClr val="FFFFFF"/>
              </a:solidFill>
            </a:endParaRPr>
          </a:p>
          <a:p>
            <a:r>
              <a:rPr lang="en-US" dirty="0">
                <a:solidFill>
                  <a:srgbClr val="000000"/>
                </a:solidFill>
              </a:rPr>
              <a:t>                   </a:t>
            </a:r>
            <a:r>
              <a:rPr lang="en-US" dirty="0"/>
              <a:t>email:</a:t>
            </a:r>
            <a:r>
              <a:rPr lang="en-US" dirty="0">
                <a:solidFill>
                  <a:srgbClr val="000000"/>
                </a:solidFill>
              </a:rPr>
              <a:t> </a:t>
            </a:r>
            <a:r>
              <a:rPr lang="en-US" dirty="0">
                <a:solidFill>
                  <a:srgbClr val="002060"/>
                </a:solidFill>
              </a:rPr>
              <a:t>"parth_goel@gmail.com"</a:t>
            </a:r>
            <a:r>
              <a:rPr lang="en-US" dirty="0">
                <a:solidFill>
                  <a:srgbClr val="666600"/>
                </a:solidFill>
              </a:rPr>
              <a:t>,</a:t>
            </a:r>
            <a:r>
              <a:rPr lang="en-US" dirty="0">
                <a:solidFill>
                  <a:srgbClr val="000000"/>
                </a:solidFill>
              </a:rPr>
              <a:t> </a:t>
            </a:r>
            <a:endParaRPr lang="en-US" dirty="0">
              <a:solidFill>
                <a:srgbClr val="FFFFFF"/>
              </a:solidFill>
            </a:endParaRPr>
          </a:p>
          <a:p>
            <a:r>
              <a:rPr lang="en-US" dirty="0">
                <a:solidFill>
                  <a:srgbClr val="000000"/>
                </a:solidFill>
              </a:rPr>
              <a:t>                   </a:t>
            </a:r>
            <a:r>
              <a:rPr lang="en-US" dirty="0"/>
              <a:t>phone:</a:t>
            </a:r>
            <a:r>
              <a:rPr lang="en-US" dirty="0">
                <a:solidFill>
                  <a:srgbClr val="000000"/>
                </a:solidFill>
              </a:rPr>
              <a:t> </a:t>
            </a:r>
            <a:r>
              <a:rPr lang="en-US" dirty="0">
                <a:solidFill>
                  <a:srgbClr val="002060"/>
                </a:solidFill>
                <a:latin typeface="Times New Roman"/>
                <a:cs typeface="Times New Roman"/>
              </a:rPr>
              <a:t>"9876543210"</a:t>
            </a:r>
            <a:endParaRPr lang="en-US">
              <a:solidFill>
                <a:srgbClr val="002060"/>
              </a:solidFill>
              <a:latin typeface="Times New Roman"/>
              <a:cs typeface="Times New Roman"/>
            </a:endParaRPr>
          </a:p>
          <a:p>
            <a:r>
              <a:rPr lang="en-US" dirty="0">
                <a:solidFill>
                  <a:srgbClr val="FFFF00"/>
                </a:solidFill>
              </a:rPr>
              <a:t>              </a:t>
            </a:r>
            <a:r>
              <a:rPr lang="en-US" dirty="0"/>
              <a:t>}, </a:t>
            </a:r>
            <a:endParaRPr lang="en-US" dirty="0">
              <a:solidFill>
                <a:srgbClr val="FFFFFF"/>
              </a:solidFill>
            </a:endParaRPr>
          </a:p>
          <a:p>
            <a:r>
              <a:rPr lang="en-US" dirty="0">
                <a:solidFill>
                  <a:srgbClr val="660066"/>
                </a:solidFill>
              </a:rPr>
              <a:t>            </a:t>
            </a:r>
            <a:r>
              <a:rPr lang="en-US" b="1" dirty="0">
                <a:solidFill>
                  <a:srgbClr val="002060"/>
                </a:solidFill>
              </a:rPr>
              <a:t>Address: </a:t>
            </a:r>
          </a:p>
          <a:p>
            <a:r>
              <a:rPr lang="en-US" dirty="0">
                <a:solidFill>
                  <a:srgbClr val="666600"/>
                </a:solidFill>
              </a:rPr>
              <a:t>             </a:t>
            </a:r>
            <a:r>
              <a:rPr lang="en-US" dirty="0"/>
              <a:t>{</a:t>
            </a:r>
            <a:r>
              <a:rPr lang="en-US" dirty="0">
                <a:solidFill>
                  <a:srgbClr val="000000"/>
                </a:solidFill>
              </a:rPr>
              <a:t> </a:t>
            </a:r>
            <a:endParaRPr lang="en-US">
              <a:solidFill>
                <a:srgbClr val="FFFFFF"/>
              </a:solidFill>
            </a:endParaRPr>
          </a:p>
          <a:p>
            <a:r>
              <a:rPr lang="en-US" dirty="0">
                <a:solidFill>
                  <a:srgbClr val="000000"/>
                </a:solidFill>
              </a:rPr>
              <a:t>                  </a:t>
            </a:r>
            <a:r>
              <a:rPr lang="en-US" dirty="0"/>
              <a:t> city:</a:t>
            </a:r>
            <a:r>
              <a:rPr lang="en-US" dirty="0">
                <a:solidFill>
                  <a:srgbClr val="000000"/>
                </a:solidFill>
              </a:rPr>
              <a:t> </a:t>
            </a:r>
            <a:r>
              <a:rPr lang="en-US" dirty="0">
                <a:solidFill>
                  <a:srgbClr val="002060"/>
                </a:solidFill>
              </a:rPr>
              <a:t>"Chicago", </a:t>
            </a:r>
          </a:p>
          <a:p>
            <a:r>
              <a:rPr lang="en-US" dirty="0">
                <a:solidFill>
                  <a:srgbClr val="660066"/>
                </a:solidFill>
              </a:rPr>
              <a:t>                  </a:t>
            </a:r>
            <a:r>
              <a:rPr lang="en-US" dirty="0"/>
              <a:t>Area:</a:t>
            </a:r>
            <a:r>
              <a:rPr lang="en-US" dirty="0">
                <a:solidFill>
                  <a:srgbClr val="000000"/>
                </a:solidFill>
              </a:rPr>
              <a:t> </a:t>
            </a:r>
            <a:r>
              <a:rPr lang="en-US" dirty="0">
                <a:solidFill>
                  <a:srgbClr val="002060"/>
                </a:solidFill>
              </a:rPr>
              <a:t>"North America",</a:t>
            </a:r>
          </a:p>
          <a:p>
            <a:r>
              <a:rPr lang="en-US" dirty="0">
                <a:solidFill>
                  <a:srgbClr val="FFFF00"/>
                </a:solidFill>
              </a:rPr>
              <a:t>                  </a:t>
            </a:r>
            <a:r>
              <a:rPr lang="en-US" dirty="0"/>
              <a:t>State:</a:t>
            </a:r>
            <a:r>
              <a:rPr lang="en-US" dirty="0">
                <a:solidFill>
                  <a:srgbClr val="000000"/>
                </a:solidFill>
              </a:rPr>
              <a:t> </a:t>
            </a:r>
            <a:r>
              <a:rPr lang="en-US" dirty="0">
                <a:solidFill>
                  <a:srgbClr val="002060"/>
                </a:solidFill>
              </a:rPr>
              <a:t>"USA" </a:t>
            </a:r>
          </a:p>
          <a:p>
            <a:r>
              <a:rPr lang="en-US" dirty="0"/>
              <a:t>              }</a:t>
            </a:r>
            <a:endParaRPr lang="en-US"/>
          </a:p>
          <a:p>
            <a:r>
              <a:rPr lang="en-US" dirty="0"/>
              <a:t>  }</a:t>
            </a:r>
          </a:p>
        </p:txBody>
      </p:sp>
    </p:spTree>
    <p:extLst>
      <p:ext uri="{BB962C8B-B14F-4D97-AF65-F5344CB8AC3E}">
        <p14:creationId xmlns:p14="http://schemas.microsoft.com/office/powerpoint/2010/main" val="650139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BA4B0-AFB9-5C5C-2D81-447633E62564}"/>
              </a:ext>
            </a:extLst>
          </p:cNvPr>
          <p:cNvSpPr>
            <a:spLocks noGrp="1"/>
          </p:cNvSpPr>
          <p:nvPr>
            <p:ph type="title"/>
          </p:nvPr>
        </p:nvSpPr>
        <p:spPr>
          <a:xfrm>
            <a:off x="1954451" y="222680"/>
            <a:ext cx="9404723" cy="1400530"/>
          </a:xfrm>
        </p:spPr>
        <p:txBody>
          <a:bodyPr/>
          <a:lstStyle/>
          <a:p>
            <a:r>
              <a:rPr lang="en-US" dirty="0"/>
              <a:t>Normalized Data Model</a:t>
            </a:r>
          </a:p>
          <a:p>
            <a:endParaRPr lang="en-US" dirty="0"/>
          </a:p>
        </p:txBody>
      </p:sp>
      <p:sp>
        <p:nvSpPr>
          <p:cNvPr id="7" name="TextBox 6">
            <a:extLst>
              <a:ext uri="{FF2B5EF4-FFF2-40B4-BE49-F238E27FC236}">
                <a16:creationId xmlns:a16="http://schemas.microsoft.com/office/drawing/2014/main" id="{8E5446B4-D94A-54D6-0592-7166F6F118AB}"/>
              </a:ext>
            </a:extLst>
          </p:cNvPr>
          <p:cNvSpPr txBox="1"/>
          <p:nvPr/>
        </p:nvSpPr>
        <p:spPr>
          <a:xfrm>
            <a:off x="1572883" y="1443009"/>
            <a:ext cx="5388633"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r>
              <a:rPr lang="en-US" b="1" dirty="0">
                <a:solidFill>
                  <a:srgbClr val="002060"/>
                </a:solidFill>
              </a:rPr>
              <a:t> </a:t>
            </a:r>
            <a:r>
              <a:rPr lang="en-US" b="1" dirty="0">
                <a:solidFill>
                  <a:srgbClr val="002060"/>
                </a:solidFill>
                <a:ea typeface="+mn-lt"/>
                <a:cs typeface="+mn-lt"/>
              </a:rPr>
              <a:t>Employee:</a:t>
            </a:r>
            <a:r>
              <a:rPr lang="en-US" b="1" dirty="0">
                <a:solidFill>
                  <a:srgbClr val="002060"/>
                </a:solidFill>
              </a:rPr>
              <a:t> </a:t>
            </a:r>
          </a:p>
          <a:p>
            <a:r>
              <a:rPr lang="en-US" dirty="0"/>
              <a:t>          {</a:t>
            </a:r>
          </a:p>
          <a:p>
            <a:r>
              <a:rPr lang="en-US" dirty="0">
                <a:solidFill>
                  <a:srgbClr val="000000"/>
                </a:solidFill>
              </a:rPr>
              <a:t>             </a:t>
            </a:r>
            <a:r>
              <a:rPr lang="en-US" dirty="0">
                <a:latin typeface="Consolas"/>
              </a:rPr>
              <a:t>_id: </a:t>
            </a:r>
            <a:r>
              <a:rPr lang="en-US" dirty="0">
                <a:solidFill>
                  <a:srgbClr val="002060"/>
                </a:solidFill>
                <a:latin typeface="Consolas"/>
              </a:rPr>
              <a:t>&lt;ObjectId101&gt;</a:t>
            </a:r>
            <a:r>
              <a:rPr lang="en-US" dirty="0">
                <a:latin typeface="Consolas"/>
              </a:rPr>
              <a:t>,</a:t>
            </a:r>
            <a:endParaRPr lang="en-US" dirty="0"/>
          </a:p>
          <a:p>
            <a:endParaRPr lang="en-US" dirty="0">
              <a:solidFill>
                <a:srgbClr val="FFFF00"/>
              </a:solidFill>
            </a:endParaRPr>
          </a:p>
          <a:p>
            <a:r>
              <a:rPr lang="en-US" dirty="0">
                <a:solidFill>
                  <a:srgbClr val="FFFF00"/>
                </a:solidFill>
              </a:rPr>
              <a:t>           </a:t>
            </a:r>
            <a:r>
              <a:rPr lang="en-US" dirty="0">
                <a:solidFill>
                  <a:srgbClr val="002060"/>
                </a:solidFill>
              </a:rPr>
              <a:t>Emp_ID: </a:t>
            </a:r>
            <a:r>
              <a:rPr lang="en-US" dirty="0">
                <a:latin typeface="Times New Roman"/>
                <a:cs typeface="Times New Roman"/>
              </a:rPr>
              <a:t>"10025AE336" </a:t>
            </a:r>
            <a:endParaRPr lang="en-US">
              <a:latin typeface="Times New Roman"/>
              <a:cs typeface="Times New Roman"/>
            </a:endParaRPr>
          </a:p>
          <a:p>
            <a:r>
              <a:rPr lang="en-US" dirty="0">
                <a:solidFill>
                  <a:srgbClr val="660066"/>
                </a:solidFill>
              </a:rPr>
              <a:t>         </a:t>
            </a:r>
            <a:r>
              <a:rPr lang="en-US" dirty="0"/>
              <a:t>  } </a:t>
            </a:r>
            <a:r>
              <a:rPr lang="en-US" dirty="0">
                <a:solidFill>
                  <a:srgbClr val="660066"/>
                </a:solidFill>
              </a:rPr>
              <a:t>  </a:t>
            </a:r>
          </a:p>
          <a:p>
            <a:endParaRPr lang="en-US" dirty="0">
              <a:solidFill>
                <a:srgbClr val="660066"/>
              </a:solidFill>
            </a:endParaRPr>
          </a:p>
          <a:p>
            <a:r>
              <a:rPr lang="en-US" dirty="0">
                <a:solidFill>
                  <a:srgbClr val="660066"/>
                </a:solidFill>
              </a:rPr>
              <a:t>           </a:t>
            </a:r>
            <a:r>
              <a:rPr lang="en-US" b="1" dirty="0" err="1">
                <a:solidFill>
                  <a:srgbClr val="002060"/>
                </a:solidFill>
              </a:rPr>
              <a:t>Personal_details</a:t>
            </a:r>
            <a:r>
              <a:rPr lang="en-US" b="1" dirty="0">
                <a:solidFill>
                  <a:srgbClr val="002060"/>
                </a:solidFill>
              </a:rPr>
              <a:t>:</a:t>
            </a:r>
          </a:p>
          <a:p>
            <a:r>
              <a:rPr lang="en-US" dirty="0"/>
              <a:t>            { </a:t>
            </a:r>
            <a:endParaRPr lang="en-US" dirty="0">
              <a:solidFill>
                <a:srgbClr val="FFFFFF"/>
              </a:solidFill>
            </a:endParaRPr>
          </a:p>
          <a:p>
            <a:r>
              <a:rPr lang="en-US" dirty="0">
                <a:solidFill>
                  <a:srgbClr val="FFFFFF"/>
                </a:solidFill>
              </a:rPr>
              <a:t>                   </a:t>
            </a:r>
            <a:r>
              <a:rPr lang="en-US" dirty="0">
                <a:latin typeface="Consolas"/>
              </a:rPr>
              <a:t>_id: </a:t>
            </a:r>
            <a:r>
              <a:rPr lang="en-US" dirty="0">
                <a:solidFill>
                  <a:srgbClr val="002060"/>
                </a:solidFill>
                <a:latin typeface="Consolas"/>
              </a:rPr>
              <a:t>&lt;ObjectId102&gt;</a:t>
            </a:r>
            <a:r>
              <a:rPr lang="en-US" dirty="0">
                <a:latin typeface="Consolas"/>
              </a:rPr>
              <a:t>,</a:t>
            </a:r>
            <a:endParaRPr lang="en-US" dirty="0">
              <a:solidFill>
                <a:srgbClr val="FFFFFF"/>
              </a:solidFill>
            </a:endParaRPr>
          </a:p>
          <a:p>
            <a:r>
              <a:rPr lang="en-US" dirty="0">
                <a:solidFill>
                  <a:srgbClr val="FFFFFF"/>
                </a:solidFill>
              </a:rPr>
              <a:t>                   </a:t>
            </a:r>
            <a:r>
              <a:rPr lang="en-US" dirty="0" err="1">
                <a:latin typeface="Consolas"/>
              </a:rPr>
              <a:t>empDocID</a:t>
            </a:r>
            <a:r>
              <a:rPr lang="en-US" dirty="0">
                <a:latin typeface="Consolas"/>
              </a:rPr>
              <a:t>: </a:t>
            </a:r>
            <a:r>
              <a:rPr lang="en-US" dirty="0">
                <a:solidFill>
                  <a:srgbClr val="002060"/>
                </a:solidFill>
                <a:latin typeface="Consolas"/>
              </a:rPr>
              <a:t>" ObjectId101",</a:t>
            </a:r>
            <a:endParaRPr lang="en-US" dirty="0">
              <a:solidFill>
                <a:srgbClr val="002060"/>
              </a:solidFill>
            </a:endParaRPr>
          </a:p>
          <a:p>
            <a:r>
              <a:rPr lang="en-US" dirty="0">
                <a:solidFill>
                  <a:srgbClr val="660066"/>
                </a:solidFill>
              </a:rPr>
              <a:t>                   </a:t>
            </a:r>
            <a:r>
              <a:rPr lang="en-US" dirty="0" err="1"/>
              <a:t>First_Name</a:t>
            </a:r>
            <a:r>
              <a:rPr lang="en-US" dirty="0"/>
              <a:t>: </a:t>
            </a:r>
            <a:r>
              <a:rPr lang="en-US" dirty="0">
                <a:solidFill>
                  <a:srgbClr val="002060"/>
                </a:solidFill>
              </a:rPr>
              <a:t>"Parth", </a:t>
            </a:r>
          </a:p>
          <a:p>
            <a:r>
              <a:rPr lang="en-US" dirty="0">
                <a:solidFill>
                  <a:srgbClr val="660066"/>
                </a:solidFill>
              </a:rPr>
              <a:t>                  </a:t>
            </a:r>
            <a:r>
              <a:rPr lang="en-US" dirty="0"/>
              <a:t> </a:t>
            </a:r>
            <a:r>
              <a:rPr lang="en-US" dirty="0" err="1"/>
              <a:t>Last_Name</a:t>
            </a:r>
            <a:r>
              <a:rPr lang="en-US" dirty="0">
                <a:solidFill>
                  <a:srgbClr val="666600"/>
                </a:solidFill>
              </a:rPr>
              <a:t>:</a:t>
            </a:r>
            <a:r>
              <a:rPr lang="en-US" dirty="0">
                <a:solidFill>
                  <a:srgbClr val="000000"/>
                </a:solidFill>
              </a:rPr>
              <a:t> </a:t>
            </a:r>
            <a:r>
              <a:rPr lang="en-US" dirty="0">
                <a:solidFill>
                  <a:srgbClr val="002060"/>
                </a:solidFill>
              </a:rPr>
              <a:t>"Goel",</a:t>
            </a:r>
          </a:p>
          <a:p>
            <a:r>
              <a:rPr lang="en-US" dirty="0">
                <a:solidFill>
                  <a:srgbClr val="FFFF00"/>
                </a:solidFill>
              </a:rPr>
              <a:t>                   </a:t>
            </a:r>
            <a:r>
              <a:rPr lang="en-US" dirty="0" err="1"/>
              <a:t>Date_Of_Birth</a:t>
            </a:r>
            <a:r>
              <a:rPr lang="en-US" dirty="0"/>
              <a:t>:</a:t>
            </a:r>
            <a:r>
              <a:rPr lang="en-US" dirty="0">
                <a:solidFill>
                  <a:srgbClr val="002060"/>
                </a:solidFill>
                <a:latin typeface="Times New Roman"/>
                <a:cs typeface="Times New Roman"/>
              </a:rPr>
              <a:t> "1985-09-26" </a:t>
            </a:r>
          </a:p>
          <a:p>
            <a:r>
              <a:rPr lang="en-US" dirty="0"/>
              <a:t>             }</a:t>
            </a:r>
            <a:r>
              <a:rPr lang="en-US" dirty="0">
                <a:solidFill>
                  <a:srgbClr val="666600"/>
                </a:solidFill>
              </a:rPr>
              <a:t>,</a:t>
            </a:r>
            <a:r>
              <a:rPr lang="en-US" dirty="0">
                <a:solidFill>
                  <a:srgbClr val="000000"/>
                </a:solidFill>
              </a:rPr>
              <a:t> </a:t>
            </a:r>
            <a:endParaRPr lang="en-US" dirty="0">
              <a:solidFill>
                <a:srgbClr val="FFFFFF"/>
              </a:solidFill>
            </a:endParaRPr>
          </a:p>
          <a:p>
            <a:r>
              <a:rPr lang="en-US" dirty="0">
                <a:solidFill>
                  <a:srgbClr val="660066"/>
                </a:solidFill>
              </a:rPr>
              <a:t>          </a:t>
            </a:r>
            <a:endParaRPr lang="en-US"/>
          </a:p>
        </p:txBody>
      </p:sp>
      <p:sp>
        <p:nvSpPr>
          <p:cNvPr id="8" name="TextBox 7">
            <a:extLst>
              <a:ext uri="{FF2B5EF4-FFF2-40B4-BE49-F238E27FC236}">
                <a16:creationId xmlns:a16="http://schemas.microsoft.com/office/drawing/2014/main" id="{D8CA382D-ACE0-26A6-D420-2D78009C44B3}"/>
              </a:ext>
            </a:extLst>
          </p:cNvPr>
          <p:cNvSpPr txBox="1"/>
          <p:nvPr/>
        </p:nvSpPr>
        <p:spPr>
          <a:xfrm>
            <a:off x="6650486" y="1356744"/>
            <a:ext cx="5388633"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r>
              <a:rPr lang="en-US" dirty="0">
                <a:solidFill>
                  <a:srgbClr val="660066"/>
                </a:solidFill>
              </a:rPr>
              <a:t>  </a:t>
            </a:r>
            <a:r>
              <a:rPr lang="en-US" b="1" dirty="0">
                <a:solidFill>
                  <a:srgbClr val="002060"/>
                </a:solidFill>
              </a:rPr>
              <a:t>  Contact: </a:t>
            </a:r>
            <a:endParaRPr lang="en-US" b="1">
              <a:solidFill>
                <a:srgbClr val="002060"/>
              </a:solidFill>
            </a:endParaRPr>
          </a:p>
          <a:p>
            <a:r>
              <a:rPr lang="en-US" dirty="0"/>
              <a:t>              {</a:t>
            </a:r>
            <a:r>
              <a:rPr lang="en-US" dirty="0">
                <a:solidFill>
                  <a:srgbClr val="000000"/>
                </a:solidFill>
              </a:rPr>
              <a:t> </a:t>
            </a:r>
            <a:endParaRPr lang="en-US">
              <a:solidFill>
                <a:srgbClr val="FFFFFF"/>
              </a:solidFill>
            </a:endParaRPr>
          </a:p>
          <a:p>
            <a:r>
              <a:rPr lang="en-US" dirty="0">
                <a:solidFill>
                  <a:srgbClr val="000000"/>
                </a:solidFill>
              </a:rPr>
              <a:t>                   </a:t>
            </a:r>
            <a:r>
              <a:rPr lang="en-US" dirty="0">
                <a:latin typeface="Consolas"/>
              </a:rPr>
              <a:t>_id: </a:t>
            </a:r>
            <a:r>
              <a:rPr lang="en-US" dirty="0">
                <a:solidFill>
                  <a:srgbClr val="002060"/>
                </a:solidFill>
                <a:latin typeface="Consolas"/>
              </a:rPr>
              <a:t>&lt;ObjectId103&gt;</a:t>
            </a:r>
            <a:r>
              <a:rPr lang="en-US" dirty="0">
                <a:latin typeface="Consolas"/>
              </a:rPr>
              <a:t>,</a:t>
            </a:r>
            <a:endParaRPr lang="en-US" dirty="0">
              <a:ea typeface="+mn-lt"/>
              <a:cs typeface="+mn-lt"/>
            </a:endParaRPr>
          </a:p>
          <a:p>
            <a:r>
              <a:rPr lang="en-US" dirty="0">
                <a:solidFill>
                  <a:srgbClr val="FFFFFF"/>
                </a:solidFill>
                <a:ea typeface="+mn-lt"/>
                <a:cs typeface="+mn-lt"/>
              </a:rPr>
              <a:t>                   </a:t>
            </a:r>
            <a:r>
              <a:rPr lang="en-US" dirty="0" err="1">
                <a:latin typeface="Consolas"/>
              </a:rPr>
              <a:t>empDocID</a:t>
            </a:r>
            <a:r>
              <a:rPr lang="en-US" dirty="0">
                <a:latin typeface="Consolas"/>
              </a:rPr>
              <a:t>: </a:t>
            </a:r>
            <a:r>
              <a:rPr lang="en-US" dirty="0">
                <a:solidFill>
                  <a:srgbClr val="002060"/>
                </a:solidFill>
                <a:latin typeface="Consolas"/>
              </a:rPr>
              <a:t>" ObjectId101",</a:t>
            </a:r>
            <a:endParaRPr lang="en-US" dirty="0">
              <a:solidFill>
                <a:srgbClr val="002060"/>
              </a:solidFill>
            </a:endParaRPr>
          </a:p>
          <a:p>
            <a:r>
              <a:rPr lang="en-US" dirty="0">
                <a:solidFill>
                  <a:srgbClr val="000000"/>
                </a:solidFill>
              </a:rPr>
              <a:t>                   </a:t>
            </a:r>
            <a:r>
              <a:rPr lang="en-US" dirty="0"/>
              <a:t>email:</a:t>
            </a:r>
            <a:r>
              <a:rPr lang="en-US" dirty="0">
                <a:solidFill>
                  <a:srgbClr val="002060"/>
                </a:solidFill>
              </a:rPr>
              <a:t> "parth_goel@gmail.com", </a:t>
            </a:r>
          </a:p>
          <a:p>
            <a:r>
              <a:rPr lang="en-US" dirty="0">
                <a:solidFill>
                  <a:srgbClr val="000000"/>
                </a:solidFill>
              </a:rPr>
              <a:t>                   </a:t>
            </a:r>
            <a:r>
              <a:rPr lang="en-US" dirty="0"/>
              <a:t>phone:</a:t>
            </a:r>
            <a:r>
              <a:rPr lang="en-US" dirty="0">
                <a:solidFill>
                  <a:srgbClr val="000000"/>
                </a:solidFill>
              </a:rPr>
              <a:t> </a:t>
            </a:r>
            <a:r>
              <a:rPr lang="en-US" dirty="0">
                <a:solidFill>
                  <a:srgbClr val="002060"/>
                </a:solidFill>
                <a:latin typeface="Times New Roman"/>
                <a:cs typeface="Times New Roman"/>
              </a:rPr>
              <a:t>"9876543210"</a:t>
            </a:r>
          </a:p>
          <a:p>
            <a:r>
              <a:rPr lang="en-US" dirty="0">
                <a:solidFill>
                  <a:srgbClr val="FFFF00"/>
                </a:solidFill>
              </a:rPr>
              <a:t>              </a:t>
            </a:r>
            <a:r>
              <a:rPr lang="en-US" dirty="0"/>
              <a:t>}, </a:t>
            </a:r>
            <a:endParaRPr lang="en-US" dirty="0">
              <a:solidFill>
                <a:srgbClr val="FFFFFF"/>
              </a:solidFill>
            </a:endParaRPr>
          </a:p>
          <a:p>
            <a:endParaRPr lang="en-US" dirty="0">
              <a:solidFill>
                <a:srgbClr val="FFFFFF"/>
              </a:solidFill>
            </a:endParaRPr>
          </a:p>
          <a:p>
            <a:r>
              <a:rPr lang="en-US" dirty="0">
                <a:solidFill>
                  <a:srgbClr val="660066"/>
                </a:solidFill>
              </a:rPr>
              <a:t>            </a:t>
            </a:r>
            <a:r>
              <a:rPr lang="en-US" b="1" dirty="0">
                <a:solidFill>
                  <a:srgbClr val="002060"/>
                </a:solidFill>
              </a:rPr>
              <a:t>Address: </a:t>
            </a:r>
            <a:endParaRPr lang="en-US" b="1" dirty="0">
              <a:solidFill>
                <a:srgbClr val="FFFFFF"/>
              </a:solidFill>
            </a:endParaRPr>
          </a:p>
          <a:p>
            <a:r>
              <a:rPr lang="en-US" dirty="0">
                <a:solidFill>
                  <a:srgbClr val="666600"/>
                </a:solidFill>
              </a:rPr>
              <a:t>             </a:t>
            </a:r>
            <a:r>
              <a:rPr lang="en-US" dirty="0"/>
              <a:t>{</a:t>
            </a:r>
            <a:r>
              <a:rPr lang="en-US" dirty="0">
                <a:solidFill>
                  <a:srgbClr val="000000"/>
                </a:solidFill>
              </a:rPr>
              <a:t> </a:t>
            </a:r>
            <a:endParaRPr lang="en-US">
              <a:solidFill>
                <a:srgbClr val="FFFFFF"/>
              </a:solidFill>
            </a:endParaRPr>
          </a:p>
          <a:p>
            <a:r>
              <a:rPr lang="en-US" dirty="0">
                <a:solidFill>
                  <a:srgbClr val="000000"/>
                </a:solidFill>
              </a:rPr>
              <a:t>                 </a:t>
            </a:r>
            <a:r>
              <a:rPr lang="en-US" dirty="0">
                <a:latin typeface="Consolas"/>
              </a:rPr>
              <a:t>_id: </a:t>
            </a:r>
            <a:r>
              <a:rPr lang="en-US" dirty="0">
                <a:solidFill>
                  <a:srgbClr val="002060"/>
                </a:solidFill>
                <a:latin typeface="Consolas"/>
              </a:rPr>
              <a:t>&lt;ObjectId104&gt;,</a:t>
            </a:r>
            <a:endParaRPr lang="en-US" dirty="0">
              <a:solidFill>
                <a:srgbClr val="002060"/>
              </a:solidFill>
              <a:ea typeface="+mn-lt"/>
              <a:cs typeface="+mn-lt"/>
            </a:endParaRPr>
          </a:p>
          <a:p>
            <a:r>
              <a:rPr lang="en-US" dirty="0">
                <a:solidFill>
                  <a:srgbClr val="FFFFFF"/>
                </a:solidFill>
              </a:rPr>
              <a:t>                  </a:t>
            </a:r>
            <a:r>
              <a:rPr lang="en-US" dirty="0" err="1">
                <a:latin typeface="Consolas"/>
              </a:rPr>
              <a:t>empDocID</a:t>
            </a:r>
            <a:r>
              <a:rPr lang="en-US" dirty="0">
                <a:latin typeface="Consolas"/>
              </a:rPr>
              <a:t>: </a:t>
            </a:r>
            <a:r>
              <a:rPr lang="en-US" dirty="0">
                <a:solidFill>
                  <a:srgbClr val="002060"/>
                </a:solidFill>
                <a:latin typeface="Consolas"/>
              </a:rPr>
              <a:t>" ObjectId101",</a:t>
            </a:r>
            <a:endParaRPr lang="en-US" dirty="0">
              <a:solidFill>
                <a:srgbClr val="002060"/>
              </a:solidFill>
              <a:ea typeface="+mn-lt"/>
              <a:cs typeface="+mn-lt"/>
            </a:endParaRPr>
          </a:p>
          <a:p>
            <a:r>
              <a:rPr lang="en-US" dirty="0">
                <a:solidFill>
                  <a:srgbClr val="000000"/>
                </a:solidFill>
              </a:rPr>
              <a:t>                 </a:t>
            </a:r>
            <a:r>
              <a:rPr lang="en-US" dirty="0"/>
              <a:t> city:</a:t>
            </a:r>
            <a:r>
              <a:rPr lang="en-US" dirty="0">
                <a:solidFill>
                  <a:srgbClr val="000000"/>
                </a:solidFill>
              </a:rPr>
              <a:t> </a:t>
            </a:r>
            <a:r>
              <a:rPr lang="en-US" dirty="0">
                <a:solidFill>
                  <a:srgbClr val="002060"/>
                </a:solidFill>
              </a:rPr>
              <a:t>"Chicago", </a:t>
            </a:r>
          </a:p>
          <a:p>
            <a:r>
              <a:rPr lang="en-US" dirty="0">
                <a:solidFill>
                  <a:srgbClr val="660066"/>
                </a:solidFill>
              </a:rPr>
              <a:t>                  </a:t>
            </a:r>
            <a:r>
              <a:rPr lang="en-US" dirty="0"/>
              <a:t>Area:</a:t>
            </a:r>
            <a:r>
              <a:rPr lang="en-US" dirty="0">
                <a:solidFill>
                  <a:srgbClr val="000000"/>
                </a:solidFill>
              </a:rPr>
              <a:t> </a:t>
            </a:r>
            <a:r>
              <a:rPr lang="en-US" dirty="0">
                <a:solidFill>
                  <a:srgbClr val="002060"/>
                </a:solidFill>
              </a:rPr>
              <a:t>"North America",</a:t>
            </a:r>
          </a:p>
          <a:p>
            <a:r>
              <a:rPr lang="en-US" dirty="0">
                <a:solidFill>
                  <a:srgbClr val="FFFF00"/>
                </a:solidFill>
              </a:rPr>
              <a:t>                  </a:t>
            </a:r>
            <a:r>
              <a:rPr lang="en-US" dirty="0"/>
              <a:t>State:</a:t>
            </a:r>
            <a:r>
              <a:rPr lang="en-US" dirty="0">
                <a:solidFill>
                  <a:srgbClr val="000000"/>
                </a:solidFill>
              </a:rPr>
              <a:t> </a:t>
            </a:r>
            <a:r>
              <a:rPr lang="en-US" dirty="0">
                <a:solidFill>
                  <a:srgbClr val="002060"/>
                </a:solidFill>
              </a:rPr>
              <a:t>"USA" </a:t>
            </a:r>
          </a:p>
          <a:p>
            <a:r>
              <a:rPr lang="en-US" dirty="0"/>
              <a:t>              }</a:t>
            </a:r>
            <a:endParaRPr lang="en-US"/>
          </a:p>
          <a:p>
            <a:r>
              <a:rPr lang="en-US" dirty="0"/>
              <a:t>  </a:t>
            </a:r>
          </a:p>
        </p:txBody>
      </p:sp>
    </p:spTree>
    <p:extLst>
      <p:ext uri="{BB962C8B-B14F-4D97-AF65-F5344CB8AC3E}">
        <p14:creationId xmlns:p14="http://schemas.microsoft.com/office/powerpoint/2010/main" val="4290966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F79B3-5183-FDB7-26B9-A63452113027}"/>
              </a:ext>
            </a:extLst>
          </p:cNvPr>
          <p:cNvSpPr>
            <a:spLocks noGrp="1"/>
          </p:cNvSpPr>
          <p:nvPr>
            <p:ph type="title"/>
          </p:nvPr>
        </p:nvSpPr>
        <p:spPr>
          <a:xfrm>
            <a:off x="1077911" y="-4482"/>
            <a:ext cx="9404723" cy="803630"/>
          </a:xfrm>
        </p:spPr>
        <p:txBody>
          <a:bodyPr/>
          <a:lstStyle/>
          <a:p>
            <a:r>
              <a:rPr lang="en-US" dirty="0"/>
              <a:t>Datatypes</a:t>
            </a:r>
          </a:p>
        </p:txBody>
      </p:sp>
      <p:sp>
        <p:nvSpPr>
          <p:cNvPr id="3" name="Content Placeholder 2">
            <a:extLst>
              <a:ext uri="{FF2B5EF4-FFF2-40B4-BE49-F238E27FC236}">
                <a16:creationId xmlns:a16="http://schemas.microsoft.com/office/drawing/2014/main" id="{F243C03A-3FD9-296A-73CD-EBA6B916F400}"/>
              </a:ext>
            </a:extLst>
          </p:cNvPr>
          <p:cNvSpPr>
            <a:spLocks noGrp="1"/>
          </p:cNvSpPr>
          <p:nvPr>
            <p:ph idx="1"/>
          </p:nvPr>
        </p:nvSpPr>
        <p:spPr>
          <a:xfrm>
            <a:off x="1408112" y="795618"/>
            <a:ext cx="11384941" cy="5986181"/>
          </a:xfrm>
        </p:spPr>
        <p:txBody>
          <a:bodyPr vert="horz" lIns="91440" tIns="45720" rIns="91440" bIns="45720" rtlCol="0" anchor="t">
            <a:normAutofit/>
          </a:bodyPr>
          <a:lstStyle/>
          <a:p>
            <a:pPr algn="just">
              <a:lnSpc>
                <a:spcPct val="200000"/>
              </a:lnSpc>
              <a:buClr>
                <a:srgbClr val="8AD0D6"/>
              </a:buClr>
              <a:buFont typeface="Wingdings"/>
              <a:buChar char="Ø"/>
            </a:pPr>
            <a:r>
              <a:rPr lang="en-US" sz="1800" b="1" dirty="0">
                <a:solidFill>
                  <a:srgbClr val="002060"/>
                </a:solidFill>
                <a:ea typeface="+mj-lt"/>
                <a:cs typeface="+mj-lt"/>
              </a:rPr>
              <a:t>String</a:t>
            </a:r>
            <a:r>
              <a:rPr lang="en-US" sz="1800" dirty="0">
                <a:solidFill>
                  <a:srgbClr val="002060"/>
                </a:solidFill>
                <a:ea typeface="+mj-lt"/>
                <a:cs typeface="+mj-lt"/>
              </a:rPr>
              <a:t> </a:t>
            </a:r>
            <a:r>
              <a:rPr lang="en-US" sz="1800" dirty="0">
                <a:ea typeface="+mj-lt"/>
                <a:cs typeface="+mj-lt"/>
              </a:rPr>
              <a:t>− This is the most commonly used datatype to store the data. String in MongoDB must be UTF-8 valid.</a:t>
            </a:r>
            <a:endParaRPr lang="en-US" sz="1800" dirty="0"/>
          </a:p>
          <a:p>
            <a:pPr algn="just">
              <a:lnSpc>
                <a:spcPct val="200000"/>
              </a:lnSpc>
              <a:buClr>
                <a:srgbClr val="8AD0D6"/>
              </a:buClr>
              <a:buFont typeface="Wingdings"/>
              <a:buChar char="Ø"/>
            </a:pPr>
            <a:r>
              <a:rPr lang="en-US" sz="1800" b="1" dirty="0">
                <a:solidFill>
                  <a:srgbClr val="002060"/>
                </a:solidFill>
                <a:ea typeface="+mj-lt"/>
                <a:cs typeface="+mj-lt"/>
              </a:rPr>
              <a:t>Integer</a:t>
            </a:r>
            <a:r>
              <a:rPr lang="en-US" sz="1800" dirty="0">
                <a:ea typeface="+mj-lt"/>
                <a:cs typeface="+mj-lt"/>
              </a:rPr>
              <a:t> − This type is used to store a numerical value. Integer can be 32 bit or 64 bit depending upon your server.</a:t>
            </a:r>
            <a:endParaRPr lang="en-US" sz="1800" dirty="0"/>
          </a:p>
          <a:p>
            <a:pPr algn="just">
              <a:lnSpc>
                <a:spcPct val="200000"/>
              </a:lnSpc>
              <a:buClr>
                <a:srgbClr val="8AD0D6"/>
              </a:buClr>
              <a:buFont typeface="Wingdings"/>
              <a:buChar char="Ø"/>
            </a:pPr>
            <a:r>
              <a:rPr lang="en-US" sz="1800" b="1" dirty="0">
                <a:solidFill>
                  <a:srgbClr val="002060"/>
                </a:solidFill>
                <a:ea typeface="+mj-lt"/>
                <a:cs typeface="+mj-lt"/>
              </a:rPr>
              <a:t>Boolean </a:t>
            </a:r>
            <a:r>
              <a:rPr lang="en-US" sz="1800" dirty="0">
                <a:ea typeface="+mj-lt"/>
                <a:cs typeface="+mj-lt"/>
              </a:rPr>
              <a:t>− This type is used to store a boolean (true/ false) value.</a:t>
            </a:r>
            <a:endParaRPr lang="en-US" sz="1800" dirty="0"/>
          </a:p>
          <a:p>
            <a:pPr algn="just">
              <a:lnSpc>
                <a:spcPct val="200000"/>
              </a:lnSpc>
              <a:buClr>
                <a:srgbClr val="8AD0D6"/>
              </a:buClr>
              <a:buFont typeface="Wingdings"/>
              <a:buChar char="Ø"/>
            </a:pPr>
            <a:r>
              <a:rPr lang="en-US" sz="1800" b="1" dirty="0">
                <a:solidFill>
                  <a:srgbClr val="002060"/>
                </a:solidFill>
                <a:ea typeface="+mj-lt"/>
                <a:cs typeface="+mj-lt"/>
              </a:rPr>
              <a:t>Double</a:t>
            </a:r>
            <a:r>
              <a:rPr lang="en-US" sz="1800" dirty="0">
                <a:ea typeface="+mj-lt"/>
                <a:cs typeface="+mj-lt"/>
              </a:rPr>
              <a:t> − This type is used to store floating point values.</a:t>
            </a:r>
            <a:endParaRPr lang="en-US" sz="1800" dirty="0"/>
          </a:p>
          <a:p>
            <a:pPr algn="just">
              <a:lnSpc>
                <a:spcPct val="200000"/>
              </a:lnSpc>
              <a:buClr>
                <a:srgbClr val="8AD0D6"/>
              </a:buClr>
              <a:buFont typeface="Wingdings"/>
              <a:buChar char="Ø"/>
            </a:pPr>
            <a:r>
              <a:rPr lang="en-US" sz="1800" b="1" dirty="0">
                <a:solidFill>
                  <a:srgbClr val="002060"/>
                </a:solidFill>
                <a:ea typeface="+mj-lt"/>
                <a:cs typeface="+mj-lt"/>
              </a:rPr>
              <a:t>Min/ Max keys</a:t>
            </a:r>
            <a:r>
              <a:rPr lang="en-US" sz="1800" dirty="0">
                <a:ea typeface="+mj-lt"/>
                <a:cs typeface="+mj-lt"/>
              </a:rPr>
              <a:t> − This type is used to compare a value against the lowest and highest BSON elements.</a:t>
            </a:r>
            <a:endParaRPr lang="en-US" sz="1800" dirty="0"/>
          </a:p>
          <a:p>
            <a:pPr algn="just">
              <a:lnSpc>
                <a:spcPct val="200000"/>
              </a:lnSpc>
              <a:buClr>
                <a:srgbClr val="8AD0D6"/>
              </a:buClr>
              <a:buFont typeface="Wingdings"/>
              <a:buChar char="Ø"/>
            </a:pPr>
            <a:r>
              <a:rPr lang="en-US" sz="1800" b="1" dirty="0">
                <a:solidFill>
                  <a:srgbClr val="002060"/>
                </a:solidFill>
                <a:ea typeface="+mj-lt"/>
                <a:cs typeface="+mj-lt"/>
              </a:rPr>
              <a:t>Arrays </a:t>
            </a:r>
            <a:r>
              <a:rPr lang="en-US" sz="1800" dirty="0">
                <a:ea typeface="+mj-lt"/>
                <a:cs typeface="+mj-lt"/>
              </a:rPr>
              <a:t>− This type is used to store arrays or list or multiple values into one key.</a:t>
            </a:r>
            <a:endParaRPr lang="en-US" sz="1800" dirty="0"/>
          </a:p>
          <a:p>
            <a:pPr algn="just">
              <a:lnSpc>
                <a:spcPct val="200000"/>
              </a:lnSpc>
              <a:buClr>
                <a:srgbClr val="8AD0D6"/>
              </a:buClr>
              <a:buFont typeface="Wingdings"/>
              <a:buChar char="Ø"/>
            </a:pPr>
            <a:r>
              <a:rPr lang="en-US" sz="1800" b="1" dirty="0">
                <a:solidFill>
                  <a:srgbClr val="002060"/>
                </a:solidFill>
                <a:ea typeface="+mj-lt"/>
                <a:cs typeface="+mj-lt"/>
              </a:rPr>
              <a:t>Timestamp</a:t>
            </a:r>
            <a:r>
              <a:rPr lang="en-US" sz="1800" dirty="0">
                <a:ea typeface="+mj-lt"/>
                <a:cs typeface="+mj-lt"/>
              </a:rPr>
              <a:t> − ctimestamp. This can be handy for recording when a document has been modified or added.</a:t>
            </a:r>
            <a:endParaRPr lang="en-US" sz="1800" dirty="0"/>
          </a:p>
          <a:p>
            <a:pPr algn="just">
              <a:lnSpc>
                <a:spcPct val="200000"/>
              </a:lnSpc>
              <a:buClr>
                <a:srgbClr val="8AD0D6"/>
              </a:buClr>
              <a:buFont typeface="Wingdings"/>
              <a:buChar char="Ø"/>
            </a:pPr>
            <a:r>
              <a:rPr lang="en-US" sz="1800" b="1" dirty="0">
                <a:solidFill>
                  <a:srgbClr val="002060"/>
                </a:solidFill>
                <a:ea typeface="+mj-lt"/>
                <a:cs typeface="+mj-lt"/>
              </a:rPr>
              <a:t>Object </a:t>
            </a:r>
            <a:r>
              <a:rPr lang="en-US" sz="1800" dirty="0">
                <a:ea typeface="+mj-lt"/>
                <a:cs typeface="+mj-lt"/>
              </a:rPr>
              <a:t>− This datatype is used for embedded documents.</a:t>
            </a:r>
            <a:endParaRPr lang="en-US" sz="1800" dirty="0"/>
          </a:p>
          <a:p>
            <a:pPr algn="just">
              <a:lnSpc>
                <a:spcPct val="200000"/>
              </a:lnSpc>
              <a:buClr>
                <a:srgbClr val="8AD0D6"/>
              </a:buClr>
              <a:buFont typeface="Wingdings"/>
              <a:buChar char="Ø"/>
            </a:pPr>
            <a:endParaRPr lang="en-US" sz="1800" dirty="0"/>
          </a:p>
        </p:txBody>
      </p:sp>
    </p:spTree>
    <p:extLst>
      <p:ext uri="{BB962C8B-B14F-4D97-AF65-F5344CB8AC3E}">
        <p14:creationId xmlns:p14="http://schemas.microsoft.com/office/powerpoint/2010/main" val="714347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4EFAE6-7F03-DE8D-2ADE-2B3C33578E82}"/>
              </a:ext>
            </a:extLst>
          </p:cNvPr>
          <p:cNvSpPr>
            <a:spLocks noGrp="1"/>
          </p:cNvSpPr>
          <p:nvPr>
            <p:ph idx="1"/>
          </p:nvPr>
        </p:nvSpPr>
        <p:spPr>
          <a:xfrm>
            <a:off x="2170110" y="1650999"/>
            <a:ext cx="10018713" cy="5435601"/>
          </a:xfrm>
        </p:spPr>
        <p:txBody>
          <a:bodyPr vert="horz" lIns="91440" tIns="45720" rIns="91440" bIns="45720" rtlCol="0" anchor="ctr">
            <a:noAutofit/>
          </a:bodyPr>
          <a:lstStyle/>
          <a:p>
            <a:pPr algn="just">
              <a:lnSpc>
                <a:spcPct val="200000"/>
              </a:lnSpc>
              <a:buClr>
                <a:srgbClr val="1287C3"/>
              </a:buClr>
              <a:buFont typeface="Wingdings"/>
              <a:buChar char="Ø"/>
            </a:pPr>
            <a:r>
              <a:rPr lang="en-US" sz="1800" b="1" dirty="0">
                <a:solidFill>
                  <a:srgbClr val="002060"/>
                </a:solidFill>
              </a:rPr>
              <a:t>Null </a:t>
            </a:r>
            <a:r>
              <a:rPr lang="en-US" sz="1800" dirty="0"/>
              <a:t>− This type is used to store a Null value.</a:t>
            </a:r>
            <a:endParaRPr lang="en-US" sz="1800" dirty="0">
              <a:ea typeface="+mn-lt"/>
              <a:cs typeface="+mn-lt"/>
            </a:endParaRPr>
          </a:p>
          <a:p>
            <a:pPr algn="just">
              <a:lnSpc>
                <a:spcPct val="200000"/>
              </a:lnSpc>
              <a:buClr>
                <a:srgbClr val="1287C3"/>
              </a:buClr>
              <a:buFont typeface="Wingdings"/>
              <a:buChar char="Ø"/>
            </a:pPr>
            <a:r>
              <a:rPr lang="en-US" sz="1800" b="1" dirty="0">
                <a:solidFill>
                  <a:srgbClr val="002060"/>
                </a:solidFill>
              </a:rPr>
              <a:t>Symbol</a:t>
            </a:r>
            <a:r>
              <a:rPr lang="en-US" sz="1800" dirty="0">
                <a:solidFill>
                  <a:srgbClr val="002060"/>
                </a:solidFill>
              </a:rPr>
              <a:t> </a:t>
            </a:r>
            <a:r>
              <a:rPr lang="en-US" sz="1800" dirty="0"/>
              <a:t>− This datatype is used identically to a string; however, it's generally reserved for languages that use a specific symbol type.</a:t>
            </a:r>
            <a:endParaRPr lang="en-US" sz="1800" dirty="0">
              <a:ea typeface="+mn-lt"/>
              <a:cs typeface="+mn-lt"/>
            </a:endParaRPr>
          </a:p>
          <a:p>
            <a:pPr algn="just">
              <a:lnSpc>
                <a:spcPct val="200000"/>
              </a:lnSpc>
              <a:buClr>
                <a:srgbClr val="1287C3"/>
              </a:buClr>
              <a:buFont typeface="Wingdings"/>
              <a:buChar char="Ø"/>
            </a:pPr>
            <a:r>
              <a:rPr lang="en-US" sz="1800" b="1" dirty="0">
                <a:solidFill>
                  <a:srgbClr val="002060"/>
                </a:solidFill>
              </a:rPr>
              <a:t>Date </a:t>
            </a:r>
            <a:r>
              <a:rPr lang="en-US" sz="1800" dirty="0"/>
              <a:t>− This datatype is used to store the current date or time in UNIX time format. You can specify your own date time by creating object of Date and passing day, month, year into it.</a:t>
            </a:r>
            <a:endParaRPr lang="en-US" sz="1800" dirty="0">
              <a:ea typeface="+mn-lt"/>
              <a:cs typeface="+mn-lt"/>
            </a:endParaRPr>
          </a:p>
          <a:p>
            <a:pPr algn="just">
              <a:lnSpc>
                <a:spcPct val="200000"/>
              </a:lnSpc>
              <a:buClr>
                <a:srgbClr val="1287C3"/>
              </a:buClr>
              <a:buFont typeface="Wingdings"/>
              <a:buChar char="Ø"/>
            </a:pPr>
            <a:r>
              <a:rPr lang="en-US" sz="1800" b="1" dirty="0">
                <a:solidFill>
                  <a:srgbClr val="002060"/>
                </a:solidFill>
              </a:rPr>
              <a:t>Object ID </a:t>
            </a:r>
            <a:r>
              <a:rPr lang="en-US" sz="1800" dirty="0"/>
              <a:t>− This datatype is used to store the document’s ID.</a:t>
            </a:r>
            <a:endParaRPr lang="en-US" sz="1800" dirty="0">
              <a:ea typeface="+mn-lt"/>
              <a:cs typeface="+mn-lt"/>
            </a:endParaRPr>
          </a:p>
          <a:p>
            <a:pPr algn="just">
              <a:lnSpc>
                <a:spcPct val="200000"/>
              </a:lnSpc>
              <a:buClr>
                <a:srgbClr val="1287C3"/>
              </a:buClr>
              <a:buFont typeface="Wingdings"/>
              <a:buChar char="Ø"/>
            </a:pPr>
            <a:r>
              <a:rPr lang="en-US" sz="1800" b="1" dirty="0">
                <a:solidFill>
                  <a:srgbClr val="002060"/>
                </a:solidFill>
              </a:rPr>
              <a:t>Binary data </a:t>
            </a:r>
            <a:r>
              <a:rPr lang="en-US" sz="1800" dirty="0"/>
              <a:t>− This datatype is used to store binary data.</a:t>
            </a:r>
            <a:endParaRPr lang="en-US" sz="1800" dirty="0">
              <a:ea typeface="+mn-lt"/>
              <a:cs typeface="+mn-lt"/>
            </a:endParaRPr>
          </a:p>
          <a:p>
            <a:pPr algn="just">
              <a:lnSpc>
                <a:spcPct val="200000"/>
              </a:lnSpc>
              <a:buClr>
                <a:srgbClr val="1287C3"/>
              </a:buClr>
              <a:buFont typeface="Wingdings"/>
              <a:buChar char="Ø"/>
            </a:pPr>
            <a:r>
              <a:rPr lang="en-US" sz="1800" b="1" dirty="0">
                <a:solidFill>
                  <a:srgbClr val="002060"/>
                </a:solidFill>
              </a:rPr>
              <a:t>Code </a:t>
            </a:r>
            <a:r>
              <a:rPr lang="en-US" sz="1800" dirty="0"/>
              <a:t>− This datatype is used to store JavaScript code into the document.</a:t>
            </a:r>
            <a:endParaRPr lang="en-US" sz="1800" dirty="0">
              <a:ea typeface="+mn-lt"/>
              <a:cs typeface="+mn-lt"/>
            </a:endParaRPr>
          </a:p>
          <a:p>
            <a:pPr algn="just">
              <a:lnSpc>
                <a:spcPct val="200000"/>
              </a:lnSpc>
              <a:buClr>
                <a:srgbClr val="1287C3"/>
              </a:buClr>
              <a:buFont typeface="Wingdings"/>
              <a:buChar char="Ø"/>
            </a:pPr>
            <a:r>
              <a:rPr lang="en-US" sz="1800" b="1" dirty="0">
                <a:solidFill>
                  <a:srgbClr val="002060"/>
                </a:solidFill>
              </a:rPr>
              <a:t>Regular expression</a:t>
            </a:r>
            <a:r>
              <a:rPr lang="en-US" sz="1800" dirty="0"/>
              <a:t> − This datatype is used to store regular expression.</a:t>
            </a:r>
            <a:endParaRPr lang="en-US" sz="1800" dirty="0">
              <a:ea typeface="+mn-lt"/>
              <a:cs typeface="+mn-lt"/>
            </a:endParaRPr>
          </a:p>
          <a:p>
            <a:pPr>
              <a:lnSpc>
                <a:spcPct val="200000"/>
              </a:lnSpc>
              <a:buFont typeface="Wingdings"/>
              <a:buChar char="Ø"/>
            </a:pPr>
            <a:endParaRPr lang="en-US" sz="1800" dirty="0">
              <a:ea typeface="+mn-lt"/>
              <a:cs typeface="+mn-lt"/>
            </a:endParaRPr>
          </a:p>
          <a:p>
            <a:pPr>
              <a:lnSpc>
                <a:spcPct val="200000"/>
              </a:lnSpc>
              <a:buFont typeface="Wingdings"/>
              <a:buChar char="Ø"/>
            </a:pPr>
            <a:endParaRPr lang="en-US" sz="1800" dirty="0"/>
          </a:p>
        </p:txBody>
      </p:sp>
      <p:sp>
        <p:nvSpPr>
          <p:cNvPr id="5" name="Title 1">
            <a:extLst>
              <a:ext uri="{FF2B5EF4-FFF2-40B4-BE49-F238E27FC236}">
                <a16:creationId xmlns:a16="http://schemas.microsoft.com/office/drawing/2014/main" id="{26E4F041-4D48-C76F-AED2-6A5454B448A4}"/>
              </a:ext>
            </a:extLst>
          </p:cNvPr>
          <p:cNvSpPr txBox="1">
            <a:spLocks/>
          </p:cNvSpPr>
          <p:nvPr/>
        </p:nvSpPr>
        <p:spPr>
          <a:xfrm>
            <a:off x="1611311" y="84418"/>
            <a:ext cx="9404723" cy="80363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Datatypes</a:t>
            </a:r>
          </a:p>
        </p:txBody>
      </p:sp>
    </p:spTree>
    <p:extLst>
      <p:ext uri="{BB962C8B-B14F-4D97-AF65-F5344CB8AC3E}">
        <p14:creationId xmlns:p14="http://schemas.microsoft.com/office/powerpoint/2010/main" val="1310218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7E6DC-2FEB-96B4-C68D-D0FB6DECADBA}"/>
              </a:ext>
            </a:extLst>
          </p:cNvPr>
          <p:cNvSpPr>
            <a:spLocks noGrp="1"/>
          </p:cNvSpPr>
          <p:nvPr>
            <p:ph type="title"/>
          </p:nvPr>
        </p:nvSpPr>
        <p:spPr>
          <a:xfrm>
            <a:off x="1484311" y="685800"/>
            <a:ext cx="10018713" cy="643217"/>
          </a:xfrm>
        </p:spPr>
        <p:txBody>
          <a:bodyPr>
            <a:normAutofit fontScale="90000"/>
          </a:bodyPr>
          <a:lstStyle/>
          <a:p>
            <a:r>
              <a:rPr lang="en-US" dirty="0"/>
              <a:t>Indexing in MongoDB</a:t>
            </a:r>
          </a:p>
        </p:txBody>
      </p:sp>
      <p:sp>
        <p:nvSpPr>
          <p:cNvPr id="3" name="Content Placeholder 2">
            <a:extLst>
              <a:ext uri="{FF2B5EF4-FFF2-40B4-BE49-F238E27FC236}">
                <a16:creationId xmlns:a16="http://schemas.microsoft.com/office/drawing/2014/main" id="{0E2B436F-8B34-C8AF-580E-7DE0F63BCDC3}"/>
              </a:ext>
            </a:extLst>
          </p:cNvPr>
          <p:cNvSpPr>
            <a:spLocks noGrp="1"/>
          </p:cNvSpPr>
          <p:nvPr>
            <p:ph idx="1"/>
          </p:nvPr>
        </p:nvSpPr>
        <p:spPr>
          <a:xfrm>
            <a:off x="1484310" y="1669675"/>
            <a:ext cx="10018713" cy="434790"/>
          </a:xfrm>
        </p:spPr>
        <p:txBody>
          <a:bodyPr>
            <a:normAutofit/>
          </a:bodyPr>
          <a:lstStyle/>
          <a:p>
            <a:pPr marL="0" indent="0">
              <a:buNone/>
            </a:pPr>
            <a:r>
              <a:rPr lang="en-US" sz="1800" dirty="0">
                <a:ea typeface="+mn-lt"/>
                <a:cs typeface="+mn-lt"/>
              </a:rPr>
              <a:t>Indexes support the efficient execution of queries in MongoDB</a:t>
            </a:r>
            <a:endParaRPr lang="en-US" sz="1800"/>
          </a:p>
        </p:txBody>
      </p:sp>
      <p:sp>
        <p:nvSpPr>
          <p:cNvPr id="4" name="TextBox 3">
            <a:extLst>
              <a:ext uri="{FF2B5EF4-FFF2-40B4-BE49-F238E27FC236}">
                <a16:creationId xmlns:a16="http://schemas.microsoft.com/office/drawing/2014/main" id="{AD3E708F-711C-2FF6-7DF7-D3891FB2B340}"/>
              </a:ext>
            </a:extLst>
          </p:cNvPr>
          <p:cNvSpPr txBox="1"/>
          <p:nvPr/>
        </p:nvSpPr>
        <p:spPr>
          <a:xfrm>
            <a:off x="1485901" y="2169459"/>
            <a:ext cx="897366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1E2B"/>
                </a:solidFill>
                <a:latin typeface="Calibri"/>
                <a:ea typeface="Calibri"/>
                <a:cs typeface="Calibri"/>
              </a:rPr>
              <a:t>If an appropriate index exists for a query, MongoDB can use the index to limit the number of documents it must inspect.</a:t>
            </a:r>
            <a:endParaRPr lang="en-US">
              <a:latin typeface="Calibri"/>
              <a:ea typeface="Calibri"/>
              <a:cs typeface="Calibri"/>
            </a:endParaRPr>
          </a:p>
        </p:txBody>
      </p:sp>
      <p:sp>
        <p:nvSpPr>
          <p:cNvPr id="5" name="TextBox 4">
            <a:extLst>
              <a:ext uri="{FF2B5EF4-FFF2-40B4-BE49-F238E27FC236}">
                <a16:creationId xmlns:a16="http://schemas.microsoft.com/office/drawing/2014/main" id="{02E8FEBF-C920-057A-ABAE-E8EC57E8C6E7}"/>
              </a:ext>
            </a:extLst>
          </p:cNvPr>
          <p:cNvSpPr txBox="1"/>
          <p:nvPr/>
        </p:nvSpPr>
        <p:spPr>
          <a:xfrm>
            <a:off x="1485900" y="2782822"/>
            <a:ext cx="880558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1E2B"/>
                </a:solidFill>
                <a:latin typeface="Calibri"/>
                <a:ea typeface="Calibri"/>
                <a:cs typeface="Calibri"/>
              </a:rPr>
              <a:t>Indexes are special data structures that store a small portion of the collection's data set in an easy to traverse form.</a:t>
            </a:r>
            <a:endParaRPr lang="en-US" dirty="0">
              <a:latin typeface="Calibri"/>
              <a:ea typeface="Calibri"/>
              <a:cs typeface="Calibri"/>
            </a:endParaRPr>
          </a:p>
        </p:txBody>
      </p:sp>
      <p:sp>
        <p:nvSpPr>
          <p:cNvPr id="6" name="TextBox 5">
            <a:extLst>
              <a:ext uri="{FF2B5EF4-FFF2-40B4-BE49-F238E27FC236}">
                <a16:creationId xmlns:a16="http://schemas.microsoft.com/office/drawing/2014/main" id="{642A8D1B-FE26-2C9A-D61B-F9601D2162AB}"/>
              </a:ext>
            </a:extLst>
          </p:cNvPr>
          <p:cNvSpPr txBox="1"/>
          <p:nvPr/>
        </p:nvSpPr>
        <p:spPr>
          <a:xfrm>
            <a:off x="1485900" y="3592605"/>
            <a:ext cx="863749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1E2B"/>
                </a:solidFill>
                <a:latin typeface="Calibri"/>
                <a:ea typeface="Calibri"/>
                <a:cs typeface="Calibri"/>
              </a:rPr>
              <a:t>The index stores the value of a specific field or set of fields, ordered by the value of the field</a:t>
            </a:r>
            <a:endParaRPr lang="en-US" dirty="0">
              <a:latin typeface="Calibri"/>
              <a:ea typeface="Calibri"/>
              <a:cs typeface="Calibri"/>
            </a:endParaRPr>
          </a:p>
        </p:txBody>
      </p:sp>
      <p:pic>
        <p:nvPicPr>
          <p:cNvPr id="7" name="Picture 7">
            <a:extLst>
              <a:ext uri="{FF2B5EF4-FFF2-40B4-BE49-F238E27FC236}">
                <a16:creationId xmlns:a16="http://schemas.microsoft.com/office/drawing/2014/main" id="{C18BE585-635C-EFC6-CE8A-7C11BDA47FB1}"/>
              </a:ext>
            </a:extLst>
          </p:cNvPr>
          <p:cNvPicPr>
            <a:picLocks noChangeAspect="1"/>
          </p:cNvPicPr>
          <p:nvPr/>
        </p:nvPicPr>
        <p:blipFill>
          <a:blip r:embed="rId2"/>
          <a:stretch>
            <a:fillRect/>
          </a:stretch>
        </p:blipFill>
        <p:spPr>
          <a:xfrm>
            <a:off x="3177989" y="4057959"/>
            <a:ext cx="6654052" cy="2641731"/>
          </a:xfrm>
          <a:prstGeom prst="rect">
            <a:avLst/>
          </a:prstGeom>
        </p:spPr>
      </p:pic>
    </p:spTree>
    <p:extLst>
      <p:ext uri="{BB962C8B-B14F-4D97-AF65-F5344CB8AC3E}">
        <p14:creationId xmlns:p14="http://schemas.microsoft.com/office/powerpoint/2010/main" val="1944684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F7285-DC11-446B-9BCB-744C00EB60AC}"/>
              </a:ext>
            </a:extLst>
          </p:cNvPr>
          <p:cNvSpPr>
            <a:spLocks noGrp="1"/>
          </p:cNvSpPr>
          <p:nvPr>
            <p:ph type="title"/>
          </p:nvPr>
        </p:nvSpPr>
        <p:spPr>
          <a:xfrm>
            <a:off x="1484311" y="416859"/>
            <a:ext cx="10018713" cy="710452"/>
          </a:xfrm>
        </p:spPr>
        <p:txBody>
          <a:bodyPr/>
          <a:lstStyle/>
          <a:p>
            <a:r>
              <a:rPr lang="en-US" dirty="0">
                <a:ea typeface="+mj-lt"/>
                <a:cs typeface="+mj-lt"/>
              </a:rPr>
              <a:t>Indexing in MongoDB</a:t>
            </a:r>
          </a:p>
          <a:p>
            <a:endParaRPr lang="en-US" dirty="0"/>
          </a:p>
        </p:txBody>
      </p:sp>
      <p:sp>
        <p:nvSpPr>
          <p:cNvPr id="3" name="Content Placeholder 2">
            <a:extLst>
              <a:ext uri="{FF2B5EF4-FFF2-40B4-BE49-F238E27FC236}">
                <a16:creationId xmlns:a16="http://schemas.microsoft.com/office/drawing/2014/main" id="{872EB27B-79DA-1098-CCAB-80E99C426DD9}"/>
              </a:ext>
            </a:extLst>
          </p:cNvPr>
          <p:cNvSpPr>
            <a:spLocks noGrp="1"/>
          </p:cNvSpPr>
          <p:nvPr>
            <p:ph idx="1"/>
          </p:nvPr>
        </p:nvSpPr>
        <p:spPr>
          <a:xfrm>
            <a:off x="1674810" y="851646"/>
            <a:ext cx="10018713" cy="569260"/>
          </a:xfrm>
        </p:spPr>
        <p:txBody>
          <a:bodyPr/>
          <a:lstStyle/>
          <a:p>
            <a:r>
              <a:rPr lang="en-US" sz="1800" dirty="0">
                <a:ea typeface="+mn-lt"/>
                <a:cs typeface="+mn-lt"/>
              </a:rPr>
              <a:t>MongoDB creates a unique index on the _id field during the creation of a collection. </a:t>
            </a:r>
            <a:endParaRPr lang="en-US" sz="1800" dirty="0"/>
          </a:p>
        </p:txBody>
      </p:sp>
      <p:sp>
        <p:nvSpPr>
          <p:cNvPr id="4" name="TextBox 3">
            <a:extLst>
              <a:ext uri="{FF2B5EF4-FFF2-40B4-BE49-F238E27FC236}">
                <a16:creationId xmlns:a16="http://schemas.microsoft.com/office/drawing/2014/main" id="{067F8090-0BFB-A6A0-BD32-36312A916BF7}"/>
              </a:ext>
            </a:extLst>
          </p:cNvPr>
          <p:cNvSpPr txBox="1"/>
          <p:nvPr/>
        </p:nvSpPr>
        <p:spPr>
          <a:xfrm>
            <a:off x="1889311" y="1710018"/>
            <a:ext cx="775222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16BF8"/>
                </a:solidFill>
                <a:latin typeface="Euclid Circular A"/>
              </a:rPr>
              <a:t> </a:t>
            </a:r>
            <a:r>
              <a:rPr lang="en-US" dirty="0">
                <a:latin typeface="Euclid Circular A"/>
              </a:rPr>
              <a:t>For creating an index in MongoDB  we use</a:t>
            </a:r>
            <a:endParaRPr lang="en-US">
              <a:latin typeface="Corbel" panose="020B0503020204020204"/>
            </a:endParaRPr>
          </a:p>
          <a:p>
            <a:r>
              <a:rPr lang="en-US" dirty="0">
                <a:latin typeface="Euclid Circular A"/>
              </a:rPr>
              <a:t>                                                           </a:t>
            </a:r>
            <a:r>
              <a:rPr lang="en-US" dirty="0">
                <a:solidFill>
                  <a:schemeClr val="accent1"/>
                </a:solidFill>
                <a:latin typeface="Euclid Circular A"/>
              </a:rPr>
              <a:t>db.collection.createIndex()</a:t>
            </a:r>
            <a:endParaRPr lang="en-US">
              <a:solidFill>
                <a:schemeClr val="accent1"/>
              </a:solidFill>
            </a:endParaRPr>
          </a:p>
        </p:txBody>
      </p:sp>
      <p:graphicFrame>
        <p:nvGraphicFramePr>
          <p:cNvPr id="6" name="Table 5">
            <a:extLst>
              <a:ext uri="{FF2B5EF4-FFF2-40B4-BE49-F238E27FC236}">
                <a16:creationId xmlns:a16="http://schemas.microsoft.com/office/drawing/2014/main" id="{1C573569-0911-7DF7-6C9F-AC1950727FB2}"/>
              </a:ext>
            </a:extLst>
          </p:cNvPr>
          <p:cNvGraphicFramePr>
            <a:graphicFrameLocks noGrp="1"/>
          </p:cNvGraphicFramePr>
          <p:nvPr>
            <p:extLst>
              <p:ext uri="{D42A27DB-BD31-4B8C-83A1-F6EECF244321}">
                <p14:modId xmlns:p14="http://schemas.microsoft.com/office/powerpoint/2010/main" val="1368956450"/>
              </p:ext>
            </p:extLst>
          </p:nvPr>
        </p:nvGraphicFramePr>
        <p:xfrm>
          <a:off x="1808069" y="2436607"/>
          <a:ext cx="9237022" cy="829430"/>
        </p:xfrm>
        <a:graphic>
          <a:graphicData uri="http://schemas.openxmlformats.org/drawingml/2006/table">
            <a:tbl>
              <a:tblPr firstRow="1" bandRow="1">
                <a:tableStyleId>{5C22544A-7EE6-4342-B048-85BDC9FD1C3A}</a:tableStyleId>
              </a:tblPr>
              <a:tblGrid>
                <a:gridCol w="9237022">
                  <a:extLst>
                    <a:ext uri="{9D8B030D-6E8A-4147-A177-3AD203B41FA5}">
                      <a16:colId xmlns:a16="http://schemas.microsoft.com/office/drawing/2014/main" val="2731451714"/>
                    </a:ext>
                  </a:extLst>
                </a:gridCol>
              </a:tblGrid>
              <a:tr h="829430">
                <a:tc>
                  <a:txBody>
                    <a:bodyPr/>
                    <a:lstStyle/>
                    <a:p>
                      <a:pPr fontAlgn="t"/>
                      <a:r>
                        <a:rPr lang="en-US" dirty="0">
                          <a:effectLst/>
                        </a:rPr>
                        <a:t>Syntax </a:t>
                      </a:r>
                      <a:endParaRPr lang="en-US"/>
                    </a:p>
                    <a:p>
                      <a:pPr lvl="0">
                        <a:buNone/>
                      </a:pPr>
                      <a:r>
                        <a:rPr lang="en-US" dirty="0">
                          <a:effectLst/>
                        </a:rPr>
                        <a:t>                     db.collection.createIndex( &lt;key and index type specification&gt;, &lt;options&gt; )</a:t>
                      </a:r>
                      <a:endParaRPr lang="en-US" dirty="0"/>
                    </a:p>
                  </a:txBody>
                  <a:tcPr marL="152400" marR="152400"/>
                </a:tc>
                <a:extLst>
                  <a:ext uri="{0D108BD9-81ED-4DB2-BD59-A6C34878D82A}">
                    <a16:rowId xmlns:a16="http://schemas.microsoft.com/office/drawing/2014/main" val="288156940"/>
                  </a:ext>
                </a:extLst>
              </a:tr>
            </a:tbl>
          </a:graphicData>
        </a:graphic>
      </p:graphicFrame>
      <p:sp>
        <p:nvSpPr>
          <p:cNvPr id="5" name="TextBox 4">
            <a:extLst>
              <a:ext uri="{FF2B5EF4-FFF2-40B4-BE49-F238E27FC236}">
                <a16:creationId xmlns:a16="http://schemas.microsoft.com/office/drawing/2014/main" id="{C44231D7-AC80-7C52-0191-959CB5CE12CA}"/>
              </a:ext>
            </a:extLst>
          </p:cNvPr>
          <p:cNvSpPr txBox="1"/>
          <p:nvPr/>
        </p:nvSpPr>
        <p:spPr>
          <a:xfrm>
            <a:off x="1618890" y="3516702"/>
            <a:ext cx="1003252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B0F0"/>
                </a:solidFill>
                <a:latin typeface="urw-din"/>
                <a:ea typeface="urw-din"/>
                <a:cs typeface="urw-din"/>
              </a:rPr>
              <a:t> 1st Parameter : </a:t>
            </a:r>
            <a:r>
              <a:rPr lang="en-US" dirty="0">
                <a:solidFill>
                  <a:srgbClr val="273239"/>
                </a:solidFill>
                <a:latin typeface="urw-din"/>
                <a:ea typeface="urw-din"/>
                <a:cs typeface="urw-din"/>
              </a:rPr>
              <a:t>document that contains the field and value pairs where the field is the index key and the value describes the type of index for that field.</a:t>
            </a:r>
            <a:endParaRPr lang="en-US" dirty="0"/>
          </a:p>
        </p:txBody>
      </p:sp>
    </p:spTree>
    <p:extLst>
      <p:ext uri="{BB962C8B-B14F-4D97-AF65-F5344CB8AC3E}">
        <p14:creationId xmlns:p14="http://schemas.microsoft.com/office/powerpoint/2010/main" val="3576006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53388-9441-7EDA-CBAD-26339BA2050F}"/>
              </a:ext>
            </a:extLst>
          </p:cNvPr>
          <p:cNvSpPr>
            <a:spLocks noGrp="1"/>
          </p:cNvSpPr>
          <p:nvPr>
            <p:ph type="title"/>
          </p:nvPr>
        </p:nvSpPr>
        <p:spPr>
          <a:xfrm>
            <a:off x="1484311" y="-40481"/>
            <a:ext cx="10018713" cy="1264443"/>
          </a:xfrm>
        </p:spPr>
        <p:txBody>
          <a:bodyPr/>
          <a:lstStyle/>
          <a:p>
            <a:r>
              <a:rPr lang="en-US" dirty="0"/>
              <a:t>Aggregation </a:t>
            </a:r>
          </a:p>
          <a:p>
            <a:endParaRPr lang="en-US" dirty="0"/>
          </a:p>
        </p:txBody>
      </p:sp>
      <p:sp>
        <p:nvSpPr>
          <p:cNvPr id="3" name="Content Placeholder 2">
            <a:extLst>
              <a:ext uri="{FF2B5EF4-FFF2-40B4-BE49-F238E27FC236}">
                <a16:creationId xmlns:a16="http://schemas.microsoft.com/office/drawing/2014/main" id="{1BCB5A7F-5A1B-9721-C982-8B0945BBF452}"/>
              </a:ext>
            </a:extLst>
          </p:cNvPr>
          <p:cNvSpPr>
            <a:spLocks noGrp="1"/>
          </p:cNvSpPr>
          <p:nvPr>
            <p:ph idx="1"/>
          </p:nvPr>
        </p:nvSpPr>
        <p:spPr>
          <a:xfrm>
            <a:off x="1988890" y="1140130"/>
            <a:ext cx="10018713" cy="4945856"/>
          </a:xfrm>
        </p:spPr>
        <p:txBody>
          <a:bodyPr>
            <a:normAutofit fontScale="92500" lnSpcReduction="10000"/>
          </a:bodyPr>
          <a:lstStyle/>
          <a:p>
            <a:pPr marL="0" indent="0">
              <a:buNone/>
            </a:pPr>
            <a:r>
              <a:rPr lang="en-US" dirty="0">
                <a:ea typeface="+mn-lt"/>
                <a:cs typeface="+mn-lt"/>
              </a:rPr>
              <a:t>Aggregation operations process multiple documents and return computed results. </a:t>
            </a:r>
            <a:endParaRPr lang="en-US">
              <a:ea typeface="+mn-lt"/>
              <a:cs typeface="+mn-lt"/>
            </a:endParaRPr>
          </a:p>
          <a:p>
            <a:pPr marL="0" indent="0">
              <a:buNone/>
            </a:pPr>
            <a:r>
              <a:rPr lang="en-US" dirty="0"/>
              <a:t>They can be used to:</a:t>
            </a:r>
          </a:p>
          <a:p>
            <a:pPr lvl="1">
              <a:buClr>
                <a:srgbClr val="1287C3"/>
              </a:buClr>
            </a:pPr>
            <a:r>
              <a:rPr lang="en-US" dirty="0">
                <a:ea typeface="+mn-lt"/>
                <a:cs typeface="+mn-lt"/>
              </a:rPr>
              <a:t>Group values from multiple documents together.</a:t>
            </a:r>
            <a:endParaRPr lang="en-US" dirty="0"/>
          </a:p>
          <a:p>
            <a:pPr lvl="1">
              <a:buClr>
                <a:srgbClr val="1287C3"/>
              </a:buClr>
            </a:pPr>
            <a:r>
              <a:rPr lang="en-US" dirty="0">
                <a:ea typeface="+mn-lt"/>
                <a:cs typeface="+mn-lt"/>
              </a:rPr>
              <a:t>Perform operations on the grouped data to return a single result.</a:t>
            </a:r>
            <a:endParaRPr lang="en-US" dirty="0"/>
          </a:p>
          <a:p>
            <a:pPr lvl="1">
              <a:buClr>
                <a:srgbClr val="1287C3"/>
              </a:buClr>
            </a:pPr>
            <a:r>
              <a:rPr lang="en-US" dirty="0">
                <a:ea typeface="+mn-lt"/>
                <a:cs typeface="+mn-lt"/>
              </a:rPr>
              <a:t>Analyze data changes over time.</a:t>
            </a:r>
          </a:p>
          <a:p>
            <a:pPr>
              <a:buClr>
                <a:srgbClr val="1287C3"/>
              </a:buClr>
            </a:pPr>
            <a:r>
              <a:rPr lang="en-US" dirty="0">
                <a:solidFill>
                  <a:srgbClr val="0070C0"/>
                </a:solidFill>
                <a:ea typeface="+mn-lt"/>
                <a:cs typeface="+mn-lt"/>
              </a:rPr>
              <a:t>Aggregation pipelines</a:t>
            </a:r>
            <a:r>
              <a:rPr lang="en-US" dirty="0">
                <a:ea typeface="+mn-lt"/>
                <a:cs typeface="+mn-lt"/>
              </a:rPr>
              <a:t>  are the preferred method for performing aggregations.</a:t>
            </a:r>
            <a:endParaRPr lang="en-US" dirty="0"/>
          </a:p>
          <a:p>
            <a:pPr lvl="1">
              <a:buNone/>
            </a:pPr>
            <a:r>
              <a:rPr lang="en-US" dirty="0">
                <a:ea typeface="+mn-lt"/>
                <a:cs typeface="+mn-lt"/>
              </a:rPr>
              <a:t>An aggregation pipeline consists of one or more </a:t>
            </a:r>
            <a:r>
              <a:rPr lang="en-US" dirty="0">
                <a:ea typeface="+mn-lt"/>
                <a:cs typeface="+mn-lt"/>
                <a:hlinkClick r:id="rId2"/>
              </a:rPr>
              <a:t>stages</a:t>
            </a:r>
            <a:r>
              <a:rPr lang="en-US" dirty="0">
                <a:ea typeface="+mn-lt"/>
                <a:cs typeface="+mn-lt"/>
              </a:rPr>
              <a:t> that process documents:</a:t>
            </a:r>
            <a:endParaRPr lang="en-US"/>
          </a:p>
          <a:p>
            <a:pPr lvl="1">
              <a:buClr>
                <a:srgbClr val="1287C3"/>
              </a:buClr>
            </a:pPr>
            <a:r>
              <a:rPr lang="en-US" dirty="0">
                <a:ea typeface="+mn-lt"/>
                <a:cs typeface="+mn-lt"/>
              </a:rPr>
              <a:t>Each stage performs an operation on the input documents. For example, a stage can filter documents, group documents, and calculate values.</a:t>
            </a:r>
            <a:endParaRPr lang="en-US"/>
          </a:p>
          <a:p>
            <a:pPr lvl="1">
              <a:buClr>
                <a:srgbClr val="1287C3"/>
              </a:buClr>
            </a:pPr>
            <a:r>
              <a:rPr lang="en-US" dirty="0">
                <a:ea typeface="+mn-lt"/>
                <a:cs typeface="+mn-lt"/>
              </a:rPr>
              <a:t>The documents that are output from a stage are passed to the next stage.</a:t>
            </a:r>
            <a:endParaRPr lang="en-US"/>
          </a:p>
          <a:p>
            <a:pPr lvl="1">
              <a:buClr>
                <a:srgbClr val="1287C3"/>
              </a:buClr>
            </a:pPr>
            <a:r>
              <a:rPr lang="en-US" dirty="0">
                <a:ea typeface="+mn-lt"/>
                <a:cs typeface="+mn-lt"/>
              </a:rPr>
              <a:t>An aggregation pipeline can return results for groups of documents. For example, return the total, average, maximum, and minimum values.</a:t>
            </a:r>
            <a:endParaRPr lang="en-US"/>
          </a:p>
          <a:p>
            <a:pPr marL="457200" lvl="1" indent="0">
              <a:buNone/>
            </a:pPr>
            <a:endParaRPr lang="en-US" dirty="0">
              <a:ea typeface="+mn-lt"/>
              <a:cs typeface="+mn-lt"/>
            </a:endParaRPr>
          </a:p>
        </p:txBody>
      </p:sp>
    </p:spTree>
    <p:extLst>
      <p:ext uri="{BB962C8B-B14F-4D97-AF65-F5344CB8AC3E}">
        <p14:creationId xmlns:p14="http://schemas.microsoft.com/office/powerpoint/2010/main" val="1375510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0C74C-696F-590F-20CD-3C5898548D7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C86C115C-7591-26DB-72A3-FBED84A91286}"/>
              </a:ext>
            </a:extLst>
          </p:cNvPr>
          <p:cNvSpPr>
            <a:spLocks noGrp="1"/>
          </p:cNvSpPr>
          <p:nvPr>
            <p:ph idx="1"/>
          </p:nvPr>
        </p:nvSpPr>
        <p:spPr/>
        <p:txBody>
          <a:bodyPr vert="horz" lIns="91440" tIns="45720" rIns="91440" bIns="45720" rtlCol="0" anchor="t">
            <a:normAutofit/>
          </a:bodyPr>
          <a:lstStyle/>
          <a:p>
            <a:r>
              <a:rPr lang="en-US" dirty="0" err="1"/>
              <a:t>MogoDB</a:t>
            </a:r>
            <a:r>
              <a:rPr lang="en-US" dirty="0"/>
              <a:t> is a cross-platform, document oriented  NoSQL database</a:t>
            </a:r>
          </a:p>
          <a:p>
            <a:pPr marL="0" indent="0">
              <a:buClr>
                <a:srgbClr val="8AD0D6"/>
              </a:buClr>
              <a:buNone/>
            </a:pPr>
            <a:r>
              <a:rPr lang="en-US" dirty="0"/>
              <a:t>     Initially released on August 27,2009</a:t>
            </a:r>
          </a:p>
          <a:p>
            <a:pPr marL="0" indent="0">
              <a:buNone/>
            </a:pPr>
            <a:r>
              <a:rPr lang="en-US" dirty="0"/>
              <a:t>     MongoDB replaces the concept of rows in RDBMS with that of           Documents</a:t>
            </a:r>
            <a:endParaRPr lang="en-US"/>
          </a:p>
          <a:p>
            <a:pPr marL="0" indent="0">
              <a:buNone/>
            </a:pPr>
            <a:r>
              <a:rPr lang="en-US" dirty="0"/>
              <a:t>     It’s a Schema Free model  with High Performance, </a:t>
            </a:r>
            <a:r>
              <a:rPr lang="en-US" dirty="0">
                <a:ea typeface="+mj-lt"/>
                <a:cs typeface="+mj-lt"/>
              </a:rPr>
              <a:t>High Availability</a:t>
            </a:r>
          </a:p>
          <a:p>
            <a:pPr marL="0" indent="0">
              <a:buNone/>
            </a:pPr>
            <a:r>
              <a:rPr lang="en-US" dirty="0"/>
              <a:t>         Easy Scalability</a:t>
            </a:r>
          </a:p>
        </p:txBody>
      </p:sp>
    </p:spTree>
    <p:extLst>
      <p:ext uri="{BB962C8B-B14F-4D97-AF65-F5344CB8AC3E}">
        <p14:creationId xmlns:p14="http://schemas.microsoft.com/office/powerpoint/2010/main" val="1406082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FE202D7-2FC6-948E-A16B-3EC38A9341B8}"/>
              </a:ext>
            </a:extLst>
          </p:cNvPr>
          <p:cNvGraphicFramePr>
            <a:graphicFrameLocks noGrp="1"/>
          </p:cNvGraphicFramePr>
          <p:nvPr>
            <p:extLst>
              <p:ext uri="{D42A27DB-BD31-4B8C-83A1-F6EECF244321}">
                <p14:modId xmlns:p14="http://schemas.microsoft.com/office/powerpoint/2010/main" val="3598550885"/>
              </p:ext>
            </p:extLst>
          </p:nvPr>
        </p:nvGraphicFramePr>
        <p:xfrm>
          <a:off x="2421731" y="247650"/>
          <a:ext cx="7419975" cy="5029200"/>
        </p:xfrm>
        <a:graphic>
          <a:graphicData uri="http://schemas.openxmlformats.org/drawingml/2006/table">
            <a:tbl>
              <a:tblPr firstRow="1" bandRow="1">
                <a:tableStyleId>{5C22544A-7EE6-4342-B048-85BDC9FD1C3A}</a:tableStyleId>
              </a:tblPr>
              <a:tblGrid>
                <a:gridCol w="7419975">
                  <a:extLst>
                    <a:ext uri="{9D8B030D-6E8A-4147-A177-3AD203B41FA5}">
                      <a16:colId xmlns:a16="http://schemas.microsoft.com/office/drawing/2014/main" val="2963311728"/>
                    </a:ext>
                  </a:extLst>
                </a:gridCol>
              </a:tblGrid>
              <a:tr h="0">
                <a:tc>
                  <a:txBody>
                    <a:bodyPr/>
                    <a:lstStyle/>
                    <a:p>
                      <a:pPr fontAlgn="t"/>
                      <a:r>
                        <a:rPr lang="en-US" dirty="0" err="1">
                          <a:solidFill>
                            <a:srgbClr val="0070C0"/>
                          </a:solidFill>
                          <a:effectLst/>
                        </a:rPr>
                        <a:t>db.orders.aggregate</a:t>
                      </a:r>
                      <a:r>
                        <a:rPr lang="en-US" dirty="0">
                          <a:solidFill>
                            <a:srgbClr val="0070C0"/>
                          </a:solidFill>
                          <a:effectLst/>
                        </a:rPr>
                        <a:t>( [</a:t>
                      </a:r>
                    </a:p>
                  </a:txBody>
                  <a:tcPr marL="152400" marR="152400">
                    <a:lnL w="0">
                      <a:noFill/>
                    </a:lnL>
                    <a:lnR w="0">
                      <a:noFill/>
                    </a:lnR>
                    <a:lnT w="0">
                      <a:noFill/>
                    </a:lnT>
                    <a:lnB w="0">
                      <a:noFill/>
                    </a:lnB>
                    <a:noFill/>
                  </a:tcPr>
                </a:tc>
                <a:extLst>
                  <a:ext uri="{0D108BD9-81ED-4DB2-BD59-A6C34878D82A}">
                    <a16:rowId xmlns:a16="http://schemas.microsoft.com/office/drawing/2014/main" val="2057674631"/>
                  </a:ext>
                </a:extLst>
              </a:tr>
              <a:tr h="0">
                <a:tc>
                  <a:txBody>
                    <a:bodyPr/>
                    <a:lstStyle/>
                    <a:p>
                      <a:pPr fontAlgn="t"/>
                      <a:endParaRPr lang="en-US">
                        <a:effectLst/>
                      </a:endParaRPr>
                    </a:p>
                  </a:txBody>
                  <a:tcPr marL="152400" marR="152400">
                    <a:lnL w="0">
                      <a:noFill/>
                    </a:lnL>
                    <a:lnR w="0">
                      <a:noFill/>
                    </a:lnR>
                    <a:lnT w="0">
                      <a:noFill/>
                    </a:lnT>
                    <a:lnB w="0">
                      <a:noFill/>
                    </a:lnB>
                    <a:noFill/>
                  </a:tcPr>
                </a:tc>
                <a:extLst>
                  <a:ext uri="{0D108BD9-81ED-4DB2-BD59-A6C34878D82A}">
                    <a16:rowId xmlns:a16="http://schemas.microsoft.com/office/drawing/2014/main" val="1676161631"/>
                  </a:ext>
                </a:extLst>
              </a:tr>
              <a:tr h="0">
                <a:tc>
                  <a:txBody>
                    <a:bodyPr/>
                    <a:lstStyle/>
                    <a:p>
                      <a:pPr fontAlgn="t"/>
                      <a:r>
                        <a:rPr lang="en-US" dirty="0">
                          <a:effectLst/>
                        </a:rPr>
                        <a:t>// Stage 1: Filter pizza order documents by pizza size</a:t>
                      </a:r>
                    </a:p>
                  </a:txBody>
                  <a:tcPr marL="152400" marR="152400">
                    <a:lnL w="0">
                      <a:noFill/>
                    </a:lnL>
                    <a:lnR w="0">
                      <a:noFill/>
                    </a:lnR>
                    <a:lnT w="0">
                      <a:noFill/>
                    </a:lnT>
                    <a:lnB w="0">
                      <a:noFill/>
                    </a:lnB>
                    <a:noFill/>
                  </a:tcPr>
                </a:tc>
                <a:extLst>
                  <a:ext uri="{0D108BD9-81ED-4DB2-BD59-A6C34878D82A}">
                    <a16:rowId xmlns:a16="http://schemas.microsoft.com/office/drawing/2014/main" val="115670301"/>
                  </a:ext>
                </a:extLst>
              </a:tr>
              <a:tr h="0">
                <a:tc>
                  <a:txBody>
                    <a:bodyPr/>
                    <a:lstStyle/>
                    <a:p>
                      <a:pPr fontAlgn="t"/>
                      <a:r>
                        <a:rPr lang="en-US" dirty="0">
                          <a:effectLst/>
                        </a:rPr>
                        <a:t>{</a:t>
                      </a:r>
                    </a:p>
                  </a:txBody>
                  <a:tcPr marL="152400" marR="152400">
                    <a:lnL w="0">
                      <a:noFill/>
                    </a:lnL>
                    <a:lnR w="0">
                      <a:noFill/>
                    </a:lnR>
                    <a:lnT w="0">
                      <a:noFill/>
                    </a:lnT>
                    <a:lnB w="0">
                      <a:noFill/>
                    </a:lnB>
                    <a:noFill/>
                  </a:tcPr>
                </a:tc>
                <a:extLst>
                  <a:ext uri="{0D108BD9-81ED-4DB2-BD59-A6C34878D82A}">
                    <a16:rowId xmlns:a16="http://schemas.microsoft.com/office/drawing/2014/main" val="1744417267"/>
                  </a:ext>
                </a:extLst>
              </a:tr>
              <a:tr h="0">
                <a:tc>
                  <a:txBody>
                    <a:bodyPr/>
                    <a:lstStyle/>
                    <a:p>
                      <a:pPr fontAlgn="t"/>
                      <a:r>
                        <a:rPr lang="en-US" dirty="0">
                          <a:effectLst/>
                        </a:rPr>
                        <a:t>$match: { size: "medium" }</a:t>
                      </a:r>
                    </a:p>
                  </a:txBody>
                  <a:tcPr marL="152400" marR="152400">
                    <a:lnL w="0">
                      <a:noFill/>
                    </a:lnL>
                    <a:lnR w="0">
                      <a:noFill/>
                    </a:lnR>
                    <a:lnT w="0">
                      <a:noFill/>
                    </a:lnT>
                    <a:lnB w="0">
                      <a:noFill/>
                    </a:lnB>
                    <a:noFill/>
                  </a:tcPr>
                </a:tc>
                <a:extLst>
                  <a:ext uri="{0D108BD9-81ED-4DB2-BD59-A6C34878D82A}">
                    <a16:rowId xmlns:a16="http://schemas.microsoft.com/office/drawing/2014/main" val="1983277165"/>
                  </a:ext>
                </a:extLst>
              </a:tr>
              <a:tr h="0">
                <a:tc>
                  <a:txBody>
                    <a:bodyPr/>
                    <a:lstStyle/>
                    <a:p>
                      <a:pPr fontAlgn="t"/>
                      <a:r>
                        <a:rPr lang="en-US" dirty="0">
                          <a:effectLst/>
                        </a:rPr>
                        <a:t>},</a:t>
                      </a:r>
                    </a:p>
                  </a:txBody>
                  <a:tcPr marL="152400" marR="152400">
                    <a:lnL w="0">
                      <a:noFill/>
                    </a:lnL>
                    <a:lnR w="0">
                      <a:noFill/>
                    </a:lnR>
                    <a:lnT w="0">
                      <a:noFill/>
                    </a:lnT>
                    <a:lnB w="0">
                      <a:noFill/>
                    </a:lnB>
                    <a:noFill/>
                  </a:tcPr>
                </a:tc>
                <a:extLst>
                  <a:ext uri="{0D108BD9-81ED-4DB2-BD59-A6C34878D82A}">
                    <a16:rowId xmlns:a16="http://schemas.microsoft.com/office/drawing/2014/main" val="1932945375"/>
                  </a:ext>
                </a:extLst>
              </a:tr>
              <a:tr h="0">
                <a:tc>
                  <a:txBody>
                    <a:bodyPr/>
                    <a:lstStyle/>
                    <a:p>
                      <a:pPr fontAlgn="t"/>
                      <a:endParaRPr lang="en-US">
                        <a:effectLst/>
                      </a:endParaRPr>
                    </a:p>
                  </a:txBody>
                  <a:tcPr marL="152400" marR="152400">
                    <a:lnL w="0">
                      <a:noFill/>
                    </a:lnL>
                    <a:lnR w="0">
                      <a:noFill/>
                    </a:lnR>
                    <a:lnT w="0">
                      <a:noFill/>
                    </a:lnT>
                    <a:lnB w="0">
                      <a:noFill/>
                    </a:lnB>
                    <a:noFill/>
                  </a:tcPr>
                </a:tc>
                <a:extLst>
                  <a:ext uri="{0D108BD9-81ED-4DB2-BD59-A6C34878D82A}">
                    <a16:rowId xmlns:a16="http://schemas.microsoft.com/office/drawing/2014/main" val="815478376"/>
                  </a:ext>
                </a:extLst>
              </a:tr>
              <a:tr h="0">
                <a:tc>
                  <a:txBody>
                    <a:bodyPr/>
                    <a:lstStyle/>
                    <a:p>
                      <a:pPr fontAlgn="t"/>
                      <a:r>
                        <a:rPr lang="en-US" dirty="0">
                          <a:effectLst/>
                        </a:rPr>
                        <a:t>// Stage 2: Group remaining documents by pizza name and calculate total quantity</a:t>
                      </a:r>
                    </a:p>
                  </a:txBody>
                  <a:tcPr marL="152400" marR="152400">
                    <a:lnL w="0">
                      <a:noFill/>
                    </a:lnL>
                    <a:lnR w="0">
                      <a:noFill/>
                    </a:lnR>
                    <a:lnT w="0">
                      <a:noFill/>
                    </a:lnT>
                    <a:lnB w="0">
                      <a:noFill/>
                    </a:lnB>
                    <a:noFill/>
                  </a:tcPr>
                </a:tc>
                <a:extLst>
                  <a:ext uri="{0D108BD9-81ED-4DB2-BD59-A6C34878D82A}">
                    <a16:rowId xmlns:a16="http://schemas.microsoft.com/office/drawing/2014/main" val="4284385829"/>
                  </a:ext>
                </a:extLst>
              </a:tr>
              <a:tr h="0">
                <a:tc>
                  <a:txBody>
                    <a:bodyPr/>
                    <a:lstStyle/>
                    <a:p>
                      <a:pPr fontAlgn="t"/>
                      <a:r>
                        <a:rPr lang="en-US" dirty="0">
                          <a:effectLst/>
                        </a:rPr>
                        <a:t>{</a:t>
                      </a:r>
                    </a:p>
                  </a:txBody>
                  <a:tcPr marL="152400" marR="152400">
                    <a:lnL w="0">
                      <a:noFill/>
                    </a:lnL>
                    <a:lnR w="0">
                      <a:noFill/>
                    </a:lnR>
                    <a:lnT w="0">
                      <a:noFill/>
                    </a:lnT>
                    <a:lnB w="0">
                      <a:noFill/>
                    </a:lnB>
                    <a:noFill/>
                  </a:tcPr>
                </a:tc>
                <a:extLst>
                  <a:ext uri="{0D108BD9-81ED-4DB2-BD59-A6C34878D82A}">
                    <a16:rowId xmlns:a16="http://schemas.microsoft.com/office/drawing/2014/main" val="4249175220"/>
                  </a:ext>
                </a:extLst>
              </a:tr>
              <a:tr h="0">
                <a:tc>
                  <a:txBody>
                    <a:bodyPr/>
                    <a:lstStyle/>
                    <a:p>
                      <a:pPr fontAlgn="t"/>
                      <a:r>
                        <a:rPr lang="en-US" dirty="0">
                          <a:effectLst/>
                        </a:rPr>
                        <a:t>$group: { _id: "$name", </a:t>
                      </a:r>
                      <a:r>
                        <a:rPr lang="en-US" dirty="0" err="1">
                          <a:effectLst/>
                        </a:rPr>
                        <a:t>totalQuantity</a:t>
                      </a:r>
                      <a:r>
                        <a:rPr lang="en-US" dirty="0">
                          <a:effectLst/>
                        </a:rPr>
                        <a:t>: { $sum: "$quantity" } }</a:t>
                      </a:r>
                    </a:p>
                  </a:txBody>
                  <a:tcPr marL="152400" marR="152400">
                    <a:lnL w="0">
                      <a:noFill/>
                    </a:lnL>
                    <a:lnR w="0">
                      <a:noFill/>
                    </a:lnR>
                    <a:lnT w="0">
                      <a:noFill/>
                    </a:lnT>
                    <a:lnB w="0">
                      <a:noFill/>
                    </a:lnB>
                    <a:noFill/>
                  </a:tcPr>
                </a:tc>
                <a:extLst>
                  <a:ext uri="{0D108BD9-81ED-4DB2-BD59-A6C34878D82A}">
                    <a16:rowId xmlns:a16="http://schemas.microsoft.com/office/drawing/2014/main" val="1620883752"/>
                  </a:ext>
                </a:extLst>
              </a:tr>
              <a:tr h="0">
                <a:tc>
                  <a:txBody>
                    <a:bodyPr/>
                    <a:lstStyle/>
                    <a:p>
                      <a:pPr fontAlgn="t"/>
                      <a:r>
                        <a:rPr lang="en-US" dirty="0">
                          <a:effectLst/>
                        </a:rPr>
                        <a:t>}</a:t>
                      </a:r>
                    </a:p>
                  </a:txBody>
                  <a:tcPr marL="152400" marR="152400">
                    <a:lnL w="0">
                      <a:noFill/>
                    </a:lnL>
                    <a:lnR w="0">
                      <a:noFill/>
                    </a:lnR>
                    <a:lnT w="0">
                      <a:noFill/>
                    </a:lnT>
                    <a:lnB w="0">
                      <a:noFill/>
                    </a:lnB>
                    <a:noFill/>
                  </a:tcPr>
                </a:tc>
                <a:extLst>
                  <a:ext uri="{0D108BD9-81ED-4DB2-BD59-A6C34878D82A}">
                    <a16:rowId xmlns:a16="http://schemas.microsoft.com/office/drawing/2014/main" val="1133746526"/>
                  </a:ext>
                </a:extLst>
              </a:tr>
              <a:tr h="0">
                <a:tc>
                  <a:txBody>
                    <a:bodyPr/>
                    <a:lstStyle/>
                    <a:p>
                      <a:pPr fontAlgn="t"/>
                      <a:endParaRPr lang="en-US">
                        <a:effectLst/>
                      </a:endParaRPr>
                    </a:p>
                  </a:txBody>
                  <a:tcPr marL="152400" marR="152400">
                    <a:lnL w="0">
                      <a:noFill/>
                    </a:lnL>
                    <a:lnR w="0">
                      <a:noFill/>
                    </a:lnR>
                    <a:lnT w="0">
                      <a:noFill/>
                    </a:lnT>
                    <a:lnB w="0">
                      <a:noFill/>
                    </a:lnB>
                    <a:noFill/>
                  </a:tcPr>
                </a:tc>
                <a:extLst>
                  <a:ext uri="{0D108BD9-81ED-4DB2-BD59-A6C34878D82A}">
                    <a16:rowId xmlns:a16="http://schemas.microsoft.com/office/drawing/2014/main" val="3630556609"/>
                  </a:ext>
                </a:extLst>
              </a:tr>
              <a:tr h="0">
                <a:tc>
                  <a:txBody>
                    <a:bodyPr/>
                    <a:lstStyle/>
                    <a:p>
                      <a:pPr fontAlgn="t"/>
                      <a:r>
                        <a:rPr lang="en-US" dirty="0">
                          <a:effectLst/>
                        </a:rPr>
                        <a:t>] )</a:t>
                      </a:r>
                    </a:p>
                  </a:txBody>
                  <a:tcPr marL="152400" marR="152400">
                    <a:lnL w="0">
                      <a:noFill/>
                    </a:lnL>
                    <a:lnR w="0">
                      <a:noFill/>
                    </a:lnR>
                    <a:lnT w="0">
                      <a:noFill/>
                    </a:lnT>
                    <a:lnB w="0">
                      <a:noFill/>
                    </a:lnB>
                    <a:noFill/>
                  </a:tcPr>
                </a:tc>
                <a:extLst>
                  <a:ext uri="{0D108BD9-81ED-4DB2-BD59-A6C34878D82A}">
                    <a16:rowId xmlns:a16="http://schemas.microsoft.com/office/drawing/2014/main" val="1296541120"/>
                  </a:ext>
                </a:extLst>
              </a:tr>
            </a:tbl>
          </a:graphicData>
        </a:graphic>
      </p:graphicFrame>
    </p:spTree>
    <p:extLst>
      <p:ext uri="{BB962C8B-B14F-4D97-AF65-F5344CB8AC3E}">
        <p14:creationId xmlns:p14="http://schemas.microsoft.com/office/powerpoint/2010/main" val="131322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DB95D-0C56-B4F3-9F11-C5526DA4F51A}"/>
              </a:ext>
            </a:extLst>
          </p:cNvPr>
          <p:cNvSpPr>
            <a:spLocks noGrp="1"/>
          </p:cNvSpPr>
          <p:nvPr>
            <p:ph type="title"/>
          </p:nvPr>
        </p:nvSpPr>
        <p:spPr>
          <a:xfrm>
            <a:off x="1484311" y="685800"/>
            <a:ext cx="10018713" cy="1026318"/>
          </a:xfrm>
        </p:spPr>
        <p:txBody>
          <a:bodyPr/>
          <a:lstStyle/>
          <a:p>
            <a:r>
              <a:rPr lang="en-US" dirty="0"/>
              <a:t>Single Purpose Aggregation Methods</a:t>
            </a:r>
          </a:p>
          <a:p>
            <a:endParaRPr lang="en-US" dirty="0"/>
          </a:p>
        </p:txBody>
      </p:sp>
      <p:graphicFrame>
        <p:nvGraphicFramePr>
          <p:cNvPr id="5" name="Content Placeholder 4">
            <a:extLst>
              <a:ext uri="{FF2B5EF4-FFF2-40B4-BE49-F238E27FC236}">
                <a16:creationId xmlns:a16="http://schemas.microsoft.com/office/drawing/2014/main" id="{7D8758A5-4E27-6EF5-341F-0B5C1D7C21ED}"/>
              </a:ext>
            </a:extLst>
          </p:cNvPr>
          <p:cNvGraphicFramePr>
            <a:graphicFrameLocks noGrp="1"/>
          </p:cNvGraphicFramePr>
          <p:nvPr>
            <p:ph idx="1"/>
            <p:extLst>
              <p:ext uri="{D42A27DB-BD31-4B8C-83A1-F6EECF244321}">
                <p14:modId xmlns:p14="http://schemas.microsoft.com/office/powerpoint/2010/main" val="2503824151"/>
              </p:ext>
            </p:extLst>
          </p:nvPr>
        </p:nvGraphicFramePr>
        <p:xfrm>
          <a:off x="2047874" y="2297906"/>
          <a:ext cx="9825228" cy="3839765"/>
        </p:xfrm>
        <a:graphic>
          <a:graphicData uri="http://schemas.openxmlformats.org/drawingml/2006/table">
            <a:tbl>
              <a:tblPr firstRow="1" bandRow="1">
                <a:tableStyleId>{5C22544A-7EE6-4342-B048-85BDC9FD1C3A}</a:tableStyleId>
              </a:tblPr>
              <a:tblGrid>
                <a:gridCol w="4122025">
                  <a:extLst>
                    <a:ext uri="{9D8B030D-6E8A-4147-A177-3AD203B41FA5}">
                      <a16:colId xmlns:a16="http://schemas.microsoft.com/office/drawing/2014/main" val="3491477626"/>
                    </a:ext>
                  </a:extLst>
                </a:gridCol>
                <a:gridCol w="5703203">
                  <a:extLst>
                    <a:ext uri="{9D8B030D-6E8A-4147-A177-3AD203B41FA5}">
                      <a16:colId xmlns:a16="http://schemas.microsoft.com/office/drawing/2014/main" val="1953137970"/>
                    </a:ext>
                  </a:extLst>
                </a:gridCol>
              </a:tblGrid>
              <a:tr h="548537">
                <a:tc>
                  <a:txBody>
                    <a:bodyPr/>
                    <a:lstStyle/>
                    <a:p>
                      <a:pPr algn="l" fontAlgn="base"/>
                      <a:r>
                        <a:rPr lang="en-US">
                          <a:effectLst/>
                        </a:rPr>
                        <a:t>Method</a:t>
                      </a:r>
                      <a:endParaRPr lang="en-US" b="1">
                        <a:effectLst/>
                      </a:endParaRPr>
                    </a:p>
                  </a:txBody>
                  <a:tcPr marL="0" marR="0" marT="0" marB="0" anchor="ctr"/>
                </a:tc>
                <a:tc>
                  <a:txBody>
                    <a:bodyPr/>
                    <a:lstStyle/>
                    <a:p>
                      <a:pPr algn="l" fontAlgn="base"/>
                      <a:r>
                        <a:rPr lang="en-US">
                          <a:effectLst/>
                        </a:rPr>
                        <a:t>Description</a:t>
                      </a:r>
                      <a:endParaRPr lang="en-US" b="1">
                        <a:effectLst/>
                      </a:endParaRPr>
                    </a:p>
                  </a:txBody>
                  <a:tcPr marL="0" marR="0" marT="0" marB="0" anchor="ctr"/>
                </a:tc>
                <a:extLst>
                  <a:ext uri="{0D108BD9-81ED-4DB2-BD59-A6C34878D82A}">
                    <a16:rowId xmlns:a16="http://schemas.microsoft.com/office/drawing/2014/main" val="364100503"/>
                  </a:ext>
                </a:extLst>
              </a:tr>
              <a:tr h="1097076">
                <a:tc>
                  <a:txBody>
                    <a:bodyPr/>
                    <a:lstStyle/>
                    <a:p>
                      <a:pPr algn="l" fontAlgn="base"/>
                      <a:r>
                        <a:rPr lang="en-US" u="none" strike="noStrike">
                          <a:effectLst/>
                          <a:hlinkClick r:id="rId2"/>
                        </a:rPr>
                        <a:t>db.collection.estimatedDocumentCount()</a:t>
                      </a:r>
                      <a:endParaRPr lang="en-US">
                        <a:effectLst/>
                      </a:endParaRPr>
                    </a:p>
                  </a:txBody>
                  <a:tcPr marL="76200" marR="0" marT="0" marB="0" anchor="ctr"/>
                </a:tc>
                <a:tc>
                  <a:txBody>
                    <a:bodyPr/>
                    <a:lstStyle/>
                    <a:p>
                      <a:pPr algn="l" fontAlgn="base"/>
                      <a:r>
                        <a:rPr lang="en-US">
                          <a:effectLst/>
                        </a:rPr>
                        <a:t>Returns an approximate count of the documents in a collection or a view.</a:t>
                      </a:r>
                    </a:p>
                  </a:txBody>
                  <a:tcPr marL="0" marR="0" marT="0" marB="0" anchor="ctr"/>
                </a:tc>
                <a:extLst>
                  <a:ext uri="{0D108BD9-81ED-4DB2-BD59-A6C34878D82A}">
                    <a16:rowId xmlns:a16="http://schemas.microsoft.com/office/drawing/2014/main" val="2035070852"/>
                  </a:ext>
                </a:extLst>
              </a:tr>
              <a:tr h="1097076">
                <a:tc>
                  <a:txBody>
                    <a:bodyPr/>
                    <a:lstStyle/>
                    <a:p>
                      <a:pPr algn="l" fontAlgn="base"/>
                      <a:r>
                        <a:rPr lang="en-US" u="none" strike="noStrike">
                          <a:effectLst/>
                          <a:hlinkClick r:id="rId3"/>
                        </a:rPr>
                        <a:t>db.collection.count()</a:t>
                      </a:r>
                      <a:endParaRPr lang="en-US">
                        <a:effectLst/>
                      </a:endParaRPr>
                    </a:p>
                  </a:txBody>
                  <a:tcPr marL="76200" marR="0" marT="0" marB="0" anchor="ctr"/>
                </a:tc>
                <a:tc>
                  <a:txBody>
                    <a:bodyPr/>
                    <a:lstStyle/>
                    <a:p>
                      <a:pPr algn="l" fontAlgn="base"/>
                      <a:r>
                        <a:rPr lang="en-US">
                          <a:effectLst/>
                        </a:rPr>
                        <a:t>Returns a count of the number of documents in a collection or a view.</a:t>
                      </a:r>
                    </a:p>
                  </a:txBody>
                  <a:tcPr marL="0" marR="0" marT="0" marB="0" anchor="ctr"/>
                </a:tc>
                <a:extLst>
                  <a:ext uri="{0D108BD9-81ED-4DB2-BD59-A6C34878D82A}">
                    <a16:rowId xmlns:a16="http://schemas.microsoft.com/office/drawing/2014/main" val="4243142731"/>
                  </a:ext>
                </a:extLst>
              </a:tr>
              <a:tr h="1097076">
                <a:tc>
                  <a:txBody>
                    <a:bodyPr/>
                    <a:lstStyle/>
                    <a:p>
                      <a:pPr algn="l" fontAlgn="base"/>
                      <a:r>
                        <a:rPr lang="en-US" u="none" strike="noStrike">
                          <a:effectLst/>
                          <a:hlinkClick r:id="rId4"/>
                        </a:rPr>
                        <a:t>db.collection.distinct()</a:t>
                      </a:r>
                      <a:endParaRPr lang="en-US">
                        <a:effectLst/>
                      </a:endParaRPr>
                    </a:p>
                  </a:txBody>
                  <a:tcPr marL="76200" marR="0" marT="0" marB="0" anchor="ctr"/>
                </a:tc>
                <a:tc>
                  <a:txBody>
                    <a:bodyPr/>
                    <a:lstStyle/>
                    <a:p>
                      <a:pPr algn="l" fontAlgn="base"/>
                      <a:r>
                        <a:rPr lang="en-US">
                          <a:effectLst/>
                        </a:rPr>
                        <a:t>Returns an array of documents that have distinct values for the specified field.</a:t>
                      </a:r>
                    </a:p>
                  </a:txBody>
                  <a:tcPr marL="0" marR="0" marT="0" marB="0" anchor="ctr"/>
                </a:tc>
                <a:extLst>
                  <a:ext uri="{0D108BD9-81ED-4DB2-BD59-A6C34878D82A}">
                    <a16:rowId xmlns:a16="http://schemas.microsoft.com/office/drawing/2014/main" val="1876676876"/>
                  </a:ext>
                </a:extLst>
              </a:tr>
            </a:tbl>
          </a:graphicData>
        </a:graphic>
      </p:graphicFrame>
      <p:sp>
        <p:nvSpPr>
          <p:cNvPr id="6" name="TextBox 5">
            <a:extLst>
              <a:ext uri="{FF2B5EF4-FFF2-40B4-BE49-F238E27FC236}">
                <a16:creationId xmlns:a16="http://schemas.microsoft.com/office/drawing/2014/main" id="{96470063-491B-6F38-4C07-19642F73214B}"/>
              </a:ext>
            </a:extLst>
          </p:cNvPr>
          <p:cNvSpPr txBox="1"/>
          <p:nvPr/>
        </p:nvSpPr>
        <p:spPr>
          <a:xfrm>
            <a:off x="1545431" y="1604962"/>
            <a:ext cx="1020841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1E2B"/>
                </a:solidFill>
                <a:latin typeface="Euclid Circular A"/>
              </a:rPr>
              <a:t>The single purpose aggregation methods aggregate documents from a single collection. The methods are simple but lack the capabilities of an aggregation pipeline.</a:t>
            </a:r>
          </a:p>
        </p:txBody>
      </p:sp>
    </p:spTree>
    <p:extLst>
      <p:ext uri="{BB962C8B-B14F-4D97-AF65-F5344CB8AC3E}">
        <p14:creationId xmlns:p14="http://schemas.microsoft.com/office/powerpoint/2010/main" val="455934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3FDA6-7881-F70B-2220-D3186791F96A}"/>
              </a:ext>
            </a:extLst>
          </p:cNvPr>
          <p:cNvSpPr>
            <a:spLocks noGrp="1"/>
          </p:cNvSpPr>
          <p:nvPr>
            <p:ph type="title"/>
          </p:nvPr>
        </p:nvSpPr>
        <p:spPr>
          <a:xfrm>
            <a:off x="1459730" y="-76200"/>
            <a:ext cx="10018713" cy="1752599"/>
          </a:xfrm>
        </p:spPr>
        <p:txBody>
          <a:bodyPr/>
          <a:lstStyle/>
          <a:p>
            <a:r>
              <a:rPr lang="en-US" dirty="0"/>
              <a:t>Replica set in MongoDB</a:t>
            </a:r>
          </a:p>
        </p:txBody>
      </p:sp>
      <p:sp>
        <p:nvSpPr>
          <p:cNvPr id="5" name="TextBox 4">
            <a:extLst>
              <a:ext uri="{FF2B5EF4-FFF2-40B4-BE49-F238E27FC236}">
                <a16:creationId xmlns:a16="http://schemas.microsoft.com/office/drawing/2014/main" id="{DF506EF7-3BEA-2489-12B1-58B03AB4FDAD}"/>
              </a:ext>
            </a:extLst>
          </p:cNvPr>
          <p:cNvSpPr txBox="1"/>
          <p:nvPr/>
        </p:nvSpPr>
        <p:spPr>
          <a:xfrm>
            <a:off x="1824293" y="1528506"/>
            <a:ext cx="9772854" cy="50353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Wingdings"/>
              <a:buChar char="Ø"/>
            </a:pPr>
            <a:r>
              <a:rPr lang="en-US" dirty="0">
                <a:solidFill>
                  <a:srgbClr val="001E2B"/>
                </a:solidFill>
                <a:latin typeface="Times New Roman"/>
                <a:ea typeface="Euclid Circular A"/>
                <a:cs typeface="Euclid Circular A"/>
              </a:rPr>
              <a:t>A </a:t>
            </a:r>
            <a:r>
              <a:rPr lang="en-US" i="1" dirty="0">
                <a:solidFill>
                  <a:srgbClr val="001E2B"/>
                </a:solidFill>
                <a:latin typeface="Times New Roman"/>
                <a:ea typeface="Euclid Circular A"/>
                <a:cs typeface="Euclid Circular A"/>
              </a:rPr>
              <a:t>replica set</a:t>
            </a:r>
            <a:r>
              <a:rPr lang="en-US" dirty="0">
                <a:solidFill>
                  <a:srgbClr val="001E2B"/>
                </a:solidFill>
                <a:latin typeface="Times New Roman"/>
                <a:ea typeface="Euclid Circular A"/>
                <a:cs typeface="Euclid Circular A"/>
              </a:rPr>
              <a:t> in MongoDB is a group of </a:t>
            </a:r>
            <a:r>
              <a:rPr lang="en-US" dirty="0">
                <a:solidFill>
                  <a:srgbClr val="FF0000"/>
                </a:solidFill>
                <a:latin typeface="Times New Roman"/>
                <a:ea typeface="Euclid Circular A"/>
                <a:cs typeface="Euclid Circular A"/>
              </a:rPr>
              <a:t>mongod</a:t>
            </a:r>
            <a:r>
              <a:rPr lang="en-US" dirty="0">
                <a:solidFill>
                  <a:schemeClr val="accent4"/>
                </a:solidFill>
                <a:latin typeface="Times New Roman"/>
                <a:ea typeface="Euclid Circular A"/>
                <a:cs typeface="Euclid Circular A"/>
              </a:rPr>
              <a:t> </a:t>
            </a:r>
            <a:r>
              <a:rPr lang="en-US" dirty="0">
                <a:solidFill>
                  <a:srgbClr val="001E2B"/>
                </a:solidFill>
                <a:latin typeface="Times New Roman"/>
                <a:ea typeface="Euclid Circular A"/>
                <a:cs typeface="Euclid Circular A"/>
              </a:rPr>
              <a:t>processes that maintain the same data set. </a:t>
            </a:r>
            <a:endParaRPr lang="en-US">
              <a:solidFill>
                <a:srgbClr val="000000"/>
              </a:solidFill>
              <a:latin typeface="Times New Roman"/>
              <a:ea typeface="Euclid Circular A"/>
              <a:cs typeface="Euclid Circular A"/>
            </a:endParaRPr>
          </a:p>
          <a:p>
            <a:pPr marL="285750" indent="-285750" algn="l">
              <a:lnSpc>
                <a:spcPct val="150000"/>
              </a:lnSpc>
              <a:buFont typeface="Wingdings"/>
              <a:buChar char="Ø"/>
            </a:pPr>
            <a:r>
              <a:rPr lang="en-US" dirty="0">
                <a:solidFill>
                  <a:srgbClr val="001E2B"/>
                </a:solidFill>
                <a:latin typeface="Times New Roman"/>
                <a:ea typeface="Euclid Circular A"/>
                <a:cs typeface="Euclid Circular A"/>
              </a:rPr>
              <a:t>Replica sets provide redundancy and </a:t>
            </a:r>
            <a:r>
              <a:rPr lang="en-US" dirty="0">
                <a:solidFill>
                  <a:srgbClr val="FF0000"/>
                </a:solidFill>
                <a:latin typeface="Times New Roman"/>
              </a:rPr>
              <a:t>high availability</a:t>
            </a:r>
            <a:r>
              <a:rPr lang="en-US" dirty="0">
                <a:solidFill>
                  <a:srgbClr val="001E2B"/>
                </a:solidFill>
                <a:latin typeface="Times New Roman"/>
                <a:ea typeface="Euclid Circular A"/>
                <a:cs typeface="Euclid Circular A"/>
              </a:rPr>
              <a:t>, and are the basis for all production deployments.</a:t>
            </a:r>
          </a:p>
          <a:p>
            <a:pPr marL="285750" indent="-285750">
              <a:lnSpc>
                <a:spcPct val="150000"/>
              </a:lnSpc>
              <a:buFont typeface="Wingdings"/>
              <a:buChar char="Ø"/>
            </a:pPr>
            <a:r>
              <a:rPr lang="en-US" dirty="0">
                <a:latin typeface="Times New Roman"/>
                <a:ea typeface="+mn-lt"/>
                <a:cs typeface="+mn-lt"/>
              </a:rPr>
              <a:t>Replication provides redundancy and increases </a:t>
            </a:r>
            <a:r>
              <a:rPr lang="en-US" dirty="0">
                <a:solidFill>
                  <a:srgbClr val="FF0000"/>
                </a:solidFill>
                <a:latin typeface="Times New Roman"/>
              </a:rPr>
              <a:t>data availability</a:t>
            </a:r>
            <a:r>
              <a:rPr lang="en-US" dirty="0">
                <a:solidFill>
                  <a:srgbClr val="002060"/>
                </a:solidFill>
                <a:latin typeface="Times New Roman"/>
                <a:ea typeface="+mn-lt"/>
                <a:cs typeface="+mn-lt"/>
              </a:rPr>
              <a:t>. </a:t>
            </a:r>
            <a:endParaRPr lang="en-US">
              <a:solidFill>
                <a:srgbClr val="002060"/>
              </a:solidFill>
              <a:latin typeface="Times New Roman"/>
              <a:ea typeface="+mn-lt"/>
              <a:cs typeface="+mn-lt"/>
            </a:endParaRPr>
          </a:p>
          <a:p>
            <a:pPr marL="285750" indent="-285750">
              <a:lnSpc>
                <a:spcPct val="150000"/>
              </a:lnSpc>
              <a:buFont typeface="Wingdings"/>
              <a:buChar char="Ø"/>
            </a:pPr>
            <a:r>
              <a:rPr lang="en-US" dirty="0">
                <a:latin typeface="Times New Roman"/>
                <a:ea typeface="+mn-lt"/>
                <a:cs typeface="+mn-lt"/>
              </a:rPr>
              <a:t>With multiple copies of data on different database servers, replication provides a level of </a:t>
            </a:r>
            <a:r>
              <a:rPr lang="en-US" dirty="0">
                <a:solidFill>
                  <a:srgbClr val="FF0000"/>
                </a:solidFill>
                <a:latin typeface="Times New Roman"/>
              </a:rPr>
              <a:t>fault tolerance</a:t>
            </a:r>
            <a:r>
              <a:rPr lang="en-US" dirty="0">
                <a:latin typeface="Times New Roman"/>
                <a:ea typeface="+mn-lt"/>
                <a:cs typeface="+mn-lt"/>
              </a:rPr>
              <a:t> against the loss of a single database server.</a:t>
            </a:r>
            <a:endParaRPr lang="en-US" dirty="0">
              <a:solidFill>
                <a:srgbClr val="001E2B"/>
              </a:solidFill>
              <a:latin typeface="Times New Roman"/>
              <a:cs typeface="Times New Roman"/>
            </a:endParaRPr>
          </a:p>
          <a:p>
            <a:pPr marL="285750" indent="-285750">
              <a:lnSpc>
                <a:spcPct val="150000"/>
              </a:lnSpc>
              <a:buFont typeface="Wingdings"/>
              <a:buChar char="Ø"/>
            </a:pPr>
            <a:r>
              <a:rPr lang="en-US" dirty="0">
                <a:ea typeface="+mn-lt"/>
                <a:cs typeface="+mn-lt"/>
              </a:rPr>
              <a:t>replication can provide increased</a:t>
            </a:r>
            <a:r>
              <a:rPr lang="en-US" dirty="0">
                <a:solidFill>
                  <a:schemeClr val="accent5">
                    <a:lumMod val="50000"/>
                  </a:schemeClr>
                </a:solidFill>
                <a:ea typeface="+mn-lt"/>
                <a:cs typeface="+mn-lt"/>
              </a:rPr>
              <a:t> </a:t>
            </a:r>
            <a:r>
              <a:rPr lang="en-US" dirty="0">
                <a:solidFill>
                  <a:srgbClr val="FF0000"/>
                </a:solidFill>
                <a:latin typeface="Times New Roman"/>
              </a:rPr>
              <a:t>read capacity</a:t>
            </a:r>
            <a:r>
              <a:rPr lang="en-US" dirty="0">
                <a:ea typeface="+mn-lt"/>
                <a:cs typeface="+mn-lt"/>
              </a:rPr>
              <a:t> as clients can send read operations to different servers.</a:t>
            </a:r>
          </a:p>
          <a:p>
            <a:pPr marL="285750" indent="-285750">
              <a:lnSpc>
                <a:spcPct val="150000"/>
              </a:lnSpc>
              <a:buFont typeface="Wingdings"/>
              <a:buChar char="Ø"/>
            </a:pPr>
            <a:r>
              <a:rPr lang="en-US" dirty="0">
                <a:ea typeface="+mn-lt"/>
                <a:cs typeface="+mn-lt"/>
              </a:rPr>
              <a:t>Maintaining copies of data in different data centers can increase </a:t>
            </a:r>
            <a:r>
              <a:rPr lang="en-US" dirty="0">
                <a:solidFill>
                  <a:srgbClr val="FF0000"/>
                </a:solidFill>
                <a:latin typeface="Times New Roman"/>
              </a:rPr>
              <a:t>data locality and availability</a:t>
            </a:r>
            <a:r>
              <a:rPr lang="en-US" dirty="0">
                <a:ea typeface="+mn-lt"/>
                <a:cs typeface="+mn-lt"/>
              </a:rPr>
              <a:t> for distributed applications. </a:t>
            </a:r>
          </a:p>
          <a:p>
            <a:pPr marL="285750" indent="-285750">
              <a:lnSpc>
                <a:spcPct val="150000"/>
              </a:lnSpc>
              <a:buFont typeface="Wingdings"/>
              <a:buChar char="Ø"/>
            </a:pPr>
            <a:r>
              <a:rPr lang="en-US" dirty="0">
                <a:ea typeface="+mn-lt"/>
                <a:cs typeface="+mn-lt"/>
              </a:rPr>
              <a:t>You can also maintain additional copies for dedicated purposes, such as disaster recovery, reporting, or backup.</a:t>
            </a:r>
            <a:endParaRPr lang="en-US" dirty="0">
              <a:solidFill>
                <a:srgbClr val="000000"/>
              </a:solidFill>
              <a:latin typeface="Corbel"/>
              <a:cs typeface="Times New Roman"/>
            </a:endParaRPr>
          </a:p>
        </p:txBody>
      </p:sp>
    </p:spTree>
    <p:extLst>
      <p:ext uri="{BB962C8B-B14F-4D97-AF65-F5344CB8AC3E}">
        <p14:creationId xmlns:p14="http://schemas.microsoft.com/office/powerpoint/2010/main" val="3849975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08D1E-6869-A232-BBF3-991FBEF4581A}"/>
              </a:ext>
            </a:extLst>
          </p:cNvPr>
          <p:cNvSpPr>
            <a:spLocks noGrp="1"/>
          </p:cNvSpPr>
          <p:nvPr>
            <p:ph type="title"/>
          </p:nvPr>
        </p:nvSpPr>
        <p:spPr>
          <a:xfrm>
            <a:off x="1331911" y="38100"/>
            <a:ext cx="10018713" cy="711199"/>
          </a:xfrm>
        </p:spPr>
        <p:txBody>
          <a:bodyPr/>
          <a:lstStyle/>
          <a:p>
            <a:r>
              <a:rPr lang="en-US" dirty="0"/>
              <a:t>Replica set</a:t>
            </a:r>
          </a:p>
        </p:txBody>
      </p:sp>
      <p:pic>
        <p:nvPicPr>
          <p:cNvPr id="4" name="Picture 4">
            <a:extLst>
              <a:ext uri="{FF2B5EF4-FFF2-40B4-BE49-F238E27FC236}">
                <a16:creationId xmlns:a16="http://schemas.microsoft.com/office/drawing/2014/main" id="{7876D2C2-36C7-225A-16C2-0A7CA311A4A6}"/>
              </a:ext>
            </a:extLst>
          </p:cNvPr>
          <p:cNvPicPr>
            <a:picLocks noChangeAspect="1"/>
          </p:cNvPicPr>
          <p:nvPr/>
        </p:nvPicPr>
        <p:blipFill>
          <a:blip r:embed="rId2"/>
          <a:stretch>
            <a:fillRect/>
          </a:stretch>
        </p:blipFill>
        <p:spPr>
          <a:xfrm>
            <a:off x="6807200" y="1227885"/>
            <a:ext cx="4864100" cy="3970430"/>
          </a:xfrm>
          <a:prstGeom prst="rect">
            <a:avLst/>
          </a:prstGeom>
        </p:spPr>
      </p:pic>
      <p:sp>
        <p:nvSpPr>
          <p:cNvPr id="5" name="TextBox 4">
            <a:extLst>
              <a:ext uri="{FF2B5EF4-FFF2-40B4-BE49-F238E27FC236}">
                <a16:creationId xmlns:a16="http://schemas.microsoft.com/office/drawing/2014/main" id="{27027865-316F-B051-1578-D707819339F0}"/>
              </a:ext>
            </a:extLst>
          </p:cNvPr>
          <p:cNvSpPr txBox="1"/>
          <p:nvPr/>
        </p:nvSpPr>
        <p:spPr>
          <a:xfrm>
            <a:off x="1612900" y="1270000"/>
            <a:ext cx="5295900" cy="42043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dirty="0">
                <a:ea typeface="+mn-lt"/>
                <a:cs typeface="+mn-lt"/>
              </a:rPr>
              <a:t>A replica set is a group of </a:t>
            </a:r>
            <a:r>
              <a:rPr lang="en-US" dirty="0">
                <a:solidFill>
                  <a:srgbClr val="FF0000"/>
                </a:solidFill>
                <a:latin typeface="Consolas"/>
              </a:rPr>
              <a:t>mongod</a:t>
            </a:r>
            <a:r>
              <a:rPr lang="en-US" dirty="0">
                <a:ea typeface="+mn-lt"/>
                <a:cs typeface="+mn-lt"/>
              </a:rPr>
              <a:t> instances that maintain the same data set</a:t>
            </a:r>
            <a:endParaRPr lang="en-US"/>
          </a:p>
          <a:p>
            <a:pPr marL="285750" indent="-285750">
              <a:lnSpc>
                <a:spcPct val="150000"/>
              </a:lnSpc>
              <a:buFont typeface="Arial"/>
              <a:buChar char="•"/>
            </a:pPr>
            <a:r>
              <a:rPr lang="en-US" dirty="0">
                <a:ea typeface="+mn-lt"/>
                <a:cs typeface="+mn-lt"/>
              </a:rPr>
              <a:t>A replica set contains several </a:t>
            </a:r>
            <a:r>
              <a:rPr lang="en-US" dirty="0">
                <a:solidFill>
                  <a:srgbClr val="FF0000"/>
                </a:solidFill>
                <a:ea typeface="+mn-lt"/>
                <a:cs typeface="+mn-lt"/>
              </a:rPr>
              <a:t>data bearing nodes</a:t>
            </a:r>
            <a:r>
              <a:rPr lang="en-US" dirty="0">
                <a:ea typeface="+mn-lt"/>
                <a:cs typeface="+mn-lt"/>
              </a:rPr>
              <a:t> and optionally one arbiter node. </a:t>
            </a:r>
            <a:endParaRPr lang="en-US">
              <a:ea typeface="+mn-lt"/>
              <a:cs typeface="+mn-lt"/>
            </a:endParaRPr>
          </a:p>
          <a:p>
            <a:pPr marL="285750" indent="-285750">
              <a:lnSpc>
                <a:spcPct val="150000"/>
              </a:lnSpc>
              <a:buFont typeface="Arial"/>
              <a:buChar char="•"/>
            </a:pPr>
            <a:r>
              <a:rPr lang="en-US" dirty="0">
                <a:ea typeface="+mn-lt"/>
                <a:cs typeface="+mn-lt"/>
              </a:rPr>
              <a:t>Of the data bearing nodes, </a:t>
            </a:r>
            <a:r>
              <a:rPr lang="en-US" dirty="0">
                <a:solidFill>
                  <a:srgbClr val="FF0000"/>
                </a:solidFill>
                <a:ea typeface="+mn-lt"/>
                <a:cs typeface="+mn-lt"/>
              </a:rPr>
              <a:t>one and only</a:t>
            </a:r>
            <a:r>
              <a:rPr lang="en-US" dirty="0">
                <a:ea typeface="+mn-lt"/>
                <a:cs typeface="+mn-lt"/>
              </a:rPr>
              <a:t> one member is deemed the</a:t>
            </a:r>
            <a:r>
              <a:rPr lang="en-US" dirty="0">
                <a:solidFill>
                  <a:srgbClr val="FF0000"/>
                </a:solidFill>
                <a:ea typeface="+mn-lt"/>
                <a:cs typeface="+mn-lt"/>
              </a:rPr>
              <a:t> primary node</a:t>
            </a:r>
          </a:p>
          <a:p>
            <a:pPr marL="285750" indent="-285750">
              <a:lnSpc>
                <a:spcPct val="150000"/>
              </a:lnSpc>
              <a:buFont typeface="Arial"/>
              <a:buChar char="•"/>
            </a:pPr>
            <a:r>
              <a:rPr lang="en-US" dirty="0">
                <a:ea typeface="+mn-lt"/>
                <a:cs typeface="+mn-lt"/>
              </a:rPr>
              <a:t>The other nodes are deemed </a:t>
            </a:r>
            <a:r>
              <a:rPr lang="en-US" dirty="0">
                <a:solidFill>
                  <a:srgbClr val="FF0000"/>
                </a:solidFill>
                <a:ea typeface="+mn-lt"/>
                <a:cs typeface="+mn-lt"/>
              </a:rPr>
              <a:t>secondary nodes</a:t>
            </a:r>
            <a:r>
              <a:rPr lang="en-US" dirty="0">
                <a:ea typeface="+mn-lt"/>
                <a:cs typeface="+mn-lt"/>
              </a:rPr>
              <a:t>.</a:t>
            </a:r>
            <a:endParaRPr lang="en-US" dirty="0"/>
          </a:p>
          <a:p>
            <a:pPr marL="285750" indent="-285750">
              <a:lnSpc>
                <a:spcPct val="150000"/>
              </a:lnSpc>
              <a:buFont typeface="Arial"/>
              <a:buChar char="•"/>
            </a:pPr>
            <a:r>
              <a:rPr lang="en-US" dirty="0">
                <a:ea typeface="+mn-lt"/>
                <a:cs typeface="+mn-lt"/>
              </a:rPr>
              <a:t>The </a:t>
            </a:r>
            <a:r>
              <a:rPr lang="en-US" dirty="0">
                <a:solidFill>
                  <a:srgbClr val="FF0000"/>
                </a:solidFill>
                <a:ea typeface="+mn-lt"/>
                <a:cs typeface="+mn-lt"/>
              </a:rPr>
              <a:t>primary node </a:t>
            </a:r>
            <a:r>
              <a:rPr lang="en-US" dirty="0">
                <a:ea typeface="+mn-lt"/>
                <a:cs typeface="+mn-lt"/>
              </a:rPr>
              <a:t>receives all </a:t>
            </a:r>
            <a:r>
              <a:rPr lang="en-US" dirty="0">
                <a:solidFill>
                  <a:srgbClr val="FF0000"/>
                </a:solidFill>
                <a:ea typeface="+mn-lt"/>
                <a:cs typeface="+mn-lt"/>
              </a:rPr>
              <a:t>write</a:t>
            </a:r>
            <a:r>
              <a:rPr lang="en-US" dirty="0">
                <a:ea typeface="+mn-lt"/>
                <a:cs typeface="+mn-lt"/>
              </a:rPr>
              <a:t> operations.</a:t>
            </a:r>
          </a:p>
          <a:p>
            <a:pPr marL="285750" indent="-285750">
              <a:lnSpc>
                <a:spcPct val="150000"/>
              </a:lnSpc>
              <a:buFont typeface="Arial"/>
              <a:buChar char="•"/>
            </a:pPr>
            <a:r>
              <a:rPr lang="en-US" dirty="0">
                <a:ea typeface="+mn-lt"/>
                <a:cs typeface="+mn-lt"/>
              </a:rPr>
              <a:t>The primary records all changes to its data sets in its operation log, i.e. </a:t>
            </a:r>
            <a:r>
              <a:rPr lang="en-US" dirty="0" err="1">
                <a:solidFill>
                  <a:srgbClr val="FF0000"/>
                </a:solidFill>
                <a:ea typeface="+mn-lt"/>
                <a:cs typeface="+mn-lt"/>
              </a:rPr>
              <a:t>oplog</a:t>
            </a:r>
            <a:endParaRPr lang="en-US" dirty="0">
              <a:solidFill>
                <a:srgbClr val="000000"/>
              </a:solidFill>
            </a:endParaRPr>
          </a:p>
        </p:txBody>
      </p:sp>
    </p:spTree>
    <p:extLst>
      <p:ext uri="{BB962C8B-B14F-4D97-AF65-F5344CB8AC3E}">
        <p14:creationId xmlns:p14="http://schemas.microsoft.com/office/powerpoint/2010/main" val="2821045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B85F8-AA54-16D4-D4E9-1C28D30E0941}"/>
              </a:ext>
            </a:extLst>
          </p:cNvPr>
          <p:cNvSpPr>
            <a:spLocks noGrp="1"/>
          </p:cNvSpPr>
          <p:nvPr>
            <p:ph type="title"/>
          </p:nvPr>
        </p:nvSpPr>
        <p:spPr>
          <a:xfrm>
            <a:off x="1522411" y="38100"/>
            <a:ext cx="10018713" cy="990599"/>
          </a:xfrm>
        </p:spPr>
        <p:txBody>
          <a:bodyPr/>
          <a:lstStyle/>
          <a:p>
            <a:r>
              <a:rPr lang="en-US" dirty="0">
                <a:ea typeface="+mj-lt"/>
                <a:cs typeface="+mj-lt"/>
              </a:rPr>
              <a:t>Replica set</a:t>
            </a:r>
          </a:p>
          <a:p>
            <a:endParaRPr lang="en-US" dirty="0"/>
          </a:p>
        </p:txBody>
      </p:sp>
      <p:pic>
        <p:nvPicPr>
          <p:cNvPr id="4" name="Picture 4">
            <a:extLst>
              <a:ext uri="{FF2B5EF4-FFF2-40B4-BE49-F238E27FC236}">
                <a16:creationId xmlns:a16="http://schemas.microsoft.com/office/drawing/2014/main" id="{4EBF11E9-C485-0460-049A-4E4DFD5C3B7D}"/>
              </a:ext>
            </a:extLst>
          </p:cNvPr>
          <p:cNvPicPr>
            <a:picLocks noChangeAspect="1"/>
          </p:cNvPicPr>
          <p:nvPr/>
        </p:nvPicPr>
        <p:blipFill>
          <a:blip r:embed="rId2"/>
          <a:stretch>
            <a:fillRect/>
          </a:stretch>
        </p:blipFill>
        <p:spPr>
          <a:xfrm>
            <a:off x="6362700" y="827216"/>
            <a:ext cx="5918200" cy="2244468"/>
          </a:xfrm>
          <a:prstGeom prst="rect">
            <a:avLst/>
          </a:prstGeom>
        </p:spPr>
      </p:pic>
      <p:sp>
        <p:nvSpPr>
          <p:cNvPr id="5" name="TextBox 4">
            <a:extLst>
              <a:ext uri="{FF2B5EF4-FFF2-40B4-BE49-F238E27FC236}">
                <a16:creationId xmlns:a16="http://schemas.microsoft.com/office/drawing/2014/main" id="{04EC665A-1706-1F49-3E32-230007EE4FDE}"/>
              </a:ext>
            </a:extLst>
          </p:cNvPr>
          <p:cNvSpPr txBox="1"/>
          <p:nvPr/>
        </p:nvSpPr>
        <p:spPr>
          <a:xfrm>
            <a:off x="2044700" y="1206500"/>
            <a:ext cx="3695700" cy="5009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200000"/>
              </a:lnSpc>
              <a:buFont typeface="Arial"/>
              <a:buChar char="•"/>
            </a:pPr>
            <a:r>
              <a:rPr lang="en-US" sz="1600" dirty="0">
                <a:solidFill>
                  <a:srgbClr val="001E2B"/>
                </a:solidFill>
                <a:latin typeface="Euclid Circular A"/>
              </a:rPr>
              <a:t>The </a:t>
            </a:r>
            <a:r>
              <a:rPr lang="en-US" sz="1600" dirty="0">
                <a:solidFill>
                  <a:srgbClr val="FF0000"/>
                </a:solidFill>
                <a:latin typeface="Euclid Circular A"/>
              </a:rPr>
              <a:t>secondaries</a:t>
            </a:r>
            <a:r>
              <a:rPr lang="en-US" sz="1600" dirty="0">
                <a:solidFill>
                  <a:srgbClr val="001E2B"/>
                </a:solidFill>
                <a:latin typeface="Euclid Circular A"/>
              </a:rPr>
              <a:t> replicate the primary's </a:t>
            </a:r>
            <a:r>
              <a:rPr lang="en-US" sz="1600" dirty="0" err="1">
                <a:solidFill>
                  <a:srgbClr val="FF0000"/>
                </a:solidFill>
                <a:latin typeface="Euclid Circular A"/>
              </a:rPr>
              <a:t>oplog</a:t>
            </a:r>
            <a:r>
              <a:rPr lang="en-US" sz="1600" dirty="0">
                <a:solidFill>
                  <a:srgbClr val="001E2B"/>
                </a:solidFill>
                <a:latin typeface="Euclid Circular A"/>
              </a:rPr>
              <a:t> and apply the operations to their data sets such that the secondaries' data sets reflect the primary's data set.</a:t>
            </a:r>
            <a:endParaRPr lang="en-US"/>
          </a:p>
          <a:p>
            <a:pPr marL="285750" indent="-285750">
              <a:lnSpc>
                <a:spcPct val="200000"/>
              </a:lnSpc>
              <a:buFont typeface="Arial"/>
              <a:buChar char="•"/>
            </a:pPr>
            <a:r>
              <a:rPr lang="en-US" dirty="0">
                <a:solidFill>
                  <a:srgbClr val="001E2B"/>
                </a:solidFill>
                <a:latin typeface="Euclid Circular A"/>
              </a:rPr>
              <a:t> </a:t>
            </a:r>
            <a:r>
              <a:rPr lang="en-US" dirty="0">
                <a:ea typeface="+mn-lt"/>
                <a:cs typeface="+mn-lt"/>
              </a:rPr>
              <a:t>I</a:t>
            </a:r>
            <a:r>
              <a:rPr lang="en-US" sz="1600" dirty="0">
                <a:solidFill>
                  <a:srgbClr val="001E2B"/>
                </a:solidFill>
                <a:latin typeface="Euclid Circular A"/>
              </a:rPr>
              <a:t>f the primary is unavailable, an eligible secondary will hold an election to elect itself the new primary.</a:t>
            </a:r>
            <a:endParaRPr lang="en-US" dirty="0"/>
          </a:p>
          <a:p>
            <a:pPr marL="285750" indent="-285750">
              <a:lnSpc>
                <a:spcPct val="200000"/>
              </a:lnSpc>
              <a:buFont typeface="Arial"/>
              <a:buChar char="•"/>
            </a:pPr>
            <a:endParaRPr lang="en-US" sz="1600" dirty="0">
              <a:solidFill>
                <a:srgbClr val="001E2B"/>
              </a:solidFill>
              <a:latin typeface="Euclid Circular A"/>
            </a:endParaRPr>
          </a:p>
          <a:p>
            <a:pPr>
              <a:lnSpc>
                <a:spcPct val="200000"/>
              </a:lnSpc>
            </a:pPr>
            <a:endParaRPr lang="en-US" sz="1600" dirty="0"/>
          </a:p>
        </p:txBody>
      </p:sp>
    </p:spTree>
    <p:extLst>
      <p:ext uri="{BB962C8B-B14F-4D97-AF65-F5344CB8AC3E}">
        <p14:creationId xmlns:p14="http://schemas.microsoft.com/office/powerpoint/2010/main" val="621142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F1DD4-0523-4839-7551-9C4C91AA91C6}"/>
              </a:ext>
            </a:extLst>
          </p:cNvPr>
          <p:cNvSpPr>
            <a:spLocks noGrp="1"/>
          </p:cNvSpPr>
          <p:nvPr>
            <p:ph type="title"/>
          </p:nvPr>
        </p:nvSpPr>
        <p:spPr>
          <a:xfrm>
            <a:off x="1331911" y="203200"/>
            <a:ext cx="10018713" cy="711199"/>
          </a:xfrm>
        </p:spPr>
        <p:txBody>
          <a:bodyPr/>
          <a:lstStyle/>
          <a:p>
            <a:r>
              <a:rPr lang="en-US" dirty="0"/>
              <a:t>Replica set</a:t>
            </a:r>
            <a:endParaRPr lang="en-US" dirty="0">
              <a:ea typeface="+mj-lt"/>
              <a:cs typeface="+mj-lt"/>
            </a:endParaRPr>
          </a:p>
          <a:p>
            <a:endParaRPr lang="en-US" dirty="0"/>
          </a:p>
        </p:txBody>
      </p:sp>
      <p:pic>
        <p:nvPicPr>
          <p:cNvPr id="4" name="Picture 4">
            <a:extLst>
              <a:ext uri="{FF2B5EF4-FFF2-40B4-BE49-F238E27FC236}">
                <a16:creationId xmlns:a16="http://schemas.microsoft.com/office/drawing/2014/main" id="{C047C184-7D43-329E-AB67-372D25DF8CD5}"/>
              </a:ext>
            </a:extLst>
          </p:cNvPr>
          <p:cNvPicPr>
            <a:picLocks noChangeAspect="1"/>
          </p:cNvPicPr>
          <p:nvPr/>
        </p:nvPicPr>
        <p:blipFill>
          <a:blip r:embed="rId2"/>
          <a:stretch>
            <a:fillRect/>
          </a:stretch>
        </p:blipFill>
        <p:spPr>
          <a:xfrm>
            <a:off x="3479800" y="1134343"/>
            <a:ext cx="5384800" cy="2036613"/>
          </a:xfrm>
          <a:prstGeom prst="rect">
            <a:avLst/>
          </a:prstGeom>
        </p:spPr>
      </p:pic>
      <p:sp>
        <p:nvSpPr>
          <p:cNvPr id="5" name="TextBox 4">
            <a:extLst>
              <a:ext uri="{FF2B5EF4-FFF2-40B4-BE49-F238E27FC236}">
                <a16:creationId xmlns:a16="http://schemas.microsoft.com/office/drawing/2014/main" id="{FA6F6028-5926-6279-8C8D-32CB53818F7F}"/>
              </a:ext>
            </a:extLst>
          </p:cNvPr>
          <p:cNvSpPr txBox="1"/>
          <p:nvPr/>
        </p:nvSpPr>
        <p:spPr>
          <a:xfrm>
            <a:off x="2641600" y="3606800"/>
            <a:ext cx="6184900" cy="22701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600" dirty="0">
                <a:solidFill>
                  <a:srgbClr val="001E2B"/>
                </a:solidFill>
                <a:latin typeface="Euclid Circular A"/>
              </a:rPr>
              <a:t>When we cannot afford for additional secondary  node, we may choose to add a </a:t>
            </a:r>
            <a:r>
              <a:rPr lang="en-US" sz="1600" dirty="0">
                <a:solidFill>
                  <a:srgbClr val="FF0000"/>
                </a:solidFill>
                <a:latin typeface="Euclid Circular A"/>
              </a:rPr>
              <a:t>mongod</a:t>
            </a:r>
            <a:r>
              <a:rPr lang="en-US" sz="1600" dirty="0">
                <a:solidFill>
                  <a:srgbClr val="001E2B"/>
                </a:solidFill>
                <a:latin typeface="Euclid Circular A"/>
              </a:rPr>
              <a:t> instance to a replica set as an </a:t>
            </a:r>
            <a:r>
              <a:rPr lang="en-US" sz="1600" dirty="0">
                <a:solidFill>
                  <a:srgbClr val="FF0000"/>
                </a:solidFill>
                <a:latin typeface="Euclid Circular A"/>
              </a:rPr>
              <a:t>arbiter</a:t>
            </a:r>
            <a:r>
              <a:rPr lang="en-US" sz="1600" dirty="0">
                <a:solidFill>
                  <a:srgbClr val="001E2B"/>
                </a:solidFill>
                <a:latin typeface="Euclid Circular A"/>
              </a:rPr>
              <a:t>. </a:t>
            </a:r>
            <a:endParaRPr lang="en-US" sz="1600">
              <a:solidFill>
                <a:srgbClr val="000000"/>
              </a:solidFill>
              <a:latin typeface="Corbel" panose="020B0503020204020204"/>
            </a:endParaRPr>
          </a:p>
          <a:p>
            <a:pPr>
              <a:lnSpc>
                <a:spcPct val="150000"/>
              </a:lnSpc>
            </a:pPr>
            <a:r>
              <a:rPr lang="en-US" sz="1600" dirty="0">
                <a:solidFill>
                  <a:srgbClr val="001E2B"/>
                </a:solidFill>
                <a:latin typeface="Euclid Circular A"/>
              </a:rPr>
              <a:t>An arbiter participates in</a:t>
            </a:r>
            <a:r>
              <a:rPr lang="en-US" sz="1600" dirty="0">
                <a:solidFill>
                  <a:srgbClr val="FF0000"/>
                </a:solidFill>
                <a:latin typeface="Euclid Circular A"/>
              </a:rPr>
              <a:t> elections </a:t>
            </a:r>
            <a:r>
              <a:rPr lang="en-US" sz="1600" dirty="0">
                <a:solidFill>
                  <a:srgbClr val="001E2B"/>
                </a:solidFill>
                <a:latin typeface="Euclid Circular A"/>
              </a:rPr>
              <a:t>but does not hold data</a:t>
            </a:r>
          </a:p>
          <a:p>
            <a:pPr>
              <a:lnSpc>
                <a:spcPct val="150000"/>
              </a:lnSpc>
            </a:pPr>
            <a:r>
              <a:rPr lang="en-US" sz="1600" dirty="0">
                <a:solidFill>
                  <a:srgbClr val="001E2B"/>
                </a:solidFill>
                <a:latin typeface="Euclid Circular A"/>
              </a:rPr>
              <a:t>An </a:t>
            </a:r>
            <a:r>
              <a:rPr lang="en-US" sz="1600" dirty="0">
                <a:solidFill>
                  <a:srgbClr val="FF0000"/>
                </a:solidFill>
                <a:latin typeface="Euclid Circular A"/>
              </a:rPr>
              <a:t>arbiter</a:t>
            </a:r>
            <a:r>
              <a:rPr lang="en-US" sz="1600" dirty="0">
                <a:solidFill>
                  <a:srgbClr val="001E2B"/>
                </a:solidFill>
                <a:latin typeface="Euclid Circular A"/>
              </a:rPr>
              <a:t> will always be an arbiter whereas </a:t>
            </a:r>
          </a:p>
          <a:p>
            <a:pPr>
              <a:lnSpc>
                <a:spcPct val="150000"/>
              </a:lnSpc>
            </a:pPr>
            <a:r>
              <a:rPr lang="en-US" sz="1600" dirty="0">
                <a:solidFill>
                  <a:srgbClr val="001E2B"/>
                </a:solidFill>
                <a:latin typeface="Euclid Circular A"/>
              </a:rPr>
              <a:t>A </a:t>
            </a:r>
            <a:r>
              <a:rPr lang="en-US" sz="1600" dirty="0">
                <a:solidFill>
                  <a:srgbClr val="FF0000"/>
                </a:solidFill>
                <a:latin typeface="Euclid Circular A"/>
              </a:rPr>
              <a:t>primary</a:t>
            </a:r>
            <a:r>
              <a:rPr lang="en-US" sz="1600" dirty="0">
                <a:solidFill>
                  <a:srgbClr val="001E2B"/>
                </a:solidFill>
                <a:latin typeface="Euclid Circular A"/>
              </a:rPr>
              <a:t> may step down and become a </a:t>
            </a:r>
            <a:r>
              <a:rPr lang="en-US" sz="1600" dirty="0">
                <a:solidFill>
                  <a:srgbClr val="FF0000"/>
                </a:solidFill>
                <a:latin typeface="Euclid Circular A"/>
              </a:rPr>
              <a:t>secondary</a:t>
            </a:r>
            <a:r>
              <a:rPr lang="en-US" sz="1600" dirty="0">
                <a:solidFill>
                  <a:srgbClr val="001E2B"/>
                </a:solidFill>
                <a:latin typeface="Euclid Circular A"/>
              </a:rPr>
              <a:t> and </a:t>
            </a:r>
            <a:endParaRPr lang="en-US" dirty="0">
              <a:solidFill>
                <a:srgbClr val="000000"/>
              </a:solidFill>
              <a:latin typeface="Corbel" panose="020B0503020204020204"/>
            </a:endParaRPr>
          </a:p>
          <a:p>
            <a:pPr>
              <a:lnSpc>
                <a:spcPct val="150000"/>
              </a:lnSpc>
            </a:pPr>
            <a:r>
              <a:rPr lang="en-US" sz="1600" dirty="0">
                <a:solidFill>
                  <a:srgbClr val="001E2B"/>
                </a:solidFill>
                <a:latin typeface="Euclid Circular A"/>
              </a:rPr>
              <a:t>A </a:t>
            </a:r>
            <a:r>
              <a:rPr lang="en-US" sz="1600" dirty="0">
                <a:solidFill>
                  <a:srgbClr val="FF0000"/>
                </a:solidFill>
                <a:latin typeface="Euclid Circular A"/>
              </a:rPr>
              <a:t>secondary</a:t>
            </a:r>
            <a:r>
              <a:rPr lang="en-US" sz="1600" dirty="0">
                <a:solidFill>
                  <a:srgbClr val="001E2B"/>
                </a:solidFill>
                <a:latin typeface="Euclid Circular A"/>
              </a:rPr>
              <a:t> may become the primary during an election.</a:t>
            </a:r>
            <a:endParaRPr lang="en-US"/>
          </a:p>
        </p:txBody>
      </p:sp>
    </p:spTree>
    <p:extLst>
      <p:ext uri="{BB962C8B-B14F-4D97-AF65-F5344CB8AC3E}">
        <p14:creationId xmlns:p14="http://schemas.microsoft.com/office/powerpoint/2010/main" val="2789810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5B8AA-50E4-E30B-FB5F-1BEF3085CD59}"/>
              </a:ext>
            </a:extLst>
          </p:cNvPr>
          <p:cNvSpPr>
            <a:spLocks noGrp="1"/>
          </p:cNvSpPr>
          <p:nvPr>
            <p:ph type="title"/>
          </p:nvPr>
        </p:nvSpPr>
        <p:spPr>
          <a:xfrm>
            <a:off x="1340537" y="240102"/>
            <a:ext cx="10018713" cy="875581"/>
          </a:xfrm>
        </p:spPr>
        <p:txBody>
          <a:bodyPr/>
          <a:lstStyle/>
          <a:p>
            <a:r>
              <a:rPr lang="en-US" dirty="0"/>
              <a:t>Sharding </a:t>
            </a:r>
            <a:endParaRPr lang="en-US"/>
          </a:p>
        </p:txBody>
      </p:sp>
      <p:sp>
        <p:nvSpPr>
          <p:cNvPr id="3" name="Content Placeholder 2">
            <a:extLst>
              <a:ext uri="{FF2B5EF4-FFF2-40B4-BE49-F238E27FC236}">
                <a16:creationId xmlns:a16="http://schemas.microsoft.com/office/drawing/2014/main" id="{856DBF73-4926-3909-C923-5F9E12168D27}"/>
              </a:ext>
            </a:extLst>
          </p:cNvPr>
          <p:cNvSpPr>
            <a:spLocks noGrp="1"/>
          </p:cNvSpPr>
          <p:nvPr>
            <p:ph idx="1"/>
          </p:nvPr>
        </p:nvSpPr>
        <p:spPr>
          <a:xfrm>
            <a:off x="1584952" y="1214885"/>
            <a:ext cx="10018713" cy="651296"/>
          </a:xfrm>
        </p:spPr>
        <p:txBody>
          <a:bodyPr/>
          <a:lstStyle/>
          <a:p>
            <a:pPr marL="0" indent="0">
              <a:buNone/>
            </a:pPr>
            <a:r>
              <a:rPr lang="en-US" dirty="0">
                <a:ea typeface="+mn-lt"/>
                <a:cs typeface="+mn-lt"/>
              </a:rPr>
              <a:t>Sharding is a method for distributing data across multiple machines. </a:t>
            </a:r>
            <a:endParaRPr lang="en-US"/>
          </a:p>
        </p:txBody>
      </p:sp>
      <p:sp>
        <p:nvSpPr>
          <p:cNvPr id="4" name="TextBox 3">
            <a:extLst>
              <a:ext uri="{FF2B5EF4-FFF2-40B4-BE49-F238E27FC236}">
                <a16:creationId xmlns:a16="http://schemas.microsoft.com/office/drawing/2014/main" id="{60DBE911-44DB-B94B-A43B-176DFC7442F8}"/>
              </a:ext>
            </a:extLst>
          </p:cNvPr>
          <p:cNvSpPr txBox="1"/>
          <p:nvPr/>
        </p:nvSpPr>
        <p:spPr>
          <a:xfrm>
            <a:off x="1676400" y="2078966"/>
            <a:ext cx="1003252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A Database systems with large data sets or high throughput applications can challenge the capacity of a single server. </a:t>
            </a:r>
          </a:p>
        </p:txBody>
      </p:sp>
      <p:sp>
        <p:nvSpPr>
          <p:cNvPr id="5" name="TextBox 4">
            <a:extLst>
              <a:ext uri="{FF2B5EF4-FFF2-40B4-BE49-F238E27FC236}">
                <a16:creationId xmlns:a16="http://schemas.microsoft.com/office/drawing/2014/main" id="{A5146734-747D-6272-F7AD-75E386943819}"/>
              </a:ext>
            </a:extLst>
          </p:cNvPr>
          <p:cNvSpPr txBox="1"/>
          <p:nvPr/>
        </p:nvSpPr>
        <p:spPr>
          <a:xfrm>
            <a:off x="4077419" y="2941608"/>
            <a:ext cx="77896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Ex:  High query rates can exhaust the CPU capacity of the server</a:t>
            </a:r>
          </a:p>
        </p:txBody>
      </p:sp>
      <p:sp>
        <p:nvSpPr>
          <p:cNvPr id="6" name="TextBox 5">
            <a:extLst>
              <a:ext uri="{FF2B5EF4-FFF2-40B4-BE49-F238E27FC236}">
                <a16:creationId xmlns:a16="http://schemas.microsoft.com/office/drawing/2014/main" id="{C82467B3-177C-7F8A-1132-D973DD7A0AEC}"/>
              </a:ext>
            </a:extLst>
          </p:cNvPr>
          <p:cNvSpPr txBox="1"/>
          <p:nvPr/>
        </p:nvSpPr>
        <p:spPr>
          <a:xfrm>
            <a:off x="1590136" y="3717985"/>
            <a:ext cx="1055010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There are two methods for addressing system growth: </a:t>
            </a:r>
            <a:endParaRPr lang="en-US"/>
          </a:p>
          <a:p>
            <a:r>
              <a:rPr lang="en-US" sz="2400" dirty="0"/>
              <a:t>                                              vertical and horizontal scaling.</a:t>
            </a:r>
            <a:endParaRPr lang="en-US"/>
          </a:p>
        </p:txBody>
      </p:sp>
      <p:sp>
        <p:nvSpPr>
          <p:cNvPr id="7" name="TextBox 6">
            <a:extLst>
              <a:ext uri="{FF2B5EF4-FFF2-40B4-BE49-F238E27FC236}">
                <a16:creationId xmlns:a16="http://schemas.microsoft.com/office/drawing/2014/main" id="{C334E3FB-EAC1-7E29-87AA-906DD1254E2A}"/>
              </a:ext>
            </a:extLst>
          </p:cNvPr>
          <p:cNvSpPr txBox="1"/>
          <p:nvPr/>
        </p:nvSpPr>
        <p:spPr>
          <a:xfrm>
            <a:off x="1676400" y="4839419"/>
            <a:ext cx="970184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MongoDB supports </a:t>
            </a:r>
            <a:r>
              <a:rPr lang="en-US" sz="2400" i="1" dirty="0"/>
              <a:t>horizontal scaling</a:t>
            </a:r>
            <a:r>
              <a:rPr lang="en-US" sz="2400" dirty="0"/>
              <a:t> through sharding.</a:t>
            </a:r>
          </a:p>
        </p:txBody>
      </p:sp>
    </p:spTree>
    <p:extLst>
      <p:ext uri="{BB962C8B-B14F-4D97-AF65-F5344CB8AC3E}">
        <p14:creationId xmlns:p14="http://schemas.microsoft.com/office/powerpoint/2010/main" val="4823884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8CDD2-F7A7-7CAA-B927-1D8D77B5609D}"/>
              </a:ext>
            </a:extLst>
          </p:cNvPr>
          <p:cNvSpPr>
            <a:spLocks noGrp="1"/>
          </p:cNvSpPr>
          <p:nvPr>
            <p:ph type="title"/>
          </p:nvPr>
        </p:nvSpPr>
        <p:spPr>
          <a:xfrm>
            <a:off x="1441179" y="168215"/>
            <a:ext cx="10018713" cy="818071"/>
          </a:xfrm>
        </p:spPr>
        <p:txBody>
          <a:bodyPr/>
          <a:lstStyle/>
          <a:p>
            <a:r>
              <a:rPr lang="en-US" dirty="0"/>
              <a:t>Sharded Cluster-Architecture</a:t>
            </a:r>
          </a:p>
        </p:txBody>
      </p:sp>
      <p:sp>
        <p:nvSpPr>
          <p:cNvPr id="3" name="Content Placeholder 2">
            <a:extLst>
              <a:ext uri="{FF2B5EF4-FFF2-40B4-BE49-F238E27FC236}">
                <a16:creationId xmlns:a16="http://schemas.microsoft.com/office/drawing/2014/main" id="{0A68ED87-0C36-382E-4AB9-7669F1694993}"/>
              </a:ext>
            </a:extLst>
          </p:cNvPr>
          <p:cNvSpPr>
            <a:spLocks noGrp="1"/>
          </p:cNvSpPr>
          <p:nvPr>
            <p:ph idx="1"/>
          </p:nvPr>
        </p:nvSpPr>
        <p:spPr>
          <a:xfrm>
            <a:off x="1297405" y="1329905"/>
            <a:ext cx="10608183" cy="565033"/>
          </a:xfrm>
        </p:spPr>
        <p:txBody>
          <a:bodyPr>
            <a:normAutofit/>
          </a:bodyPr>
          <a:lstStyle/>
          <a:p>
            <a:pPr>
              <a:buNone/>
            </a:pPr>
            <a:r>
              <a:rPr lang="en-US" dirty="0">
                <a:ea typeface="+mn-lt"/>
                <a:cs typeface="+mn-lt"/>
              </a:rPr>
              <a:t>A MongoDB sharded cluster consists of the following components:</a:t>
            </a:r>
            <a:endParaRPr lang="en-US" dirty="0"/>
          </a:p>
          <a:p>
            <a:pPr>
              <a:buClr>
                <a:srgbClr val="30ACEC">
                  <a:lumMod val="75000"/>
                </a:srgbClr>
              </a:buClr>
              <a:buNone/>
            </a:pPr>
            <a:endParaRPr lang="en-US" dirty="0"/>
          </a:p>
        </p:txBody>
      </p:sp>
      <p:sp>
        <p:nvSpPr>
          <p:cNvPr id="4" name="TextBox 3">
            <a:extLst>
              <a:ext uri="{FF2B5EF4-FFF2-40B4-BE49-F238E27FC236}">
                <a16:creationId xmlns:a16="http://schemas.microsoft.com/office/drawing/2014/main" id="{267B6E88-C0EE-EA59-8A7B-5F984EAAB787}"/>
              </a:ext>
            </a:extLst>
          </p:cNvPr>
          <p:cNvSpPr txBox="1"/>
          <p:nvPr/>
        </p:nvSpPr>
        <p:spPr>
          <a:xfrm>
            <a:off x="1302589" y="1719532"/>
            <a:ext cx="449723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3085ED"/>
                </a:solidFill>
                <a:latin typeface="Times New Roman"/>
                <a:cs typeface="Arial"/>
              </a:rPr>
              <a:t>shard</a:t>
            </a:r>
            <a:r>
              <a:rPr lang="en-US" sz="2800" dirty="0">
                <a:latin typeface="Times New Roman"/>
                <a:cs typeface="Arial"/>
              </a:rPr>
              <a:t>: </a:t>
            </a:r>
            <a:r>
              <a:rPr lang="en-US" sz="2000" dirty="0">
                <a:cs typeface="Arial"/>
              </a:rPr>
              <a:t>Each shard contains a subset of the sharded data. Each shard can be deployed as</a:t>
            </a:r>
            <a:r>
              <a:rPr lang="en-US" sz="2400" dirty="0">
                <a:cs typeface="Arial"/>
              </a:rPr>
              <a:t> </a:t>
            </a:r>
            <a:r>
              <a:rPr lang="en-US" sz="2000" dirty="0">
                <a:cs typeface="Arial"/>
              </a:rPr>
              <a:t>a </a:t>
            </a:r>
            <a:r>
              <a:rPr lang="en-US" sz="2000" dirty="0">
                <a:solidFill>
                  <a:srgbClr val="3085ED"/>
                </a:solidFill>
                <a:cs typeface="Arial"/>
              </a:rPr>
              <a:t>replica set.</a:t>
            </a:r>
            <a:endParaRPr lang="en-US" sz="2000" dirty="0">
              <a:cs typeface="Arial"/>
            </a:endParaRPr>
          </a:p>
          <a:p>
            <a:endParaRPr lang="en-US"/>
          </a:p>
        </p:txBody>
      </p:sp>
      <p:sp>
        <p:nvSpPr>
          <p:cNvPr id="5" name="TextBox 4">
            <a:extLst>
              <a:ext uri="{FF2B5EF4-FFF2-40B4-BE49-F238E27FC236}">
                <a16:creationId xmlns:a16="http://schemas.microsoft.com/office/drawing/2014/main" id="{7451E2AB-D1CA-57CC-C9AD-A9D6DD5E7D7A}"/>
              </a:ext>
            </a:extLst>
          </p:cNvPr>
          <p:cNvSpPr txBox="1"/>
          <p:nvPr/>
        </p:nvSpPr>
        <p:spPr>
          <a:xfrm>
            <a:off x="1302589" y="3071004"/>
            <a:ext cx="4712897"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u="sng" dirty="0">
                <a:solidFill>
                  <a:srgbClr val="3085ED"/>
                </a:solidFill>
                <a:cs typeface="Arial"/>
                <a:hlinkClick r:id="rId2"/>
              </a:rPr>
              <a:t>mongos</a:t>
            </a:r>
            <a:r>
              <a:rPr lang="en-US" sz="2000" dirty="0">
                <a:cs typeface="Arial"/>
              </a:rPr>
              <a:t>: The mongos acts as a query router, providing an interface between client applications and the sharded cluster. </a:t>
            </a:r>
            <a:endParaRPr lang="en-US"/>
          </a:p>
        </p:txBody>
      </p:sp>
      <p:sp>
        <p:nvSpPr>
          <p:cNvPr id="6" name="TextBox 5">
            <a:extLst>
              <a:ext uri="{FF2B5EF4-FFF2-40B4-BE49-F238E27FC236}">
                <a16:creationId xmlns:a16="http://schemas.microsoft.com/office/drawing/2014/main" id="{D39F3776-4C6F-B82E-1EB9-431152DB4BFF}"/>
              </a:ext>
            </a:extLst>
          </p:cNvPr>
          <p:cNvSpPr txBox="1"/>
          <p:nvPr/>
        </p:nvSpPr>
        <p:spPr>
          <a:xfrm>
            <a:off x="1302589" y="4149305"/>
            <a:ext cx="4224067" cy="19697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a:t>
            </a:r>
            <a:endParaRPr lang="en-US" dirty="0"/>
          </a:p>
          <a:p>
            <a:r>
              <a:rPr lang="en-US" sz="2400" u="sng" dirty="0">
                <a:solidFill>
                  <a:srgbClr val="3085ED"/>
                </a:solidFill>
                <a:cs typeface="Arial"/>
                <a:hlinkClick r:id="rId3"/>
              </a:rPr>
              <a:t>config servers</a:t>
            </a:r>
            <a:r>
              <a:rPr lang="en-US" sz="2000" dirty="0">
                <a:cs typeface="Arial"/>
              </a:rPr>
              <a:t>: Config servers store metadata and configuration settings for the cluster.​​​</a:t>
            </a:r>
          </a:p>
          <a:p>
            <a:r>
              <a:rPr lang="en-US" sz="2000" dirty="0"/>
              <a:t>​​​</a:t>
            </a:r>
          </a:p>
          <a:p>
            <a:endParaRPr lang="en-US" sz="2000" dirty="0"/>
          </a:p>
        </p:txBody>
      </p:sp>
      <p:pic>
        <p:nvPicPr>
          <p:cNvPr id="7" name="Graphic 7">
            <a:extLst>
              <a:ext uri="{FF2B5EF4-FFF2-40B4-BE49-F238E27FC236}">
                <a16:creationId xmlns:a16="http://schemas.microsoft.com/office/drawing/2014/main" id="{D17A5D87-DDFE-D9DD-E2B5-60EDAEFF7EF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45834" y="1722361"/>
            <a:ext cx="6294407" cy="4477202"/>
          </a:xfrm>
          <a:prstGeom prst="rect">
            <a:avLst/>
          </a:prstGeom>
        </p:spPr>
      </p:pic>
    </p:spTree>
    <p:extLst>
      <p:ext uri="{BB962C8B-B14F-4D97-AF65-F5344CB8AC3E}">
        <p14:creationId xmlns:p14="http://schemas.microsoft.com/office/powerpoint/2010/main" val="2830092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7EA40-0EA9-10F8-D696-4C95946C9307}"/>
              </a:ext>
            </a:extLst>
          </p:cNvPr>
          <p:cNvSpPr>
            <a:spLocks noGrp="1"/>
          </p:cNvSpPr>
          <p:nvPr>
            <p:ph type="title"/>
          </p:nvPr>
        </p:nvSpPr>
        <p:spPr>
          <a:xfrm>
            <a:off x="1067368" y="412630"/>
            <a:ext cx="10018713" cy="415505"/>
          </a:xfrm>
        </p:spPr>
        <p:txBody>
          <a:bodyPr>
            <a:normAutofit fontScale="90000"/>
          </a:bodyPr>
          <a:lstStyle/>
          <a:p>
            <a:r>
              <a:rPr lang="en-US" dirty="0"/>
              <a:t>Shard Keys</a:t>
            </a:r>
          </a:p>
          <a:p>
            <a:endParaRPr lang="en-US" dirty="0"/>
          </a:p>
        </p:txBody>
      </p:sp>
      <p:sp>
        <p:nvSpPr>
          <p:cNvPr id="3" name="TextBox 2">
            <a:extLst>
              <a:ext uri="{FF2B5EF4-FFF2-40B4-BE49-F238E27FC236}">
                <a16:creationId xmlns:a16="http://schemas.microsoft.com/office/drawing/2014/main" id="{48EB491A-7016-63D5-A79D-5F83B18F932A}"/>
              </a:ext>
            </a:extLst>
          </p:cNvPr>
          <p:cNvSpPr txBox="1"/>
          <p:nvPr/>
        </p:nvSpPr>
        <p:spPr>
          <a:xfrm>
            <a:off x="1762664" y="1115683"/>
            <a:ext cx="981686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MongoDB uses the </a:t>
            </a:r>
            <a:r>
              <a:rPr lang="en-US" sz="2000" dirty="0">
                <a:hlinkClick r:id="rId2"/>
              </a:rPr>
              <a:t>shard key</a:t>
            </a:r>
            <a:r>
              <a:rPr lang="en-US" sz="2000" dirty="0"/>
              <a:t> to distribute the collection's documents across shards. </a:t>
            </a:r>
          </a:p>
        </p:txBody>
      </p:sp>
      <p:sp>
        <p:nvSpPr>
          <p:cNvPr id="4" name="TextBox 3">
            <a:extLst>
              <a:ext uri="{FF2B5EF4-FFF2-40B4-BE49-F238E27FC236}">
                <a16:creationId xmlns:a16="http://schemas.microsoft.com/office/drawing/2014/main" id="{E1134694-F554-8CE6-C427-85AD7F8CFE9E}"/>
              </a:ext>
            </a:extLst>
          </p:cNvPr>
          <p:cNvSpPr txBox="1"/>
          <p:nvPr/>
        </p:nvSpPr>
        <p:spPr>
          <a:xfrm>
            <a:off x="1762664" y="1791419"/>
            <a:ext cx="938553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The shard key consists of a field or multiple fields in the documents.</a:t>
            </a:r>
          </a:p>
        </p:txBody>
      </p:sp>
      <p:sp>
        <p:nvSpPr>
          <p:cNvPr id="5" name="TextBox 4">
            <a:extLst>
              <a:ext uri="{FF2B5EF4-FFF2-40B4-BE49-F238E27FC236}">
                <a16:creationId xmlns:a16="http://schemas.microsoft.com/office/drawing/2014/main" id="{D7C90262-A47B-1156-157F-E02E19F14918}"/>
              </a:ext>
            </a:extLst>
          </p:cNvPr>
          <p:cNvSpPr txBox="1"/>
          <p:nvPr/>
        </p:nvSpPr>
        <p:spPr>
          <a:xfrm>
            <a:off x="1834551" y="4134929"/>
            <a:ext cx="99318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Starting in version </a:t>
            </a:r>
            <a:r>
              <a:rPr lang="en-US" sz="2000" dirty="0">
                <a:latin typeface="Times New Roman"/>
                <a:cs typeface="Times New Roman"/>
              </a:rPr>
              <a:t>4.4 , </a:t>
            </a:r>
            <a:r>
              <a:rPr lang="en-US" sz="2000" dirty="0"/>
              <a:t>documents in sharded collections can be missing the shard key fields.</a:t>
            </a:r>
          </a:p>
          <a:p>
            <a:r>
              <a:rPr lang="en-US" sz="2000" dirty="0">
                <a:ea typeface="+mn-lt"/>
                <a:cs typeface="+mn-lt"/>
              </a:rPr>
              <a:t>you can </a:t>
            </a:r>
            <a:r>
              <a:rPr lang="en-US" sz="2000" dirty="0">
                <a:ea typeface="+mn-lt"/>
                <a:cs typeface="+mn-lt"/>
                <a:hlinkClick r:id="rId3"/>
              </a:rPr>
              <a:t>refine a shard key</a:t>
            </a:r>
            <a:r>
              <a:rPr lang="en-US" sz="2000" dirty="0">
                <a:ea typeface="+mn-lt"/>
                <a:cs typeface="+mn-lt"/>
              </a:rPr>
              <a:t> by adding a suffix field or fields to the existing shard key.</a:t>
            </a:r>
            <a:endParaRPr lang="en-US" sz="2000" dirty="0"/>
          </a:p>
        </p:txBody>
      </p:sp>
      <p:sp>
        <p:nvSpPr>
          <p:cNvPr id="6" name="TextBox 5">
            <a:extLst>
              <a:ext uri="{FF2B5EF4-FFF2-40B4-BE49-F238E27FC236}">
                <a16:creationId xmlns:a16="http://schemas.microsoft.com/office/drawing/2014/main" id="{1948983E-7B16-CB04-E7CE-C1CFF7259302}"/>
              </a:ext>
            </a:extLst>
          </p:cNvPr>
          <p:cNvSpPr txBox="1"/>
          <p:nvPr/>
        </p:nvSpPr>
        <p:spPr>
          <a:xfrm>
            <a:off x="1877683" y="5213231"/>
            <a:ext cx="984561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Missing shard key fields are treated as having null values when distributing the documents across shards but not when routing queries.</a:t>
            </a:r>
          </a:p>
        </p:txBody>
      </p:sp>
      <p:sp>
        <p:nvSpPr>
          <p:cNvPr id="7" name="TextBox 6">
            <a:extLst>
              <a:ext uri="{FF2B5EF4-FFF2-40B4-BE49-F238E27FC236}">
                <a16:creationId xmlns:a16="http://schemas.microsoft.com/office/drawing/2014/main" id="{DD8F242F-D0F4-0E4B-2FD1-D02E0F7FBF33}"/>
              </a:ext>
            </a:extLst>
          </p:cNvPr>
          <p:cNvSpPr txBox="1"/>
          <p:nvPr/>
        </p:nvSpPr>
        <p:spPr>
          <a:xfrm>
            <a:off x="1834551" y="2337758"/>
            <a:ext cx="9931878"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I</a:t>
            </a:r>
            <a:r>
              <a:rPr lang="en-US" sz="2000" dirty="0"/>
              <a:t>n version 4.2 and earlier, shard key fields must exist in every document for a sharded collection.</a:t>
            </a:r>
          </a:p>
          <a:p>
            <a:r>
              <a:rPr lang="en-US" sz="2000" dirty="0">
                <a:ea typeface="+mn-lt"/>
                <a:cs typeface="+mn-lt"/>
              </a:rPr>
              <a:t>the choice of shard key cannot be changed after </a:t>
            </a:r>
            <a:r>
              <a:rPr lang="en-US" sz="2000" dirty="0" err="1">
                <a:ea typeface="+mn-lt"/>
                <a:cs typeface="+mn-lt"/>
              </a:rPr>
              <a:t>sharding</a:t>
            </a:r>
            <a:r>
              <a:rPr lang="en-US" sz="2000" dirty="0">
                <a:ea typeface="+mn-lt"/>
                <a:cs typeface="+mn-lt"/>
              </a:rPr>
              <a:t>.</a:t>
            </a:r>
          </a:p>
          <a:p>
            <a:r>
              <a:rPr lang="en-US" sz="2000" dirty="0">
                <a:ea typeface="+mn-lt"/>
                <a:cs typeface="+mn-lt"/>
              </a:rPr>
              <a:t>a document's shard key field value is immutable.</a:t>
            </a:r>
            <a:endParaRPr lang="en-US" sz="2000" dirty="0"/>
          </a:p>
        </p:txBody>
      </p:sp>
    </p:spTree>
    <p:extLst>
      <p:ext uri="{BB962C8B-B14F-4D97-AF65-F5344CB8AC3E}">
        <p14:creationId xmlns:p14="http://schemas.microsoft.com/office/powerpoint/2010/main" val="4085356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0F54D-49DA-6875-2AA2-98CB129DBBEB}"/>
              </a:ext>
            </a:extLst>
          </p:cNvPr>
          <p:cNvSpPr>
            <a:spLocks noGrp="1"/>
          </p:cNvSpPr>
          <p:nvPr>
            <p:ph type="title"/>
          </p:nvPr>
        </p:nvSpPr>
        <p:spPr>
          <a:xfrm>
            <a:off x="1498689" y="268856"/>
            <a:ext cx="10018713" cy="731807"/>
          </a:xfrm>
        </p:spPr>
        <p:txBody>
          <a:bodyPr/>
          <a:lstStyle/>
          <a:p>
            <a:r>
              <a:rPr lang="en-US" dirty="0"/>
              <a:t>Missing Shard Keys</a:t>
            </a:r>
          </a:p>
        </p:txBody>
      </p:sp>
      <p:graphicFrame>
        <p:nvGraphicFramePr>
          <p:cNvPr id="5" name="Table 4">
            <a:extLst>
              <a:ext uri="{FF2B5EF4-FFF2-40B4-BE49-F238E27FC236}">
                <a16:creationId xmlns:a16="http://schemas.microsoft.com/office/drawing/2014/main" id="{896849F4-93E1-95EF-926B-5F60E9CDCE64}"/>
              </a:ext>
            </a:extLst>
          </p:cNvPr>
          <p:cNvGraphicFramePr>
            <a:graphicFrameLocks noGrp="1"/>
          </p:cNvGraphicFramePr>
          <p:nvPr>
            <p:extLst>
              <p:ext uri="{D42A27DB-BD31-4B8C-83A1-F6EECF244321}">
                <p14:modId xmlns:p14="http://schemas.microsoft.com/office/powerpoint/2010/main" val="3584975254"/>
              </p:ext>
            </p:extLst>
          </p:nvPr>
        </p:nvGraphicFramePr>
        <p:xfrm>
          <a:off x="2452958" y="1262332"/>
          <a:ext cx="6626223" cy="1797315"/>
        </p:xfrm>
        <a:graphic>
          <a:graphicData uri="http://schemas.openxmlformats.org/drawingml/2006/table">
            <a:tbl>
              <a:tblPr firstRow="1" bandRow="1">
                <a:tableStyleId>{5C22544A-7EE6-4342-B048-85BDC9FD1C3A}</a:tableStyleId>
              </a:tblPr>
              <a:tblGrid>
                <a:gridCol w="2977422">
                  <a:extLst>
                    <a:ext uri="{9D8B030D-6E8A-4147-A177-3AD203B41FA5}">
                      <a16:colId xmlns:a16="http://schemas.microsoft.com/office/drawing/2014/main" val="1269936260"/>
                    </a:ext>
                  </a:extLst>
                </a:gridCol>
                <a:gridCol w="3648801">
                  <a:extLst>
                    <a:ext uri="{9D8B030D-6E8A-4147-A177-3AD203B41FA5}">
                      <a16:colId xmlns:a16="http://schemas.microsoft.com/office/drawing/2014/main" val="4056475233"/>
                    </a:ext>
                  </a:extLst>
                </a:gridCol>
              </a:tblGrid>
              <a:tr h="515085">
                <a:tc>
                  <a:txBody>
                    <a:bodyPr/>
                    <a:lstStyle/>
                    <a:p>
                      <a:pPr algn="ctr"/>
                      <a:r>
                        <a:rPr lang="en-US" dirty="0">
                          <a:effectLst/>
                        </a:rPr>
                        <a:t>Document Missing Shard Key</a:t>
                      </a:r>
                    </a:p>
                  </a:txBody>
                  <a:tcPr marL="0" marR="0" marT="0" marB="0" anchor="ctr"/>
                </a:tc>
                <a:tc>
                  <a:txBody>
                    <a:bodyPr/>
                    <a:lstStyle/>
                    <a:p>
                      <a:pPr algn="ctr"/>
                      <a:r>
                        <a:rPr lang="en-US" dirty="0">
                          <a:effectLst/>
                        </a:rPr>
                        <a:t>Falls into Same Range As</a:t>
                      </a:r>
                    </a:p>
                  </a:txBody>
                  <a:tcPr marL="0" marR="0" marT="0" marB="0" anchor="ctr"/>
                </a:tc>
                <a:extLst>
                  <a:ext uri="{0D108BD9-81ED-4DB2-BD59-A6C34878D82A}">
                    <a16:rowId xmlns:a16="http://schemas.microsoft.com/office/drawing/2014/main" val="1442450583"/>
                  </a:ext>
                </a:extLst>
              </a:tr>
              <a:tr h="427410">
                <a:tc>
                  <a:txBody>
                    <a:bodyPr/>
                    <a:lstStyle/>
                    <a:p>
                      <a:pPr algn="ctr"/>
                      <a:r>
                        <a:rPr lang="en-US" dirty="0">
                          <a:effectLst/>
                        </a:rPr>
                        <a:t>{ x: "hello" }</a:t>
                      </a:r>
                    </a:p>
                  </a:txBody>
                  <a:tcPr marL="0" marR="0" marT="0" marB="0" anchor="ctr"/>
                </a:tc>
                <a:tc>
                  <a:txBody>
                    <a:bodyPr/>
                    <a:lstStyle/>
                    <a:p>
                      <a:pPr algn="ctr"/>
                      <a:r>
                        <a:rPr lang="en-US" dirty="0">
                          <a:effectLst/>
                        </a:rPr>
                        <a:t>{ x: "hello", y: null }</a:t>
                      </a:r>
                    </a:p>
                  </a:txBody>
                  <a:tcPr marL="0" marR="0" marT="0" marB="0" anchor="ctr"/>
                </a:tc>
                <a:extLst>
                  <a:ext uri="{0D108BD9-81ED-4DB2-BD59-A6C34878D82A}">
                    <a16:rowId xmlns:a16="http://schemas.microsoft.com/office/drawing/2014/main" val="3139567295"/>
                  </a:ext>
                </a:extLst>
              </a:tr>
              <a:tr h="427410">
                <a:tc>
                  <a:txBody>
                    <a:bodyPr/>
                    <a:lstStyle/>
                    <a:p>
                      <a:pPr algn="ctr"/>
                      <a:r>
                        <a:rPr lang="en-US" dirty="0">
                          <a:effectLst/>
                        </a:rPr>
                        <a:t>{ y: "goodbye" }</a:t>
                      </a:r>
                    </a:p>
                  </a:txBody>
                  <a:tcPr marL="0" marR="0" marT="0" marB="0" anchor="ctr"/>
                </a:tc>
                <a:tc>
                  <a:txBody>
                    <a:bodyPr/>
                    <a:lstStyle/>
                    <a:p>
                      <a:pPr algn="ctr"/>
                      <a:r>
                        <a:rPr lang="en-US" dirty="0">
                          <a:effectLst/>
                        </a:rPr>
                        <a:t>{ x: null, y: "goodbye" }</a:t>
                      </a:r>
                    </a:p>
                  </a:txBody>
                  <a:tcPr marL="0" marR="0" marT="0" marB="0" anchor="ctr"/>
                </a:tc>
                <a:extLst>
                  <a:ext uri="{0D108BD9-81ED-4DB2-BD59-A6C34878D82A}">
                    <a16:rowId xmlns:a16="http://schemas.microsoft.com/office/drawing/2014/main" val="3224664876"/>
                  </a:ext>
                </a:extLst>
              </a:tr>
              <a:tr h="427410">
                <a:tc>
                  <a:txBody>
                    <a:bodyPr/>
                    <a:lstStyle/>
                    <a:p>
                      <a:pPr algn="ctr"/>
                      <a:r>
                        <a:rPr lang="en-US" dirty="0">
                          <a:effectLst/>
                        </a:rPr>
                        <a:t>{ z: "oops" }</a:t>
                      </a:r>
                    </a:p>
                  </a:txBody>
                  <a:tcPr marL="0" marR="0" marT="0" marB="0" anchor="ctr"/>
                </a:tc>
                <a:tc>
                  <a:txBody>
                    <a:bodyPr/>
                    <a:lstStyle/>
                    <a:p>
                      <a:pPr algn="ctr"/>
                      <a:r>
                        <a:rPr lang="en-US" dirty="0">
                          <a:effectLst/>
                        </a:rPr>
                        <a:t>{ x: null, y: null }</a:t>
                      </a:r>
                    </a:p>
                  </a:txBody>
                  <a:tcPr marL="0" marR="0" marT="0" marB="0" anchor="ctr"/>
                </a:tc>
                <a:extLst>
                  <a:ext uri="{0D108BD9-81ED-4DB2-BD59-A6C34878D82A}">
                    <a16:rowId xmlns:a16="http://schemas.microsoft.com/office/drawing/2014/main" val="249232024"/>
                  </a:ext>
                </a:extLst>
              </a:tr>
            </a:tbl>
          </a:graphicData>
        </a:graphic>
      </p:graphicFrame>
      <p:sp>
        <p:nvSpPr>
          <p:cNvPr id="6" name="TextBox 5">
            <a:extLst>
              <a:ext uri="{FF2B5EF4-FFF2-40B4-BE49-F238E27FC236}">
                <a16:creationId xmlns:a16="http://schemas.microsoft.com/office/drawing/2014/main" id="{A3A541F2-2FD0-C5C6-9479-75415F22F127}"/>
              </a:ext>
            </a:extLst>
          </p:cNvPr>
          <p:cNvSpPr txBox="1"/>
          <p:nvPr/>
        </p:nvSpPr>
        <p:spPr>
          <a:xfrm>
            <a:off x="3502325" y="212209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12E2F8E0-E031-CA4B-22BC-5B926965635C}"/>
              </a:ext>
            </a:extLst>
          </p:cNvPr>
          <p:cNvSpPr txBox="1"/>
          <p:nvPr/>
        </p:nvSpPr>
        <p:spPr>
          <a:xfrm>
            <a:off x="1920816" y="3430438"/>
            <a:ext cx="8623539" cy="6607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To target documents with missing shard key fields, you can use the </a:t>
            </a:r>
            <a:r>
              <a:rPr lang="en-US">
                <a:hlinkClick r:id="rId2"/>
              </a:rPr>
              <a:t>{ $exists: false }</a:t>
            </a:r>
            <a:r>
              <a:rPr lang="en-US"/>
              <a:t> filter condition on the shard key fields. </a:t>
            </a:r>
          </a:p>
        </p:txBody>
      </p:sp>
      <p:sp>
        <p:nvSpPr>
          <p:cNvPr id="8" name="TextBox 7">
            <a:extLst>
              <a:ext uri="{FF2B5EF4-FFF2-40B4-BE49-F238E27FC236}">
                <a16:creationId xmlns:a16="http://schemas.microsoft.com/office/drawing/2014/main" id="{8C20D4E5-7047-9D13-91C6-D89D579B1F76}"/>
              </a:ext>
            </a:extLst>
          </p:cNvPr>
          <p:cNvSpPr txBox="1"/>
          <p:nvPr/>
        </p:nvSpPr>
        <p:spPr>
          <a:xfrm>
            <a:off x="1848928" y="4336211"/>
            <a:ext cx="1003252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db.shardedcollection.find( { $or: [ { x: { $exists: false } }, { y: { $exists: false } } ] } )</a:t>
            </a:r>
          </a:p>
        </p:txBody>
      </p:sp>
      <p:sp>
        <p:nvSpPr>
          <p:cNvPr id="9" name="TextBox 8">
            <a:extLst>
              <a:ext uri="{FF2B5EF4-FFF2-40B4-BE49-F238E27FC236}">
                <a16:creationId xmlns:a16="http://schemas.microsoft.com/office/drawing/2014/main" id="{E875F05B-8D8A-23FD-F183-6A94F3A116AB}"/>
              </a:ext>
            </a:extLst>
          </p:cNvPr>
          <p:cNvSpPr txBox="1"/>
          <p:nvPr/>
        </p:nvSpPr>
        <p:spPr>
          <a:xfrm>
            <a:off x="3948023" y="5773947"/>
            <a:ext cx="59924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_id: &lt;value&gt;, &lt;shardkeyfield&gt;: null }</a:t>
            </a:r>
          </a:p>
        </p:txBody>
      </p:sp>
      <p:sp>
        <p:nvSpPr>
          <p:cNvPr id="10" name="TextBox 9">
            <a:extLst>
              <a:ext uri="{FF2B5EF4-FFF2-40B4-BE49-F238E27FC236}">
                <a16:creationId xmlns:a16="http://schemas.microsoft.com/office/drawing/2014/main" id="{B21F149F-DBF4-89BD-14E8-9D9E4D14D312}"/>
              </a:ext>
            </a:extLst>
          </p:cNvPr>
          <p:cNvSpPr txBox="1"/>
          <p:nvPr/>
        </p:nvSpPr>
        <p:spPr>
          <a:xfrm>
            <a:off x="1920815" y="4925683"/>
            <a:ext cx="879606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For some write operations, which require an equality match on the shard key, we should include another filter condition with document id </a:t>
            </a:r>
          </a:p>
        </p:txBody>
      </p:sp>
    </p:spTree>
    <p:extLst>
      <p:ext uri="{BB962C8B-B14F-4D97-AF65-F5344CB8AC3E}">
        <p14:creationId xmlns:p14="http://schemas.microsoft.com/office/powerpoint/2010/main" val="3251861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896D7-DDE7-1098-4685-BC3DACA2A182}"/>
              </a:ext>
            </a:extLst>
          </p:cNvPr>
          <p:cNvSpPr>
            <a:spLocks noGrp="1"/>
          </p:cNvSpPr>
          <p:nvPr>
            <p:ph type="title"/>
          </p:nvPr>
        </p:nvSpPr>
        <p:spPr>
          <a:xfrm>
            <a:off x="1434258" y="-194235"/>
            <a:ext cx="9404723" cy="1400530"/>
          </a:xfrm>
        </p:spPr>
        <p:txBody>
          <a:bodyPr/>
          <a:lstStyle/>
          <a:p>
            <a:r>
              <a:rPr lang="en-US" dirty="0"/>
              <a:t>Why MongoDB</a:t>
            </a:r>
          </a:p>
        </p:txBody>
      </p:sp>
      <p:pic>
        <p:nvPicPr>
          <p:cNvPr id="4" name="Picture 4">
            <a:extLst>
              <a:ext uri="{FF2B5EF4-FFF2-40B4-BE49-F238E27FC236}">
                <a16:creationId xmlns:a16="http://schemas.microsoft.com/office/drawing/2014/main" id="{2EB628EC-433D-98EB-8D9F-AA50AEF748FF}"/>
              </a:ext>
            </a:extLst>
          </p:cNvPr>
          <p:cNvPicPr>
            <a:picLocks noChangeAspect="1"/>
          </p:cNvPicPr>
          <p:nvPr/>
        </p:nvPicPr>
        <p:blipFill>
          <a:blip r:embed="rId2"/>
          <a:stretch>
            <a:fillRect/>
          </a:stretch>
        </p:blipFill>
        <p:spPr>
          <a:xfrm>
            <a:off x="286871" y="1365151"/>
            <a:ext cx="7270375" cy="4856079"/>
          </a:xfrm>
          <a:prstGeom prst="rect">
            <a:avLst/>
          </a:prstGeom>
        </p:spPr>
      </p:pic>
      <p:sp>
        <p:nvSpPr>
          <p:cNvPr id="8" name="TextBox 7">
            <a:extLst>
              <a:ext uri="{FF2B5EF4-FFF2-40B4-BE49-F238E27FC236}">
                <a16:creationId xmlns:a16="http://schemas.microsoft.com/office/drawing/2014/main" id="{6C1B7D2F-1867-0397-4EC3-206304AD11DB}"/>
              </a:ext>
            </a:extLst>
          </p:cNvPr>
          <p:cNvSpPr txBox="1"/>
          <p:nvPr/>
        </p:nvSpPr>
        <p:spPr>
          <a:xfrm>
            <a:off x="7853269" y="765734"/>
            <a:ext cx="4104154"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solidFill>
                  <a:schemeClr val="tx2"/>
                </a:solidFill>
              </a:rPr>
              <a:t>Flexibility</a:t>
            </a:r>
          </a:p>
          <a:p>
            <a:r>
              <a:rPr lang="en-US" dirty="0"/>
              <a:t>         Nested and hierarchical structure of documents makes it is flexible and expressive</a:t>
            </a:r>
          </a:p>
          <a:p>
            <a:endParaRPr lang="en-US" b="1" dirty="0">
              <a:solidFill>
                <a:schemeClr val="tx2"/>
              </a:solidFill>
            </a:endParaRPr>
          </a:p>
          <a:p>
            <a:r>
              <a:rPr lang="en-US" b="1" dirty="0">
                <a:solidFill>
                  <a:schemeClr val="tx2"/>
                </a:solidFill>
              </a:rPr>
              <a:t>Flexible Query Model</a:t>
            </a:r>
          </a:p>
          <a:p>
            <a:r>
              <a:rPr lang="en-US" dirty="0"/>
              <a:t>      Any part of the Database can be accessed by developing queries based on attribute values, regular expressions and ranges</a:t>
            </a:r>
          </a:p>
          <a:p>
            <a:endParaRPr lang="en-US" dirty="0"/>
          </a:p>
          <a:p>
            <a:r>
              <a:rPr lang="en-US" b="1" dirty="0">
                <a:solidFill>
                  <a:schemeClr val="tx2"/>
                </a:solidFill>
              </a:rPr>
              <a:t>Navigate Aggregation</a:t>
            </a:r>
          </a:p>
          <a:p>
            <a:r>
              <a:rPr lang="en-US" dirty="0"/>
              <a:t>      Allows the data to be loaded from and exported to any data source or application</a:t>
            </a:r>
          </a:p>
          <a:p>
            <a:endParaRPr lang="en-US" dirty="0"/>
          </a:p>
          <a:p>
            <a:r>
              <a:rPr lang="en-US" b="1" dirty="0">
                <a:solidFill>
                  <a:schemeClr val="tx2"/>
                </a:solidFill>
              </a:rPr>
              <a:t>Schema-less Model</a:t>
            </a:r>
          </a:p>
          <a:p>
            <a:r>
              <a:rPr lang="en-US" dirty="0"/>
              <a:t>     Different properties can be represented in different ways</a:t>
            </a:r>
          </a:p>
          <a:p>
            <a:endParaRPr lang="en-US" dirty="0"/>
          </a:p>
          <a:p>
            <a:endParaRPr lang="en-US" dirty="0"/>
          </a:p>
          <a:p>
            <a:endParaRPr lang="en-US" dirty="0"/>
          </a:p>
        </p:txBody>
      </p:sp>
    </p:spTree>
    <p:extLst>
      <p:ext uri="{BB962C8B-B14F-4D97-AF65-F5344CB8AC3E}">
        <p14:creationId xmlns:p14="http://schemas.microsoft.com/office/powerpoint/2010/main" val="42756838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E40D1-E0C8-787F-9BE3-4A8AD3B88894}"/>
              </a:ext>
            </a:extLst>
          </p:cNvPr>
          <p:cNvSpPr>
            <a:spLocks noGrp="1"/>
          </p:cNvSpPr>
          <p:nvPr>
            <p:ph type="title"/>
          </p:nvPr>
        </p:nvSpPr>
        <p:spPr>
          <a:xfrm>
            <a:off x="1484311" y="685800"/>
            <a:ext cx="10018713" cy="746184"/>
          </a:xfrm>
        </p:spPr>
        <p:txBody>
          <a:bodyPr/>
          <a:lstStyle/>
          <a:p>
            <a:r>
              <a:rPr lang="en-US" dirty="0"/>
              <a:t>Chunks</a:t>
            </a:r>
          </a:p>
        </p:txBody>
      </p:sp>
      <p:sp>
        <p:nvSpPr>
          <p:cNvPr id="3" name="TextBox 2">
            <a:extLst>
              <a:ext uri="{FF2B5EF4-FFF2-40B4-BE49-F238E27FC236}">
                <a16:creationId xmlns:a16="http://schemas.microsoft.com/office/drawing/2014/main" id="{16B24C33-52B2-B038-062B-C3BC62051CBB}"/>
              </a:ext>
            </a:extLst>
          </p:cNvPr>
          <p:cNvSpPr txBox="1"/>
          <p:nvPr/>
        </p:nvSpPr>
        <p:spPr>
          <a:xfrm>
            <a:off x="1733910" y="1719532"/>
            <a:ext cx="784716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MongoDB partitions sharded data into </a:t>
            </a:r>
            <a:r>
              <a:rPr lang="en-US" sz="2400" dirty="0">
                <a:solidFill>
                  <a:schemeClr val="accent1"/>
                </a:solidFill>
              </a:rPr>
              <a:t>chunks.</a:t>
            </a:r>
            <a:r>
              <a:rPr lang="en-US" sz="2400" dirty="0"/>
              <a:t> </a:t>
            </a:r>
          </a:p>
        </p:txBody>
      </p:sp>
      <p:sp>
        <p:nvSpPr>
          <p:cNvPr id="4" name="TextBox 3">
            <a:extLst>
              <a:ext uri="{FF2B5EF4-FFF2-40B4-BE49-F238E27FC236}">
                <a16:creationId xmlns:a16="http://schemas.microsoft.com/office/drawing/2014/main" id="{2DC23D3E-95DB-C61C-5A72-8A5340FBC232}"/>
              </a:ext>
            </a:extLst>
          </p:cNvPr>
          <p:cNvSpPr txBox="1"/>
          <p:nvPr/>
        </p:nvSpPr>
        <p:spPr>
          <a:xfrm>
            <a:off x="1733911" y="2366513"/>
            <a:ext cx="941429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E</a:t>
            </a:r>
            <a:r>
              <a:rPr lang="en-US" sz="2400" dirty="0"/>
              <a:t>ach chunk has an inclusive lower and exclusive upper range based on the </a:t>
            </a:r>
            <a:r>
              <a:rPr lang="en-US" sz="2400" dirty="0">
                <a:solidFill>
                  <a:schemeClr val="accent1"/>
                </a:solidFill>
              </a:rPr>
              <a:t>shard key</a:t>
            </a:r>
          </a:p>
        </p:txBody>
      </p:sp>
      <p:sp>
        <p:nvSpPr>
          <p:cNvPr id="5" name="TextBox 4">
            <a:extLst>
              <a:ext uri="{FF2B5EF4-FFF2-40B4-BE49-F238E27FC236}">
                <a16:creationId xmlns:a16="http://schemas.microsoft.com/office/drawing/2014/main" id="{30BD5265-3A57-0FF3-890A-43D9FEE306A9}"/>
              </a:ext>
            </a:extLst>
          </p:cNvPr>
          <p:cNvSpPr txBox="1"/>
          <p:nvPr/>
        </p:nvSpPr>
        <p:spPr>
          <a:xfrm>
            <a:off x="1733910" y="3329796"/>
            <a:ext cx="1007565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In an attempt to achieve an even distribution of chunks across all shards in the cluster, a </a:t>
            </a:r>
            <a:r>
              <a:rPr lang="en-US" sz="2400" dirty="0">
                <a:solidFill>
                  <a:schemeClr val="accent1"/>
                </a:solidFill>
              </a:rPr>
              <a:t>balancer</a:t>
            </a:r>
            <a:r>
              <a:rPr lang="en-US" sz="2400" dirty="0"/>
              <a:t> runs in the background to migrate </a:t>
            </a:r>
            <a:r>
              <a:rPr lang="en-US" sz="2400" dirty="0">
                <a:solidFill>
                  <a:schemeClr val="accent1"/>
                </a:solidFill>
              </a:rPr>
              <a:t>chunks </a:t>
            </a:r>
            <a:r>
              <a:rPr lang="en-US" sz="2400" dirty="0"/>
              <a:t>across the </a:t>
            </a:r>
            <a:r>
              <a:rPr lang="en-US" sz="2400" dirty="0">
                <a:solidFill>
                  <a:schemeClr val="accent1"/>
                </a:solidFill>
              </a:rPr>
              <a:t>shards.</a:t>
            </a:r>
          </a:p>
        </p:txBody>
      </p:sp>
    </p:spTree>
    <p:extLst>
      <p:ext uri="{BB962C8B-B14F-4D97-AF65-F5344CB8AC3E}">
        <p14:creationId xmlns:p14="http://schemas.microsoft.com/office/powerpoint/2010/main" val="22549117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0C922-8580-64F3-EA70-ED56214523EE}"/>
              </a:ext>
            </a:extLst>
          </p:cNvPr>
          <p:cNvSpPr>
            <a:spLocks noGrp="1"/>
          </p:cNvSpPr>
          <p:nvPr>
            <p:ph type="title"/>
          </p:nvPr>
        </p:nvSpPr>
        <p:spPr>
          <a:xfrm>
            <a:off x="1484311" y="685800"/>
            <a:ext cx="10018713" cy="774939"/>
          </a:xfrm>
        </p:spPr>
        <p:txBody>
          <a:bodyPr/>
          <a:lstStyle/>
          <a:p>
            <a:r>
              <a:rPr lang="en-US" dirty="0"/>
              <a:t>Sharded and Non-Sharded Collections</a:t>
            </a:r>
          </a:p>
          <a:p>
            <a:endParaRPr lang="en-US" dirty="0"/>
          </a:p>
        </p:txBody>
      </p:sp>
      <p:sp>
        <p:nvSpPr>
          <p:cNvPr id="3" name="TextBox 2">
            <a:extLst>
              <a:ext uri="{FF2B5EF4-FFF2-40B4-BE49-F238E27FC236}">
                <a16:creationId xmlns:a16="http://schemas.microsoft.com/office/drawing/2014/main" id="{2F43872C-0CD2-5C36-0598-2444137304B3}"/>
              </a:ext>
            </a:extLst>
          </p:cNvPr>
          <p:cNvSpPr txBox="1"/>
          <p:nvPr/>
        </p:nvSpPr>
        <p:spPr>
          <a:xfrm>
            <a:off x="1705155" y="1719533"/>
            <a:ext cx="344769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Sharded collections are </a:t>
            </a:r>
            <a:r>
              <a:rPr lang="en-US" sz="2400" dirty="0">
                <a:hlinkClick r:id="rId2"/>
              </a:rPr>
              <a:t>partitioned</a:t>
            </a:r>
            <a:r>
              <a:rPr lang="en-US" sz="2400" dirty="0"/>
              <a:t> and distributed across the </a:t>
            </a:r>
            <a:r>
              <a:rPr lang="en-US" sz="2400" dirty="0">
                <a:hlinkClick r:id="rId3"/>
              </a:rPr>
              <a:t>shards</a:t>
            </a:r>
            <a:r>
              <a:rPr lang="en-US" sz="2400" dirty="0"/>
              <a:t> in the cluster.</a:t>
            </a:r>
          </a:p>
        </p:txBody>
      </p:sp>
      <p:sp>
        <p:nvSpPr>
          <p:cNvPr id="4" name="TextBox 3">
            <a:extLst>
              <a:ext uri="{FF2B5EF4-FFF2-40B4-BE49-F238E27FC236}">
                <a16:creationId xmlns:a16="http://schemas.microsoft.com/office/drawing/2014/main" id="{4E19DB6A-16B5-E5A1-8C35-5296F7A4A69E}"/>
              </a:ext>
            </a:extLst>
          </p:cNvPr>
          <p:cNvSpPr txBox="1"/>
          <p:nvPr/>
        </p:nvSpPr>
        <p:spPr>
          <a:xfrm>
            <a:off x="1662023" y="4221192"/>
            <a:ext cx="389338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Unsharded collections are stored on a </a:t>
            </a:r>
            <a:r>
              <a:rPr lang="en-US" sz="2400" dirty="0">
                <a:hlinkClick r:id="rId4"/>
              </a:rPr>
              <a:t>primary shard</a:t>
            </a:r>
            <a:r>
              <a:rPr lang="en-US" sz="2400" dirty="0"/>
              <a:t>. </a:t>
            </a:r>
            <a:r>
              <a:rPr lang="en-US" sz="2400" dirty="0">
                <a:ea typeface="+mn-lt"/>
                <a:cs typeface="+mn-lt"/>
              </a:rPr>
              <a:t>Each database has its own primary shard.</a:t>
            </a:r>
            <a:endParaRPr lang="en-US" sz="2400" dirty="0"/>
          </a:p>
        </p:txBody>
      </p:sp>
      <p:pic>
        <p:nvPicPr>
          <p:cNvPr id="5" name="Graphic 5">
            <a:extLst>
              <a:ext uri="{FF2B5EF4-FFF2-40B4-BE49-F238E27FC236}">
                <a16:creationId xmlns:a16="http://schemas.microsoft.com/office/drawing/2014/main" id="{870EB86E-50F2-1E9F-F8FB-4DAC5E18938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03576" y="1798238"/>
            <a:ext cx="2743199" cy="2992581"/>
          </a:xfrm>
          <a:prstGeom prst="rect">
            <a:avLst/>
          </a:prstGeom>
        </p:spPr>
      </p:pic>
    </p:spTree>
    <p:extLst>
      <p:ext uri="{BB962C8B-B14F-4D97-AF65-F5344CB8AC3E}">
        <p14:creationId xmlns:p14="http://schemas.microsoft.com/office/powerpoint/2010/main" val="431346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516E-AD41-2EB0-2A42-E433A2ACADF7}"/>
              </a:ext>
            </a:extLst>
          </p:cNvPr>
          <p:cNvSpPr>
            <a:spLocks noGrp="1"/>
          </p:cNvSpPr>
          <p:nvPr>
            <p:ph type="title"/>
          </p:nvPr>
        </p:nvSpPr>
        <p:spPr>
          <a:xfrm>
            <a:off x="1484311" y="685800"/>
            <a:ext cx="10018713" cy="535858"/>
          </a:xfrm>
        </p:spPr>
        <p:txBody>
          <a:bodyPr>
            <a:normAutofit fontScale="90000"/>
          </a:bodyPr>
          <a:lstStyle/>
          <a:p>
            <a:r>
              <a:rPr lang="en-US" dirty="0"/>
              <a:t>Connecting to a Sharded Cluster</a:t>
            </a:r>
          </a:p>
          <a:p>
            <a:endParaRPr lang="en-US" dirty="0"/>
          </a:p>
        </p:txBody>
      </p:sp>
      <p:pic>
        <p:nvPicPr>
          <p:cNvPr id="3" name="Picture 3">
            <a:extLst>
              <a:ext uri="{FF2B5EF4-FFF2-40B4-BE49-F238E27FC236}">
                <a16:creationId xmlns:a16="http://schemas.microsoft.com/office/drawing/2014/main" id="{EE2D5465-30B4-72E1-6BFE-90FEB344D1DA}"/>
              </a:ext>
            </a:extLst>
          </p:cNvPr>
          <p:cNvPicPr>
            <a:picLocks noChangeAspect="1"/>
          </p:cNvPicPr>
          <p:nvPr/>
        </p:nvPicPr>
        <p:blipFill>
          <a:blip r:embed="rId2"/>
          <a:stretch>
            <a:fillRect/>
          </a:stretch>
        </p:blipFill>
        <p:spPr>
          <a:xfrm>
            <a:off x="6494207" y="1547567"/>
            <a:ext cx="5656006" cy="3529345"/>
          </a:xfrm>
          <a:prstGeom prst="rect">
            <a:avLst/>
          </a:prstGeom>
        </p:spPr>
      </p:pic>
      <p:sp>
        <p:nvSpPr>
          <p:cNvPr id="4" name="TextBox 3">
            <a:extLst>
              <a:ext uri="{FF2B5EF4-FFF2-40B4-BE49-F238E27FC236}">
                <a16:creationId xmlns:a16="http://schemas.microsoft.com/office/drawing/2014/main" id="{FC911B2D-953F-AE6C-6C11-B2D92EC498D0}"/>
              </a:ext>
            </a:extLst>
          </p:cNvPr>
          <p:cNvSpPr txBox="1"/>
          <p:nvPr/>
        </p:nvSpPr>
        <p:spPr>
          <a:xfrm>
            <a:off x="1270819" y="1553497"/>
            <a:ext cx="612303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1E2B"/>
                </a:solidFill>
                <a:latin typeface="Times New Roman"/>
                <a:cs typeface="Times New Roman"/>
              </a:rPr>
              <a:t>For a </a:t>
            </a:r>
            <a:r>
              <a:rPr lang="en-US" dirty="0">
                <a:solidFill>
                  <a:srgbClr val="016BF8"/>
                </a:solidFill>
                <a:latin typeface="Times New Roman"/>
                <a:cs typeface="Times New Roman"/>
                <a:hlinkClick r:id="rId3"/>
              </a:rPr>
              <a:t>sharded cluster</a:t>
            </a:r>
            <a:r>
              <a:rPr lang="en-US" dirty="0">
                <a:solidFill>
                  <a:srgbClr val="001E2B"/>
                </a:solidFill>
                <a:latin typeface="Times New Roman"/>
                <a:cs typeface="Times New Roman"/>
              </a:rPr>
              <a:t>, the </a:t>
            </a:r>
            <a:r>
              <a:rPr lang="en-US" dirty="0">
                <a:solidFill>
                  <a:srgbClr val="016BF8"/>
                </a:solidFill>
                <a:latin typeface="Times New Roman"/>
                <a:cs typeface="Times New Roman"/>
                <a:hlinkClick r:id="rId4"/>
              </a:rPr>
              <a:t>mongos</a:t>
            </a:r>
            <a:r>
              <a:rPr lang="en-US" dirty="0">
                <a:solidFill>
                  <a:srgbClr val="001E2B"/>
                </a:solidFill>
                <a:latin typeface="Times New Roman"/>
                <a:cs typeface="Times New Roman"/>
              </a:rPr>
              <a:t> instances provide the interface between the client applications and the sharded cluster. </a:t>
            </a:r>
          </a:p>
        </p:txBody>
      </p:sp>
      <p:sp>
        <p:nvSpPr>
          <p:cNvPr id="5" name="TextBox 4">
            <a:extLst>
              <a:ext uri="{FF2B5EF4-FFF2-40B4-BE49-F238E27FC236}">
                <a16:creationId xmlns:a16="http://schemas.microsoft.com/office/drawing/2014/main" id="{EF65B725-C4E6-6E04-B0F9-186AF2C397BA}"/>
              </a:ext>
            </a:extLst>
          </p:cNvPr>
          <p:cNvSpPr txBox="1"/>
          <p:nvPr/>
        </p:nvSpPr>
        <p:spPr>
          <a:xfrm>
            <a:off x="1184787" y="3151240"/>
            <a:ext cx="550852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1E2B"/>
                </a:solidFill>
                <a:latin typeface="Times New Roman"/>
                <a:cs typeface="Times New Roman"/>
              </a:rPr>
              <a:t>The </a:t>
            </a:r>
            <a:r>
              <a:rPr lang="en-US" dirty="0">
                <a:solidFill>
                  <a:srgbClr val="3085ED"/>
                </a:solidFill>
                <a:latin typeface="Times New Roman"/>
                <a:cs typeface="Segoe UI"/>
                <a:hlinkClick r:id="rId4"/>
              </a:rPr>
              <a:t>mongos</a:t>
            </a:r>
            <a:r>
              <a:rPr lang="en-US" dirty="0">
                <a:solidFill>
                  <a:srgbClr val="001E2B"/>
                </a:solidFill>
                <a:latin typeface="Times New Roman"/>
                <a:cs typeface="Times New Roman"/>
              </a:rPr>
              <a:t> instances route queries and write operations to the shards.  </a:t>
            </a:r>
            <a:endParaRPr lang="en-US">
              <a:latin typeface="Times New Roman"/>
              <a:cs typeface="Times New Roman"/>
            </a:endParaRPr>
          </a:p>
        </p:txBody>
      </p:sp>
      <p:sp>
        <p:nvSpPr>
          <p:cNvPr id="6" name="TextBox 5">
            <a:extLst>
              <a:ext uri="{FF2B5EF4-FFF2-40B4-BE49-F238E27FC236}">
                <a16:creationId xmlns:a16="http://schemas.microsoft.com/office/drawing/2014/main" id="{25538E48-3FAB-3588-3734-654D5C2BC6FF}"/>
              </a:ext>
            </a:extLst>
          </p:cNvPr>
          <p:cNvSpPr txBox="1"/>
          <p:nvPr/>
        </p:nvSpPr>
        <p:spPr>
          <a:xfrm>
            <a:off x="1135625" y="4638368"/>
            <a:ext cx="612303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1E2B"/>
                </a:solidFill>
                <a:latin typeface="Times New Roman"/>
                <a:cs typeface="Times New Roman"/>
              </a:rPr>
              <a:t>From the perspective of the application, a </a:t>
            </a:r>
            <a:r>
              <a:rPr lang="en-US" dirty="0">
                <a:solidFill>
                  <a:srgbClr val="3085ED"/>
                </a:solidFill>
                <a:latin typeface="Times New Roman"/>
                <a:cs typeface="Segoe UI"/>
                <a:hlinkClick r:id="rId4"/>
              </a:rPr>
              <a:t>mongos</a:t>
            </a:r>
            <a:r>
              <a:rPr lang="en-US" dirty="0">
                <a:solidFill>
                  <a:srgbClr val="001E2B"/>
                </a:solidFill>
                <a:latin typeface="Times New Roman"/>
                <a:cs typeface="Times New Roman"/>
              </a:rPr>
              <a:t> instance behaves identically to any other MongoDB </a:t>
            </a:r>
            <a:r>
              <a:rPr lang="en-US" dirty="0">
                <a:solidFill>
                  <a:srgbClr val="001E2B"/>
                </a:solidFill>
                <a:latin typeface="Times New Roman"/>
                <a:ea typeface="+mn-lt"/>
                <a:cs typeface="+mn-lt"/>
              </a:rPr>
              <a:t>instance.</a:t>
            </a:r>
            <a:r>
              <a:rPr lang="en-US" dirty="0">
                <a:latin typeface="Times New Roman"/>
                <a:ea typeface="+mn-lt"/>
                <a:cs typeface="+mn-lt"/>
              </a:rPr>
              <a:t> </a:t>
            </a:r>
          </a:p>
        </p:txBody>
      </p:sp>
    </p:spTree>
    <p:extLst>
      <p:ext uri="{BB962C8B-B14F-4D97-AF65-F5344CB8AC3E}">
        <p14:creationId xmlns:p14="http://schemas.microsoft.com/office/powerpoint/2010/main" val="34191508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40456-D69E-D3E3-B524-A5DDCE64A721}"/>
              </a:ext>
            </a:extLst>
          </p:cNvPr>
          <p:cNvSpPr>
            <a:spLocks noGrp="1"/>
          </p:cNvSpPr>
          <p:nvPr>
            <p:ph type="title"/>
          </p:nvPr>
        </p:nvSpPr>
        <p:spPr>
          <a:xfrm>
            <a:off x="1484311" y="685800"/>
            <a:ext cx="10018713" cy="676835"/>
          </a:xfrm>
        </p:spPr>
        <p:txBody>
          <a:bodyPr>
            <a:normAutofit fontScale="90000"/>
          </a:bodyPr>
          <a:lstStyle/>
          <a:p>
            <a:r>
              <a:rPr lang="en-US" dirty="0"/>
              <a:t>Sharding Strategy</a:t>
            </a:r>
          </a:p>
          <a:p>
            <a:endParaRPr lang="en-US" dirty="0"/>
          </a:p>
        </p:txBody>
      </p:sp>
      <p:sp>
        <p:nvSpPr>
          <p:cNvPr id="3" name="TextBox 2">
            <a:extLst>
              <a:ext uri="{FF2B5EF4-FFF2-40B4-BE49-F238E27FC236}">
                <a16:creationId xmlns:a16="http://schemas.microsoft.com/office/drawing/2014/main" id="{11D35E43-2797-7449-C5A9-473B6FA9F2D4}"/>
              </a:ext>
            </a:extLst>
          </p:cNvPr>
          <p:cNvSpPr txBox="1"/>
          <p:nvPr/>
        </p:nvSpPr>
        <p:spPr>
          <a:xfrm>
            <a:off x="1564341" y="1373842"/>
            <a:ext cx="103407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1E2B"/>
                </a:solidFill>
                <a:latin typeface="Euclid Circular A"/>
              </a:rPr>
              <a:t>MongoDB supports two sharding strategies for distributing data across </a:t>
            </a:r>
            <a:r>
              <a:rPr lang="en-US" dirty="0">
                <a:solidFill>
                  <a:srgbClr val="016BF8"/>
                </a:solidFill>
                <a:latin typeface="Euclid Circular A"/>
              </a:rPr>
              <a:t>sharded clusters.</a:t>
            </a:r>
            <a:endParaRPr lang="en-US" dirty="0"/>
          </a:p>
        </p:txBody>
      </p:sp>
      <p:sp>
        <p:nvSpPr>
          <p:cNvPr id="4" name="TextBox 3">
            <a:extLst>
              <a:ext uri="{FF2B5EF4-FFF2-40B4-BE49-F238E27FC236}">
                <a16:creationId xmlns:a16="http://schemas.microsoft.com/office/drawing/2014/main" id="{501D38DC-38B3-C25F-9B4E-16DF3BB83201}"/>
              </a:ext>
            </a:extLst>
          </p:cNvPr>
          <p:cNvSpPr txBox="1"/>
          <p:nvPr/>
        </p:nvSpPr>
        <p:spPr>
          <a:xfrm>
            <a:off x="1597959" y="195654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01E2B"/>
                </a:solidFill>
                <a:latin typeface="Euclid Circular A"/>
              </a:rPr>
              <a:t>Hashed Sharding</a:t>
            </a:r>
          </a:p>
        </p:txBody>
      </p:sp>
      <p:pic>
        <p:nvPicPr>
          <p:cNvPr id="7" name="Picture 7">
            <a:extLst>
              <a:ext uri="{FF2B5EF4-FFF2-40B4-BE49-F238E27FC236}">
                <a16:creationId xmlns:a16="http://schemas.microsoft.com/office/drawing/2014/main" id="{93495CDD-7254-4417-F3FF-9DEA9BC27F62}"/>
              </a:ext>
            </a:extLst>
          </p:cNvPr>
          <p:cNvPicPr>
            <a:picLocks noChangeAspect="1"/>
          </p:cNvPicPr>
          <p:nvPr/>
        </p:nvPicPr>
        <p:blipFill>
          <a:blip r:embed="rId2"/>
          <a:stretch>
            <a:fillRect/>
          </a:stretch>
        </p:blipFill>
        <p:spPr>
          <a:xfrm>
            <a:off x="6730252" y="2513320"/>
            <a:ext cx="5074023" cy="1820155"/>
          </a:xfrm>
          <a:prstGeom prst="rect">
            <a:avLst/>
          </a:prstGeom>
        </p:spPr>
      </p:pic>
      <p:sp>
        <p:nvSpPr>
          <p:cNvPr id="8" name="TextBox 7">
            <a:extLst>
              <a:ext uri="{FF2B5EF4-FFF2-40B4-BE49-F238E27FC236}">
                <a16:creationId xmlns:a16="http://schemas.microsoft.com/office/drawing/2014/main" id="{D6A42B0B-6A91-A512-95A4-664A53850080}"/>
              </a:ext>
            </a:extLst>
          </p:cNvPr>
          <p:cNvSpPr txBox="1"/>
          <p:nvPr/>
        </p:nvSpPr>
        <p:spPr>
          <a:xfrm>
            <a:off x="1553134" y="2371165"/>
            <a:ext cx="62618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1E2B"/>
                </a:solidFill>
                <a:latin typeface="Euclid Circular A"/>
              </a:rPr>
              <a:t>Hashed Sharding involves computing a hash of the shard key field's value. </a:t>
            </a:r>
          </a:p>
        </p:txBody>
      </p:sp>
      <p:sp>
        <p:nvSpPr>
          <p:cNvPr id="9" name="TextBox 8">
            <a:extLst>
              <a:ext uri="{FF2B5EF4-FFF2-40B4-BE49-F238E27FC236}">
                <a16:creationId xmlns:a16="http://schemas.microsoft.com/office/drawing/2014/main" id="{64056C96-7CEE-4D70-75B2-F0F54B18C016}"/>
              </a:ext>
            </a:extLst>
          </p:cNvPr>
          <p:cNvSpPr txBox="1"/>
          <p:nvPr/>
        </p:nvSpPr>
        <p:spPr>
          <a:xfrm>
            <a:off x="1553135" y="3065929"/>
            <a:ext cx="551105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1E2B"/>
                </a:solidFill>
                <a:latin typeface="Euclid Circular A"/>
              </a:rPr>
              <a:t>Each </a:t>
            </a:r>
            <a:r>
              <a:rPr lang="en-US" dirty="0">
                <a:solidFill>
                  <a:srgbClr val="3085ED"/>
                </a:solidFill>
                <a:latin typeface="Euclid Circular A"/>
                <a:cs typeface="Segoe UI"/>
              </a:rPr>
              <a:t>chunk</a:t>
            </a:r>
            <a:r>
              <a:rPr lang="en-US" dirty="0">
                <a:solidFill>
                  <a:srgbClr val="001E2B"/>
                </a:solidFill>
                <a:latin typeface="Euclid Circular A"/>
              </a:rPr>
              <a:t> is then assigned a range based on the hashed shard key values.</a:t>
            </a:r>
            <a:r>
              <a:rPr lang="en-US" dirty="0">
                <a:latin typeface="Euclid Circular A"/>
              </a:rPr>
              <a:t>​</a:t>
            </a:r>
            <a:endParaRPr lang="en-US" dirty="0"/>
          </a:p>
        </p:txBody>
      </p:sp>
      <p:sp>
        <p:nvSpPr>
          <p:cNvPr id="10" name="TextBox 9">
            <a:extLst>
              <a:ext uri="{FF2B5EF4-FFF2-40B4-BE49-F238E27FC236}">
                <a16:creationId xmlns:a16="http://schemas.microsoft.com/office/drawing/2014/main" id="{07E8422E-455B-BBED-2B15-CC9119D97285}"/>
              </a:ext>
            </a:extLst>
          </p:cNvPr>
          <p:cNvSpPr txBox="1"/>
          <p:nvPr/>
        </p:nvSpPr>
        <p:spPr>
          <a:xfrm>
            <a:off x="1553136" y="3783106"/>
            <a:ext cx="526452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Euclid Circular A"/>
              </a:rPr>
              <a:t>MongoDB automatically computes the hashes when resolving queries using hashed indexes.</a:t>
            </a:r>
            <a:endParaRPr lang="en-US" dirty="0"/>
          </a:p>
        </p:txBody>
      </p:sp>
      <p:sp>
        <p:nvSpPr>
          <p:cNvPr id="11" name="TextBox 10">
            <a:extLst>
              <a:ext uri="{FF2B5EF4-FFF2-40B4-BE49-F238E27FC236}">
                <a16:creationId xmlns:a16="http://schemas.microsoft.com/office/drawing/2014/main" id="{5F7F79FB-9C51-5E2B-0833-62A33F479B0C}"/>
              </a:ext>
            </a:extLst>
          </p:cNvPr>
          <p:cNvSpPr txBox="1"/>
          <p:nvPr/>
        </p:nvSpPr>
        <p:spPr>
          <a:xfrm>
            <a:off x="1597959" y="4489076"/>
            <a:ext cx="703505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1E2B"/>
                </a:solidFill>
                <a:latin typeface="Euclid Circular A"/>
              </a:rPr>
              <a:t>While a range of shard keys may be "close", their hashed values are unlikely to be on the same </a:t>
            </a:r>
            <a:r>
              <a:rPr lang="en-US" dirty="0">
                <a:solidFill>
                  <a:srgbClr val="016BF8"/>
                </a:solidFill>
                <a:latin typeface="Euclid Circular A"/>
              </a:rPr>
              <a:t>chunk</a:t>
            </a:r>
            <a:r>
              <a:rPr lang="en-US" dirty="0">
                <a:solidFill>
                  <a:srgbClr val="001E2B"/>
                </a:solidFill>
                <a:latin typeface="Euclid Circular A"/>
              </a:rPr>
              <a:t>.</a:t>
            </a:r>
            <a:endParaRPr lang="en-US" dirty="0"/>
          </a:p>
        </p:txBody>
      </p:sp>
      <p:sp>
        <p:nvSpPr>
          <p:cNvPr id="12" name="TextBox 11">
            <a:extLst>
              <a:ext uri="{FF2B5EF4-FFF2-40B4-BE49-F238E27FC236}">
                <a16:creationId xmlns:a16="http://schemas.microsoft.com/office/drawing/2014/main" id="{901B5016-CF38-9289-DBD9-F1C3FC27C90C}"/>
              </a:ext>
            </a:extLst>
          </p:cNvPr>
          <p:cNvSpPr txBox="1"/>
          <p:nvPr/>
        </p:nvSpPr>
        <p:spPr>
          <a:xfrm>
            <a:off x="1597959" y="5206253"/>
            <a:ext cx="843578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1E2B"/>
                </a:solidFill>
                <a:latin typeface="Euclid Circular A"/>
              </a:rPr>
              <a:t>Data distribution based on hashed values facilitates more even data distribution, especially in data sets where the shard key changes </a:t>
            </a:r>
            <a:r>
              <a:rPr lang="en-US">
                <a:solidFill>
                  <a:srgbClr val="016BF8"/>
                </a:solidFill>
                <a:latin typeface="Euclid Circular A"/>
                <a:hlinkClick r:id="rId3"/>
              </a:rPr>
              <a:t>monotonically</a:t>
            </a:r>
            <a:endParaRPr lang="en-US"/>
          </a:p>
        </p:txBody>
      </p:sp>
    </p:spTree>
    <p:extLst>
      <p:ext uri="{BB962C8B-B14F-4D97-AF65-F5344CB8AC3E}">
        <p14:creationId xmlns:p14="http://schemas.microsoft.com/office/powerpoint/2010/main" val="334453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40456-D69E-D3E3-B524-A5DDCE64A721}"/>
              </a:ext>
            </a:extLst>
          </p:cNvPr>
          <p:cNvSpPr>
            <a:spLocks noGrp="1"/>
          </p:cNvSpPr>
          <p:nvPr>
            <p:ph type="title"/>
          </p:nvPr>
        </p:nvSpPr>
        <p:spPr>
          <a:xfrm>
            <a:off x="1484311" y="685800"/>
            <a:ext cx="10018713" cy="676835"/>
          </a:xfrm>
        </p:spPr>
        <p:txBody>
          <a:bodyPr>
            <a:normAutofit fontScale="90000"/>
          </a:bodyPr>
          <a:lstStyle/>
          <a:p>
            <a:r>
              <a:rPr lang="en-US" dirty="0"/>
              <a:t>Sharding Strategy</a:t>
            </a:r>
          </a:p>
          <a:p>
            <a:endParaRPr lang="en-US" dirty="0"/>
          </a:p>
        </p:txBody>
      </p:sp>
      <p:sp>
        <p:nvSpPr>
          <p:cNvPr id="4" name="TextBox 3">
            <a:extLst>
              <a:ext uri="{FF2B5EF4-FFF2-40B4-BE49-F238E27FC236}">
                <a16:creationId xmlns:a16="http://schemas.microsoft.com/office/drawing/2014/main" id="{501D38DC-38B3-C25F-9B4E-16DF3BB83201}"/>
              </a:ext>
            </a:extLst>
          </p:cNvPr>
          <p:cNvSpPr txBox="1"/>
          <p:nvPr/>
        </p:nvSpPr>
        <p:spPr>
          <a:xfrm>
            <a:off x="1822077" y="14298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01E2B"/>
                </a:solidFill>
                <a:latin typeface="Euclid Circular A"/>
              </a:rPr>
              <a:t>Ranged Sharding</a:t>
            </a:r>
          </a:p>
        </p:txBody>
      </p:sp>
      <p:sp>
        <p:nvSpPr>
          <p:cNvPr id="8" name="TextBox 7">
            <a:extLst>
              <a:ext uri="{FF2B5EF4-FFF2-40B4-BE49-F238E27FC236}">
                <a16:creationId xmlns:a16="http://schemas.microsoft.com/office/drawing/2014/main" id="{D6A42B0B-6A91-A512-95A4-664A53850080}"/>
              </a:ext>
            </a:extLst>
          </p:cNvPr>
          <p:cNvSpPr txBox="1"/>
          <p:nvPr/>
        </p:nvSpPr>
        <p:spPr>
          <a:xfrm>
            <a:off x="1665193" y="2001371"/>
            <a:ext cx="62618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Ranged sharding involves dividing data into ranges based on the shard key values.</a:t>
            </a:r>
          </a:p>
        </p:txBody>
      </p:sp>
      <p:sp>
        <p:nvSpPr>
          <p:cNvPr id="9" name="TextBox 8">
            <a:extLst>
              <a:ext uri="{FF2B5EF4-FFF2-40B4-BE49-F238E27FC236}">
                <a16:creationId xmlns:a16="http://schemas.microsoft.com/office/drawing/2014/main" id="{64056C96-7CEE-4D70-75B2-F0F54B18C016}"/>
              </a:ext>
            </a:extLst>
          </p:cNvPr>
          <p:cNvSpPr txBox="1"/>
          <p:nvPr/>
        </p:nvSpPr>
        <p:spPr>
          <a:xfrm>
            <a:off x="1710017" y="2785782"/>
            <a:ext cx="551105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Each chunk is then assigned a range based on the shard key values.</a:t>
            </a:r>
          </a:p>
        </p:txBody>
      </p:sp>
      <p:sp>
        <p:nvSpPr>
          <p:cNvPr id="10" name="TextBox 9">
            <a:extLst>
              <a:ext uri="{FF2B5EF4-FFF2-40B4-BE49-F238E27FC236}">
                <a16:creationId xmlns:a16="http://schemas.microsoft.com/office/drawing/2014/main" id="{07E8422E-455B-BBED-2B15-CC9119D97285}"/>
              </a:ext>
            </a:extLst>
          </p:cNvPr>
          <p:cNvSpPr txBox="1"/>
          <p:nvPr/>
        </p:nvSpPr>
        <p:spPr>
          <a:xfrm>
            <a:off x="1754842" y="3570194"/>
            <a:ext cx="526452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A range of shard keys whose values are "close" are more likely to reside on the same chunk</a:t>
            </a:r>
          </a:p>
        </p:txBody>
      </p:sp>
      <p:sp>
        <p:nvSpPr>
          <p:cNvPr id="11" name="TextBox 10">
            <a:extLst>
              <a:ext uri="{FF2B5EF4-FFF2-40B4-BE49-F238E27FC236}">
                <a16:creationId xmlns:a16="http://schemas.microsoft.com/office/drawing/2014/main" id="{5F7F79FB-9C51-5E2B-0833-62A33F479B0C}"/>
              </a:ext>
            </a:extLst>
          </p:cNvPr>
          <p:cNvSpPr txBox="1"/>
          <p:nvPr/>
        </p:nvSpPr>
        <p:spPr>
          <a:xfrm>
            <a:off x="1597959" y="4489076"/>
            <a:ext cx="703505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efficiency of ranged sharding depends on the shard key chosen. Poorly considered shard keys can result in uneven distribution of data, which can negate some benefits of sharding or can cause performance bottlenecks. </a:t>
            </a:r>
            <a:endParaRPr lang="en-US" dirty="0"/>
          </a:p>
        </p:txBody>
      </p:sp>
      <p:pic>
        <p:nvPicPr>
          <p:cNvPr id="13" name="Picture 13">
            <a:extLst>
              <a:ext uri="{FF2B5EF4-FFF2-40B4-BE49-F238E27FC236}">
                <a16:creationId xmlns:a16="http://schemas.microsoft.com/office/drawing/2014/main" id="{994FEC1B-93AD-EE3A-62D3-D3F2363FD05F}"/>
              </a:ext>
            </a:extLst>
          </p:cNvPr>
          <p:cNvPicPr>
            <a:picLocks noChangeAspect="1"/>
          </p:cNvPicPr>
          <p:nvPr/>
        </p:nvPicPr>
        <p:blipFill>
          <a:blip r:embed="rId2"/>
          <a:stretch>
            <a:fillRect/>
          </a:stretch>
        </p:blipFill>
        <p:spPr>
          <a:xfrm>
            <a:off x="7111253" y="2451139"/>
            <a:ext cx="5040406" cy="1653163"/>
          </a:xfrm>
          <a:prstGeom prst="rect">
            <a:avLst/>
          </a:prstGeom>
        </p:spPr>
      </p:pic>
    </p:spTree>
    <p:extLst>
      <p:ext uri="{BB962C8B-B14F-4D97-AF65-F5344CB8AC3E}">
        <p14:creationId xmlns:p14="http://schemas.microsoft.com/office/powerpoint/2010/main" val="945613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CE69C-93FA-B8AC-CA7B-0AA3201602D9}"/>
              </a:ext>
            </a:extLst>
          </p:cNvPr>
          <p:cNvSpPr>
            <a:spLocks noGrp="1"/>
          </p:cNvSpPr>
          <p:nvPr>
            <p:ph type="title"/>
          </p:nvPr>
        </p:nvSpPr>
        <p:spPr>
          <a:xfrm>
            <a:off x="948670" y="452718"/>
            <a:ext cx="9404723" cy="1400530"/>
          </a:xfrm>
        </p:spPr>
        <p:txBody>
          <a:bodyPr/>
          <a:lstStyle/>
          <a:p>
            <a:r>
              <a:rPr lang="en-US" dirty="0"/>
              <a:t>Characteristics of MongoDB</a:t>
            </a:r>
          </a:p>
        </p:txBody>
      </p:sp>
      <p:pic>
        <p:nvPicPr>
          <p:cNvPr id="4" name="Picture 4">
            <a:extLst>
              <a:ext uri="{FF2B5EF4-FFF2-40B4-BE49-F238E27FC236}">
                <a16:creationId xmlns:a16="http://schemas.microsoft.com/office/drawing/2014/main" id="{D4BED4F2-4BFF-0EEB-D940-0A1C5DAA21E5}"/>
              </a:ext>
            </a:extLst>
          </p:cNvPr>
          <p:cNvPicPr>
            <a:picLocks noChangeAspect="1"/>
          </p:cNvPicPr>
          <p:nvPr/>
        </p:nvPicPr>
        <p:blipFill>
          <a:blip r:embed="rId2"/>
          <a:stretch>
            <a:fillRect/>
          </a:stretch>
        </p:blipFill>
        <p:spPr>
          <a:xfrm>
            <a:off x="1541930" y="1718535"/>
            <a:ext cx="9410699" cy="4675985"/>
          </a:xfrm>
          <a:prstGeom prst="rect">
            <a:avLst/>
          </a:prstGeom>
        </p:spPr>
      </p:pic>
    </p:spTree>
    <p:extLst>
      <p:ext uri="{BB962C8B-B14F-4D97-AF65-F5344CB8AC3E}">
        <p14:creationId xmlns:p14="http://schemas.microsoft.com/office/powerpoint/2010/main" val="1249441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736A-8231-C296-35B8-FA895812C945}"/>
              </a:ext>
            </a:extLst>
          </p:cNvPr>
          <p:cNvSpPr>
            <a:spLocks noGrp="1"/>
          </p:cNvSpPr>
          <p:nvPr>
            <p:ph type="title"/>
          </p:nvPr>
        </p:nvSpPr>
        <p:spPr>
          <a:xfrm>
            <a:off x="1712911" y="101600"/>
            <a:ext cx="10018713" cy="1752599"/>
          </a:xfrm>
        </p:spPr>
        <p:txBody>
          <a:bodyPr/>
          <a:lstStyle/>
          <a:p>
            <a:r>
              <a:rPr lang="en-US" dirty="0">
                <a:ea typeface="+mj-lt"/>
                <a:cs typeface="+mj-lt"/>
              </a:rPr>
              <a:t>Characteristics of MongoDB</a:t>
            </a:r>
          </a:p>
          <a:p>
            <a:endParaRPr lang="en-US" dirty="0"/>
          </a:p>
        </p:txBody>
      </p:sp>
      <p:sp>
        <p:nvSpPr>
          <p:cNvPr id="3" name="Content Placeholder 2">
            <a:extLst>
              <a:ext uri="{FF2B5EF4-FFF2-40B4-BE49-F238E27FC236}">
                <a16:creationId xmlns:a16="http://schemas.microsoft.com/office/drawing/2014/main" id="{73932967-8880-CED3-AC3E-00DA4950F927}"/>
              </a:ext>
            </a:extLst>
          </p:cNvPr>
          <p:cNvSpPr>
            <a:spLocks noGrp="1"/>
          </p:cNvSpPr>
          <p:nvPr>
            <p:ph idx="1"/>
          </p:nvPr>
        </p:nvSpPr>
        <p:spPr>
          <a:xfrm>
            <a:off x="1651654" y="1582271"/>
            <a:ext cx="6828630" cy="4453216"/>
          </a:xfrm>
        </p:spPr>
        <p:txBody>
          <a:bodyPr vert="horz" lIns="91440" tIns="45720" rIns="91440" bIns="45720" rtlCol="0" anchor="t">
            <a:normAutofit fontScale="85000" lnSpcReduction="20000"/>
          </a:bodyPr>
          <a:lstStyle/>
          <a:p>
            <a:pPr marL="0" indent="0">
              <a:buNone/>
            </a:pPr>
            <a:r>
              <a:rPr lang="en-US" b="1" dirty="0">
                <a:solidFill>
                  <a:schemeClr val="tx2"/>
                </a:solidFill>
              </a:rPr>
              <a:t>General Purpose Database</a:t>
            </a:r>
          </a:p>
          <a:p>
            <a:pPr marL="0" indent="0">
              <a:buNone/>
            </a:pPr>
            <a:r>
              <a:rPr lang="en-US" dirty="0">
                <a:solidFill>
                  <a:schemeClr val="tx1">
                    <a:lumMod val="95000"/>
                  </a:schemeClr>
                </a:solidFill>
              </a:rPr>
              <a:t>        Can serve heterogeneous data sources and multiple purposes of an application</a:t>
            </a:r>
          </a:p>
          <a:p>
            <a:pPr marL="0" indent="0">
              <a:buNone/>
            </a:pPr>
            <a:r>
              <a:rPr lang="en-US" b="1" dirty="0">
                <a:solidFill>
                  <a:schemeClr val="tx2"/>
                </a:solidFill>
                <a:ea typeface="+mj-lt"/>
                <a:cs typeface="+mj-lt"/>
              </a:rPr>
              <a:t>Flexible Schema</a:t>
            </a:r>
            <a:endParaRPr lang="en-US" b="1" dirty="0">
              <a:solidFill>
                <a:schemeClr val="tx2"/>
              </a:solidFill>
            </a:endParaRPr>
          </a:p>
          <a:p>
            <a:pPr marL="0" indent="0">
              <a:buNone/>
            </a:pPr>
            <a:r>
              <a:rPr lang="en-US" dirty="0"/>
              <a:t>      Non-defined attributes that can be modified on the fly makes it flexible</a:t>
            </a:r>
          </a:p>
          <a:p>
            <a:pPr marL="0" indent="0">
              <a:buNone/>
            </a:pPr>
            <a:r>
              <a:rPr lang="en-US" b="1" dirty="0">
                <a:solidFill>
                  <a:schemeClr val="tx2"/>
                </a:solidFill>
                <a:ea typeface="+mj-lt"/>
                <a:cs typeface="+mj-lt"/>
              </a:rPr>
              <a:t>Scalability and Load-balancing</a:t>
            </a:r>
          </a:p>
          <a:p>
            <a:pPr marL="0" indent="0">
              <a:buNone/>
            </a:pPr>
            <a:r>
              <a:rPr lang="en-US" dirty="0">
                <a:ea typeface="+mj-lt"/>
                <a:cs typeface="+mj-lt"/>
              </a:rPr>
              <a:t>      </a:t>
            </a:r>
            <a:r>
              <a:rPr lang="en-US" dirty="0" err="1">
                <a:ea typeface="+mj-lt"/>
                <a:cs typeface="+mj-lt"/>
              </a:rPr>
              <a:t>Mongodb</a:t>
            </a:r>
            <a:r>
              <a:rPr lang="en-US" dirty="0">
                <a:ea typeface="+mj-lt"/>
                <a:cs typeface="+mj-lt"/>
              </a:rPr>
              <a:t> scales both vertically and horizontally</a:t>
            </a:r>
          </a:p>
          <a:p>
            <a:pPr marL="0" indent="0">
              <a:buNone/>
            </a:pPr>
            <a:r>
              <a:rPr lang="en-US" dirty="0"/>
              <a:t>       </a:t>
            </a:r>
            <a:r>
              <a:rPr lang="en-US" dirty="0" err="1"/>
              <a:t>Sharding</a:t>
            </a:r>
            <a:r>
              <a:rPr lang="en-US" dirty="0"/>
              <a:t> concept achieves  load-balancing</a:t>
            </a:r>
          </a:p>
          <a:p>
            <a:pPr marL="0" indent="0">
              <a:buNone/>
            </a:pPr>
            <a:r>
              <a:rPr lang="en-US" b="1" dirty="0">
                <a:solidFill>
                  <a:schemeClr val="tx2"/>
                </a:solidFill>
                <a:ea typeface="+mj-lt"/>
                <a:cs typeface="+mj-lt"/>
              </a:rPr>
              <a:t>Aggregation Framework</a:t>
            </a:r>
          </a:p>
          <a:p>
            <a:pPr marL="0" indent="0">
              <a:buNone/>
            </a:pPr>
            <a:r>
              <a:rPr lang="en-US" dirty="0">
                <a:ea typeface="+mj-lt"/>
                <a:cs typeface="+mj-lt"/>
              </a:rPr>
              <a:t>      Offers an ETL(Extract Load and Transform) Framework that eliminates the need for complex data pipeline</a:t>
            </a:r>
          </a:p>
          <a:p>
            <a:pPr marL="0" indent="0">
              <a:buNone/>
            </a:pPr>
            <a:endParaRPr lang="en-US" dirty="0"/>
          </a:p>
          <a:p>
            <a:pPr marL="0" indent="0">
              <a:buNone/>
            </a:pPr>
            <a:endParaRPr lang="en-US" dirty="0"/>
          </a:p>
          <a:p>
            <a:pPr marL="0" indent="0">
              <a:buNone/>
            </a:pPr>
            <a:endParaRPr lang="en-US"/>
          </a:p>
        </p:txBody>
      </p:sp>
      <p:pic>
        <p:nvPicPr>
          <p:cNvPr id="4" name="Picture 4">
            <a:extLst>
              <a:ext uri="{FF2B5EF4-FFF2-40B4-BE49-F238E27FC236}">
                <a16:creationId xmlns:a16="http://schemas.microsoft.com/office/drawing/2014/main" id="{F1DDFB0B-AAFB-49E6-3B6D-293E293FC889}"/>
              </a:ext>
            </a:extLst>
          </p:cNvPr>
          <p:cNvPicPr>
            <a:picLocks noChangeAspect="1"/>
          </p:cNvPicPr>
          <p:nvPr/>
        </p:nvPicPr>
        <p:blipFill>
          <a:blip r:embed="rId2"/>
          <a:stretch>
            <a:fillRect/>
          </a:stretch>
        </p:blipFill>
        <p:spPr>
          <a:xfrm>
            <a:off x="9022229" y="1853010"/>
            <a:ext cx="2849282" cy="2004499"/>
          </a:xfrm>
          <a:prstGeom prst="rect">
            <a:avLst/>
          </a:prstGeom>
        </p:spPr>
      </p:pic>
    </p:spTree>
    <p:extLst>
      <p:ext uri="{BB962C8B-B14F-4D97-AF65-F5344CB8AC3E}">
        <p14:creationId xmlns:p14="http://schemas.microsoft.com/office/powerpoint/2010/main" val="2996508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9EA5-2666-9D40-3119-527B6E2A5E55}"/>
              </a:ext>
            </a:extLst>
          </p:cNvPr>
          <p:cNvSpPr>
            <a:spLocks noGrp="1"/>
          </p:cNvSpPr>
          <p:nvPr>
            <p:ph type="title"/>
          </p:nvPr>
        </p:nvSpPr>
        <p:spPr>
          <a:xfrm>
            <a:off x="1687511" y="50800"/>
            <a:ext cx="10018713" cy="1752599"/>
          </a:xfrm>
        </p:spPr>
        <p:txBody>
          <a:bodyPr/>
          <a:lstStyle/>
          <a:p>
            <a:r>
              <a:rPr lang="en-US" dirty="0"/>
              <a:t>Characteristics of MongoDB</a:t>
            </a:r>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70B9AA81-D4C1-2A74-7A29-59FC1D2EFB36}"/>
              </a:ext>
            </a:extLst>
          </p:cNvPr>
          <p:cNvSpPr>
            <a:spLocks noGrp="1"/>
          </p:cNvSpPr>
          <p:nvPr>
            <p:ph idx="1"/>
          </p:nvPr>
        </p:nvSpPr>
        <p:spPr>
          <a:xfrm>
            <a:off x="1784630" y="1109383"/>
            <a:ext cx="5932159" cy="5181599"/>
          </a:xfrm>
        </p:spPr>
        <p:txBody>
          <a:bodyPr vert="horz" lIns="91440" tIns="45720" rIns="91440" bIns="45720" rtlCol="0" anchor="t">
            <a:normAutofit lnSpcReduction="10000"/>
          </a:bodyPr>
          <a:lstStyle/>
          <a:p>
            <a:pPr marL="0" indent="0">
              <a:buNone/>
            </a:pPr>
            <a:r>
              <a:rPr lang="en-US" b="1" dirty="0">
                <a:solidFill>
                  <a:schemeClr val="tx2"/>
                </a:solidFill>
                <a:ea typeface="+mj-lt"/>
                <a:cs typeface="+mj-lt"/>
              </a:rPr>
              <a:t>Native Replication</a:t>
            </a:r>
          </a:p>
          <a:p>
            <a:pPr marL="0" indent="0">
              <a:buClr>
                <a:srgbClr val="8AD0D6"/>
              </a:buClr>
              <a:buNone/>
            </a:pPr>
            <a:r>
              <a:rPr lang="en-US" dirty="0">
                <a:solidFill>
                  <a:schemeClr val="tx1">
                    <a:lumMod val="95000"/>
                  </a:schemeClr>
                </a:solidFill>
                <a:ea typeface="+mj-lt"/>
                <a:cs typeface="+mj-lt"/>
              </a:rPr>
              <a:t>      Data gets replicated across set of replications</a:t>
            </a:r>
          </a:p>
          <a:p>
            <a:pPr marL="0" indent="0">
              <a:buNone/>
            </a:pPr>
            <a:r>
              <a:rPr lang="en-US" b="1" dirty="0">
                <a:solidFill>
                  <a:schemeClr val="tx2"/>
                </a:solidFill>
                <a:ea typeface="+mj-lt"/>
                <a:cs typeface="+mj-lt"/>
              </a:rPr>
              <a:t>Security Features</a:t>
            </a:r>
          </a:p>
          <a:p>
            <a:pPr marL="0" indent="0">
              <a:buNone/>
            </a:pPr>
            <a:r>
              <a:rPr lang="en-US" dirty="0">
                <a:solidFill>
                  <a:schemeClr val="tx1">
                    <a:lumMod val="95000"/>
                  </a:schemeClr>
                </a:solidFill>
              </a:rPr>
              <a:t>      implements Authentication and Authorization</a:t>
            </a:r>
            <a:endParaRPr lang="en-US" dirty="0">
              <a:solidFill>
                <a:schemeClr val="tx1">
                  <a:lumMod val="95000"/>
                </a:schemeClr>
              </a:solidFill>
              <a:ea typeface="+mj-lt"/>
              <a:cs typeface="+mj-lt"/>
            </a:endParaRPr>
          </a:p>
          <a:p>
            <a:pPr marL="0" indent="0">
              <a:buNone/>
            </a:pPr>
            <a:r>
              <a:rPr lang="en-US" b="1" dirty="0">
                <a:solidFill>
                  <a:schemeClr val="tx2"/>
                </a:solidFill>
              </a:rPr>
              <a:t>JSON compatibility</a:t>
            </a:r>
            <a:endParaRPr lang="en-US" b="1" dirty="0">
              <a:solidFill>
                <a:schemeClr val="tx2"/>
              </a:solidFill>
              <a:ea typeface="+mj-lt"/>
              <a:cs typeface="+mj-lt"/>
            </a:endParaRPr>
          </a:p>
          <a:p>
            <a:pPr marL="0" indent="0">
              <a:buNone/>
            </a:pPr>
            <a:r>
              <a:rPr lang="en-US" dirty="0">
                <a:solidFill>
                  <a:schemeClr val="tx1">
                    <a:lumMod val="95000"/>
                  </a:schemeClr>
                </a:solidFill>
              </a:rPr>
              <a:t>      The database structure is compatible with the JSON structure which is being used by most of the Internet applications</a:t>
            </a:r>
            <a:endParaRPr lang="en-US" dirty="0">
              <a:solidFill>
                <a:schemeClr val="tx1">
                  <a:lumMod val="95000"/>
                </a:schemeClr>
              </a:solidFill>
              <a:ea typeface="+mj-lt"/>
              <a:cs typeface="+mj-lt"/>
            </a:endParaRPr>
          </a:p>
          <a:p>
            <a:pPr marL="0" indent="0">
              <a:buNone/>
            </a:pPr>
            <a:r>
              <a:rPr lang="en-US" b="1" dirty="0" err="1">
                <a:solidFill>
                  <a:schemeClr val="tx2"/>
                </a:solidFill>
                <a:ea typeface="+mj-lt"/>
                <a:cs typeface="+mj-lt"/>
              </a:rPr>
              <a:t>Mapreduce</a:t>
            </a:r>
            <a:endParaRPr lang="en-US" b="1">
              <a:solidFill>
                <a:schemeClr val="tx2"/>
              </a:solidFill>
              <a:ea typeface="+mj-lt"/>
              <a:cs typeface="+mj-lt"/>
            </a:endParaRPr>
          </a:p>
          <a:p>
            <a:pPr marL="0" indent="0">
              <a:buNone/>
            </a:pPr>
            <a:r>
              <a:rPr lang="en-US" dirty="0">
                <a:solidFill>
                  <a:schemeClr val="tx1">
                    <a:lumMod val="95000"/>
                  </a:schemeClr>
                </a:solidFill>
              </a:rPr>
              <a:t>      Works with </a:t>
            </a:r>
            <a:r>
              <a:rPr lang="en-US" dirty="0" err="1">
                <a:solidFill>
                  <a:schemeClr val="tx1">
                    <a:lumMod val="95000"/>
                  </a:schemeClr>
                </a:solidFill>
              </a:rPr>
              <a:t>Mapreduce</a:t>
            </a:r>
            <a:r>
              <a:rPr lang="en-US" dirty="0">
                <a:solidFill>
                  <a:schemeClr val="tx1">
                    <a:lumMod val="95000"/>
                  </a:schemeClr>
                </a:solidFill>
              </a:rPr>
              <a:t> readily</a:t>
            </a:r>
            <a:endParaRPr lang="en-US" dirty="0">
              <a:solidFill>
                <a:schemeClr val="tx1">
                  <a:lumMod val="95000"/>
                </a:schemeClr>
              </a:solidFill>
              <a:ea typeface="+mj-lt"/>
              <a:cs typeface="+mj-lt"/>
            </a:endParaRPr>
          </a:p>
          <a:p>
            <a:pPr marL="0" indent="0">
              <a:buNone/>
            </a:pPr>
            <a:endParaRPr lang="en-US" dirty="0">
              <a:solidFill>
                <a:schemeClr val="tx1">
                  <a:lumMod val="95000"/>
                </a:schemeClr>
              </a:solidFill>
            </a:endParaRPr>
          </a:p>
          <a:p>
            <a:pPr marL="0" indent="0">
              <a:buClr>
                <a:srgbClr val="1E5155">
                  <a:lumMod val="40000"/>
                  <a:lumOff val="60000"/>
                </a:srgbClr>
              </a:buClr>
              <a:buNone/>
            </a:pPr>
            <a:endParaRPr lang="en-US" dirty="0">
              <a:solidFill>
                <a:srgbClr val="F2F2F2"/>
              </a:solidFill>
            </a:endParaRPr>
          </a:p>
          <a:p>
            <a:pPr marL="0" indent="0">
              <a:buClr>
                <a:srgbClr val="1E5155">
                  <a:lumMod val="40000"/>
                  <a:lumOff val="60000"/>
                </a:srgbClr>
              </a:buClr>
              <a:buNone/>
            </a:pPr>
            <a:endParaRPr lang="en-US" dirty="0">
              <a:solidFill>
                <a:srgbClr val="F2F2F2"/>
              </a:solidFill>
            </a:endParaRPr>
          </a:p>
          <a:p>
            <a:pPr>
              <a:buClr>
                <a:srgbClr val="8AD0D6"/>
              </a:buClr>
            </a:pPr>
            <a:endParaRPr lang="en-US" dirty="0"/>
          </a:p>
        </p:txBody>
      </p:sp>
      <p:pic>
        <p:nvPicPr>
          <p:cNvPr id="4" name="Picture 4">
            <a:extLst>
              <a:ext uri="{FF2B5EF4-FFF2-40B4-BE49-F238E27FC236}">
                <a16:creationId xmlns:a16="http://schemas.microsoft.com/office/drawing/2014/main" id="{D504DFF9-482A-7D37-CFA1-B808804AFFC8}"/>
              </a:ext>
            </a:extLst>
          </p:cNvPr>
          <p:cNvPicPr>
            <a:picLocks noChangeAspect="1"/>
          </p:cNvPicPr>
          <p:nvPr/>
        </p:nvPicPr>
        <p:blipFill>
          <a:blip r:embed="rId2"/>
          <a:stretch>
            <a:fillRect/>
          </a:stretch>
        </p:blipFill>
        <p:spPr>
          <a:xfrm>
            <a:off x="8446995" y="1384321"/>
            <a:ext cx="3557493" cy="2910499"/>
          </a:xfrm>
          <a:prstGeom prst="rect">
            <a:avLst/>
          </a:prstGeom>
        </p:spPr>
      </p:pic>
    </p:spTree>
    <p:extLst>
      <p:ext uri="{BB962C8B-B14F-4D97-AF65-F5344CB8AC3E}">
        <p14:creationId xmlns:p14="http://schemas.microsoft.com/office/powerpoint/2010/main" val="3638297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201C-E71D-251C-A8D3-5B51B7B684D3}"/>
              </a:ext>
            </a:extLst>
          </p:cNvPr>
          <p:cNvSpPr>
            <a:spLocks noGrp="1"/>
          </p:cNvSpPr>
          <p:nvPr>
            <p:ph type="title"/>
          </p:nvPr>
        </p:nvSpPr>
        <p:spPr>
          <a:xfrm>
            <a:off x="1845140" y="486336"/>
            <a:ext cx="9404723" cy="1400530"/>
          </a:xfrm>
        </p:spPr>
        <p:txBody>
          <a:bodyPr/>
          <a:lstStyle/>
          <a:p>
            <a:r>
              <a:rPr lang="en-US" dirty="0"/>
              <a:t>Working of MongoDB</a:t>
            </a:r>
          </a:p>
        </p:txBody>
      </p:sp>
      <p:pic>
        <p:nvPicPr>
          <p:cNvPr id="4" name="Picture 4">
            <a:extLst>
              <a:ext uri="{FF2B5EF4-FFF2-40B4-BE49-F238E27FC236}">
                <a16:creationId xmlns:a16="http://schemas.microsoft.com/office/drawing/2014/main" id="{53271849-3BEB-91A7-08DC-B789A9B84AB9}"/>
              </a:ext>
            </a:extLst>
          </p:cNvPr>
          <p:cNvPicPr>
            <a:picLocks noChangeAspect="1"/>
          </p:cNvPicPr>
          <p:nvPr/>
        </p:nvPicPr>
        <p:blipFill>
          <a:blip r:embed="rId2"/>
          <a:stretch>
            <a:fillRect/>
          </a:stretch>
        </p:blipFill>
        <p:spPr>
          <a:xfrm>
            <a:off x="1732429" y="2539735"/>
            <a:ext cx="4368052" cy="3728353"/>
          </a:xfrm>
          <a:prstGeom prst="rect">
            <a:avLst/>
          </a:prstGeom>
        </p:spPr>
      </p:pic>
      <p:sp>
        <p:nvSpPr>
          <p:cNvPr id="6" name="TextBox 5">
            <a:extLst>
              <a:ext uri="{FF2B5EF4-FFF2-40B4-BE49-F238E27FC236}">
                <a16:creationId xmlns:a16="http://schemas.microsoft.com/office/drawing/2014/main" id="{947976A0-C736-E334-9A3D-1188E67310D1}"/>
              </a:ext>
            </a:extLst>
          </p:cNvPr>
          <p:cNvSpPr txBox="1"/>
          <p:nvPr/>
        </p:nvSpPr>
        <p:spPr>
          <a:xfrm>
            <a:off x="7493933" y="2479301"/>
            <a:ext cx="23812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Document</a:t>
            </a:r>
          </a:p>
        </p:txBody>
      </p:sp>
      <p:cxnSp>
        <p:nvCxnSpPr>
          <p:cNvPr id="7" name="Straight Arrow Connector 6">
            <a:extLst>
              <a:ext uri="{FF2B5EF4-FFF2-40B4-BE49-F238E27FC236}">
                <a16:creationId xmlns:a16="http://schemas.microsoft.com/office/drawing/2014/main" id="{840FBFE4-C961-D8D3-151F-8328CC2B59A7}"/>
              </a:ext>
            </a:extLst>
          </p:cNvPr>
          <p:cNvCxnSpPr/>
          <p:nvPr/>
        </p:nvCxnSpPr>
        <p:spPr>
          <a:xfrm flipH="1">
            <a:off x="5460627" y="2786903"/>
            <a:ext cx="2010334" cy="64545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534F9ED9-796B-968A-56B1-6D2C2F34C1C9}"/>
              </a:ext>
            </a:extLst>
          </p:cNvPr>
          <p:cNvSpPr/>
          <p:nvPr/>
        </p:nvSpPr>
        <p:spPr>
          <a:xfrm>
            <a:off x="3590924" y="4005542"/>
            <a:ext cx="1927412" cy="7844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5A259FA-2A69-A646-F772-83F6E9C6F27F}"/>
              </a:ext>
            </a:extLst>
          </p:cNvPr>
          <p:cNvSpPr txBox="1"/>
          <p:nvPr/>
        </p:nvSpPr>
        <p:spPr>
          <a:xfrm>
            <a:off x="7572374" y="3454212"/>
            <a:ext cx="23812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Collection</a:t>
            </a:r>
          </a:p>
        </p:txBody>
      </p:sp>
      <p:cxnSp>
        <p:nvCxnSpPr>
          <p:cNvPr id="10" name="Straight Arrow Connector 9">
            <a:extLst>
              <a:ext uri="{FF2B5EF4-FFF2-40B4-BE49-F238E27FC236}">
                <a16:creationId xmlns:a16="http://schemas.microsoft.com/office/drawing/2014/main" id="{37B9BEE5-52AB-A013-87BE-8D9851D7EF70}"/>
              </a:ext>
            </a:extLst>
          </p:cNvPr>
          <p:cNvCxnSpPr>
            <a:cxnSpLocks/>
          </p:cNvCxnSpPr>
          <p:nvPr/>
        </p:nvCxnSpPr>
        <p:spPr>
          <a:xfrm flipH="1">
            <a:off x="5539068" y="3761814"/>
            <a:ext cx="2010334" cy="64545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E99C698-53D2-2168-2EC6-BA6C5070CFAC}"/>
              </a:ext>
            </a:extLst>
          </p:cNvPr>
          <p:cNvSpPr txBox="1"/>
          <p:nvPr/>
        </p:nvSpPr>
        <p:spPr>
          <a:xfrm>
            <a:off x="7953373" y="5079065"/>
            <a:ext cx="23812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Database</a:t>
            </a:r>
          </a:p>
        </p:txBody>
      </p:sp>
      <p:cxnSp>
        <p:nvCxnSpPr>
          <p:cNvPr id="12" name="Straight Arrow Connector 11">
            <a:extLst>
              <a:ext uri="{FF2B5EF4-FFF2-40B4-BE49-F238E27FC236}">
                <a16:creationId xmlns:a16="http://schemas.microsoft.com/office/drawing/2014/main" id="{5C8CEAF8-3395-962E-6996-25E67D597077}"/>
              </a:ext>
            </a:extLst>
          </p:cNvPr>
          <p:cNvCxnSpPr>
            <a:cxnSpLocks/>
          </p:cNvCxnSpPr>
          <p:nvPr/>
        </p:nvCxnSpPr>
        <p:spPr>
          <a:xfrm flipH="1">
            <a:off x="5830420" y="5240991"/>
            <a:ext cx="2010334" cy="64545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68E53FE-A6EC-C12B-4876-DF43851A81E9}"/>
              </a:ext>
            </a:extLst>
          </p:cNvPr>
          <p:cNvSpPr txBox="1"/>
          <p:nvPr/>
        </p:nvSpPr>
        <p:spPr>
          <a:xfrm>
            <a:off x="6967256" y="4361889"/>
            <a:ext cx="23812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Binary Format- B-SON</a:t>
            </a:r>
          </a:p>
        </p:txBody>
      </p:sp>
      <p:cxnSp>
        <p:nvCxnSpPr>
          <p:cNvPr id="14" name="Straight Arrow Connector 13">
            <a:extLst>
              <a:ext uri="{FF2B5EF4-FFF2-40B4-BE49-F238E27FC236}">
                <a16:creationId xmlns:a16="http://schemas.microsoft.com/office/drawing/2014/main" id="{25CA6EB7-81F9-8669-933F-1A1B4DFF1CF0}"/>
              </a:ext>
            </a:extLst>
          </p:cNvPr>
          <p:cNvCxnSpPr>
            <a:cxnSpLocks/>
          </p:cNvCxnSpPr>
          <p:nvPr/>
        </p:nvCxnSpPr>
        <p:spPr>
          <a:xfrm flipH="1">
            <a:off x="5090832" y="4691902"/>
            <a:ext cx="2010334" cy="64545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7981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010CE-160A-DFCD-5246-90A8B1B33727}"/>
              </a:ext>
            </a:extLst>
          </p:cNvPr>
          <p:cNvSpPr>
            <a:spLocks noGrp="1"/>
          </p:cNvSpPr>
          <p:nvPr>
            <p:ph type="title"/>
          </p:nvPr>
        </p:nvSpPr>
        <p:spPr>
          <a:xfrm>
            <a:off x="1573211" y="0"/>
            <a:ext cx="10018713" cy="1752599"/>
          </a:xfrm>
        </p:spPr>
        <p:txBody>
          <a:bodyPr/>
          <a:lstStyle/>
          <a:p>
            <a:r>
              <a:rPr lang="en-US" dirty="0"/>
              <a:t>MongoDB </a:t>
            </a:r>
            <a:endParaRPr lang="en-US"/>
          </a:p>
        </p:txBody>
      </p:sp>
      <p:sp>
        <p:nvSpPr>
          <p:cNvPr id="3" name="Content Placeholder 2">
            <a:extLst>
              <a:ext uri="{FF2B5EF4-FFF2-40B4-BE49-F238E27FC236}">
                <a16:creationId xmlns:a16="http://schemas.microsoft.com/office/drawing/2014/main" id="{893009ED-8C0A-EDC2-1CCC-C0A61EA8823D}"/>
              </a:ext>
            </a:extLst>
          </p:cNvPr>
          <p:cNvSpPr>
            <a:spLocks noGrp="1"/>
          </p:cNvSpPr>
          <p:nvPr>
            <p:ph idx="1"/>
          </p:nvPr>
        </p:nvSpPr>
        <p:spPr>
          <a:xfrm>
            <a:off x="2561571" y="1615142"/>
            <a:ext cx="8946541" cy="4195481"/>
          </a:xfrm>
        </p:spPr>
        <p:txBody>
          <a:bodyPr vert="horz" lIns="91440" tIns="45720" rIns="91440" bIns="45720" rtlCol="0" anchor="t">
            <a:normAutofit fontScale="77500" lnSpcReduction="20000"/>
          </a:bodyPr>
          <a:lstStyle/>
          <a:p>
            <a:pPr>
              <a:buNone/>
            </a:pPr>
            <a:r>
              <a:rPr lang="en-US" b="1" dirty="0">
                <a:solidFill>
                  <a:schemeClr val="tx2"/>
                </a:solidFill>
              </a:rPr>
              <a:t>Database</a:t>
            </a:r>
          </a:p>
          <a:p>
            <a:pPr algn="just">
              <a:buNone/>
            </a:pPr>
            <a:r>
              <a:rPr lang="en-US" dirty="0">
                <a:ea typeface="+mj-lt"/>
                <a:cs typeface="+mj-lt"/>
              </a:rPr>
              <a:t>         Database is a physical container for collections. Each database gets its own set of files on the file system. A single MongoDB server typically has multiple databases.</a:t>
            </a:r>
            <a:endParaRPr lang="en-US" dirty="0"/>
          </a:p>
          <a:p>
            <a:pPr>
              <a:buNone/>
            </a:pPr>
            <a:r>
              <a:rPr lang="en-US" b="1" dirty="0">
                <a:solidFill>
                  <a:schemeClr val="tx2"/>
                </a:solidFill>
              </a:rPr>
              <a:t>Collection</a:t>
            </a:r>
          </a:p>
          <a:p>
            <a:pPr algn="just">
              <a:buNone/>
            </a:pPr>
            <a:r>
              <a:rPr lang="en-US" dirty="0">
                <a:ea typeface="+mj-lt"/>
                <a:cs typeface="+mj-lt"/>
              </a:rPr>
              <a:t>         Collection is a group of MongoDB documents. It is the equivalent of an RDBMS table. A collection exists within a single database. Collections do not enforce a schema. Documents within a collection can have different fields. Typically, all documents in a collection are of similar or related purpose.</a:t>
            </a:r>
            <a:endParaRPr lang="en-US" dirty="0"/>
          </a:p>
          <a:p>
            <a:pPr>
              <a:buNone/>
            </a:pPr>
            <a:r>
              <a:rPr lang="en-US" b="1" dirty="0">
                <a:solidFill>
                  <a:schemeClr val="tx2"/>
                </a:solidFill>
              </a:rPr>
              <a:t>Document</a:t>
            </a:r>
          </a:p>
          <a:p>
            <a:pPr algn="just">
              <a:buNone/>
            </a:pPr>
            <a:r>
              <a:rPr lang="en-US" dirty="0">
                <a:ea typeface="+mj-lt"/>
                <a:cs typeface="+mj-lt"/>
              </a:rPr>
              <a:t>        A document is a set of key-value pairs. Documents have dynamic schema. Dynamic schema means that documents in the same collection do not need to have the same set of fields or structure, and common fields in a collection's documents may hold different types of data.</a:t>
            </a:r>
            <a:endParaRPr lang="en-US" dirty="0"/>
          </a:p>
          <a:p>
            <a:pPr marL="0" indent="0">
              <a:buNone/>
            </a:pPr>
            <a:endParaRPr lang="en-US" dirty="0"/>
          </a:p>
        </p:txBody>
      </p:sp>
    </p:spTree>
    <p:extLst>
      <p:ext uri="{BB962C8B-B14F-4D97-AF65-F5344CB8AC3E}">
        <p14:creationId xmlns:p14="http://schemas.microsoft.com/office/powerpoint/2010/main" val="3355317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9B5A1-D41E-97D0-37D8-5E1FD21D5B61}"/>
              </a:ext>
            </a:extLst>
          </p:cNvPr>
          <p:cNvSpPr>
            <a:spLocks noGrp="1"/>
          </p:cNvSpPr>
          <p:nvPr>
            <p:ph type="title"/>
          </p:nvPr>
        </p:nvSpPr>
        <p:spPr>
          <a:xfrm>
            <a:off x="1598611" y="-165100"/>
            <a:ext cx="10018713" cy="1752599"/>
          </a:xfrm>
        </p:spPr>
        <p:txBody>
          <a:bodyPr/>
          <a:lstStyle/>
          <a:p>
            <a:r>
              <a:rPr lang="en-US" dirty="0"/>
              <a:t>Relation between RDBMS and MongoDB</a:t>
            </a:r>
          </a:p>
        </p:txBody>
      </p:sp>
      <p:graphicFrame>
        <p:nvGraphicFramePr>
          <p:cNvPr id="5" name="Content Placeholder 4">
            <a:extLst>
              <a:ext uri="{FF2B5EF4-FFF2-40B4-BE49-F238E27FC236}">
                <a16:creationId xmlns:a16="http://schemas.microsoft.com/office/drawing/2014/main" id="{3D211967-F891-88A7-848D-0490E3ADB2B9}"/>
              </a:ext>
            </a:extLst>
          </p:cNvPr>
          <p:cNvGraphicFramePr>
            <a:graphicFrameLocks noGrp="1"/>
          </p:cNvGraphicFramePr>
          <p:nvPr>
            <p:ph idx="1"/>
            <p:extLst>
              <p:ext uri="{D42A27DB-BD31-4B8C-83A1-F6EECF244321}">
                <p14:modId xmlns:p14="http://schemas.microsoft.com/office/powerpoint/2010/main" val="2044684514"/>
              </p:ext>
            </p:extLst>
          </p:nvPr>
        </p:nvGraphicFramePr>
        <p:xfrm>
          <a:off x="1763713" y="1206500"/>
          <a:ext cx="10018711" cy="4541520"/>
        </p:xfrm>
        <a:graphic>
          <a:graphicData uri="http://schemas.openxmlformats.org/drawingml/2006/table">
            <a:tbl>
              <a:tblPr firstRow="1" bandRow="1">
                <a:tableStyleId>{5C22544A-7EE6-4342-B048-85BDC9FD1C3A}</a:tableStyleId>
              </a:tblPr>
              <a:tblGrid>
                <a:gridCol w="5002743">
                  <a:extLst>
                    <a:ext uri="{9D8B030D-6E8A-4147-A177-3AD203B41FA5}">
                      <a16:colId xmlns:a16="http://schemas.microsoft.com/office/drawing/2014/main" val="2009970499"/>
                    </a:ext>
                  </a:extLst>
                </a:gridCol>
                <a:gridCol w="5015968">
                  <a:extLst>
                    <a:ext uri="{9D8B030D-6E8A-4147-A177-3AD203B41FA5}">
                      <a16:colId xmlns:a16="http://schemas.microsoft.com/office/drawing/2014/main" val="520317097"/>
                    </a:ext>
                  </a:extLst>
                </a:gridCol>
              </a:tblGrid>
              <a:tr h="0">
                <a:tc>
                  <a:txBody>
                    <a:bodyPr/>
                    <a:lstStyle/>
                    <a:p>
                      <a:pPr algn="ctr" fontAlgn="t"/>
                      <a:r>
                        <a:rPr lang="en-US" dirty="0">
                          <a:effectLst/>
                        </a:rPr>
                        <a:t>RDBMS</a:t>
                      </a:r>
                    </a:p>
                  </a:txBody>
                  <a:tcPr marL="76200" marR="76200" marT="76200" marB="76200"/>
                </a:tc>
                <a:tc>
                  <a:txBody>
                    <a:bodyPr/>
                    <a:lstStyle/>
                    <a:p>
                      <a:pPr algn="ctr" fontAlgn="t"/>
                      <a:r>
                        <a:rPr lang="en-US" dirty="0">
                          <a:effectLst/>
                        </a:rPr>
                        <a:t>MongoDB</a:t>
                      </a:r>
                    </a:p>
                  </a:txBody>
                  <a:tcPr marL="76200" marR="76200" marT="76200" marB="76200"/>
                </a:tc>
                <a:extLst>
                  <a:ext uri="{0D108BD9-81ED-4DB2-BD59-A6C34878D82A}">
                    <a16:rowId xmlns:a16="http://schemas.microsoft.com/office/drawing/2014/main" val="2429504545"/>
                  </a:ext>
                </a:extLst>
              </a:tr>
              <a:tr h="0">
                <a:tc>
                  <a:txBody>
                    <a:bodyPr/>
                    <a:lstStyle/>
                    <a:p>
                      <a:pPr fontAlgn="t"/>
                      <a:r>
                        <a:rPr lang="en-US" dirty="0">
                          <a:effectLst/>
                        </a:rPr>
                        <a:t>Database</a:t>
                      </a:r>
                    </a:p>
                  </a:txBody>
                  <a:tcPr marL="76200" marR="76200" marT="76200" marB="76200"/>
                </a:tc>
                <a:tc>
                  <a:txBody>
                    <a:bodyPr/>
                    <a:lstStyle/>
                    <a:p>
                      <a:pPr fontAlgn="t"/>
                      <a:r>
                        <a:rPr lang="en-US" dirty="0">
                          <a:effectLst/>
                        </a:rPr>
                        <a:t>Database</a:t>
                      </a:r>
                    </a:p>
                  </a:txBody>
                  <a:tcPr marL="76200" marR="76200" marT="76200" marB="76200"/>
                </a:tc>
                <a:extLst>
                  <a:ext uri="{0D108BD9-81ED-4DB2-BD59-A6C34878D82A}">
                    <a16:rowId xmlns:a16="http://schemas.microsoft.com/office/drawing/2014/main" val="2570074535"/>
                  </a:ext>
                </a:extLst>
              </a:tr>
              <a:tr h="0">
                <a:tc>
                  <a:txBody>
                    <a:bodyPr/>
                    <a:lstStyle/>
                    <a:p>
                      <a:pPr fontAlgn="t"/>
                      <a:r>
                        <a:rPr lang="en-US" dirty="0">
                          <a:effectLst/>
                        </a:rPr>
                        <a:t>Table</a:t>
                      </a:r>
                    </a:p>
                  </a:txBody>
                  <a:tcPr marL="76200" marR="76200" marT="76200" marB="76200"/>
                </a:tc>
                <a:tc>
                  <a:txBody>
                    <a:bodyPr/>
                    <a:lstStyle/>
                    <a:p>
                      <a:pPr fontAlgn="t"/>
                      <a:r>
                        <a:rPr lang="en-US" dirty="0">
                          <a:effectLst/>
                        </a:rPr>
                        <a:t>Collection</a:t>
                      </a:r>
                    </a:p>
                  </a:txBody>
                  <a:tcPr marL="76200" marR="76200" marT="76200" marB="76200"/>
                </a:tc>
                <a:extLst>
                  <a:ext uri="{0D108BD9-81ED-4DB2-BD59-A6C34878D82A}">
                    <a16:rowId xmlns:a16="http://schemas.microsoft.com/office/drawing/2014/main" val="1822939979"/>
                  </a:ext>
                </a:extLst>
              </a:tr>
              <a:tr h="0">
                <a:tc>
                  <a:txBody>
                    <a:bodyPr/>
                    <a:lstStyle/>
                    <a:p>
                      <a:pPr fontAlgn="t"/>
                      <a:r>
                        <a:rPr lang="en-US" dirty="0">
                          <a:effectLst/>
                        </a:rPr>
                        <a:t>Tuple/Row</a:t>
                      </a:r>
                    </a:p>
                  </a:txBody>
                  <a:tcPr marL="76200" marR="76200" marT="76200" marB="76200"/>
                </a:tc>
                <a:tc>
                  <a:txBody>
                    <a:bodyPr/>
                    <a:lstStyle/>
                    <a:p>
                      <a:pPr fontAlgn="t"/>
                      <a:r>
                        <a:rPr lang="en-US" dirty="0">
                          <a:effectLst/>
                        </a:rPr>
                        <a:t>Document</a:t>
                      </a:r>
                    </a:p>
                  </a:txBody>
                  <a:tcPr marL="76200" marR="76200" marT="76200" marB="76200"/>
                </a:tc>
                <a:extLst>
                  <a:ext uri="{0D108BD9-81ED-4DB2-BD59-A6C34878D82A}">
                    <a16:rowId xmlns:a16="http://schemas.microsoft.com/office/drawing/2014/main" val="2434496831"/>
                  </a:ext>
                </a:extLst>
              </a:tr>
              <a:tr h="0">
                <a:tc>
                  <a:txBody>
                    <a:bodyPr/>
                    <a:lstStyle/>
                    <a:p>
                      <a:pPr fontAlgn="t"/>
                      <a:r>
                        <a:rPr lang="en-US" dirty="0">
                          <a:effectLst/>
                        </a:rPr>
                        <a:t>column</a:t>
                      </a:r>
                    </a:p>
                  </a:txBody>
                  <a:tcPr marL="76200" marR="76200" marT="76200" marB="76200"/>
                </a:tc>
                <a:tc>
                  <a:txBody>
                    <a:bodyPr/>
                    <a:lstStyle/>
                    <a:p>
                      <a:pPr fontAlgn="t"/>
                      <a:r>
                        <a:rPr lang="en-US" dirty="0">
                          <a:effectLst/>
                        </a:rPr>
                        <a:t>Field</a:t>
                      </a:r>
                    </a:p>
                  </a:txBody>
                  <a:tcPr marL="76200" marR="76200" marT="76200" marB="76200"/>
                </a:tc>
                <a:extLst>
                  <a:ext uri="{0D108BD9-81ED-4DB2-BD59-A6C34878D82A}">
                    <a16:rowId xmlns:a16="http://schemas.microsoft.com/office/drawing/2014/main" val="3824046613"/>
                  </a:ext>
                </a:extLst>
              </a:tr>
              <a:tr h="0">
                <a:tc>
                  <a:txBody>
                    <a:bodyPr/>
                    <a:lstStyle/>
                    <a:p>
                      <a:pPr fontAlgn="t"/>
                      <a:r>
                        <a:rPr lang="en-US" dirty="0">
                          <a:effectLst/>
                        </a:rPr>
                        <a:t>Table Join</a:t>
                      </a:r>
                    </a:p>
                  </a:txBody>
                  <a:tcPr marL="76200" marR="76200" marT="76200" marB="76200"/>
                </a:tc>
                <a:tc>
                  <a:txBody>
                    <a:bodyPr/>
                    <a:lstStyle/>
                    <a:p>
                      <a:pPr fontAlgn="t"/>
                      <a:r>
                        <a:rPr lang="en-US" dirty="0">
                          <a:effectLst/>
                        </a:rPr>
                        <a:t>Embedded Documents</a:t>
                      </a:r>
                    </a:p>
                  </a:txBody>
                  <a:tcPr marL="76200" marR="76200" marT="76200" marB="76200"/>
                </a:tc>
                <a:extLst>
                  <a:ext uri="{0D108BD9-81ED-4DB2-BD59-A6C34878D82A}">
                    <a16:rowId xmlns:a16="http://schemas.microsoft.com/office/drawing/2014/main" val="2379907935"/>
                  </a:ext>
                </a:extLst>
              </a:tr>
              <a:tr h="0">
                <a:tc>
                  <a:txBody>
                    <a:bodyPr/>
                    <a:lstStyle/>
                    <a:p>
                      <a:pPr fontAlgn="t"/>
                      <a:r>
                        <a:rPr lang="en-US" dirty="0">
                          <a:effectLst/>
                        </a:rPr>
                        <a:t>Primary Key</a:t>
                      </a:r>
                    </a:p>
                  </a:txBody>
                  <a:tcPr marL="76200" marR="76200" marT="76200" marB="76200"/>
                </a:tc>
                <a:tc>
                  <a:txBody>
                    <a:bodyPr/>
                    <a:lstStyle/>
                    <a:p>
                      <a:pPr fontAlgn="t"/>
                      <a:r>
                        <a:rPr lang="en-US" dirty="0">
                          <a:effectLst/>
                        </a:rPr>
                        <a:t>Primary Key (Default key _id provided by MongoDB itself)</a:t>
                      </a:r>
                    </a:p>
                  </a:txBody>
                  <a:tcPr marL="76200" marR="76200" marT="76200" marB="76200"/>
                </a:tc>
                <a:extLst>
                  <a:ext uri="{0D108BD9-81ED-4DB2-BD59-A6C34878D82A}">
                    <a16:rowId xmlns:a16="http://schemas.microsoft.com/office/drawing/2014/main" val="974778542"/>
                  </a:ext>
                </a:extLst>
              </a:tr>
              <a:tr h="0">
                <a:tc gridSpan="2">
                  <a:txBody>
                    <a:bodyPr/>
                    <a:lstStyle/>
                    <a:p>
                      <a:pPr algn="ctr" fontAlgn="t"/>
                      <a:r>
                        <a:rPr lang="en-US" dirty="0">
                          <a:solidFill>
                            <a:srgbClr val="FF0000"/>
                          </a:solidFill>
                          <a:effectLst/>
                        </a:rPr>
                        <a:t>Database Server and Client</a:t>
                      </a:r>
                    </a:p>
                  </a:txBody>
                  <a:tcPr marL="76200" marR="76200" marT="76200" marB="76200"/>
                </a:tc>
                <a:tc hMerge="1">
                  <a:txBody>
                    <a:bodyPr/>
                    <a:lstStyle/>
                    <a:p>
                      <a:endParaRPr lang="en-US"/>
                    </a:p>
                  </a:txBody>
                  <a:tcPr/>
                </a:tc>
                <a:extLst>
                  <a:ext uri="{0D108BD9-81ED-4DB2-BD59-A6C34878D82A}">
                    <a16:rowId xmlns:a16="http://schemas.microsoft.com/office/drawing/2014/main" val="2219346926"/>
                  </a:ext>
                </a:extLst>
              </a:tr>
              <a:tr h="0">
                <a:tc>
                  <a:txBody>
                    <a:bodyPr/>
                    <a:lstStyle/>
                    <a:p>
                      <a:pPr fontAlgn="t"/>
                      <a:r>
                        <a:rPr lang="en-US" dirty="0" err="1">
                          <a:effectLst/>
                        </a:rPr>
                        <a:t>mysqld</a:t>
                      </a:r>
                      <a:r>
                        <a:rPr lang="en-US" dirty="0">
                          <a:effectLst/>
                        </a:rPr>
                        <a:t>/Oracle</a:t>
                      </a:r>
                    </a:p>
                  </a:txBody>
                  <a:tcPr marL="76200" marR="76200" marT="76200" marB="76200"/>
                </a:tc>
                <a:tc>
                  <a:txBody>
                    <a:bodyPr/>
                    <a:lstStyle/>
                    <a:p>
                      <a:pPr fontAlgn="t"/>
                      <a:r>
                        <a:rPr lang="en-US" dirty="0" err="1">
                          <a:effectLst/>
                        </a:rPr>
                        <a:t>mongod</a:t>
                      </a:r>
                    </a:p>
                  </a:txBody>
                  <a:tcPr marL="76200" marR="76200" marT="76200" marB="76200"/>
                </a:tc>
                <a:extLst>
                  <a:ext uri="{0D108BD9-81ED-4DB2-BD59-A6C34878D82A}">
                    <a16:rowId xmlns:a16="http://schemas.microsoft.com/office/drawing/2014/main" val="4282220985"/>
                  </a:ext>
                </a:extLst>
              </a:tr>
              <a:tr h="0">
                <a:tc>
                  <a:txBody>
                    <a:bodyPr/>
                    <a:lstStyle/>
                    <a:p>
                      <a:pPr fontAlgn="t"/>
                      <a:r>
                        <a:rPr lang="en-US" dirty="0" err="1">
                          <a:effectLst/>
                        </a:rPr>
                        <a:t>mysql</a:t>
                      </a:r>
                      <a:r>
                        <a:rPr lang="en-US" dirty="0">
                          <a:effectLst/>
                        </a:rPr>
                        <a:t>/</a:t>
                      </a:r>
                      <a:r>
                        <a:rPr lang="en-US" dirty="0" err="1">
                          <a:effectLst/>
                        </a:rPr>
                        <a:t>sqlplus</a:t>
                      </a:r>
                    </a:p>
                  </a:txBody>
                  <a:tcPr marL="76200" marR="76200" marT="76200" marB="76200"/>
                </a:tc>
                <a:tc>
                  <a:txBody>
                    <a:bodyPr/>
                    <a:lstStyle/>
                    <a:p>
                      <a:pPr fontAlgn="t"/>
                      <a:r>
                        <a:rPr lang="en-US" dirty="0">
                          <a:effectLst/>
                        </a:rPr>
                        <a:t>mongo</a:t>
                      </a:r>
                    </a:p>
                  </a:txBody>
                  <a:tcPr marL="76200" marR="76200" marT="76200" marB="76200"/>
                </a:tc>
                <a:extLst>
                  <a:ext uri="{0D108BD9-81ED-4DB2-BD59-A6C34878D82A}">
                    <a16:rowId xmlns:a16="http://schemas.microsoft.com/office/drawing/2014/main" val="3758154248"/>
                  </a:ext>
                </a:extLst>
              </a:tr>
            </a:tbl>
          </a:graphicData>
        </a:graphic>
      </p:graphicFrame>
    </p:spTree>
    <p:extLst>
      <p:ext uri="{BB962C8B-B14F-4D97-AF65-F5344CB8AC3E}">
        <p14:creationId xmlns:p14="http://schemas.microsoft.com/office/powerpoint/2010/main" val="38026897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Parallax</vt:lpstr>
      <vt:lpstr>MongoDB</vt:lpstr>
      <vt:lpstr>Overview</vt:lpstr>
      <vt:lpstr>Why MongoDB</vt:lpstr>
      <vt:lpstr>Characteristics of MongoDB</vt:lpstr>
      <vt:lpstr>Characteristics of MongoDB </vt:lpstr>
      <vt:lpstr>Characteristics of MongoDB </vt:lpstr>
      <vt:lpstr>Working of MongoDB</vt:lpstr>
      <vt:lpstr>MongoDB </vt:lpstr>
      <vt:lpstr>Relation between RDBMS and MongoDB</vt:lpstr>
      <vt:lpstr>Environment</vt:lpstr>
      <vt:lpstr>Environment</vt:lpstr>
      <vt:lpstr>Data Modelling </vt:lpstr>
      <vt:lpstr>Embedded Data Model  </vt:lpstr>
      <vt:lpstr>Normalized Data Model </vt:lpstr>
      <vt:lpstr>Datatypes</vt:lpstr>
      <vt:lpstr>PowerPoint Presentation</vt:lpstr>
      <vt:lpstr>Indexing in MongoDB</vt:lpstr>
      <vt:lpstr>Indexing in MongoDB </vt:lpstr>
      <vt:lpstr>Aggregation  </vt:lpstr>
      <vt:lpstr>PowerPoint Presentation</vt:lpstr>
      <vt:lpstr>Single Purpose Aggregation Methods </vt:lpstr>
      <vt:lpstr>Replica set in MongoDB</vt:lpstr>
      <vt:lpstr>Replica set</vt:lpstr>
      <vt:lpstr>Replica set </vt:lpstr>
      <vt:lpstr>Replica set </vt:lpstr>
      <vt:lpstr>Sharding </vt:lpstr>
      <vt:lpstr>Sharded Cluster-Architecture</vt:lpstr>
      <vt:lpstr>Shard Keys </vt:lpstr>
      <vt:lpstr>Missing Shard Keys</vt:lpstr>
      <vt:lpstr>Chunks</vt:lpstr>
      <vt:lpstr>Sharded and Non-Sharded Collections </vt:lpstr>
      <vt:lpstr>Connecting to a Sharded Cluster </vt:lpstr>
      <vt:lpstr>Sharding Strategy </vt:lpstr>
      <vt:lpstr>Sharding Strategy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Vijaya Kotari</cp:lastModifiedBy>
  <cp:revision>1786</cp:revision>
  <dcterms:created xsi:type="dcterms:W3CDTF">2022-09-29T00:09:26Z</dcterms:created>
  <dcterms:modified xsi:type="dcterms:W3CDTF">2023-04-10T09:00:00Z</dcterms:modified>
</cp:coreProperties>
</file>