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slide" Target="slides/slide25.xml" /><Relationship Id="rId39" Type="http://schemas.openxmlformats.org/officeDocument/2006/relationships/slide" Target="slides/slide38.xml" /><Relationship Id="rId21" Type="http://schemas.openxmlformats.org/officeDocument/2006/relationships/slide" Target="slides/slide20.xml" /><Relationship Id="rId34" Type="http://schemas.openxmlformats.org/officeDocument/2006/relationships/slide" Target="slides/slide33.xml" /><Relationship Id="rId42" Type="http://schemas.openxmlformats.org/officeDocument/2006/relationships/slide" Target="slides/slide41.xml" /><Relationship Id="rId47" Type="http://schemas.openxmlformats.org/officeDocument/2006/relationships/slide" Target="slides/slide46.xml" /><Relationship Id="rId50" Type="http://schemas.openxmlformats.org/officeDocument/2006/relationships/slide" Target="slides/slide49.xml" /><Relationship Id="rId55" Type="http://schemas.openxmlformats.org/officeDocument/2006/relationships/tableStyles" Target="tableStyles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slide" Target="slides/slide24.xml" /><Relationship Id="rId33" Type="http://schemas.openxmlformats.org/officeDocument/2006/relationships/slide" Target="slides/slide32.xml" /><Relationship Id="rId38" Type="http://schemas.openxmlformats.org/officeDocument/2006/relationships/slide" Target="slides/slide37.xml" /><Relationship Id="rId46" Type="http://schemas.openxmlformats.org/officeDocument/2006/relationships/slide" Target="slides/slide45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29" Type="http://schemas.openxmlformats.org/officeDocument/2006/relationships/slide" Target="slides/slide28.xml" /><Relationship Id="rId41" Type="http://schemas.openxmlformats.org/officeDocument/2006/relationships/slide" Target="slides/slide40.xml" /><Relationship Id="rId54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slide" Target="slides/slide23.xml" /><Relationship Id="rId32" Type="http://schemas.openxmlformats.org/officeDocument/2006/relationships/slide" Target="slides/slide31.xml" /><Relationship Id="rId37" Type="http://schemas.openxmlformats.org/officeDocument/2006/relationships/slide" Target="slides/slide36.xml" /><Relationship Id="rId40" Type="http://schemas.openxmlformats.org/officeDocument/2006/relationships/slide" Target="slides/slide39.xml" /><Relationship Id="rId45" Type="http://schemas.openxmlformats.org/officeDocument/2006/relationships/slide" Target="slides/slide44.xml" /><Relationship Id="rId53" Type="http://schemas.openxmlformats.org/officeDocument/2006/relationships/viewProps" Target="viewProps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slide" Target="slides/slide22.xml" /><Relationship Id="rId28" Type="http://schemas.openxmlformats.org/officeDocument/2006/relationships/slide" Target="slides/slide27.xml" /><Relationship Id="rId36" Type="http://schemas.openxmlformats.org/officeDocument/2006/relationships/slide" Target="slides/slide35.xml" /><Relationship Id="rId49" Type="http://schemas.openxmlformats.org/officeDocument/2006/relationships/slide" Target="slides/slide48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31" Type="http://schemas.openxmlformats.org/officeDocument/2006/relationships/slide" Target="slides/slide30.xml" /><Relationship Id="rId44" Type="http://schemas.openxmlformats.org/officeDocument/2006/relationships/slide" Target="slides/slide43.xml" /><Relationship Id="rId52" Type="http://schemas.openxmlformats.org/officeDocument/2006/relationships/presProps" Target="presProp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slide" Target="slides/slide21.xml" /><Relationship Id="rId27" Type="http://schemas.openxmlformats.org/officeDocument/2006/relationships/slide" Target="slides/slide26.xml" /><Relationship Id="rId30" Type="http://schemas.openxmlformats.org/officeDocument/2006/relationships/slide" Target="slides/slide29.xml" /><Relationship Id="rId35" Type="http://schemas.openxmlformats.org/officeDocument/2006/relationships/slide" Target="slides/slide34.xml" /><Relationship Id="rId43" Type="http://schemas.openxmlformats.org/officeDocument/2006/relationships/slide" Target="slides/slide42.xml" /><Relationship Id="rId48" Type="http://schemas.openxmlformats.org/officeDocument/2006/relationships/slide" Target="slides/slide47.xml" /><Relationship Id="rId8" Type="http://schemas.openxmlformats.org/officeDocument/2006/relationships/slide" Target="slides/slide7.xml" /><Relationship Id="rId51" Type="http://schemas.openxmlformats.org/officeDocument/2006/relationships/slide" Target="slides/slide50.xml" /><Relationship Id="rId3" Type="http://schemas.openxmlformats.org/officeDocument/2006/relationships/slide" Target="slides/slide2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none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4/23/2023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2489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895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494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42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4/23/2023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228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4/23/2023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410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4/23/2023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318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4/23/2023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897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4/23/2023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109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4/23/2023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7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4/23/2023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65125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213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2" r:id="rId2"/>
    <p:sldLayoutId id="2147483681" r:id="rId3"/>
    <p:sldLayoutId id="2147483680" r:id="rId4"/>
    <p:sldLayoutId id="2147483679" r:id="rId5"/>
    <p:sldLayoutId id="2147483678" r:id="rId6"/>
    <p:sldLayoutId id="2147483677" r:id="rId7"/>
    <p:sldLayoutId id="2147483676" r:id="rId8"/>
    <p:sldLayoutId id="2147483675" r:id="rId9"/>
    <p:sldLayoutId id="2147483674" r:id="rId10"/>
    <p:sldLayoutId id="214748367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i="1" kern="1200" cap="none" spc="-7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1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1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1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1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3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2.xml" 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2.xml" 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2.xml" 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2.xml" 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 /><Relationship Id="rId2" Type="http://schemas.openxmlformats.org/officeDocument/2006/relationships/image" Target="../media/image11.png" /><Relationship Id="rId1" Type="http://schemas.openxmlformats.org/officeDocument/2006/relationships/slideLayout" Target="../slideLayouts/slideLayout2.xml" 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 /><Relationship Id="rId1" Type="http://schemas.openxmlformats.org/officeDocument/2006/relationships/slideLayout" Target="../slideLayouts/slideLayout2.xml" 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 /><Relationship Id="rId1" Type="http://schemas.openxmlformats.org/officeDocument/2006/relationships/slideLayout" Target="../slideLayouts/slideLayout2.xml" 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 /><Relationship Id="rId1" Type="http://schemas.openxmlformats.org/officeDocument/2006/relationships/slideLayout" Target="../slideLayouts/slideLayout2.xml" 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 /><Relationship Id="rId1" Type="http://schemas.openxmlformats.org/officeDocument/2006/relationships/slideLayout" Target="../slideLayouts/slideLayout2.xml" 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 /><Relationship Id="rId2" Type="http://schemas.openxmlformats.org/officeDocument/2006/relationships/image" Target="../media/image17.png" /><Relationship Id="rId1" Type="http://schemas.openxmlformats.org/officeDocument/2006/relationships/slideLayout" Target="../slideLayouts/slideLayout2.xml" 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 /><Relationship Id="rId2" Type="http://schemas.openxmlformats.org/officeDocument/2006/relationships/image" Target="../media/image19.pn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 /><Relationship Id="rId2" Type="http://schemas.openxmlformats.org/officeDocument/2006/relationships/image" Target="../media/image21.pn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Holographic neon on a shiny background">
            <a:extLst>
              <a:ext uri="{FF2B5EF4-FFF2-40B4-BE49-F238E27FC236}">
                <a16:creationId xmlns:a16="http://schemas.microsoft.com/office/drawing/2014/main" id="{DC7BDD11-FCF2-49C9-97D3-C930AF2AE00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grayscl/>
          </a:blip>
          <a:srcRect t="15605" r="-2" b="-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84A4DFE8-ACF6-8309-558E-CDD0D2C33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Spark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CB197E1-FAA0-C1E3-CFBD-3407B42E27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Part-2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BDDBC-0004-7A80-0E94-8E0262D72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0">
                <a:ea typeface="+mj-lt"/>
                <a:cs typeface="+mj-lt"/>
              </a:rPr>
              <a:t>Lazy Evaluation 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97AB59-FC2C-8A76-2A29-A91BCB2569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. In Spark, instead of modifying the data immediately when you express some operation, you build up a plan of transformations that you would like to apply to your source data. </a:t>
            </a:r>
            <a:endParaRPr lang="en-US" dirty="0"/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By waiting until the last minute to execute the code, Spark compiles this plan from your raw </a:t>
            </a:r>
            <a:r>
              <a:rPr lang="en-US" dirty="0" err="1">
                <a:ea typeface="+mn-lt"/>
                <a:cs typeface="+mn-lt"/>
              </a:rPr>
              <a:t>DataFrame</a:t>
            </a:r>
            <a:r>
              <a:rPr lang="en-US" dirty="0">
                <a:ea typeface="+mn-lt"/>
                <a:cs typeface="+mn-lt"/>
              </a:rPr>
              <a:t> transformations to a streamlined physical plan that will run as efficiently as possible across the cluster. 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0366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D4804-E582-C927-136B-D4A4ED133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5842" y="427946"/>
            <a:ext cx="10058400" cy="1371600"/>
          </a:xfrm>
        </p:spPr>
        <p:txBody>
          <a:bodyPr/>
          <a:lstStyle/>
          <a:p>
            <a:r>
              <a:rPr lang="en-US"/>
              <a:t>Spark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68E0BD-D992-BC98-EFDD-D8CA1FBEC0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609430"/>
            <a:ext cx="10058400" cy="4343314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b="1" dirty="0">
                <a:ea typeface="+mn-lt"/>
                <a:cs typeface="+mn-lt"/>
              </a:rPr>
              <a:t>Actions:</a:t>
            </a:r>
          </a:p>
          <a:p>
            <a:pPr marL="285750" indent="-285750">
              <a:buFont typeface="Wingdings" pitchFamily="18" charset="0"/>
              <a:buChar char="Ø"/>
            </a:pPr>
            <a:r>
              <a:rPr lang="en-US" sz="2000" dirty="0">
                <a:ea typeface="+mn-lt"/>
                <a:cs typeface="+mn-lt"/>
              </a:rPr>
              <a:t>Transformations allow us to build up our logical transformation plan. </a:t>
            </a:r>
          </a:p>
          <a:p>
            <a:pPr marL="285750" indent="-285750">
              <a:buFont typeface="Wingdings" pitchFamily="18" charset="0"/>
              <a:buChar char="Ø"/>
            </a:pPr>
            <a:r>
              <a:rPr lang="en-US" sz="2000" dirty="0">
                <a:ea typeface="+mn-lt"/>
                <a:cs typeface="+mn-lt"/>
              </a:rPr>
              <a:t>To trigger the computation, we run an action. </a:t>
            </a:r>
          </a:p>
          <a:p>
            <a:pPr marL="285750" indent="-285750">
              <a:buFont typeface="Wingdings" pitchFamily="18" charset="0"/>
              <a:buChar char="Ø"/>
            </a:pPr>
            <a:r>
              <a:rPr lang="en-US" sz="2000" dirty="0">
                <a:ea typeface="+mn-lt"/>
                <a:cs typeface="+mn-lt"/>
              </a:rPr>
              <a:t>An action instructs Spark to compute a result from a series of transformations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Ex:  </a:t>
            </a:r>
            <a:endParaRPr lang="en-US" sz="2000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2000" dirty="0">
                <a:ea typeface="+mn-lt"/>
                <a:cs typeface="+mn-lt"/>
              </a:rPr>
              <a:t>   </a:t>
            </a:r>
            <a:r>
              <a:rPr lang="en-US" sz="2000" dirty="0">
                <a:solidFill>
                  <a:srgbClr val="002060"/>
                </a:solidFill>
                <a:ea typeface="+mn-lt"/>
                <a:cs typeface="+mn-lt"/>
              </a:rPr>
              <a:t>divisBy2.count() </a:t>
            </a:r>
          </a:p>
          <a:p>
            <a:pPr marL="0" indent="0">
              <a:buNone/>
            </a:pPr>
            <a:r>
              <a:rPr lang="en-US" sz="2000" dirty="0">
                <a:ea typeface="+mn-lt"/>
                <a:cs typeface="+mn-lt"/>
              </a:rPr>
              <a:t>There are three kinds of actions:</a:t>
            </a:r>
            <a:endParaRPr lang="en-US" dirty="0">
              <a:ea typeface="+mn-lt"/>
              <a:cs typeface="+mn-lt"/>
            </a:endParaRPr>
          </a:p>
          <a:p>
            <a:pPr marL="342900" indent="-342900">
              <a:buFont typeface="Wingdings" pitchFamily="18" charset="0"/>
              <a:buChar char="Ø"/>
            </a:pPr>
            <a:r>
              <a:rPr lang="en-US" sz="2000" dirty="0">
                <a:ea typeface="+mn-lt"/>
                <a:cs typeface="+mn-lt"/>
              </a:rPr>
              <a:t> Actions to view data in the console </a:t>
            </a:r>
            <a:endParaRPr lang="en-US">
              <a:ea typeface="+mn-lt"/>
              <a:cs typeface="+mn-lt"/>
            </a:endParaRPr>
          </a:p>
          <a:p>
            <a:pPr marL="342900" indent="-342900">
              <a:buFont typeface="Wingdings" pitchFamily="18" charset="0"/>
              <a:buChar char="Ø"/>
            </a:pPr>
            <a:r>
              <a:rPr lang="en-US" sz="2000" dirty="0">
                <a:ea typeface="+mn-lt"/>
                <a:cs typeface="+mn-lt"/>
              </a:rPr>
              <a:t>Actions to collect data to native objects in the respective language</a:t>
            </a:r>
            <a:endParaRPr lang="en-US" dirty="0">
              <a:ea typeface="+mn-lt"/>
              <a:cs typeface="+mn-lt"/>
            </a:endParaRPr>
          </a:p>
          <a:p>
            <a:pPr marL="342900" indent="-342900">
              <a:buFont typeface="Wingdings" pitchFamily="18" charset="0"/>
              <a:buChar char="Ø"/>
            </a:pPr>
            <a:r>
              <a:rPr lang="en-US" sz="2000" dirty="0">
                <a:ea typeface="+mn-lt"/>
                <a:cs typeface="+mn-lt"/>
              </a:rPr>
              <a:t> Actions to write to output data sources 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7179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BF362-B08B-AA04-702A-4B210F31D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0">
                <a:ea typeface="+mj-lt"/>
                <a:cs typeface="+mj-lt"/>
              </a:rPr>
              <a:t>An End-to-End Example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7161FF-CF8B-F37A-7639-8DD7E2E303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Consider a csv (</a:t>
            </a:r>
            <a:r>
              <a:rPr lang="en-US" dirty="0" err="1"/>
              <a:t>semistructured</a:t>
            </a:r>
            <a:r>
              <a:rPr lang="en-US" dirty="0"/>
              <a:t> data)  file of an Airline having the details of Destination and Origin countries of a flight passengers.</a:t>
            </a:r>
          </a:p>
          <a:p>
            <a:pPr>
              <a:buClr>
                <a:srgbClr val="262626"/>
              </a:buClr>
            </a:pPr>
            <a:endParaRPr lang="en-US" dirty="0"/>
          </a:p>
          <a:p>
            <a:pPr marL="0" indent="0">
              <a:buClr>
                <a:srgbClr val="262626"/>
              </a:buClr>
              <a:buNone/>
            </a:pPr>
            <a:r>
              <a:rPr lang="en-US" dirty="0">
                <a:ea typeface="+mn-lt"/>
                <a:cs typeface="+mn-lt"/>
              </a:rPr>
              <a:t>$ head /data/flight-data/csv/2015-summary.csv </a:t>
            </a:r>
          </a:p>
          <a:p>
            <a:pPr marL="0" indent="0">
              <a:buNone/>
            </a:pPr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DEST_COUNTRY_NAME, ORIGIN_COUNTRY_NAME, count </a:t>
            </a:r>
            <a:endParaRPr lang="en-US" dirty="0"/>
          </a:p>
          <a:p>
            <a:pPr>
              <a:buClr>
                <a:srgbClr val="262626"/>
              </a:buClr>
            </a:pPr>
            <a:r>
              <a:rPr lang="en-US" dirty="0">
                <a:ea typeface="+mn-lt"/>
                <a:cs typeface="+mn-lt"/>
              </a:rPr>
              <a:t>United States,Romania,15 </a:t>
            </a:r>
          </a:p>
          <a:p>
            <a:pPr>
              <a:buClr>
                <a:srgbClr val="262626"/>
              </a:buClr>
            </a:pPr>
            <a:r>
              <a:rPr lang="en-US" dirty="0">
                <a:ea typeface="+mn-lt"/>
                <a:cs typeface="+mn-lt"/>
              </a:rPr>
              <a:t>United States,Croatia,1 </a:t>
            </a:r>
            <a:endParaRPr lang="en-US">
              <a:ea typeface="+mn-lt"/>
              <a:cs typeface="+mn-lt"/>
            </a:endParaRPr>
          </a:p>
          <a:p>
            <a:pPr>
              <a:buClr>
                <a:srgbClr val="262626"/>
              </a:buClr>
            </a:pPr>
            <a:r>
              <a:rPr lang="en-US" dirty="0">
                <a:ea typeface="+mn-lt"/>
                <a:cs typeface="+mn-lt"/>
              </a:rPr>
              <a:t>United States,Ireland,344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01907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3EE1C-8998-8021-73E7-EB315CBB7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Reading a CSV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C53938-1277-88E0-3A95-38D245FC03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  <a:ea typeface="+mn-lt"/>
                <a:cs typeface="+mn-lt"/>
              </a:rPr>
              <a:t>// in Scala </a:t>
            </a:r>
          </a:p>
          <a:p>
            <a:pPr marL="0" indent="0">
              <a:buNone/>
            </a:pPr>
            <a:r>
              <a:rPr lang="en-US" sz="2400" dirty="0">
                <a:ea typeface="+mn-lt"/>
                <a:cs typeface="+mn-lt"/>
              </a:rPr>
              <a:t>       </a:t>
            </a:r>
            <a:r>
              <a:rPr lang="en-US" sz="2400" dirty="0">
                <a:solidFill>
                  <a:srgbClr val="002060"/>
                </a:solidFill>
                <a:ea typeface="+mn-lt"/>
                <a:cs typeface="+mn-lt"/>
              </a:rPr>
              <a:t>   </a:t>
            </a:r>
            <a:r>
              <a:rPr lang="en-US" sz="2400" dirty="0" err="1">
                <a:solidFill>
                  <a:srgbClr val="002060"/>
                </a:solidFill>
                <a:ea typeface="+mn-lt"/>
                <a:cs typeface="+mn-lt"/>
              </a:rPr>
              <a:t>val</a:t>
            </a:r>
            <a:r>
              <a:rPr lang="en-US" sz="2400" dirty="0">
                <a:solidFill>
                  <a:srgbClr val="002060"/>
                </a:solidFill>
                <a:ea typeface="+mn-lt"/>
                <a:cs typeface="+mn-lt"/>
              </a:rPr>
              <a:t> flightData2015 = spark .read .option("</a:t>
            </a:r>
            <a:r>
              <a:rPr lang="en-US" sz="2400" dirty="0" err="1">
                <a:solidFill>
                  <a:srgbClr val="002060"/>
                </a:solidFill>
                <a:ea typeface="+mn-lt"/>
                <a:cs typeface="+mn-lt"/>
              </a:rPr>
              <a:t>inferSchema</a:t>
            </a:r>
            <a:r>
              <a:rPr lang="en-US" sz="2400" dirty="0">
                <a:solidFill>
                  <a:srgbClr val="002060"/>
                </a:solidFill>
                <a:ea typeface="+mn-lt"/>
                <a:cs typeface="+mn-lt"/>
              </a:rPr>
              <a:t>", "true") .option("header", "true") .csv("/data/flight-data/csv/2015-summary.csv") </a:t>
            </a:r>
          </a:p>
          <a:p>
            <a:pPr marL="0" indent="0">
              <a:buNone/>
            </a:pPr>
            <a:endParaRPr lang="en-US" sz="2400" dirty="0">
              <a:solidFill>
                <a:srgbClr val="002060"/>
              </a:solidFill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  <a:ea typeface="+mn-lt"/>
                <a:cs typeface="+mn-lt"/>
              </a:rPr>
              <a:t># in Python </a:t>
            </a:r>
          </a:p>
          <a:p>
            <a:pPr marL="0" indent="0">
              <a:buNone/>
            </a:pPr>
            <a:endParaRPr lang="en-US" sz="2400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2400" dirty="0">
                <a:ea typeface="+mn-lt"/>
                <a:cs typeface="+mn-lt"/>
              </a:rPr>
              <a:t>  </a:t>
            </a:r>
            <a:r>
              <a:rPr lang="en-US" sz="2400" dirty="0">
                <a:solidFill>
                  <a:srgbClr val="002060"/>
                </a:solidFill>
                <a:ea typeface="+mn-lt"/>
                <a:cs typeface="+mn-lt"/>
              </a:rPr>
              <a:t>flightData2015 = spark\ .read\ .option("</a:t>
            </a:r>
            <a:r>
              <a:rPr lang="en-US" sz="2400" dirty="0" err="1">
                <a:solidFill>
                  <a:srgbClr val="002060"/>
                </a:solidFill>
                <a:ea typeface="+mn-lt"/>
                <a:cs typeface="+mn-lt"/>
              </a:rPr>
              <a:t>inferSchema</a:t>
            </a:r>
            <a:r>
              <a:rPr lang="en-US" sz="2400" dirty="0">
                <a:solidFill>
                  <a:srgbClr val="002060"/>
                </a:solidFill>
                <a:ea typeface="+mn-lt"/>
                <a:cs typeface="+mn-lt"/>
              </a:rPr>
              <a:t>", "true")\ .option("header", "true")\ .csv("/data/flight-data/csv/2015-summary.csv") </a:t>
            </a:r>
            <a:endParaRPr lang="en-US" sz="240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88759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52D10-FF89-57A1-2A0A-4BA6504AA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0"/>
              <a:t>An End-to-End Example</a:t>
            </a:r>
            <a:endParaRPr lang="en-US" i="0">
              <a:ea typeface="+mj-lt"/>
              <a:cs typeface="+mj-lt"/>
            </a:endParaRPr>
          </a:p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B62F6-780F-8E37-5821-A246DD486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4988" y="1717590"/>
            <a:ext cx="10058400" cy="384962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Each of these </a:t>
            </a:r>
            <a:r>
              <a:rPr lang="en-US" dirty="0" err="1">
                <a:ea typeface="+mn-lt"/>
                <a:cs typeface="+mn-lt"/>
              </a:rPr>
              <a:t>DataFrames</a:t>
            </a:r>
            <a:r>
              <a:rPr lang="en-US" dirty="0">
                <a:ea typeface="+mn-lt"/>
                <a:cs typeface="+mn-lt"/>
              </a:rPr>
              <a:t> (in Scala and Python) have a set of columns with an unspecified number of rows. 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The reason the number of rows is unspecified is because reading data is a transformation, and is therefore a lazy operation.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FF0000"/>
                </a:solidFill>
              </a:rPr>
              <a:t>Reading rows and imposing array like structure on them</a:t>
            </a:r>
          </a:p>
          <a:p>
            <a:pPr marL="0" indent="0">
              <a:buNone/>
            </a:pPr>
            <a:r>
              <a:rPr lang="en-US" sz="2400" dirty="0">
                <a:ea typeface="+mn-lt"/>
                <a:cs typeface="+mn-lt"/>
              </a:rPr>
              <a:t>      flightData2015.take(3)</a:t>
            </a: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575D7D69-375F-55D4-7EF8-D84FD2B93F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5217" y="4163811"/>
            <a:ext cx="8184523" cy="1310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7030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51F83-02FE-E2C3-A270-3D6267DA7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0">
                <a:ea typeface="+mj-lt"/>
                <a:cs typeface="+mj-lt"/>
              </a:rPr>
              <a:t>An End-to-End Example</a:t>
            </a:r>
          </a:p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7E6097-ADCF-26E6-5D8A-6E7DF156DF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0941" y="1716754"/>
            <a:ext cx="10058400" cy="384962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FF0000"/>
                </a:solidFill>
                <a:ea typeface="+mn-lt"/>
                <a:cs typeface="+mn-lt"/>
              </a:rPr>
              <a:t>Sort our data according to the count column.</a:t>
            </a:r>
            <a:endParaRPr lang="en-US" sz="2800" dirty="0">
              <a:solidFill>
                <a:srgbClr val="FF0000"/>
              </a:solidFill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47D5F286-14EB-91CB-8B33-DCCD5F2C7A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6372" y="2840275"/>
            <a:ext cx="5909256" cy="178919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7C9FB03-4408-3728-CF40-D9C38F8B14C1}"/>
              </a:ext>
            </a:extLst>
          </p:cNvPr>
          <p:cNvSpPr txBox="1"/>
          <p:nvPr/>
        </p:nvSpPr>
        <p:spPr>
          <a:xfrm>
            <a:off x="7987048" y="2717442"/>
            <a:ext cx="3719847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Wingdings"/>
              <a:buChar char="Ø"/>
            </a:pPr>
            <a:r>
              <a:rPr lang="en-US" dirty="0"/>
              <a:t>Sort does not modify the </a:t>
            </a:r>
            <a:r>
              <a:rPr lang="en-US" dirty="0" err="1"/>
              <a:t>DataFrame</a:t>
            </a:r>
            <a:r>
              <a:rPr lang="en-US" dirty="0"/>
              <a:t>. </a:t>
            </a:r>
            <a:endParaRPr lang="en-US"/>
          </a:p>
          <a:p>
            <a:pPr marL="342900" indent="-342900">
              <a:buFont typeface="Wingdings"/>
              <a:buChar char="Ø"/>
            </a:pPr>
            <a:endParaRPr lang="en-US" dirty="0"/>
          </a:p>
          <a:p>
            <a:pPr marL="342900" indent="-342900">
              <a:buFont typeface="Wingdings"/>
              <a:buChar char="Ø"/>
            </a:pPr>
            <a:r>
              <a:rPr lang="en-US" dirty="0"/>
              <a:t>We use sort as a transformation that returns a new </a:t>
            </a:r>
            <a:r>
              <a:rPr lang="en-US" dirty="0" err="1"/>
              <a:t>DataFrame</a:t>
            </a:r>
            <a:r>
              <a:rPr lang="en-US" dirty="0"/>
              <a:t> by transforming the previous </a:t>
            </a:r>
            <a:r>
              <a:rPr lang="en-US" dirty="0" err="1"/>
              <a:t>DataFrame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72704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974A6-01BE-1161-2647-CB9BDCB7B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0"/>
              <a:t>An End-to-End Example</a:t>
            </a:r>
            <a:endParaRPr lang="en-US" i="0">
              <a:ea typeface="+mj-lt"/>
              <a:cs typeface="+mj-lt"/>
            </a:endParaRPr>
          </a:p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B09EB9-FC5A-823B-3C55-FB42CCAB4A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0208" y="1716754"/>
            <a:ext cx="10058400" cy="384962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FF0000"/>
                </a:solidFill>
              </a:rPr>
              <a:t>Explain plan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2060"/>
                </a:solidFill>
                <a:ea typeface="+mn-lt"/>
                <a:cs typeface="+mn-lt"/>
              </a:rPr>
              <a:t>flightData2015.sort("count").explain()</a:t>
            </a:r>
            <a:endParaRPr lang="en-US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sz="2800" dirty="0">
                <a:ea typeface="+mn-lt"/>
                <a:cs typeface="+mn-lt"/>
              </a:rPr>
              <a:t>= </a:t>
            </a:r>
            <a:r>
              <a:rPr lang="en-US" sz="2000" dirty="0">
                <a:ea typeface="+mn-lt"/>
                <a:cs typeface="+mn-lt"/>
              </a:rPr>
              <a:t>Physical Plan ==</a:t>
            </a:r>
          </a:p>
          <a:p>
            <a:pPr marL="0" indent="0">
              <a:buNone/>
            </a:pPr>
            <a:r>
              <a:rPr lang="en-US" sz="2000" dirty="0">
                <a:ea typeface="+mn-lt"/>
                <a:cs typeface="+mn-lt"/>
              </a:rPr>
              <a:t> *</a:t>
            </a:r>
            <a:r>
              <a:rPr lang="en-US" sz="2000" dirty="0">
                <a:solidFill>
                  <a:srgbClr val="FF0000"/>
                </a:solidFill>
                <a:ea typeface="+mn-lt"/>
                <a:cs typeface="+mn-lt"/>
              </a:rPr>
              <a:t>Sort</a:t>
            </a:r>
            <a:r>
              <a:rPr lang="en-US" sz="2000" dirty="0">
                <a:ea typeface="+mn-lt"/>
                <a:cs typeface="+mn-lt"/>
              </a:rPr>
              <a:t> [count#195 ASC NULLS FIRST], true, 0 </a:t>
            </a:r>
          </a:p>
          <a:p>
            <a:pPr marL="0" indent="0">
              <a:buNone/>
            </a:pPr>
            <a:r>
              <a:rPr lang="en-US" sz="2000" dirty="0">
                <a:ea typeface="+mn-lt"/>
                <a:cs typeface="+mn-lt"/>
              </a:rPr>
              <a:t> +- </a:t>
            </a:r>
            <a:r>
              <a:rPr lang="en-US" sz="2000" dirty="0">
                <a:solidFill>
                  <a:srgbClr val="FF0000"/>
                </a:solidFill>
                <a:ea typeface="+mn-lt"/>
                <a:cs typeface="+mn-lt"/>
              </a:rPr>
              <a:t>Exchange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rangepartitioning</a:t>
            </a:r>
            <a:r>
              <a:rPr lang="en-US" sz="2000" dirty="0">
                <a:ea typeface="+mn-lt"/>
                <a:cs typeface="+mn-lt"/>
              </a:rPr>
              <a:t>(count#195 ASC NULLS FIRST, 200) </a:t>
            </a:r>
          </a:p>
          <a:p>
            <a:pPr marL="0" indent="0">
              <a:buNone/>
            </a:pPr>
            <a:r>
              <a:rPr lang="en-US" sz="2000" dirty="0">
                <a:ea typeface="+mn-lt"/>
                <a:cs typeface="+mn-lt"/>
              </a:rPr>
              <a:t>+- *</a:t>
            </a:r>
            <a:r>
              <a:rPr lang="en-US" sz="2000" dirty="0" err="1">
                <a:solidFill>
                  <a:srgbClr val="FF0000"/>
                </a:solidFill>
                <a:ea typeface="+mn-lt"/>
                <a:cs typeface="+mn-lt"/>
              </a:rPr>
              <a:t>FileScan</a:t>
            </a:r>
            <a:r>
              <a:rPr lang="en-US" sz="2000" dirty="0">
                <a:ea typeface="+mn-lt"/>
                <a:cs typeface="+mn-lt"/>
              </a:rPr>
              <a:t> csv [DEST_COUNTRY_NAME#193,ORIGIN_COUNTRY_NAME#194,count#195] ...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1251445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C4DB0-EF2F-E711-044C-F67156613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781319"/>
          </a:xfrm>
        </p:spPr>
        <p:txBody>
          <a:bodyPr/>
          <a:lstStyle/>
          <a:p>
            <a:r>
              <a:rPr lang="en-US" i="0">
                <a:ea typeface="+mj-lt"/>
                <a:cs typeface="+mj-lt"/>
              </a:rPr>
              <a:t>An End-to-End Example</a:t>
            </a:r>
          </a:p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99F700-1AE1-AC13-837D-D4C90BA8D8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859" y="1678446"/>
            <a:ext cx="6002216" cy="4030093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Above shown execution plan will be executed upon applying an action 'take' 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By default, when we perform a shuffle, Spark outputs 200 shuffle partitions. 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But we can change the no: by configuring</a:t>
            </a:r>
            <a:endParaRPr lang="en-US" dirty="0"/>
          </a:p>
          <a:p>
            <a:pPr marL="0" indent="0">
              <a:buNone/>
            </a:pPr>
            <a:r>
              <a:rPr lang="en-US" sz="2400" dirty="0" err="1">
                <a:solidFill>
                  <a:srgbClr val="002060"/>
                </a:solidFill>
                <a:ea typeface="+mn-lt"/>
                <a:cs typeface="+mn-lt"/>
              </a:rPr>
              <a:t>spark.conf.set</a:t>
            </a:r>
            <a:r>
              <a:rPr lang="en-US" sz="2400" dirty="0">
                <a:solidFill>
                  <a:srgbClr val="002060"/>
                </a:solidFill>
                <a:ea typeface="+mn-lt"/>
                <a:cs typeface="+mn-lt"/>
              </a:rPr>
              <a:t>("</a:t>
            </a:r>
            <a:r>
              <a:rPr lang="en-US" sz="2400" dirty="0" err="1">
                <a:solidFill>
                  <a:srgbClr val="002060"/>
                </a:solidFill>
                <a:ea typeface="+mn-lt"/>
                <a:cs typeface="+mn-lt"/>
              </a:rPr>
              <a:t>spark.sql.shuffle.partitions</a:t>
            </a:r>
            <a:r>
              <a:rPr lang="en-US" sz="2400" dirty="0">
                <a:solidFill>
                  <a:srgbClr val="002060"/>
                </a:solidFill>
                <a:ea typeface="+mn-lt"/>
                <a:cs typeface="+mn-lt"/>
              </a:rPr>
              <a:t>", "5")  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2060"/>
                </a:solidFill>
                <a:ea typeface="+mn-lt"/>
                <a:cs typeface="+mn-lt"/>
              </a:rPr>
              <a:t>flightData2015.sort("count").take(2) 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2060"/>
                </a:solidFill>
                <a:ea typeface="+mn-lt"/>
                <a:cs typeface="+mn-lt"/>
              </a:rPr>
              <a:t>... Array([United States,Singapore,1], [</a:t>
            </a:r>
            <a:r>
              <a:rPr lang="en-US" sz="2400" dirty="0" err="1">
                <a:solidFill>
                  <a:srgbClr val="002060"/>
                </a:solidFill>
                <a:ea typeface="+mn-lt"/>
                <a:cs typeface="+mn-lt"/>
              </a:rPr>
              <a:t>Moldova,United</a:t>
            </a:r>
            <a:r>
              <a:rPr lang="en-US" sz="2400" dirty="0">
                <a:solidFill>
                  <a:srgbClr val="002060"/>
                </a:solidFill>
                <a:ea typeface="+mn-lt"/>
                <a:cs typeface="+mn-lt"/>
              </a:rPr>
              <a:t> States,1])</a:t>
            </a:r>
          </a:p>
          <a:p>
            <a:pPr marL="0" indent="0">
              <a:buNone/>
            </a:pPr>
            <a:endParaRPr lang="en-US" sz="2400" dirty="0">
              <a:solidFill>
                <a:srgbClr val="002060"/>
              </a:solidFill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4A686E80-26BE-B318-C90D-3B33F2F23E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4819" y="2084255"/>
            <a:ext cx="5314351" cy="2548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1843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64DFA-825E-5BB4-D840-3F822CC8E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DataFrames and 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B305D6-0825-4105-D6DA-074508568D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A user can express your business logic in SQL or </a:t>
            </a:r>
            <a:r>
              <a:rPr lang="en-US" dirty="0" err="1">
                <a:ea typeface="+mn-lt"/>
                <a:cs typeface="+mn-lt"/>
              </a:rPr>
              <a:t>DataFrames</a:t>
            </a:r>
            <a:r>
              <a:rPr lang="en-US" dirty="0">
                <a:ea typeface="+mn-lt"/>
                <a:cs typeface="+mn-lt"/>
              </a:rPr>
              <a:t> (either in R, Python, Scala, or Java) </a:t>
            </a:r>
          </a:p>
          <a:p>
            <a:pPr>
              <a:buClr>
                <a:srgbClr val="262626"/>
              </a:buClr>
            </a:pPr>
            <a:r>
              <a:rPr lang="en-US" dirty="0">
                <a:ea typeface="+mn-lt"/>
                <a:cs typeface="+mn-lt"/>
              </a:rPr>
              <a:t> Spark will compile that logic down to an underlying plan before actually executing your code</a:t>
            </a:r>
          </a:p>
          <a:p>
            <a:pPr>
              <a:buClr>
                <a:srgbClr val="262626"/>
              </a:buClr>
            </a:pPr>
            <a:r>
              <a:rPr lang="en-US" dirty="0">
                <a:ea typeface="+mn-lt"/>
                <a:cs typeface="+mn-lt"/>
              </a:rPr>
              <a:t>With Spark SQL, you can register any </a:t>
            </a:r>
            <a:r>
              <a:rPr lang="en-US" dirty="0" err="1">
                <a:ea typeface="+mn-lt"/>
                <a:cs typeface="+mn-lt"/>
              </a:rPr>
              <a:t>DataFrame</a:t>
            </a:r>
            <a:r>
              <a:rPr lang="en-US" dirty="0">
                <a:ea typeface="+mn-lt"/>
                <a:cs typeface="+mn-lt"/>
              </a:rPr>
              <a:t> as a table or view (a temporary table) and query it using pure SQL.</a:t>
            </a:r>
          </a:p>
          <a:p>
            <a:pPr marL="0" indent="0">
              <a:buClr>
                <a:srgbClr val="262626"/>
              </a:buClr>
              <a:buNone/>
            </a:pPr>
            <a:r>
              <a:rPr lang="en-US" dirty="0"/>
              <a:t>        Ex:</a:t>
            </a:r>
          </a:p>
          <a:p>
            <a:pPr marL="0" indent="0">
              <a:buClr>
                <a:srgbClr val="262626"/>
              </a:buClr>
              <a:buNone/>
            </a:pPr>
            <a:r>
              <a:rPr lang="en-US" dirty="0"/>
              <a:t>                   </a:t>
            </a:r>
            <a:r>
              <a:rPr lang="en-US" dirty="0">
                <a:solidFill>
                  <a:srgbClr val="002060"/>
                </a:solidFill>
              </a:rPr>
              <a:t> </a:t>
            </a:r>
            <a:r>
              <a:rPr lang="en-US" dirty="0">
                <a:solidFill>
                  <a:srgbClr val="002060"/>
                </a:solidFill>
                <a:ea typeface="+mn-lt"/>
                <a:cs typeface="+mn-lt"/>
              </a:rPr>
              <a:t>flightData2015.createOrReplaceTempView("flight_data_2015") </a:t>
            </a: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General SQL queries can be applied upon this converted  data by using a spark session variable Spark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A SQL query against a </a:t>
            </a:r>
            <a:r>
              <a:rPr lang="en-US" dirty="0" err="1">
                <a:ea typeface="+mn-lt"/>
                <a:cs typeface="+mn-lt"/>
              </a:rPr>
              <a:t>DataFrame</a:t>
            </a:r>
            <a:r>
              <a:rPr lang="en-US" dirty="0">
                <a:ea typeface="+mn-lt"/>
                <a:cs typeface="+mn-lt"/>
              </a:rPr>
              <a:t> returns another </a:t>
            </a:r>
            <a:r>
              <a:rPr lang="en-US" dirty="0" err="1">
                <a:ea typeface="+mn-lt"/>
                <a:cs typeface="+mn-lt"/>
              </a:rPr>
              <a:t>DataFrame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 err="1"/>
          </a:p>
        </p:txBody>
      </p:sp>
    </p:spTree>
    <p:extLst>
      <p:ext uri="{BB962C8B-B14F-4D97-AF65-F5344CB8AC3E}">
        <p14:creationId xmlns:p14="http://schemas.microsoft.com/office/powerpoint/2010/main" val="39153169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BC9AC-A991-68AF-1054-572C29D78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Dataframe Querying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F4758-593A-2775-2FA1-C11EFA30A2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// in Scala </a:t>
            </a:r>
            <a:endParaRPr lang="en-US" dirty="0"/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     </a:t>
            </a:r>
            <a:r>
              <a:rPr lang="en-US" dirty="0" err="1">
                <a:ea typeface="+mn-lt"/>
                <a:cs typeface="+mn-lt"/>
              </a:rPr>
              <a:t>val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sqlWay</a:t>
            </a:r>
            <a:r>
              <a:rPr lang="en-US" dirty="0">
                <a:ea typeface="+mn-lt"/>
                <a:cs typeface="+mn-lt"/>
              </a:rPr>
              <a:t> = </a:t>
            </a:r>
            <a:r>
              <a:rPr lang="en-US" dirty="0" err="1">
                <a:ea typeface="+mn-lt"/>
                <a:cs typeface="+mn-lt"/>
              </a:rPr>
              <a:t>spark.sql</a:t>
            </a:r>
            <a:r>
              <a:rPr lang="en-US" dirty="0">
                <a:ea typeface="+mn-lt"/>
                <a:cs typeface="+mn-lt"/>
              </a:rPr>
              <a:t>(""" SELECT DEST_COUNTRY_NAME, count(1) 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      FROM flight_data_2015 GROUP BY DEST_COUNTRY_NAME """) </a:t>
            </a:r>
          </a:p>
          <a:p>
            <a:pPr marL="0" indent="0">
              <a:buNone/>
            </a:pPr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     </a:t>
            </a:r>
            <a:r>
              <a:rPr lang="en-US" dirty="0" err="1">
                <a:ea typeface="+mn-lt"/>
                <a:cs typeface="+mn-lt"/>
              </a:rPr>
              <a:t>val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dataFrameWay</a:t>
            </a:r>
            <a:r>
              <a:rPr lang="en-US" dirty="0">
                <a:ea typeface="+mn-lt"/>
                <a:cs typeface="+mn-lt"/>
              </a:rPr>
              <a:t> = flightData2015 .</a:t>
            </a:r>
            <a:r>
              <a:rPr lang="en-US" dirty="0" err="1">
                <a:ea typeface="+mn-lt"/>
                <a:cs typeface="+mn-lt"/>
              </a:rPr>
              <a:t>groupBy</a:t>
            </a:r>
            <a:r>
              <a:rPr lang="en-US" dirty="0">
                <a:ea typeface="+mn-lt"/>
                <a:cs typeface="+mn-lt"/>
              </a:rPr>
              <a:t>('DEST_COUNTRY_NAME) .count() 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     </a:t>
            </a:r>
            <a:r>
              <a:rPr lang="en-US" dirty="0" err="1">
                <a:ea typeface="+mn-lt"/>
                <a:cs typeface="+mn-lt"/>
              </a:rPr>
              <a:t>sqlWay.explain</a:t>
            </a:r>
            <a:r>
              <a:rPr lang="en-US" dirty="0">
                <a:ea typeface="+mn-lt"/>
                <a:cs typeface="+mn-lt"/>
              </a:rPr>
              <a:t> 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      </a:t>
            </a:r>
            <a:r>
              <a:rPr lang="en-US" dirty="0" err="1">
                <a:ea typeface="+mn-lt"/>
                <a:cs typeface="+mn-lt"/>
              </a:rPr>
              <a:t>dataFrameWay.explain</a:t>
            </a:r>
          </a:p>
        </p:txBody>
      </p:sp>
    </p:spTree>
    <p:extLst>
      <p:ext uri="{BB962C8B-B14F-4D97-AF65-F5344CB8AC3E}">
        <p14:creationId xmlns:p14="http://schemas.microsoft.com/office/powerpoint/2010/main" val="2181792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D69D6-09F3-0750-2CB7-58501D837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Spark Application Architecture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DDAC635E-7CE0-1C98-D14E-73D50842E6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8654" y="1717419"/>
            <a:ext cx="7025424" cy="4635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9474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ED21797-BDED-DE94-FF73-DD472791A09A}"/>
              </a:ext>
            </a:extLst>
          </p:cNvPr>
          <p:cNvSpPr txBox="1"/>
          <p:nvPr/>
        </p:nvSpPr>
        <p:spPr>
          <a:xfrm>
            <a:off x="1781908" y="855785"/>
            <a:ext cx="8628184" cy="443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                               == Physical Plan ==</a:t>
            </a:r>
          </a:p>
          <a:p>
            <a:pPr>
              <a:lnSpc>
                <a:spcPct val="150000"/>
              </a:lnSpc>
            </a:pPr>
            <a:r>
              <a:rPr lang="en-US" dirty="0"/>
              <a:t> </a:t>
            </a:r>
            <a:r>
              <a:rPr lang="en-US" sz="1600" dirty="0"/>
              <a:t>*</a:t>
            </a:r>
            <a:r>
              <a:rPr lang="en-US" sz="1600" dirty="0" err="1">
                <a:solidFill>
                  <a:srgbClr val="FF0000"/>
                </a:solidFill>
              </a:rPr>
              <a:t>HashAggregate</a:t>
            </a:r>
            <a:r>
              <a:rPr lang="en-US" sz="1600" dirty="0"/>
              <a:t>(keys=[DEST_COUNTRY_NAME#182], functions=[count(1)])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    +- </a:t>
            </a:r>
            <a:r>
              <a:rPr lang="en-US" sz="1600" dirty="0">
                <a:solidFill>
                  <a:srgbClr val="FF0000"/>
                </a:solidFill>
              </a:rPr>
              <a:t>Exchange</a:t>
            </a:r>
            <a:r>
              <a:rPr lang="en-US" sz="1600" dirty="0"/>
              <a:t> </a:t>
            </a:r>
            <a:r>
              <a:rPr lang="en-US" sz="1600" dirty="0" err="1"/>
              <a:t>hashpartitioning</a:t>
            </a:r>
            <a:r>
              <a:rPr lang="en-US" sz="1600" dirty="0"/>
              <a:t>(DEST_COUNTRY_NAME#182, 5) 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         +- *</a:t>
            </a:r>
            <a:r>
              <a:rPr lang="en-US" sz="1600" dirty="0" err="1">
                <a:solidFill>
                  <a:srgbClr val="FF0000"/>
                </a:solidFill>
              </a:rPr>
              <a:t>HashAggregate</a:t>
            </a:r>
            <a:r>
              <a:rPr lang="en-US" sz="1600" dirty="0"/>
              <a:t>(keys=[DEST_COUNTRY_NAME#182], functions=[</a:t>
            </a:r>
            <a:r>
              <a:rPr lang="en-US" sz="1600" dirty="0" err="1"/>
              <a:t>partial_count</a:t>
            </a:r>
            <a:r>
              <a:rPr lang="en-US" sz="1600" dirty="0"/>
              <a:t>(1)]) 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             +- *</a:t>
            </a:r>
            <a:r>
              <a:rPr lang="en-US" sz="1600" dirty="0" err="1">
                <a:solidFill>
                  <a:srgbClr val="FF0000"/>
                </a:solidFill>
              </a:rPr>
              <a:t>FileScan</a:t>
            </a:r>
            <a:r>
              <a:rPr lang="en-US" sz="1600" dirty="0"/>
              <a:t> csv [DEST_COUNTRY_NAME#182] ... </a:t>
            </a:r>
            <a:endParaRPr lang="en-US"/>
          </a:p>
          <a:p>
            <a:pPr>
              <a:lnSpc>
                <a:spcPct val="150000"/>
              </a:lnSpc>
            </a:pPr>
            <a:endParaRPr lang="en-US" sz="1600" dirty="0"/>
          </a:p>
          <a:p>
            <a:pPr>
              <a:lnSpc>
                <a:spcPct val="150000"/>
              </a:lnSpc>
            </a:pPr>
            <a:r>
              <a:rPr lang="en-US" dirty="0"/>
              <a:t>                                == Physical Plan ==</a:t>
            </a:r>
          </a:p>
          <a:p>
            <a:pPr>
              <a:lnSpc>
                <a:spcPct val="150000"/>
              </a:lnSpc>
            </a:pPr>
            <a:r>
              <a:rPr lang="en-US" dirty="0"/>
              <a:t> *</a:t>
            </a:r>
            <a:r>
              <a:rPr lang="en-US" dirty="0" err="1">
                <a:solidFill>
                  <a:srgbClr val="FF0000"/>
                </a:solidFill>
              </a:rPr>
              <a:t>HashAggregate</a:t>
            </a:r>
            <a:r>
              <a:rPr lang="en-US" dirty="0"/>
              <a:t>(keys=[DEST_COUNTRY_NAME#182], functions=[count(1)]) </a:t>
            </a:r>
          </a:p>
          <a:p>
            <a:pPr>
              <a:lnSpc>
                <a:spcPct val="150000"/>
              </a:lnSpc>
            </a:pPr>
            <a:r>
              <a:rPr lang="en-US" dirty="0"/>
              <a:t>    +- </a:t>
            </a:r>
            <a:r>
              <a:rPr lang="en-US" dirty="0">
                <a:solidFill>
                  <a:srgbClr val="FF0000"/>
                </a:solidFill>
              </a:rPr>
              <a:t>Exchange</a:t>
            </a:r>
            <a:r>
              <a:rPr lang="en-US" dirty="0"/>
              <a:t> </a:t>
            </a:r>
            <a:r>
              <a:rPr lang="en-US" dirty="0" err="1"/>
              <a:t>hashpartitioning</a:t>
            </a:r>
            <a:r>
              <a:rPr lang="en-US" dirty="0"/>
              <a:t>(DEST_COUNTRY_NAME#182, 5)</a:t>
            </a:r>
          </a:p>
          <a:p>
            <a:pPr>
              <a:lnSpc>
                <a:spcPct val="150000"/>
              </a:lnSpc>
            </a:pPr>
            <a:r>
              <a:rPr lang="en-US" dirty="0"/>
              <a:t>      +- *</a:t>
            </a:r>
            <a:r>
              <a:rPr lang="en-US" dirty="0" err="1">
                <a:solidFill>
                  <a:srgbClr val="FF0000"/>
                </a:solidFill>
              </a:rPr>
              <a:t>HashAggregate</a:t>
            </a:r>
            <a:r>
              <a:rPr lang="en-US" dirty="0"/>
              <a:t>(keys=[DEST_COUNTRY_NAME#182], functions=[</a:t>
            </a:r>
            <a:r>
              <a:rPr lang="en-US" dirty="0" err="1"/>
              <a:t>partial_count</a:t>
            </a:r>
            <a:r>
              <a:rPr lang="en-US" dirty="0"/>
              <a:t>(1)]) </a:t>
            </a:r>
          </a:p>
          <a:p>
            <a:pPr>
              <a:lnSpc>
                <a:spcPct val="150000"/>
              </a:lnSpc>
            </a:pPr>
            <a:r>
              <a:rPr lang="en-US" dirty="0"/>
              <a:t>       +- *</a:t>
            </a:r>
            <a:r>
              <a:rPr lang="en-US" dirty="0" err="1">
                <a:solidFill>
                  <a:srgbClr val="FF0000"/>
                </a:solidFill>
              </a:rPr>
              <a:t>FileScan</a:t>
            </a:r>
            <a:r>
              <a:rPr lang="en-US" dirty="0"/>
              <a:t> csv [DEST_COUNTRY_NAME#182] ..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0118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5C6A8-2075-AD20-594A-FDF061E2B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Example Dataframe Querying</a:t>
            </a:r>
            <a:endParaRPr lang="en-US" i="0">
              <a:ea typeface="+mj-lt"/>
              <a:cs typeface="+mj-lt"/>
            </a:endParaRPr>
          </a:p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1A6D4-1B03-088A-3FD0-4D089DF824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8185" y="1481797"/>
            <a:ext cx="10058400" cy="4728854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We will use the max function, to establish the maximum number of flights to and from any given location</a:t>
            </a:r>
          </a:p>
          <a:p>
            <a:pPr marL="0" indent="0">
              <a:buNone/>
            </a:pPr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02060"/>
                </a:solidFill>
                <a:ea typeface="+mn-lt"/>
                <a:cs typeface="+mn-lt"/>
              </a:rPr>
              <a:t>SQL</a:t>
            </a:r>
          </a:p>
          <a:p>
            <a:pPr marL="0" indent="0">
              <a:buNone/>
            </a:pPr>
            <a:r>
              <a:rPr lang="en-US" sz="2800" dirty="0">
                <a:ea typeface="+mn-lt"/>
                <a:cs typeface="+mn-lt"/>
              </a:rPr>
              <a:t>            </a:t>
            </a:r>
            <a:r>
              <a:rPr lang="en-US" sz="2800" dirty="0">
                <a:solidFill>
                  <a:srgbClr val="FF0000"/>
                </a:solidFill>
                <a:ea typeface="+mn-lt"/>
                <a:cs typeface="+mn-lt"/>
              </a:rPr>
              <a:t> </a:t>
            </a:r>
            <a:r>
              <a:rPr lang="en-US" sz="2800" dirty="0" err="1">
                <a:solidFill>
                  <a:srgbClr val="FF0000"/>
                </a:solidFill>
                <a:ea typeface="+mn-lt"/>
                <a:cs typeface="+mn-lt"/>
              </a:rPr>
              <a:t>spark.sql</a:t>
            </a:r>
            <a:r>
              <a:rPr lang="en-US" sz="2800" dirty="0">
                <a:solidFill>
                  <a:srgbClr val="FF0000"/>
                </a:solidFill>
                <a:ea typeface="+mn-lt"/>
                <a:cs typeface="+mn-lt"/>
              </a:rPr>
              <a:t>("SELECT max(count) from flight_data_2015").take(1)</a:t>
            </a:r>
          </a:p>
          <a:p>
            <a:pPr marL="0" indent="0">
              <a:buNone/>
            </a:pPr>
            <a:endParaRPr lang="en-US" sz="2800" dirty="0">
              <a:solidFill>
                <a:srgbClr val="FF0000"/>
              </a:solidFill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2800" dirty="0" err="1">
                <a:solidFill>
                  <a:srgbClr val="002060"/>
                </a:solidFill>
                <a:ea typeface="+mn-lt"/>
                <a:cs typeface="+mn-lt"/>
              </a:rPr>
              <a:t>DataFrame</a:t>
            </a:r>
            <a:r>
              <a:rPr lang="en-US" sz="2800" dirty="0">
                <a:solidFill>
                  <a:srgbClr val="002060"/>
                </a:solidFill>
                <a:ea typeface="+mn-lt"/>
                <a:cs typeface="+mn-lt"/>
              </a:rPr>
              <a:t> 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ea typeface="+mn-lt"/>
                <a:cs typeface="+mn-lt"/>
              </a:rPr>
              <a:t>          </a:t>
            </a:r>
            <a:r>
              <a:rPr lang="en-US" sz="2400" dirty="0">
                <a:solidFill>
                  <a:srgbClr val="FF0000"/>
                </a:solidFill>
                <a:ea typeface="+mn-lt"/>
                <a:cs typeface="+mn-lt"/>
              </a:rPr>
              <a:t>  </a:t>
            </a:r>
            <a:r>
              <a:rPr lang="en-US" sz="2800" dirty="0">
                <a:solidFill>
                  <a:srgbClr val="FF0000"/>
                </a:solidFill>
                <a:ea typeface="+mn-lt"/>
                <a:cs typeface="+mn-lt"/>
              </a:rPr>
              <a:t>// in Scala </a:t>
            </a:r>
          </a:p>
          <a:p>
            <a:pPr marL="0" indent="0">
              <a:buNone/>
            </a:pPr>
            <a:r>
              <a:rPr lang="en-US" sz="2800" dirty="0">
                <a:ea typeface="+mn-lt"/>
                <a:cs typeface="+mn-lt"/>
              </a:rPr>
              <a:t>               import </a:t>
            </a:r>
            <a:r>
              <a:rPr lang="en-US" sz="2800" dirty="0" err="1">
                <a:ea typeface="+mn-lt"/>
                <a:cs typeface="+mn-lt"/>
              </a:rPr>
              <a:t>org.apache.spark.sql.functions.max</a:t>
            </a:r>
            <a:r>
              <a:rPr lang="en-US" sz="2800" dirty="0">
                <a:ea typeface="+mn-lt"/>
                <a:cs typeface="+mn-lt"/>
              </a:rPr>
              <a:t> </a:t>
            </a:r>
          </a:p>
          <a:p>
            <a:pPr marL="0" indent="0">
              <a:buNone/>
            </a:pPr>
            <a:r>
              <a:rPr lang="en-US" sz="2800" dirty="0">
                <a:ea typeface="+mn-lt"/>
                <a:cs typeface="+mn-lt"/>
              </a:rPr>
              <a:t>               flightData2015.select(max("count")).take(1) </a:t>
            </a:r>
          </a:p>
          <a:p>
            <a:pPr marL="0" indent="0">
              <a:buNone/>
            </a:pPr>
            <a:r>
              <a:rPr lang="en-US" sz="2800" dirty="0">
                <a:ea typeface="+mn-lt"/>
                <a:cs typeface="+mn-lt"/>
              </a:rPr>
              <a:t>           </a:t>
            </a:r>
            <a:r>
              <a:rPr lang="en-US" sz="2800" dirty="0">
                <a:solidFill>
                  <a:srgbClr val="FF0000"/>
                </a:solidFill>
                <a:ea typeface="+mn-lt"/>
                <a:cs typeface="+mn-lt"/>
              </a:rPr>
              <a:t># in Python </a:t>
            </a:r>
          </a:p>
          <a:p>
            <a:pPr marL="0" indent="0">
              <a:buNone/>
            </a:pPr>
            <a:r>
              <a:rPr lang="en-US" sz="2800" dirty="0">
                <a:ea typeface="+mn-lt"/>
                <a:cs typeface="+mn-lt"/>
              </a:rPr>
              <a:t>              from </a:t>
            </a:r>
            <a:r>
              <a:rPr lang="en-US" sz="2800" dirty="0" err="1">
                <a:ea typeface="+mn-lt"/>
                <a:cs typeface="+mn-lt"/>
              </a:rPr>
              <a:t>pyspark.sql.functions</a:t>
            </a:r>
            <a:r>
              <a:rPr lang="en-US" sz="2800" dirty="0">
                <a:ea typeface="+mn-lt"/>
                <a:cs typeface="+mn-lt"/>
              </a:rPr>
              <a:t> import max</a:t>
            </a:r>
          </a:p>
          <a:p>
            <a:pPr marL="0" indent="0">
              <a:buNone/>
            </a:pPr>
            <a:r>
              <a:rPr lang="en-US" sz="2800" dirty="0">
                <a:ea typeface="+mn-lt"/>
                <a:cs typeface="+mn-lt"/>
              </a:rPr>
              <a:t>              flightData2015.select(max("count")).take(1) 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6448603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C2372-28A9-15D1-69D6-AD6D2D2E2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854990"/>
          </a:xfrm>
        </p:spPr>
        <p:txBody>
          <a:bodyPr/>
          <a:lstStyle/>
          <a:p>
            <a:r>
              <a:rPr lang="en-US"/>
              <a:t>Example Dataframe Querying-  SQL</a:t>
            </a:r>
            <a:endParaRPr lang="en-US" i="0">
              <a:ea typeface="+mj-lt"/>
              <a:cs typeface="+mj-lt"/>
            </a:endParaRPr>
          </a:p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6F6830-7DB4-EF35-2A3E-B2FDDA834A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8185" y="1575582"/>
            <a:ext cx="10058400" cy="470540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ea typeface="+mn-lt"/>
                <a:cs typeface="+mn-lt"/>
              </a:rPr>
              <a:t>// in Scala </a:t>
            </a:r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        </a:t>
            </a:r>
            <a:r>
              <a:rPr lang="en-US" dirty="0">
                <a:solidFill>
                  <a:srgbClr val="002060"/>
                </a:solidFill>
                <a:ea typeface="+mn-lt"/>
                <a:cs typeface="+mn-lt"/>
              </a:rPr>
              <a:t> </a:t>
            </a:r>
            <a:r>
              <a:rPr lang="en-US" dirty="0" err="1">
                <a:solidFill>
                  <a:srgbClr val="002060"/>
                </a:solidFill>
                <a:ea typeface="+mn-lt"/>
                <a:cs typeface="+mn-lt"/>
              </a:rPr>
              <a:t>val</a:t>
            </a:r>
            <a:r>
              <a:rPr lang="en-US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rgbClr val="002060"/>
                </a:solidFill>
                <a:ea typeface="+mn-lt"/>
                <a:cs typeface="+mn-lt"/>
              </a:rPr>
              <a:t>maxSql</a:t>
            </a:r>
            <a:r>
              <a:rPr lang="en-US" dirty="0">
                <a:solidFill>
                  <a:srgbClr val="002060"/>
                </a:solidFill>
                <a:ea typeface="+mn-lt"/>
                <a:cs typeface="+mn-lt"/>
              </a:rPr>
              <a:t> = </a:t>
            </a:r>
            <a:r>
              <a:rPr lang="en-US" dirty="0" err="1">
                <a:solidFill>
                  <a:srgbClr val="002060"/>
                </a:solidFill>
                <a:ea typeface="+mn-lt"/>
                <a:cs typeface="+mn-lt"/>
              </a:rPr>
              <a:t>spark.sql</a:t>
            </a:r>
            <a:r>
              <a:rPr lang="en-US" dirty="0">
                <a:solidFill>
                  <a:srgbClr val="002060"/>
                </a:solidFill>
                <a:ea typeface="+mn-lt"/>
                <a:cs typeface="+mn-lt"/>
              </a:rPr>
              <a:t>(""" SELECT DEST_COUNTRY_NAME, sum(count) as </a:t>
            </a:r>
            <a:r>
              <a:rPr lang="en-US" dirty="0" err="1">
                <a:solidFill>
                  <a:srgbClr val="002060"/>
                </a:solidFill>
                <a:ea typeface="+mn-lt"/>
                <a:cs typeface="+mn-lt"/>
              </a:rPr>
              <a:t>destination_total</a:t>
            </a:r>
            <a:r>
              <a:rPr lang="en-US" dirty="0">
                <a:solidFill>
                  <a:srgbClr val="002060"/>
                </a:solidFill>
                <a:ea typeface="+mn-lt"/>
                <a:cs typeface="+mn-lt"/>
              </a:rPr>
              <a:t> FROM flight_data_2015 GROUP BY DEST_COUNTRY_NAME ORDER BY sum(count) DESC LIMIT 5 """)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2060"/>
                </a:solidFill>
                <a:ea typeface="+mn-lt"/>
                <a:cs typeface="+mn-lt"/>
              </a:rPr>
              <a:t>maxSql.show</a:t>
            </a:r>
            <a:r>
              <a:rPr lang="en-US" dirty="0">
                <a:solidFill>
                  <a:srgbClr val="002060"/>
                </a:solidFill>
                <a:ea typeface="+mn-lt"/>
                <a:cs typeface="+mn-lt"/>
              </a:rPr>
              <a:t>()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ea typeface="+mn-lt"/>
                <a:cs typeface="+mn-lt"/>
              </a:rPr>
              <a:t> # in Python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solidFill>
                  <a:srgbClr val="002060"/>
                </a:solidFill>
                <a:ea typeface="+mn-lt"/>
                <a:cs typeface="+mn-lt"/>
              </a:rPr>
              <a:t>maxSql</a:t>
            </a:r>
            <a:r>
              <a:rPr lang="en-US" dirty="0">
                <a:solidFill>
                  <a:srgbClr val="002060"/>
                </a:solidFill>
                <a:ea typeface="+mn-lt"/>
                <a:cs typeface="+mn-lt"/>
              </a:rPr>
              <a:t> = </a:t>
            </a:r>
            <a:r>
              <a:rPr lang="en-US" dirty="0" err="1">
                <a:solidFill>
                  <a:srgbClr val="002060"/>
                </a:solidFill>
                <a:ea typeface="+mn-lt"/>
                <a:cs typeface="+mn-lt"/>
              </a:rPr>
              <a:t>spark.sql</a:t>
            </a:r>
            <a:r>
              <a:rPr lang="en-US" dirty="0">
                <a:solidFill>
                  <a:srgbClr val="002060"/>
                </a:solidFill>
                <a:ea typeface="+mn-lt"/>
                <a:cs typeface="+mn-lt"/>
              </a:rPr>
              <a:t>(""" SELECT DEST_COUNTRY_NAME, sum(count) as </a:t>
            </a:r>
            <a:r>
              <a:rPr lang="en-US" dirty="0" err="1">
                <a:solidFill>
                  <a:srgbClr val="002060"/>
                </a:solidFill>
                <a:ea typeface="+mn-lt"/>
                <a:cs typeface="+mn-lt"/>
              </a:rPr>
              <a:t>destination_total</a:t>
            </a:r>
            <a:r>
              <a:rPr lang="en-US" dirty="0">
                <a:solidFill>
                  <a:srgbClr val="002060"/>
                </a:solidFill>
                <a:ea typeface="+mn-lt"/>
                <a:cs typeface="+mn-lt"/>
              </a:rPr>
              <a:t> FROM flight_data_2015 GROUP BY DEST_COUNTRY_NAME ORDER BY sum(count) DESC LIMIT 5 """)</a:t>
            </a: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  <a:ea typeface="+mn-lt"/>
                <a:cs typeface="+mn-lt"/>
              </a:rPr>
              <a:t> </a:t>
            </a:r>
            <a:r>
              <a:rPr lang="en-US" dirty="0" err="1">
                <a:solidFill>
                  <a:srgbClr val="002060"/>
                </a:solidFill>
                <a:ea typeface="+mn-lt"/>
                <a:cs typeface="+mn-lt"/>
              </a:rPr>
              <a:t>maxSql.show</a:t>
            </a:r>
            <a:r>
              <a:rPr lang="en-US" dirty="0">
                <a:solidFill>
                  <a:srgbClr val="002060"/>
                </a:solidFill>
                <a:ea typeface="+mn-lt"/>
                <a:cs typeface="+mn-lt"/>
              </a:rPr>
              <a:t>() </a:t>
            </a:r>
            <a:endParaRPr lang="en-US">
              <a:solidFill>
                <a:srgbClr val="002060"/>
              </a:solidFill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49B94ACE-6FE7-4C72-1EF3-F080AC4875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7126" y="4445053"/>
            <a:ext cx="3189157" cy="1765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9556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C353F8-649F-8403-FC68-D1B5556671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5139" y="1909391"/>
            <a:ext cx="5034367" cy="384962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  <a:ea typeface="+mn-lt"/>
                <a:cs typeface="+mn-lt"/>
              </a:rPr>
              <a:t>// in Scala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>
                <a:solidFill>
                  <a:srgbClr val="FF0000"/>
                </a:solidFill>
                <a:ea typeface="+mn-lt"/>
                <a:cs typeface="+mn-lt"/>
              </a:rPr>
              <a:t>import </a:t>
            </a:r>
            <a:r>
              <a:rPr lang="en-US" dirty="0" err="1">
                <a:solidFill>
                  <a:srgbClr val="FF0000"/>
                </a:solidFill>
                <a:ea typeface="+mn-lt"/>
                <a:cs typeface="+mn-lt"/>
              </a:rPr>
              <a:t>org.apache.spark.sql.functions.desc</a:t>
            </a:r>
            <a:r>
              <a:rPr lang="en-US" dirty="0">
                <a:solidFill>
                  <a:srgbClr val="FF0000"/>
                </a:solidFill>
                <a:ea typeface="+mn-lt"/>
                <a:cs typeface="+mn-lt"/>
              </a:rPr>
              <a:t> 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ea typeface="+mn-lt"/>
                <a:cs typeface="+mn-lt"/>
              </a:rPr>
              <a:t>  flightData2015 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ea typeface="+mn-lt"/>
                <a:cs typeface="+mn-lt"/>
              </a:rPr>
              <a:t>                   .</a:t>
            </a:r>
            <a:r>
              <a:rPr lang="en-US" dirty="0" err="1">
                <a:solidFill>
                  <a:srgbClr val="FF0000"/>
                </a:solidFill>
                <a:ea typeface="+mn-lt"/>
                <a:cs typeface="+mn-lt"/>
              </a:rPr>
              <a:t>groupBy</a:t>
            </a:r>
            <a:r>
              <a:rPr lang="en-US" dirty="0">
                <a:solidFill>
                  <a:srgbClr val="FF0000"/>
                </a:solidFill>
                <a:ea typeface="+mn-lt"/>
                <a:cs typeface="+mn-lt"/>
              </a:rPr>
              <a:t>("DEST_COUNTRY_NAME")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ea typeface="+mn-lt"/>
                <a:cs typeface="+mn-lt"/>
              </a:rPr>
              <a:t>                   .sum("count") 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ea typeface="+mn-lt"/>
                <a:cs typeface="+mn-lt"/>
              </a:rPr>
              <a:t>                   .</a:t>
            </a:r>
            <a:r>
              <a:rPr lang="en-US" err="1">
                <a:solidFill>
                  <a:srgbClr val="FF0000"/>
                </a:solidFill>
                <a:ea typeface="+mn-lt"/>
                <a:cs typeface="+mn-lt"/>
              </a:rPr>
              <a:t>withColumnRenamed</a:t>
            </a:r>
            <a:r>
              <a:rPr lang="en-US" dirty="0">
                <a:solidFill>
                  <a:srgbClr val="FF0000"/>
                </a:solidFill>
                <a:ea typeface="+mn-lt"/>
                <a:cs typeface="+mn-lt"/>
              </a:rPr>
              <a:t>("sum(count)", "</a:t>
            </a:r>
            <a:r>
              <a:rPr lang="en-US" err="1">
                <a:solidFill>
                  <a:srgbClr val="FF0000"/>
                </a:solidFill>
                <a:ea typeface="+mn-lt"/>
                <a:cs typeface="+mn-lt"/>
              </a:rPr>
              <a:t>destination_total</a:t>
            </a:r>
            <a:r>
              <a:rPr lang="en-US" dirty="0">
                <a:solidFill>
                  <a:srgbClr val="FF0000"/>
                </a:solidFill>
                <a:ea typeface="+mn-lt"/>
                <a:cs typeface="+mn-lt"/>
              </a:rPr>
              <a:t>") 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ea typeface="+mn-lt"/>
                <a:cs typeface="+mn-lt"/>
              </a:rPr>
              <a:t>                   .sort(desc("</a:t>
            </a:r>
            <a:r>
              <a:rPr lang="en-US" err="1">
                <a:solidFill>
                  <a:srgbClr val="FF0000"/>
                </a:solidFill>
                <a:ea typeface="+mn-lt"/>
                <a:cs typeface="+mn-lt"/>
              </a:rPr>
              <a:t>destination_total</a:t>
            </a:r>
            <a:r>
              <a:rPr lang="en-US" dirty="0">
                <a:solidFill>
                  <a:srgbClr val="FF0000"/>
                </a:solidFill>
                <a:ea typeface="+mn-lt"/>
                <a:cs typeface="+mn-lt"/>
              </a:rPr>
              <a:t>")) 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ea typeface="+mn-lt"/>
                <a:cs typeface="+mn-lt"/>
              </a:rPr>
              <a:t>                   .limit(5) .show() 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  <a:ea typeface="+mn-lt"/>
              <a:cs typeface="+mn-lt"/>
            </a:endParaRPr>
          </a:p>
          <a:p>
            <a:pPr marL="0" indent="0">
              <a:buNone/>
            </a:pPr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45844AF-6C75-7EAB-0F33-9258C2005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376" y="733001"/>
            <a:ext cx="10058400" cy="854990"/>
          </a:xfrm>
        </p:spPr>
        <p:txBody>
          <a:bodyPr/>
          <a:lstStyle/>
          <a:p>
            <a:r>
              <a:rPr lang="en-US" dirty="0"/>
              <a:t>Example </a:t>
            </a:r>
            <a:r>
              <a:rPr lang="en-US" err="1"/>
              <a:t>Dataframe</a:t>
            </a:r>
            <a:r>
              <a:rPr lang="en-US"/>
              <a:t> Querying -  </a:t>
            </a:r>
            <a:r>
              <a:rPr lang="en-US" err="1"/>
              <a:t>DataFrame</a:t>
            </a:r>
            <a:endParaRPr lang="en-US" i="0" err="1">
              <a:ea typeface="+mj-lt"/>
              <a:cs typeface="+mj-lt"/>
            </a:endParaRPr>
          </a:p>
          <a:p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433F715-D751-2019-C34E-A1211BC8D7D2}"/>
              </a:ext>
            </a:extLst>
          </p:cNvPr>
          <p:cNvSpPr txBox="1">
            <a:spLocks/>
          </p:cNvSpPr>
          <p:nvPr/>
        </p:nvSpPr>
        <p:spPr>
          <a:xfrm>
            <a:off x="5997844" y="1545181"/>
            <a:ext cx="5408909" cy="38496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Garamond" pitchFamily="18" charset="0"/>
              <a:buNone/>
            </a:pPr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  <a:ea typeface="+mn-lt"/>
                <a:cs typeface="+mn-lt"/>
              </a:rPr>
              <a:t># in Python 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  </a:t>
            </a:r>
            <a:r>
              <a:rPr lang="en-US" dirty="0">
                <a:solidFill>
                  <a:srgbClr val="FF0000"/>
                </a:solidFill>
                <a:ea typeface="+mn-lt"/>
                <a:cs typeface="+mn-lt"/>
              </a:rPr>
              <a:t>from </a:t>
            </a:r>
            <a:r>
              <a:rPr lang="en-US" dirty="0" err="1">
                <a:solidFill>
                  <a:srgbClr val="FF0000"/>
                </a:solidFill>
                <a:ea typeface="+mn-lt"/>
                <a:cs typeface="+mn-lt"/>
              </a:rPr>
              <a:t>pyspark.sql.functions</a:t>
            </a:r>
            <a:r>
              <a:rPr lang="en-US" dirty="0">
                <a:solidFill>
                  <a:srgbClr val="FF0000"/>
                </a:solidFill>
                <a:ea typeface="+mn-lt"/>
                <a:cs typeface="+mn-lt"/>
              </a:rPr>
              <a:t> import desc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ea typeface="+mn-lt"/>
                <a:cs typeface="+mn-lt"/>
              </a:rPr>
              <a:t> flightData2015\  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ea typeface="+mn-lt"/>
                <a:cs typeface="+mn-lt"/>
              </a:rPr>
              <a:t>        .</a:t>
            </a:r>
            <a:r>
              <a:rPr lang="en-US" dirty="0" err="1">
                <a:solidFill>
                  <a:srgbClr val="FF0000"/>
                </a:solidFill>
                <a:ea typeface="+mn-lt"/>
                <a:cs typeface="+mn-lt"/>
              </a:rPr>
              <a:t>groupBy</a:t>
            </a:r>
            <a:r>
              <a:rPr lang="en-US" dirty="0">
                <a:solidFill>
                  <a:srgbClr val="FF0000"/>
                </a:solidFill>
                <a:ea typeface="+mn-lt"/>
                <a:cs typeface="+mn-lt"/>
              </a:rPr>
              <a:t>("DEST_COUNTRY_NAME")\                              .sum("count")\                                                                    .</a:t>
            </a:r>
            <a:r>
              <a:rPr lang="en-US" dirty="0" err="1">
                <a:solidFill>
                  <a:srgbClr val="FF0000"/>
                </a:solidFill>
                <a:ea typeface="+mn-lt"/>
                <a:cs typeface="+mn-lt"/>
              </a:rPr>
              <a:t>withColumnRenamed</a:t>
            </a:r>
            <a:r>
              <a:rPr lang="en-US" dirty="0">
                <a:solidFill>
                  <a:srgbClr val="FF0000"/>
                </a:solidFill>
                <a:ea typeface="+mn-lt"/>
                <a:cs typeface="+mn-lt"/>
              </a:rPr>
              <a:t>("sum(count)", 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ea typeface="+mn-lt"/>
                <a:cs typeface="+mn-lt"/>
              </a:rPr>
              <a:t> "</a:t>
            </a:r>
            <a:r>
              <a:rPr lang="en-US" dirty="0" err="1">
                <a:solidFill>
                  <a:srgbClr val="FF0000"/>
                </a:solidFill>
                <a:ea typeface="+mn-lt"/>
                <a:cs typeface="+mn-lt"/>
              </a:rPr>
              <a:t>destination_total</a:t>
            </a:r>
            <a:r>
              <a:rPr lang="en-US" dirty="0">
                <a:solidFill>
                  <a:srgbClr val="FF0000"/>
                </a:solidFill>
                <a:ea typeface="+mn-lt"/>
                <a:cs typeface="+mn-lt"/>
              </a:rPr>
              <a:t>")\ </a:t>
            </a:r>
            <a:endParaRPr lang="en-US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ea typeface="+mn-lt"/>
                <a:cs typeface="+mn-lt"/>
              </a:rPr>
              <a:t> .sort(desc("</a:t>
            </a:r>
            <a:r>
              <a:rPr lang="en-US" err="1">
                <a:solidFill>
                  <a:srgbClr val="FF0000"/>
                </a:solidFill>
                <a:ea typeface="+mn-lt"/>
                <a:cs typeface="+mn-lt"/>
              </a:rPr>
              <a:t>destination_total</a:t>
            </a:r>
            <a:r>
              <a:rPr lang="en-US" dirty="0">
                <a:solidFill>
                  <a:srgbClr val="FF0000"/>
                </a:solidFill>
                <a:ea typeface="+mn-lt"/>
                <a:cs typeface="+mn-lt"/>
              </a:rPr>
              <a:t>"))\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ea typeface="+mn-lt"/>
                <a:cs typeface="+mn-lt"/>
              </a:rPr>
              <a:t> .limit(5)\ .show() </a:t>
            </a:r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08969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B90E2-71A4-9172-7D3F-43B45C10C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Spark Toolkit –Running Production Applications 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778855-39AD-F619-A05D-7308930723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Spark also makes it easy to turn your interactive exploration into production applications with spark-submit, a built-in command-line tool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It lets you send your application code to a cluster and launch it to execute there. Upon submission, the application will run until it exits (completes the task) or encounters an error.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All Spark’s support cluster managers including Standalone, Mesos, and YARN will accommodate this functionality.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You can write applications in any of Spark’s supported languages and then submit them for execution.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83891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FC3B2-29A4-130E-06AD-4C7270DEC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Running Production Applications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A78EFC-4A28-ED72-F86A-61558EFC90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Cambria"/>
                <a:ea typeface="Cambria"/>
              </a:rPr>
              <a:t>./bin/spark-submit \</a:t>
            </a:r>
            <a:endParaRPr lang="en-US" dirty="0">
              <a:latin typeface="Cambria"/>
              <a:ea typeface="Cambria"/>
              <a:cs typeface="+mn-lt"/>
            </a:endParaRPr>
          </a:p>
          <a:p>
            <a:pPr>
              <a:buClr>
                <a:srgbClr val="262626"/>
              </a:buClr>
            </a:pPr>
            <a:r>
              <a:rPr lang="en-US" dirty="0">
                <a:latin typeface="Cambria"/>
                <a:ea typeface="Cambria"/>
              </a:rPr>
              <a:t>-class </a:t>
            </a:r>
            <a:r>
              <a:rPr lang="en-US" dirty="0" err="1">
                <a:latin typeface="Cambria"/>
                <a:ea typeface="Cambria"/>
              </a:rPr>
              <a:t>org.apache.spark.examples.SparkPi</a:t>
            </a:r>
            <a:r>
              <a:rPr lang="en-US" dirty="0">
                <a:latin typeface="Cambria"/>
                <a:ea typeface="Cambria"/>
              </a:rPr>
              <a:t> \</a:t>
            </a:r>
            <a:endParaRPr lang="en-US" dirty="0">
              <a:latin typeface="Cambria"/>
              <a:ea typeface="Cambria"/>
              <a:cs typeface="+mn-lt"/>
            </a:endParaRPr>
          </a:p>
          <a:p>
            <a:pPr>
              <a:buClr>
                <a:srgbClr val="262626"/>
              </a:buClr>
            </a:pPr>
            <a:r>
              <a:rPr lang="en-US" dirty="0">
                <a:latin typeface="Cambria"/>
                <a:ea typeface="Cambria"/>
              </a:rPr>
              <a:t> --master local \</a:t>
            </a:r>
            <a:endParaRPr lang="en-US" dirty="0">
              <a:latin typeface="Cambria"/>
              <a:ea typeface="Cambria"/>
              <a:cs typeface="+mn-lt"/>
            </a:endParaRPr>
          </a:p>
          <a:p>
            <a:pPr>
              <a:buClr>
                <a:srgbClr val="262626"/>
              </a:buClr>
            </a:pPr>
            <a:r>
              <a:rPr lang="en-US" dirty="0">
                <a:latin typeface="Cambria"/>
                <a:ea typeface="Cambria"/>
              </a:rPr>
              <a:t>./examples/jars/spark-examples_2.11-2.2.0.jar 10</a:t>
            </a:r>
            <a:endParaRPr lang="en-US" dirty="0">
              <a:latin typeface="Cambria"/>
              <a:ea typeface="Cambria"/>
              <a:cs typeface="+mn-lt"/>
            </a:endParaRPr>
          </a:p>
          <a:p>
            <a:pPr marL="0" indent="0">
              <a:buClr>
                <a:srgbClr val="262626"/>
              </a:buClr>
              <a:buNone/>
            </a:pPr>
            <a:endParaRPr lang="en-US" dirty="0">
              <a:latin typeface="Cambria"/>
              <a:ea typeface="Cambria"/>
            </a:endParaRPr>
          </a:p>
          <a:p>
            <a:pPr marL="0" indent="0">
              <a:buNone/>
            </a:pPr>
            <a:r>
              <a:rPr lang="en-US" dirty="0">
                <a:latin typeface="Cambria"/>
                <a:ea typeface="Cambria"/>
              </a:rPr>
              <a:t> </a:t>
            </a:r>
            <a:r>
              <a:rPr lang="en-US" dirty="0">
                <a:solidFill>
                  <a:srgbClr val="FF0000"/>
                </a:solidFill>
                <a:latin typeface="Cambria"/>
                <a:ea typeface="Cambria"/>
              </a:rPr>
              <a:t>master- </a:t>
            </a:r>
            <a:r>
              <a:rPr lang="en-US" dirty="0">
                <a:latin typeface="Cambria"/>
                <a:ea typeface="Cambria"/>
              </a:rPr>
              <a:t>used to specify the cluster manager upon which the code has to be executed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ambria"/>
                <a:ea typeface="Cambria"/>
              </a:rPr>
              <a:t>class – </a:t>
            </a:r>
            <a:r>
              <a:rPr lang="en-US" dirty="0">
                <a:latin typeface="Cambria"/>
                <a:ea typeface="Cambria"/>
              </a:rPr>
              <a:t>used to specify the class name to be executed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ambria"/>
                <a:ea typeface="Cambria"/>
              </a:rPr>
              <a:t>Jar file – </a:t>
            </a:r>
            <a:r>
              <a:rPr lang="en-US" dirty="0">
                <a:latin typeface="Cambria"/>
                <a:ea typeface="Cambria"/>
              </a:rPr>
              <a:t>specifies the location of the desired file</a:t>
            </a:r>
          </a:p>
          <a:p>
            <a:pPr marL="0" indent="0">
              <a:buNone/>
            </a:pPr>
            <a:endParaRPr lang="en-US" dirty="0">
              <a:latin typeface="Cambria"/>
              <a:ea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31415640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9FB6D-0724-49D1-08F8-867AA159F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0">
                <a:ea typeface="+mj-lt"/>
                <a:cs typeface="+mj-lt"/>
              </a:rPr>
              <a:t>Datasets: Type-Safe Structured APIs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39706C-B6B5-950F-38A7-EEEA5316D8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dirty="0">
                <a:latin typeface="Cambria"/>
                <a:ea typeface="+mn-lt"/>
                <a:cs typeface="+mn-lt"/>
              </a:rPr>
              <a:t>Dataset is a type-safe version of Spark’s structured API </a:t>
            </a:r>
          </a:p>
          <a:p>
            <a:pPr>
              <a:buClr>
                <a:srgbClr val="262626"/>
              </a:buClr>
            </a:pPr>
            <a:r>
              <a:rPr lang="en-US" dirty="0">
                <a:latin typeface="Cambria"/>
                <a:ea typeface="+mn-lt"/>
                <a:cs typeface="+mn-lt"/>
              </a:rPr>
              <a:t>It can be used for writing statically typed code in Java and Scala</a:t>
            </a:r>
          </a:p>
          <a:p>
            <a:pPr>
              <a:buClr>
                <a:srgbClr val="262626"/>
              </a:buClr>
            </a:pPr>
            <a:r>
              <a:rPr lang="en-US" dirty="0">
                <a:latin typeface="Cambria"/>
                <a:ea typeface="+mn-lt"/>
                <a:cs typeface="+mn-lt"/>
              </a:rPr>
              <a:t>The Dataset API is not available in Python and R, because those languages are dynamically typed. </a:t>
            </a:r>
          </a:p>
          <a:p>
            <a:pPr>
              <a:buClr>
                <a:srgbClr val="262626"/>
              </a:buClr>
            </a:pPr>
            <a:r>
              <a:rPr lang="en-US" dirty="0">
                <a:latin typeface="Cambria"/>
                <a:ea typeface="+mn-lt"/>
                <a:cs typeface="+mn-lt"/>
              </a:rPr>
              <a:t>The Dataset API gives users the ability to assign a Java/Scala class to the records within a </a:t>
            </a:r>
            <a:r>
              <a:rPr lang="en-US" dirty="0" err="1">
                <a:latin typeface="Cambria"/>
                <a:ea typeface="+mn-lt"/>
                <a:cs typeface="+mn-lt"/>
              </a:rPr>
              <a:t>DataFrame</a:t>
            </a:r>
            <a:r>
              <a:rPr lang="en-US" dirty="0">
                <a:latin typeface="Cambria"/>
                <a:ea typeface="+mn-lt"/>
                <a:cs typeface="+mn-lt"/>
              </a:rPr>
              <a:t> and manipulate it as a collection of typed objects, similar to a Java </a:t>
            </a:r>
            <a:r>
              <a:rPr lang="en-US" dirty="0" err="1">
                <a:latin typeface="Cambria"/>
                <a:ea typeface="+mn-lt"/>
                <a:cs typeface="+mn-lt"/>
              </a:rPr>
              <a:t>ArrayList</a:t>
            </a:r>
            <a:r>
              <a:rPr lang="en-US" dirty="0">
                <a:latin typeface="Cambria"/>
                <a:ea typeface="+mn-lt"/>
                <a:cs typeface="+mn-lt"/>
              </a:rPr>
              <a:t> or Scala Seq.</a:t>
            </a:r>
          </a:p>
          <a:p>
            <a:pPr>
              <a:buClr>
                <a:srgbClr val="262626"/>
              </a:buClr>
            </a:pPr>
            <a:r>
              <a:rPr lang="en-US" dirty="0">
                <a:latin typeface="Cambria"/>
                <a:ea typeface="+mn-lt"/>
                <a:cs typeface="+mn-lt"/>
              </a:rPr>
              <a:t>The APIs available on Datasets are type-safe, meaning that you cannot accidentally view the objects in a Dataset as being of another class than the class you put in initially.</a:t>
            </a:r>
          </a:p>
          <a:p>
            <a:pPr>
              <a:buClr>
                <a:srgbClr val="262626"/>
              </a:buClr>
            </a:pPr>
            <a:r>
              <a:rPr lang="en-US" dirty="0">
                <a:latin typeface="Cambria"/>
                <a:ea typeface="+mn-lt"/>
                <a:cs typeface="+mn-lt"/>
              </a:rPr>
              <a:t>The Dataset class is parameterized with the type of object contained inside: Dataset in Java and Dataset[T] in Scala.</a:t>
            </a:r>
          </a:p>
          <a:p>
            <a:pPr>
              <a:buClr>
                <a:srgbClr val="262626"/>
              </a:buClr>
            </a:pPr>
            <a:r>
              <a:rPr lang="en-US" dirty="0">
                <a:latin typeface="Cambria"/>
                <a:ea typeface="+mn-lt"/>
                <a:cs typeface="+mn-lt"/>
              </a:rPr>
              <a:t>Datasets  can be used only when you need or want to</a:t>
            </a:r>
            <a:endParaRPr lang="en-US" dirty="0">
              <a:latin typeface="Cambria"/>
              <a:ea typeface="Cambria"/>
            </a:endParaRPr>
          </a:p>
          <a:p>
            <a:pPr>
              <a:buClr>
                <a:srgbClr val="262626"/>
              </a:buClr>
            </a:pPr>
            <a:r>
              <a:rPr lang="en-US" dirty="0">
                <a:latin typeface="Cambria"/>
                <a:ea typeface="+mn-lt"/>
                <a:cs typeface="+mn-lt"/>
              </a:rPr>
              <a:t>After we’ve performed our manipulations, Spark can automatically turn it back into a </a:t>
            </a:r>
            <a:r>
              <a:rPr lang="en-US" dirty="0" err="1">
                <a:latin typeface="Cambria"/>
                <a:ea typeface="+mn-lt"/>
                <a:cs typeface="+mn-lt"/>
              </a:rPr>
              <a:t>DataFrame</a:t>
            </a:r>
            <a:r>
              <a:rPr lang="en-US" dirty="0">
                <a:latin typeface="Cambria"/>
                <a:ea typeface="+mn-lt"/>
                <a:cs typeface="+mn-lt"/>
              </a:rPr>
              <a:t>, and we can manipulate it further by using the hundreds of functions that Spark includes.</a:t>
            </a:r>
            <a:endParaRPr lang="en-US" dirty="0">
              <a:latin typeface="Cambria"/>
              <a:ea typeface="Cambria"/>
            </a:endParaRPr>
          </a:p>
          <a:p>
            <a:pPr>
              <a:buClr>
                <a:srgbClr val="262626"/>
              </a:buClr>
            </a:pPr>
            <a:endParaRPr lang="en-US" dirty="0">
              <a:latin typeface="Cambria"/>
              <a:ea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14944077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9C9B5-2B4E-685B-93D4-34FE998D7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When to use Datasets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5F2BD5-D3C6-FCE9-B4B6-593D366B9C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0954" y="1927274"/>
            <a:ext cx="8428893" cy="3849624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pitchFamily="18" charset="0"/>
              <a:buChar char="Ø"/>
            </a:pPr>
            <a:r>
              <a:rPr lang="en-US" dirty="0">
                <a:latin typeface="Cambria"/>
                <a:ea typeface="+mn-lt"/>
                <a:cs typeface="+mn-lt"/>
              </a:rPr>
              <a:t>When the operation(s) you would like to perform cannot be expressed using </a:t>
            </a:r>
            <a:r>
              <a:rPr lang="en-US" dirty="0" err="1">
                <a:latin typeface="Cambria"/>
                <a:ea typeface="+mn-lt"/>
                <a:cs typeface="+mn-lt"/>
              </a:rPr>
              <a:t>DataFrame</a:t>
            </a:r>
            <a:r>
              <a:rPr lang="en-US" dirty="0">
                <a:latin typeface="Cambria"/>
                <a:ea typeface="+mn-lt"/>
                <a:cs typeface="+mn-lt"/>
              </a:rPr>
              <a:t> manipulations </a:t>
            </a:r>
            <a:endParaRPr lang="en-US">
              <a:latin typeface="Cambria"/>
              <a:ea typeface="Cambria"/>
            </a:endParaRPr>
          </a:p>
          <a:p>
            <a:pPr>
              <a:buFont typeface="Wingdings" pitchFamily="18" charset="0"/>
              <a:buChar char="Ø"/>
            </a:pPr>
            <a:r>
              <a:rPr lang="en-US" dirty="0">
                <a:latin typeface="Cambria"/>
                <a:ea typeface="+mn-lt"/>
                <a:cs typeface="+mn-lt"/>
              </a:rPr>
              <a:t>When you want or need type-safety, and you’re willing to accept the cost of performance to achieve it</a:t>
            </a:r>
            <a:endParaRPr lang="en-US">
              <a:latin typeface="Cambria"/>
              <a:ea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19604131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60017-4EB0-6760-2539-698A2782A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Dataset-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5AF4D8-81D8-1C70-254F-ECF0FB5FFB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Example showing how you can use both type-safe functions and </a:t>
            </a:r>
            <a:r>
              <a:rPr lang="en-US" dirty="0" err="1">
                <a:ea typeface="+mn-lt"/>
                <a:cs typeface="+mn-lt"/>
              </a:rPr>
              <a:t>DataFrame</a:t>
            </a:r>
            <a:r>
              <a:rPr lang="en-US" dirty="0">
                <a:ea typeface="+mn-lt"/>
                <a:cs typeface="+mn-lt"/>
              </a:rPr>
              <a:t>-like SQL expressions to quickly write business logic:</a:t>
            </a:r>
          </a:p>
          <a:p>
            <a:pPr>
              <a:buClr>
                <a:srgbClr val="262626"/>
              </a:buClr>
            </a:pPr>
            <a:r>
              <a:rPr lang="en-US" sz="2000" dirty="0">
                <a:solidFill>
                  <a:srgbClr val="002060"/>
                </a:solidFill>
                <a:ea typeface="+mn-lt"/>
                <a:cs typeface="+mn-lt"/>
              </a:rPr>
              <a:t>// in Scala </a:t>
            </a:r>
          </a:p>
          <a:p>
            <a:pPr marL="0" indent="0">
              <a:buClr>
                <a:srgbClr val="262626"/>
              </a:buClr>
              <a:buNone/>
            </a:pPr>
            <a:r>
              <a:rPr lang="en-US" dirty="0">
                <a:ea typeface="+mn-lt"/>
                <a:cs typeface="+mn-lt"/>
              </a:rPr>
              <a:t>         case class Flight(DEST_COUNTRY_NAME: String, ORIGIN_COUNTRY_NAME: String, count: </a:t>
            </a:r>
            <a:r>
              <a:rPr lang="en-US" dirty="0" err="1">
                <a:ea typeface="+mn-lt"/>
                <a:cs typeface="+mn-lt"/>
              </a:rPr>
              <a:t>BigInt</a:t>
            </a:r>
            <a:r>
              <a:rPr lang="en-US" dirty="0">
                <a:ea typeface="+mn-lt"/>
                <a:cs typeface="+mn-lt"/>
              </a:rPr>
              <a:t>) </a:t>
            </a:r>
            <a:endParaRPr lang="en-US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         </a:t>
            </a:r>
            <a:r>
              <a:rPr lang="en-US" dirty="0" err="1">
                <a:ea typeface="+mn-lt"/>
                <a:cs typeface="+mn-lt"/>
              </a:rPr>
              <a:t>val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flightsDF</a:t>
            </a:r>
            <a:r>
              <a:rPr lang="en-US" dirty="0">
                <a:ea typeface="+mn-lt"/>
                <a:cs typeface="+mn-lt"/>
              </a:rPr>
              <a:t> = </a:t>
            </a:r>
            <a:r>
              <a:rPr lang="en-US" dirty="0" err="1">
                <a:ea typeface="+mn-lt"/>
                <a:cs typeface="+mn-lt"/>
              </a:rPr>
              <a:t>spark.read</a:t>
            </a:r>
            <a:r>
              <a:rPr lang="en-US" dirty="0">
                <a:ea typeface="+mn-lt"/>
                <a:cs typeface="+mn-lt"/>
              </a:rPr>
              <a:t> .parquet("/data/flight-data/parquet/2010-summary.parquet/")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          </a:t>
            </a:r>
            <a:r>
              <a:rPr lang="en-US" dirty="0" err="1">
                <a:ea typeface="+mn-lt"/>
                <a:cs typeface="+mn-lt"/>
              </a:rPr>
              <a:t>val</a:t>
            </a:r>
            <a:r>
              <a:rPr lang="en-US" dirty="0">
                <a:ea typeface="+mn-lt"/>
                <a:cs typeface="+mn-lt"/>
              </a:rPr>
              <a:t> flights = flightsDF.as[Flight] 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           flights .filter(</a:t>
            </a:r>
            <a:r>
              <a:rPr lang="en-US" dirty="0" err="1">
                <a:ea typeface="+mn-lt"/>
                <a:cs typeface="+mn-lt"/>
              </a:rPr>
              <a:t>flight_row</a:t>
            </a:r>
            <a:r>
              <a:rPr lang="en-US" dirty="0">
                <a:ea typeface="+mn-lt"/>
                <a:cs typeface="+mn-lt"/>
              </a:rPr>
              <a:t> =&gt; </a:t>
            </a:r>
            <a:r>
              <a:rPr lang="en-US" dirty="0" err="1">
                <a:ea typeface="+mn-lt"/>
                <a:cs typeface="+mn-lt"/>
              </a:rPr>
              <a:t>flight_row.ORIGIN_COUNTRY_NAME</a:t>
            </a:r>
            <a:r>
              <a:rPr lang="en-US" dirty="0">
                <a:ea typeface="+mn-lt"/>
                <a:cs typeface="+mn-lt"/>
              </a:rPr>
              <a:t> != "Canada") .map(</a:t>
            </a:r>
            <a:r>
              <a:rPr lang="en-US" dirty="0" err="1">
                <a:ea typeface="+mn-lt"/>
                <a:cs typeface="+mn-lt"/>
              </a:rPr>
              <a:t>flight_row</a:t>
            </a:r>
            <a:r>
              <a:rPr lang="en-US" dirty="0">
                <a:ea typeface="+mn-lt"/>
                <a:cs typeface="+mn-lt"/>
              </a:rPr>
              <a:t> =&gt; </a:t>
            </a:r>
            <a:r>
              <a:rPr lang="en-US" dirty="0" err="1">
                <a:ea typeface="+mn-lt"/>
                <a:cs typeface="+mn-lt"/>
              </a:rPr>
              <a:t>flight_row</a:t>
            </a:r>
            <a:r>
              <a:rPr lang="en-US" dirty="0">
                <a:ea typeface="+mn-lt"/>
                <a:cs typeface="+mn-lt"/>
              </a:rPr>
              <a:t>) .take(5) 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          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5559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0445D-D3E1-9AD4-12B9-BBD416D9A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0">
                <a:ea typeface="+mj-lt"/>
                <a:cs typeface="+mj-lt"/>
              </a:rPr>
              <a:t>Structured Streaming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51959B-5E65-574F-DBAE-290319D607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Structured Streaming is a high-level API for stream processing</a:t>
            </a:r>
          </a:p>
          <a:p>
            <a:pPr>
              <a:buClr>
                <a:srgbClr val="262626"/>
              </a:buClr>
            </a:pPr>
            <a:r>
              <a:rPr lang="en-US" dirty="0">
                <a:ea typeface="+mn-lt"/>
                <a:cs typeface="+mn-lt"/>
              </a:rPr>
              <a:t>With Structured Streaming, you can take the same operations that you perform in batch mode using Spark’s structured APIs and run them in a streaming fashion. This can reduce latency and allow for incremental processing</a:t>
            </a:r>
          </a:p>
          <a:p>
            <a:pPr>
              <a:buClr>
                <a:srgbClr val="262626"/>
              </a:buClr>
            </a:pPr>
            <a:r>
              <a:rPr lang="en-US">
                <a:ea typeface="+mn-lt"/>
                <a:cs typeface="+mn-lt"/>
              </a:rPr>
              <a:t>Structured Streaming allows us to rapidly and quickly extract value out of streaming systems with virtually no </a:t>
            </a:r>
            <a:r>
              <a:rPr lang="en-US" dirty="0">
                <a:ea typeface="+mn-lt"/>
                <a:cs typeface="+mn-lt"/>
              </a:rPr>
              <a:t>code changes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7262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8911D-8374-B834-1E60-59AA3EB02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Components of Application Architecture</a:t>
            </a:r>
          </a:p>
        </p:txBody>
      </p:sp>
      <p:sp>
        <p:nvSpPr>
          <p:cNvPr id="4" name="TextBox 1">
            <a:extLst>
              <a:ext uri="{FF2B5EF4-FFF2-40B4-BE49-F238E27FC236}">
                <a16:creationId xmlns:a16="http://schemas.microsoft.com/office/drawing/2014/main" id="{8EB2B327-5602-EC9C-0033-7583BF6AA65F}"/>
              </a:ext>
            </a:extLst>
          </p:cNvPr>
          <p:cNvSpPr txBox="1"/>
          <p:nvPr/>
        </p:nvSpPr>
        <p:spPr>
          <a:xfrm>
            <a:off x="1202028" y="2017690"/>
            <a:ext cx="4612245" cy="341632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/>
              <a:t>Driver Responsibilities:</a:t>
            </a:r>
          </a:p>
          <a:p>
            <a:endParaRPr lang="en-US" sz="2800" dirty="0"/>
          </a:p>
          <a:p>
            <a:pPr marL="285750" indent="-285750">
              <a:buFont typeface="Wingdings"/>
              <a:buChar char="Ø"/>
            </a:pPr>
            <a:r>
              <a:rPr lang="en-US" sz="2000" dirty="0"/>
              <a:t>Maintaining information about spark application</a:t>
            </a:r>
          </a:p>
          <a:p>
            <a:pPr marL="285750" indent="-285750">
              <a:buFont typeface="Wingdings"/>
              <a:buChar char="Ø"/>
            </a:pPr>
            <a:endParaRPr lang="en-US" sz="2000" dirty="0"/>
          </a:p>
          <a:p>
            <a:pPr marL="285750" indent="-285750">
              <a:buFont typeface="Wingdings"/>
              <a:buChar char="Ø"/>
            </a:pPr>
            <a:r>
              <a:rPr lang="en-US" sz="2000" dirty="0">
                <a:ea typeface="+mn-lt"/>
                <a:cs typeface="+mn-lt"/>
              </a:rPr>
              <a:t>Responding to a user’s program or input;</a:t>
            </a:r>
          </a:p>
          <a:p>
            <a:endParaRPr lang="en-US" sz="2000" dirty="0">
              <a:ea typeface="+mn-lt"/>
              <a:cs typeface="+mn-lt"/>
            </a:endParaRPr>
          </a:p>
          <a:p>
            <a:pPr marL="285750" indent="-285750">
              <a:buFont typeface="Wingdings"/>
              <a:buChar char="Ø"/>
            </a:pPr>
            <a:r>
              <a:rPr lang="en-US" sz="2000" dirty="0">
                <a:ea typeface="+mn-lt"/>
                <a:cs typeface="+mn-lt"/>
              </a:rPr>
              <a:t>Analyzing, distributing, and scheduling work across the executors</a:t>
            </a:r>
            <a:endParaRPr lang="en-US" sz="2000" dirty="0"/>
          </a:p>
          <a:p>
            <a:endParaRPr lang="en-US" sz="2000" dirty="0"/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6E70E711-4D66-B7F4-7FD8-3EF642A2BD9F}"/>
              </a:ext>
            </a:extLst>
          </p:cNvPr>
          <p:cNvSpPr txBox="1"/>
          <p:nvPr/>
        </p:nvSpPr>
        <p:spPr>
          <a:xfrm>
            <a:off x="6224788" y="2017690"/>
            <a:ext cx="4612245" cy="2800767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/>
              <a:t>Executor Responsibilities:</a:t>
            </a:r>
          </a:p>
          <a:p>
            <a:endParaRPr lang="en-US" sz="2800" dirty="0"/>
          </a:p>
          <a:p>
            <a:pPr marL="285750" indent="-285750">
              <a:buFont typeface="Wingdings"/>
              <a:buChar char="Ø"/>
            </a:pPr>
            <a:r>
              <a:rPr lang="en-US" sz="2000" dirty="0">
                <a:ea typeface="+mn-lt"/>
                <a:cs typeface="+mn-lt"/>
              </a:rPr>
              <a:t>Executing code assigned to it by the driver</a:t>
            </a:r>
            <a:endParaRPr lang="en-US" dirty="0"/>
          </a:p>
          <a:p>
            <a:pPr marL="285750" indent="-285750">
              <a:buFont typeface="Wingdings"/>
              <a:buChar char="Ø"/>
            </a:pPr>
            <a:endParaRPr lang="en-US" sz="2000" dirty="0"/>
          </a:p>
          <a:p>
            <a:pPr marL="285750" indent="-285750">
              <a:buFont typeface="Wingdings"/>
              <a:buChar char="Ø"/>
            </a:pPr>
            <a:r>
              <a:rPr lang="en-US" sz="2000" dirty="0">
                <a:ea typeface="+mn-lt"/>
                <a:cs typeface="+mn-lt"/>
              </a:rPr>
              <a:t>Reporting the state of the computation on that executor back to the driver node</a:t>
            </a:r>
            <a:endParaRPr lang="en-US" dirty="0"/>
          </a:p>
          <a:p>
            <a:pPr marL="285750" indent="-285750">
              <a:buFont typeface="Wingdings"/>
              <a:buChar char="Ø"/>
            </a:pPr>
            <a:endParaRPr lang="en-US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8BA1B3-EDCD-7338-1660-4BF71E54B9E5}"/>
              </a:ext>
            </a:extLst>
          </p:cNvPr>
          <p:cNvSpPr txBox="1"/>
          <p:nvPr/>
        </p:nvSpPr>
        <p:spPr>
          <a:xfrm>
            <a:off x="6226935" y="4778061"/>
            <a:ext cx="4986270" cy="135421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/>
              <a:t>Cluster Manager</a:t>
            </a:r>
          </a:p>
          <a:p>
            <a:endParaRPr lang="en-US" b="1" dirty="0"/>
          </a:p>
          <a:p>
            <a:pPr marL="285750" indent="-285750">
              <a:buFont typeface="Wingdings"/>
              <a:buChar char="Ø"/>
            </a:pPr>
            <a:r>
              <a:rPr lang="en-US" dirty="0"/>
              <a:t> </a:t>
            </a:r>
            <a:r>
              <a:rPr lang="en-US" sz="2000" dirty="0"/>
              <a:t>Managing and coordinating the execution of tasks on data across a cluster of computers. </a:t>
            </a:r>
          </a:p>
        </p:txBody>
      </p:sp>
    </p:spTree>
    <p:extLst>
      <p:ext uri="{BB962C8B-B14F-4D97-AF65-F5344CB8AC3E}">
        <p14:creationId xmlns:p14="http://schemas.microsoft.com/office/powerpoint/2010/main" val="10480198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EAB68-40E0-5E24-D3EE-447418D35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Retail Dataset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361E58-872A-C2A5-8E41-0DBAB00C49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200000"/>
              </a:lnSpc>
            </a:pPr>
            <a:r>
              <a:rPr lang="en-US" dirty="0">
                <a:solidFill>
                  <a:srgbClr val="FF0000"/>
                </a:solidFill>
                <a:ea typeface="+mn-lt"/>
                <a:cs typeface="+mn-lt"/>
              </a:rPr>
              <a:t>InvoiceNo,</a:t>
            </a:r>
            <a:r>
              <a:rPr lang="en-US" dirty="0">
                <a:solidFill>
                  <a:srgbClr val="002060"/>
                </a:solidFill>
                <a:ea typeface="+mn-lt"/>
                <a:cs typeface="+mn-lt"/>
              </a:rPr>
              <a:t>StockCode</a:t>
            </a:r>
            <a:r>
              <a:rPr lang="en-US" dirty="0">
                <a:solidFill>
                  <a:srgbClr val="FF0000"/>
                </a:solidFill>
                <a:ea typeface="+mn-lt"/>
                <a:cs typeface="+mn-lt"/>
              </a:rPr>
              <a:t>,Description,</a:t>
            </a:r>
            <a:r>
              <a:rPr lang="en-US" dirty="0">
                <a:solidFill>
                  <a:srgbClr val="002060"/>
                </a:solidFill>
                <a:ea typeface="+mn-lt"/>
                <a:cs typeface="+mn-lt"/>
              </a:rPr>
              <a:t>Quantity,InvoiceDate</a:t>
            </a:r>
            <a:r>
              <a:rPr lang="en-US" dirty="0">
                <a:solidFill>
                  <a:srgbClr val="FF0000"/>
                </a:solidFill>
                <a:ea typeface="+mn-lt"/>
                <a:cs typeface="+mn-lt"/>
              </a:rPr>
              <a:t>,UnitPrice,</a:t>
            </a:r>
            <a:r>
              <a:rPr lang="en-US" dirty="0">
                <a:solidFill>
                  <a:srgbClr val="002060"/>
                </a:solidFill>
                <a:ea typeface="+mn-lt"/>
                <a:cs typeface="+mn-lt"/>
              </a:rPr>
              <a:t>CustomerID</a:t>
            </a:r>
            <a:r>
              <a:rPr lang="en-US" dirty="0">
                <a:solidFill>
                  <a:srgbClr val="FF0000"/>
                </a:solidFill>
                <a:ea typeface="+mn-lt"/>
                <a:cs typeface="+mn-lt"/>
              </a:rPr>
              <a:t>,Country</a:t>
            </a:r>
            <a:r>
              <a:rPr lang="en-US" dirty="0">
                <a:ea typeface="+mn-lt"/>
                <a:cs typeface="+mn-lt"/>
              </a:rPr>
              <a:t> 536365,85123A,WHITE HANGING HEART T-LIGHT HOLDER,6,2010-12-01 08:26:00,2.55,17... 536365,71053,WHITE METAL LANTERN,6,2010-12-01 08:26:00,3.39,17850.0,United Kin... 536365,84406B,CREAM CUPID HEARTS COAT HANGER,8,2010-12-01 08:26:00,2.75,17850...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9386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ACC63-0155-13BF-E230-C0CDCB9F9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0">
                <a:ea typeface="+mj-lt"/>
                <a:cs typeface="+mj-lt"/>
              </a:rPr>
              <a:t>Analyze the data as a static dataset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26BF4-FDB1-B7DC-1FAF-539D813033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086" y="2073431"/>
            <a:ext cx="4407725" cy="384962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// in Scala </a:t>
            </a:r>
            <a:endParaRPr lang="en-US"/>
          </a:p>
          <a:p>
            <a:pPr marL="0" indent="0">
              <a:buClr>
                <a:srgbClr val="262626"/>
              </a:buClr>
              <a:buNone/>
            </a:pPr>
            <a:r>
              <a:rPr lang="en-US" dirty="0" err="1">
                <a:ea typeface="+mn-lt"/>
                <a:cs typeface="+mn-lt"/>
              </a:rPr>
              <a:t>val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staticDataFrame</a:t>
            </a:r>
            <a:r>
              <a:rPr lang="en-US" dirty="0">
                <a:ea typeface="+mn-lt"/>
                <a:cs typeface="+mn-lt"/>
              </a:rPr>
              <a:t> = </a:t>
            </a:r>
            <a:r>
              <a:rPr lang="en-US" dirty="0" err="1">
                <a:ea typeface="+mn-lt"/>
                <a:cs typeface="+mn-lt"/>
              </a:rPr>
              <a:t>spark.read.format</a:t>
            </a:r>
            <a:r>
              <a:rPr lang="en-US" dirty="0">
                <a:ea typeface="+mn-lt"/>
                <a:cs typeface="+mn-lt"/>
              </a:rPr>
              <a:t>("csv")</a:t>
            </a:r>
          </a:p>
          <a:p>
            <a:pPr marL="0" indent="0">
              <a:buClr>
                <a:srgbClr val="262626"/>
              </a:buClr>
              <a:buNone/>
            </a:pPr>
            <a:r>
              <a:rPr lang="en-US" dirty="0">
                <a:ea typeface="+mn-lt"/>
                <a:cs typeface="+mn-lt"/>
              </a:rPr>
              <a:t>             .option("header", "true") </a:t>
            </a:r>
            <a:endParaRPr lang="en-US" dirty="0" err="1">
              <a:ea typeface="+mn-lt"/>
              <a:cs typeface="+mn-lt"/>
            </a:endParaRPr>
          </a:p>
          <a:p>
            <a:pPr marL="0" indent="0">
              <a:buClr>
                <a:srgbClr val="262626"/>
              </a:buClr>
              <a:buNone/>
            </a:pPr>
            <a:r>
              <a:rPr lang="en-US" dirty="0">
                <a:ea typeface="+mn-lt"/>
                <a:cs typeface="+mn-lt"/>
              </a:rPr>
              <a:t>             .option("</a:t>
            </a:r>
            <a:r>
              <a:rPr lang="en-US" dirty="0" err="1">
                <a:ea typeface="+mn-lt"/>
                <a:cs typeface="+mn-lt"/>
              </a:rPr>
              <a:t>inferSchema</a:t>
            </a:r>
            <a:r>
              <a:rPr lang="en-US" dirty="0">
                <a:ea typeface="+mn-lt"/>
                <a:cs typeface="+mn-lt"/>
              </a:rPr>
              <a:t>", "true")</a:t>
            </a:r>
          </a:p>
          <a:p>
            <a:pPr marL="0" indent="0">
              <a:buClr>
                <a:srgbClr val="262626"/>
              </a:buClr>
              <a:buNone/>
            </a:pPr>
            <a:r>
              <a:rPr lang="en-US" dirty="0">
                <a:ea typeface="+mn-lt"/>
                <a:cs typeface="+mn-lt"/>
              </a:rPr>
              <a:t>             .load("/data/retail-data/by-day/*.csv")</a:t>
            </a:r>
          </a:p>
          <a:p>
            <a:pPr marL="0" indent="0">
              <a:buClr>
                <a:srgbClr val="262626"/>
              </a:buClr>
              <a:buNone/>
            </a:pPr>
            <a:endParaRPr lang="en-US" dirty="0">
              <a:ea typeface="+mn-lt"/>
              <a:cs typeface="+mn-lt"/>
            </a:endParaRPr>
          </a:p>
          <a:p>
            <a:pPr marL="0" indent="0">
              <a:buClr>
                <a:srgbClr val="262626"/>
              </a:buClr>
              <a:buNone/>
            </a:pP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staticDataFrame.createOrReplaceTempView</a:t>
            </a:r>
            <a:r>
              <a:rPr lang="en-US" dirty="0">
                <a:ea typeface="+mn-lt"/>
                <a:cs typeface="+mn-lt"/>
              </a:rPr>
              <a:t>("</a:t>
            </a:r>
            <a:r>
              <a:rPr lang="en-US" dirty="0" err="1">
                <a:ea typeface="+mn-lt"/>
                <a:cs typeface="+mn-lt"/>
              </a:rPr>
              <a:t>retail_data</a:t>
            </a:r>
            <a:r>
              <a:rPr lang="en-US" dirty="0">
                <a:ea typeface="+mn-lt"/>
                <a:cs typeface="+mn-lt"/>
              </a:rPr>
              <a:t>") </a:t>
            </a:r>
          </a:p>
          <a:p>
            <a:pPr marL="0" indent="0">
              <a:buClr>
                <a:srgbClr val="262626"/>
              </a:buClr>
              <a:buNone/>
            </a:pPr>
            <a:r>
              <a:rPr lang="en-US" dirty="0">
                <a:ea typeface="+mn-lt"/>
                <a:cs typeface="+mn-lt"/>
              </a:rPr>
              <a:t> </a:t>
            </a:r>
            <a:r>
              <a:rPr lang="en-US" err="1">
                <a:ea typeface="+mn-lt"/>
                <a:cs typeface="+mn-lt"/>
              </a:rPr>
              <a:t>val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staticSchema</a:t>
            </a:r>
            <a:r>
              <a:rPr lang="en-US" dirty="0">
                <a:ea typeface="+mn-lt"/>
                <a:cs typeface="+mn-lt"/>
              </a:rPr>
              <a:t> = </a:t>
            </a:r>
            <a:r>
              <a:rPr lang="en-US" err="1">
                <a:ea typeface="+mn-lt"/>
                <a:cs typeface="+mn-lt"/>
              </a:rPr>
              <a:t>staticDataFrame.schema</a:t>
            </a:r>
            <a:r>
              <a:rPr lang="en-US" dirty="0">
                <a:ea typeface="+mn-lt"/>
                <a:cs typeface="+mn-lt"/>
              </a:rPr>
              <a:t> </a:t>
            </a:r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4018ADE-D1B6-4E4D-6049-68FDB7DCFD5D}"/>
              </a:ext>
            </a:extLst>
          </p:cNvPr>
          <p:cNvSpPr txBox="1">
            <a:spLocks/>
          </p:cNvSpPr>
          <p:nvPr/>
        </p:nvSpPr>
        <p:spPr>
          <a:xfrm>
            <a:off x="6830291" y="2107078"/>
            <a:ext cx="4407725" cy="38496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// in Python</a:t>
            </a:r>
            <a:endParaRPr lang="en-US"/>
          </a:p>
          <a:p>
            <a:pPr marL="0" indent="0">
              <a:buClr>
                <a:srgbClr val="262626"/>
              </a:buClr>
              <a:buNone/>
            </a:pPr>
            <a:r>
              <a:rPr lang="en-US" dirty="0" err="1">
                <a:ea typeface="+mn-lt"/>
                <a:cs typeface="+mn-lt"/>
              </a:rPr>
              <a:t>staticDataFrame</a:t>
            </a:r>
            <a:r>
              <a:rPr lang="en-US" dirty="0">
                <a:ea typeface="+mn-lt"/>
                <a:cs typeface="+mn-lt"/>
              </a:rPr>
              <a:t> = </a:t>
            </a:r>
            <a:r>
              <a:rPr lang="en-US" dirty="0" err="1">
                <a:ea typeface="+mn-lt"/>
                <a:cs typeface="+mn-lt"/>
              </a:rPr>
              <a:t>spark.read.format</a:t>
            </a:r>
            <a:r>
              <a:rPr lang="en-US" dirty="0">
                <a:ea typeface="+mn-lt"/>
                <a:cs typeface="+mn-lt"/>
              </a:rPr>
              <a:t>("csv")\</a:t>
            </a:r>
          </a:p>
          <a:p>
            <a:pPr marL="0" indent="0">
              <a:buClr>
                <a:srgbClr val="262626"/>
              </a:buClr>
              <a:buNone/>
            </a:pPr>
            <a:r>
              <a:rPr lang="en-US" dirty="0">
                <a:ea typeface="+mn-lt"/>
                <a:cs typeface="+mn-lt"/>
              </a:rPr>
              <a:t>             .option("header", "true") \</a:t>
            </a:r>
            <a:endParaRPr lang="en-US" dirty="0" err="1">
              <a:ea typeface="+mn-lt"/>
              <a:cs typeface="+mn-lt"/>
            </a:endParaRPr>
          </a:p>
          <a:p>
            <a:pPr marL="0" indent="0">
              <a:buClr>
                <a:srgbClr val="262626"/>
              </a:buClr>
              <a:buNone/>
            </a:pPr>
            <a:r>
              <a:rPr lang="en-US" dirty="0">
                <a:ea typeface="+mn-lt"/>
                <a:cs typeface="+mn-lt"/>
              </a:rPr>
              <a:t>             .option("</a:t>
            </a:r>
            <a:r>
              <a:rPr lang="en-US" dirty="0" err="1">
                <a:ea typeface="+mn-lt"/>
                <a:cs typeface="+mn-lt"/>
              </a:rPr>
              <a:t>inferSchema</a:t>
            </a:r>
            <a:r>
              <a:rPr lang="en-US" dirty="0">
                <a:ea typeface="+mn-lt"/>
                <a:cs typeface="+mn-lt"/>
              </a:rPr>
              <a:t>", "true")\</a:t>
            </a:r>
          </a:p>
          <a:p>
            <a:pPr marL="0" indent="0">
              <a:buClr>
                <a:srgbClr val="262626"/>
              </a:buClr>
              <a:buNone/>
            </a:pPr>
            <a:r>
              <a:rPr lang="en-US" dirty="0">
                <a:ea typeface="+mn-lt"/>
                <a:cs typeface="+mn-lt"/>
              </a:rPr>
              <a:t>             .load("/data/retail-data/by-day/*.csv")</a:t>
            </a:r>
          </a:p>
          <a:p>
            <a:pPr marL="0" indent="0">
              <a:buClr>
                <a:srgbClr val="262626"/>
              </a:buClr>
              <a:buNone/>
            </a:pPr>
            <a:endParaRPr lang="en-US" dirty="0">
              <a:ea typeface="+mn-lt"/>
              <a:cs typeface="+mn-lt"/>
            </a:endParaRPr>
          </a:p>
          <a:p>
            <a:pPr marL="0" indent="0">
              <a:buClr>
                <a:srgbClr val="262626"/>
              </a:buClr>
              <a:buNone/>
            </a:pP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staticDataFrame.createOrReplaceTempView</a:t>
            </a:r>
            <a:r>
              <a:rPr lang="en-US" dirty="0">
                <a:ea typeface="+mn-lt"/>
                <a:cs typeface="+mn-lt"/>
              </a:rPr>
              <a:t>("</a:t>
            </a:r>
            <a:r>
              <a:rPr lang="en-US" dirty="0" err="1">
                <a:ea typeface="+mn-lt"/>
                <a:cs typeface="+mn-lt"/>
              </a:rPr>
              <a:t>retail_data</a:t>
            </a:r>
            <a:r>
              <a:rPr lang="en-US" dirty="0">
                <a:ea typeface="+mn-lt"/>
                <a:cs typeface="+mn-lt"/>
              </a:rPr>
              <a:t>") </a:t>
            </a:r>
          </a:p>
          <a:p>
            <a:pPr marL="0" indent="0">
              <a:buClr>
                <a:srgbClr val="262626"/>
              </a:buClr>
              <a:buNone/>
            </a:pP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staticSchema</a:t>
            </a:r>
            <a:r>
              <a:rPr lang="en-US" dirty="0">
                <a:ea typeface="+mn-lt"/>
                <a:cs typeface="+mn-lt"/>
              </a:rPr>
              <a:t> = </a:t>
            </a:r>
            <a:r>
              <a:rPr lang="en-US" dirty="0" err="1">
                <a:ea typeface="+mn-lt"/>
                <a:cs typeface="+mn-lt"/>
              </a:rPr>
              <a:t>staticDataFrame.schema</a:t>
            </a:r>
            <a:r>
              <a:rPr lang="en-US" dirty="0">
                <a:ea typeface="+mn-lt"/>
                <a:cs typeface="+mn-lt"/>
              </a:rPr>
              <a:t> 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3394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497D3-009A-03BE-A567-8EF8A0B3E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0">
                <a:ea typeface="+mj-lt"/>
                <a:cs typeface="+mj-lt"/>
              </a:rPr>
              <a:t>on what days a customer spent the most?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E3E2D7-C151-6E4E-F272-CAE19FF5CE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8983" y="1717172"/>
            <a:ext cx="7534892" cy="428505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dirty="0">
                <a:ea typeface="+mn-lt"/>
                <a:cs typeface="+mn-lt"/>
              </a:rPr>
              <a:t>// in Scala</a:t>
            </a:r>
            <a:endParaRPr lang="en-US" dirty="0"/>
          </a:p>
          <a:p>
            <a:pPr marL="0" indent="0">
              <a:lnSpc>
                <a:spcPct val="200000"/>
              </a:lnSpc>
              <a:buNone/>
            </a:pPr>
            <a:r>
              <a:rPr lang="en-US" dirty="0">
                <a:ea typeface="+mn-lt"/>
                <a:cs typeface="+mn-lt"/>
              </a:rPr>
              <a:t> import </a:t>
            </a:r>
            <a:r>
              <a:rPr lang="en-US" dirty="0" err="1">
                <a:ea typeface="+mn-lt"/>
                <a:cs typeface="+mn-lt"/>
              </a:rPr>
              <a:t>org.apache.spark.sql.functions</a:t>
            </a:r>
            <a:r>
              <a:rPr lang="en-US" dirty="0">
                <a:ea typeface="+mn-lt"/>
                <a:cs typeface="+mn-lt"/>
              </a:rPr>
              <a:t>.{window, column, desc, col} 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dirty="0">
                <a:ea typeface="+mn-lt"/>
                <a:cs typeface="+mn-lt"/>
              </a:rPr>
              <a:t>   </a:t>
            </a:r>
            <a:r>
              <a:rPr lang="en-US" dirty="0" err="1">
                <a:ea typeface="+mn-lt"/>
                <a:cs typeface="+mn-lt"/>
              </a:rPr>
              <a:t>staticDataFrame</a:t>
            </a:r>
            <a:r>
              <a:rPr lang="en-US" dirty="0">
                <a:ea typeface="+mn-lt"/>
                <a:cs typeface="+mn-lt"/>
              </a:rPr>
              <a:t> 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dirty="0">
                <a:ea typeface="+mn-lt"/>
                <a:cs typeface="+mn-lt"/>
              </a:rPr>
              <a:t>  .</a:t>
            </a:r>
            <a:r>
              <a:rPr lang="en-US" dirty="0" err="1">
                <a:ea typeface="+mn-lt"/>
                <a:cs typeface="+mn-lt"/>
              </a:rPr>
              <a:t>selectExpr</a:t>
            </a:r>
            <a:r>
              <a:rPr lang="en-US" dirty="0">
                <a:ea typeface="+mn-lt"/>
                <a:cs typeface="+mn-lt"/>
              </a:rPr>
              <a:t>( "</a:t>
            </a:r>
            <a:r>
              <a:rPr lang="en-US" dirty="0" err="1">
                <a:ea typeface="+mn-lt"/>
                <a:cs typeface="+mn-lt"/>
              </a:rPr>
              <a:t>CustomerId</a:t>
            </a:r>
            <a:r>
              <a:rPr lang="en-US" dirty="0">
                <a:ea typeface="+mn-lt"/>
                <a:cs typeface="+mn-lt"/>
              </a:rPr>
              <a:t>", "(</a:t>
            </a:r>
            <a:r>
              <a:rPr lang="en-US" dirty="0" err="1">
                <a:ea typeface="+mn-lt"/>
                <a:cs typeface="+mn-lt"/>
              </a:rPr>
              <a:t>UnitPrice</a:t>
            </a:r>
            <a:r>
              <a:rPr lang="en-US" dirty="0">
                <a:ea typeface="+mn-lt"/>
                <a:cs typeface="+mn-lt"/>
              </a:rPr>
              <a:t> * Quantity) as </a:t>
            </a:r>
            <a:r>
              <a:rPr lang="en-US" dirty="0" err="1">
                <a:ea typeface="+mn-lt"/>
                <a:cs typeface="+mn-lt"/>
              </a:rPr>
              <a:t>total_cost</a:t>
            </a:r>
            <a:r>
              <a:rPr lang="en-US" dirty="0">
                <a:ea typeface="+mn-lt"/>
                <a:cs typeface="+mn-lt"/>
              </a:rPr>
              <a:t>", "</a:t>
            </a:r>
            <a:r>
              <a:rPr lang="en-US" dirty="0" err="1">
                <a:ea typeface="+mn-lt"/>
                <a:cs typeface="+mn-lt"/>
              </a:rPr>
              <a:t>InvoiceDate</a:t>
            </a:r>
            <a:r>
              <a:rPr lang="en-US" dirty="0">
                <a:ea typeface="+mn-lt"/>
                <a:cs typeface="+mn-lt"/>
              </a:rPr>
              <a:t>") 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dirty="0">
                <a:ea typeface="+mn-lt"/>
                <a:cs typeface="+mn-lt"/>
              </a:rPr>
              <a:t> .</a:t>
            </a:r>
            <a:r>
              <a:rPr lang="en-US" dirty="0" err="1">
                <a:ea typeface="+mn-lt"/>
                <a:cs typeface="+mn-lt"/>
              </a:rPr>
              <a:t>groupBy</a:t>
            </a:r>
            <a:r>
              <a:rPr lang="en-US" dirty="0">
                <a:ea typeface="+mn-lt"/>
                <a:cs typeface="+mn-lt"/>
              </a:rPr>
              <a:t>( col("</a:t>
            </a:r>
            <a:r>
              <a:rPr lang="en-US" dirty="0" err="1">
                <a:ea typeface="+mn-lt"/>
                <a:cs typeface="+mn-lt"/>
              </a:rPr>
              <a:t>CustomerId</a:t>
            </a:r>
            <a:r>
              <a:rPr lang="en-US" dirty="0">
                <a:ea typeface="+mn-lt"/>
                <a:cs typeface="+mn-lt"/>
              </a:rPr>
              <a:t>"), window(col("</a:t>
            </a:r>
            <a:r>
              <a:rPr lang="en-US" dirty="0" err="1">
                <a:ea typeface="+mn-lt"/>
                <a:cs typeface="+mn-lt"/>
              </a:rPr>
              <a:t>InvoiceDate</a:t>
            </a:r>
            <a:r>
              <a:rPr lang="en-US" dirty="0">
                <a:ea typeface="+mn-lt"/>
                <a:cs typeface="+mn-lt"/>
              </a:rPr>
              <a:t>"), "1 day")) </a:t>
            </a:r>
            <a:endParaRPr lang="en-US">
              <a:ea typeface="+mn-lt"/>
              <a:cs typeface="+mn-lt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en-US" dirty="0">
                <a:ea typeface="+mn-lt"/>
                <a:cs typeface="+mn-lt"/>
              </a:rPr>
              <a:t> .sum("</a:t>
            </a:r>
            <a:r>
              <a:rPr lang="en-US" dirty="0" err="1">
                <a:ea typeface="+mn-lt"/>
                <a:cs typeface="+mn-lt"/>
              </a:rPr>
              <a:t>total_cost</a:t>
            </a:r>
            <a:r>
              <a:rPr lang="en-US" dirty="0">
                <a:ea typeface="+mn-lt"/>
                <a:cs typeface="+mn-lt"/>
              </a:rPr>
              <a:t>") .show(5)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179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>
            <a:extLst>
              <a:ext uri="{FF2B5EF4-FFF2-40B4-BE49-F238E27FC236}">
                <a16:creationId xmlns:a16="http://schemas.microsoft.com/office/drawing/2014/main" id="{F6EDC3C8-0F24-549C-A937-CFECCBF753E1}"/>
              </a:ext>
            </a:extLst>
          </p:cNvPr>
          <p:cNvSpPr txBox="1"/>
          <p:nvPr/>
        </p:nvSpPr>
        <p:spPr>
          <a:xfrm>
            <a:off x="864920" y="1033154"/>
            <a:ext cx="10115796" cy="3336876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en-US" dirty="0"/>
              <a:t># in Python</a:t>
            </a:r>
            <a:endParaRPr lang="en-US"/>
          </a:p>
          <a:p>
            <a:pPr>
              <a:lnSpc>
                <a:spcPct val="200000"/>
              </a:lnSpc>
            </a:pPr>
            <a:r>
              <a:rPr lang="en-US" dirty="0"/>
              <a:t> from </a:t>
            </a:r>
            <a:r>
              <a:rPr lang="en-US" dirty="0" err="1"/>
              <a:t>pyspark.sql.functions</a:t>
            </a:r>
            <a:r>
              <a:rPr lang="en-US" dirty="0"/>
              <a:t> import window, column, desc, col </a:t>
            </a:r>
          </a:p>
          <a:p>
            <a:pPr>
              <a:lnSpc>
                <a:spcPct val="200000"/>
              </a:lnSpc>
            </a:pPr>
            <a:r>
              <a:rPr lang="en-US" dirty="0"/>
              <a:t>                                </a:t>
            </a:r>
            <a:r>
              <a:rPr lang="en-US" dirty="0" err="1"/>
              <a:t>staticDataFrame</a:t>
            </a:r>
            <a:r>
              <a:rPr lang="en-US" dirty="0"/>
              <a:t>\ </a:t>
            </a:r>
            <a:endParaRPr lang="en-US"/>
          </a:p>
          <a:p>
            <a:pPr>
              <a:lnSpc>
                <a:spcPct val="200000"/>
              </a:lnSpc>
            </a:pPr>
            <a:r>
              <a:rPr lang="en-US" dirty="0"/>
              <a:t>                               .</a:t>
            </a:r>
            <a:r>
              <a:rPr lang="en-US" dirty="0" err="1"/>
              <a:t>selectExpr</a:t>
            </a:r>
            <a:r>
              <a:rPr lang="en-US" dirty="0"/>
              <a:t>( "</a:t>
            </a:r>
            <a:r>
              <a:rPr lang="en-US" dirty="0" err="1"/>
              <a:t>CustomerId</a:t>
            </a:r>
            <a:r>
              <a:rPr lang="en-US" dirty="0"/>
              <a:t>", "(</a:t>
            </a:r>
            <a:r>
              <a:rPr lang="en-US" dirty="0" err="1"/>
              <a:t>UnitPrice</a:t>
            </a:r>
            <a:r>
              <a:rPr lang="en-US" dirty="0"/>
              <a:t> * Quantity) as </a:t>
            </a:r>
            <a:r>
              <a:rPr lang="en-US" dirty="0" err="1"/>
              <a:t>total_cost</a:t>
            </a:r>
            <a:r>
              <a:rPr lang="en-US" dirty="0"/>
              <a:t>", "</a:t>
            </a:r>
            <a:r>
              <a:rPr lang="en-US" dirty="0" err="1"/>
              <a:t>InvoiceDate</a:t>
            </a:r>
            <a:r>
              <a:rPr lang="en-US" dirty="0"/>
              <a:t>")\ </a:t>
            </a:r>
          </a:p>
          <a:p>
            <a:pPr>
              <a:lnSpc>
                <a:spcPct val="200000"/>
              </a:lnSpc>
            </a:pPr>
            <a:r>
              <a:rPr lang="en-US" dirty="0"/>
              <a:t>                               .</a:t>
            </a:r>
            <a:r>
              <a:rPr lang="en-US" dirty="0" err="1"/>
              <a:t>groupBy</a:t>
            </a:r>
            <a:r>
              <a:rPr lang="en-US" dirty="0"/>
              <a:t>( col("</a:t>
            </a:r>
            <a:r>
              <a:rPr lang="en-US" dirty="0" err="1"/>
              <a:t>CustomerId</a:t>
            </a:r>
            <a:r>
              <a:rPr lang="en-US" dirty="0"/>
              <a:t>"), window(col("</a:t>
            </a:r>
            <a:r>
              <a:rPr lang="en-US" dirty="0" err="1"/>
              <a:t>InvoiceDate</a:t>
            </a:r>
            <a:r>
              <a:rPr lang="en-US" dirty="0"/>
              <a:t>"), "1 day"))\ </a:t>
            </a:r>
          </a:p>
          <a:p>
            <a:pPr>
              <a:lnSpc>
                <a:spcPct val="200000"/>
              </a:lnSpc>
            </a:pPr>
            <a:r>
              <a:rPr lang="en-US" dirty="0"/>
              <a:t>                               .sum("</a:t>
            </a:r>
            <a:r>
              <a:rPr lang="en-US" dirty="0" err="1"/>
              <a:t>total_cost</a:t>
            </a:r>
            <a:r>
              <a:rPr lang="en-US" dirty="0"/>
              <a:t>")\ .show(5) </a:t>
            </a:r>
          </a:p>
        </p:txBody>
      </p:sp>
    </p:spTree>
    <p:extLst>
      <p:ext uri="{BB962C8B-B14F-4D97-AF65-F5344CB8AC3E}">
        <p14:creationId xmlns:p14="http://schemas.microsoft.com/office/powerpoint/2010/main" val="2879258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1BB38-08E8-4D0F-0919-A2092F4F2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3943" y="296230"/>
            <a:ext cx="3685310" cy="975756"/>
          </a:xfrm>
        </p:spPr>
        <p:txBody>
          <a:bodyPr/>
          <a:lstStyle/>
          <a:p>
            <a:r>
              <a:rPr lang="en-US"/>
              <a:t>Streaming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882B95-BC79-677F-B5C9-7DD7B46ECC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995" y="1275958"/>
            <a:ext cx="5763490" cy="444339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dirty="0">
                <a:ea typeface="+mn-lt"/>
                <a:cs typeface="+mn-lt"/>
              </a:rPr>
              <a:t>// in Scala</a:t>
            </a:r>
            <a:endParaRPr lang="en-US"/>
          </a:p>
          <a:p>
            <a:pPr marL="0" indent="0">
              <a:lnSpc>
                <a:spcPct val="200000"/>
              </a:lnSpc>
              <a:buNone/>
            </a:pPr>
            <a:r>
              <a:rPr lang="en-US" dirty="0" err="1">
                <a:ea typeface="+mn-lt"/>
                <a:cs typeface="+mn-lt"/>
              </a:rPr>
              <a:t>val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streamingDataFrame</a:t>
            </a:r>
            <a:r>
              <a:rPr lang="en-US" dirty="0">
                <a:ea typeface="+mn-lt"/>
                <a:cs typeface="+mn-lt"/>
              </a:rPr>
              <a:t> = </a:t>
            </a:r>
            <a:r>
              <a:rPr lang="en-US" dirty="0" err="1">
                <a:ea typeface="+mn-lt"/>
                <a:cs typeface="+mn-lt"/>
              </a:rPr>
              <a:t>spark.readStream</a:t>
            </a:r>
            <a:r>
              <a:rPr lang="en-US" dirty="0">
                <a:ea typeface="+mn-lt"/>
                <a:cs typeface="+mn-lt"/>
              </a:rPr>
              <a:t> </a:t>
            </a:r>
            <a:endParaRPr lang="en-US">
              <a:ea typeface="+mn-lt"/>
              <a:cs typeface="+mn-lt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en-US" dirty="0">
                <a:ea typeface="+mn-lt"/>
                <a:cs typeface="+mn-lt"/>
              </a:rPr>
              <a:t>    .schema(staticSchema)</a:t>
            </a:r>
            <a:endParaRPr lang="en-US" dirty="0"/>
          </a:p>
          <a:p>
            <a:pPr marL="0" indent="0">
              <a:lnSpc>
                <a:spcPct val="200000"/>
              </a:lnSpc>
              <a:buNone/>
            </a:pPr>
            <a:r>
              <a:rPr lang="en-US" dirty="0">
                <a:ea typeface="+mn-lt"/>
                <a:cs typeface="+mn-lt"/>
              </a:rPr>
              <a:t>   .option("maxFilesPerTrigger", 1)  //  No: of files to read at once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dirty="0">
                <a:ea typeface="+mn-lt"/>
                <a:cs typeface="+mn-lt"/>
              </a:rPr>
              <a:t>    .format("csv") 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dirty="0">
                <a:ea typeface="+mn-lt"/>
                <a:cs typeface="+mn-lt"/>
              </a:rPr>
              <a:t>    .option("header", "true")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dirty="0">
                <a:ea typeface="+mn-lt"/>
                <a:cs typeface="+mn-lt"/>
              </a:rPr>
              <a:t>    .load("/data/retail-data/by-day/*.csv") 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627235-4707-7DAC-91EB-7D437A54465A}"/>
              </a:ext>
            </a:extLst>
          </p:cNvPr>
          <p:cNvSpPr txBox="1"/>
          <p:nvPr/>
        </p:nvSpPr>
        <p:spPr>
          <a:xfrm>
            <a:off x="6871854" y="1438893"/>
            <a:ext cx="4732317" cy="389087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200000"/>
              </a:lnSpc>
            </a:pPr>
            <a:r>
              <a:rPr lang="en-US" dirty="0"/>
              <a:t># in Python </a:t>
            </a:r>
            <a:endParaRPr lang="en-US"/>
          </a:p>
          <a:p>
            <a:pPr>
              <a:lnSpc>
                <a:spcPct val="200000"/>
              </a:lnSpc>
            </a:pPr>
            <a:r>
              <a:rPr lang="en-US" dirty="0" err="1"/>
              <a:t>streamingDataFrame</a:t>
            </a:r>
            <a:r>
              <a:rPr lang="en-US" dirty="0"/>
              <a:t> = </a:t>
            </a:r>
            <a:r>
              <a:rPr lang="en-US" dirty="0" err="1"/>
              <a:t>spark.readStream</a:t>
            </a:r>
            <a:r>
              <a:rPr lang="en-US" dirty="0"/>
              <a:t>\ </a:t>
            </a:r>
          </a:p>
          <a:p>
            <a:pPr>
              <a:lnSpc>
                <a:spcPct val="200000"/>
              </a:lnSpc>
            </a:pPr>
            <a:r>
              <a:rPr lang="en-US" dirty="0"/>
              <a:t>                            .schema(staticSchema)\  </a:t>
            </a:r>
          </a:p>
          <a:p>
            <a:pPr>
              <a:lnSpc>
                <a:spcPct val="200000"/>
              </a:lnSpc>
            </a:pPr>
            <a:r>
              <a:rPr lang="en-US" dirty="0"/>
              <a:t>                      .option("maxFilesPerTrigger", 1)\</a:t>
            </a:r>
          </a:p>
          <a:p>
            <a:pPr>
              <a:lnSpc>
                <a:spcPct val="200000"/>
              </a:lnSpc>
            </a:pPr>
            <a:r>
              <a:rPr lang="en-US" dirty="0"/>
              <a:t>                     .format("csv")\ </a:t>
            </a:r>
          </a:p>
          <a:p>
            <a:pPr>
              <a:lnSpc>
                <a:spcPct val="200000"/>
              </a:lnSpc>
            </a:pPr>
            <a:r>
              <a:rPr lang="en-US" dirty="0"/>
              <a:t>                     .option("header", "true")\ </a:t>
            </a:r>
          </a:p>
          <a:p>
            <a:pPr>
              <a:lnSpc>
                <a:spcPct val="200000"/>
              </a:lnSpc>
            </a:pPr>
            <a:r>
              <a:rPr lang="en-US" dirty="0"/>
              <a:t>                    .load("/data/retail-data/by-day/*.csv")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6F835D-CFC7-0D4D-4657-679802882803}"/>
              </a:ext>
            </a:extLst>
          </p:cNvPr>
          <p:cNvSpPr txBox="1"/>
          <p:nvPr/>
        </p:nvSpPr>
        <p:spPr>
          <a:xfrm>
            <a:off x="4031672" y="6000997"/>
            <a:ext cx="783969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streamingDataFrame.isStreaming /</a:t>
            </a:r>
            <a:r>
              <a:rPr lang="en-US" dirty="0"/>
              <a:t>  --- Tells wheather our data  is streaming or not</a:t>
            </a:r>
          </a:p>
        </p:txBody>
      </p:sp>
    </p:spTree>
    <p:extLst>
      <p:ext uri="{BB962C8B-B14F-4D97-AF65-F5344CB8AC3E}">
        <p14:creationId xmlns:p14="http://schemas.microsoft.com/office/powerpoint/2010/main" val="410534856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F0D299-5708-04D2-C825-3B4982E732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727981"/>
            <a:ext cx="10058400" cy="244087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// in Scala </a:t>
            </a:r>
            <a:endParaRPr lang="en-US"/>
          </a:p>
          <a:p>
            <a:pPr marL="0" indent="0">
              <a:buClr>
                <a:srgbClr val="262626"/>
              </a:buClr>
              <a:buNone/>
            </a:pPr>
            <a:r>
              <a:rPr lang="en-US" dirty="0" err="1">
                <a:ea typeface="+mn-lt"/>
                <a:cs typeface="+mn-lt"/>
              </a:rPr>
              <a:t>val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purchaseByCustomerPerHour</a:t>
            </a:r>
            <a:r>
              <a:rPr lang="en-US" dirty="0">
                <a:ea typeface="+mn-lt"/>
                <a:cs typeface="+mn-lt"/>
              </a:rPr>
              <a:t> = </a:t>
            </a:r>
            <a:r>
              <a:rPr lang="en-US" dirty="0" err="1">
                <a:ea typeface="+mn-lt"/>
                <a:cs typeface="+mn-lt"/>
              </a:rPr>
              <a:t>streamingDataFrame</a:t>
            </a:r>
            <a:r>
              <a:rPr lang="en-US" dirty="0">
                <a:ea typeface="+mn-lt"/>
                <a:cs typeface="+mn-lt"/>
              </a:rPr>
              <a:t> </a:t>
            </a:r>
          </a:p>
          <a:p>
            <a:pPr marL="0" indent="0">
              <a:buClr>
                <a:srgbClr val="262626"/>
              </a:buClr>
              <a:buNone/>
            </a:pPr>
            <a:r>
              <a:rPr lang="en-US" dirty="0">
                <a:ea typeface="+mn-lt"/>
                <a:cs typeface="+mn-lt"/>
              </a:rPr>
              <a:t>                  .</a:t>
            </a:r>
            <a:r>
              <a:rPr lang="en-US" dirty="0" err="1">
                <a:ea typeface="+mn-lt"/>
                <a:cs typeface="+mn-lt"/>
              </a:rPr>
              <a:t>selectExpr</a:t>
            </a:r>
            <a:r>
              <a:rPr lang="en-US" dirty="0">
                <a:ea typeface="+mn-lt"/>
                <a:cs typeface="+mn-lt"/>
              </a:rPr>
              <a:t>( "</a:t>
            </a:r>
            <a:r>
              <a:rPr lang="en-US" dirty="0" err="1">
                <a:ea typeface="+mn-lt"/>
                <a:cs typeface="+mn-lt"/>
              </a:rPr>
              <a:t>CustomerId</a:t>
            </a:r>
            <a:r>
              <a:rPr lang="en-US" dirty="0">
                <a:ea typeface="+mn-lt"/>
                <a:cs typeface="+mn-lt"/>
              </a:rPr>
              <a:t>", "(</a:t>
            </a:r>
            <a:r>
              <a:rPr lang="en-US" dirty="0" err="1">
                <a:ea typeface="+mn-lt"/>
                <a:cs typeface="+mn-lt"/>
              </a:rPr>
              <a:t>UnitPrice</a:t>
            </a:r>
            <a:r>
              <a:rPr lang="en-US" dirty="0">
                <a:ea typeface="+mn-lt"/>
                <a:cs typeface="+mn-lt"/>
              </a:rPr>
              <a:t> * Quantity) as </a:t>
            </a:r>
            <a:r>
              <a:rPr lang="en-US" dirty="0" err="1">
                <a:ea typeface="+mn-lt"/>
                <a:cs typeface="+mn-lt"/>
              </a:rPr>
              <a:t>total_cost</a:t>
            </a:r>
            <a:r>
              <a:rPr lang="en-US" dirty="0">
                <a:ea typeface="+mn-lt"/>
                <a:cs typeface="+mn-lt"/>
              </a:rPr>
              <a:t>", "</a:t>
            </a:r>
            <a:r>
              <a:rPr lang="en-US" dirty="0" err="1">
                <a:ea typeface="+mn-lt"/>
                <a:cs typeface="+mn-lt"/>
              </a:rPr>
              <a:t>InvoiceDate</a:t>
            </a:r>
            <a:r>
              <a:rPr lang="en-US" dirty="0">
                <a:ea typeface="+mn-lt"/>
                <a:cs typeface="+mn-lt"/>
              </a:rPr>
              <a:t>") </a:t>
            </a:r>
          </a:p>
          <a:p>
            <a:pPr marL="0" indent="0">
              <a:buClr>
                <a:srgbClr val="262626"/>
              </a:buClr>
              <a:buNone/>
            </a:pPr>
            <a:r>
              <a:rPr lang="en-US" dirty="0">
                <a:ea typeface="+mn-lt"/>
                <a:cs typeface="+mn-lt"/>
              </a:rPr>
              <a:t>                  .</a:t>
            </a:r>
            <a:r>
              <a:rPr lang="en-US" dirty="0" err="1">
                <a:ea typeface="+mn-lt"/>
                <a:cs typeface="+mn-lt"/>
              </a:rPr>
              <a:t>groupBy</a:t>
            </a:r>
            <a:r>
              <a:rPr lang="en-US" dirty="0">
                <a:ea typeface="+mn-lt"/>
                <a:cs typeface="+mn-lt"/>
              </a:rPr>
              <a:t>( $"</a:t>
            </a:r>
            <a:r>
              <a:rPr lang="en-US" dirty="0" err="1">
                <a:ea typeface="+mn-lt"/>
                <a:cs typeface="+mn-lt"/>
              </a:rPr>
              <a:t>CustomerId</a:t>
            </a:r>
            <a:r>
              <a:rPr lang="en-US" dirty="0">
                <a:ea typeface="+mn-lt"/>
                <a:cs typeface="+mn-lt"/>
              </a:rPr>
              <a:t>", window($"</a:t>
            </a:r>
            <a:r>
              <a:rPr lang="en-US" dirty="0" err="1">
                <a:ea typeface="+mn-lt"/>
                <a:cs typeface="+mn-lt"/>
              </a:rPr>
              <a:t>InvoiceDate</a:t>
            </a:r>
            <a:r>
              <a:rPr lang="en-US" dirty="0">
                <a:ea typeface="+mn-lt"/>
                <a:cs typeface="+mn-lt"/>
              </a:rPr>
              <a:t>", "1 day")) </a:t>
            </a:r>
            <a:endParaRPr lang="en-US">
              <a:ea typeface="+mn-lt"/>
              <a:cs typeface="+mn-lt"/>
            </a:endParaRPr>
          </a:p>
          <a:p>
            <a:pPr marL="0" indent="0">
              <a:buClr>
                <a:srgbClr val="262626"/>
              </a:buClr>
              <a:buNone/>
            </a:pPr>
            <a:r>
              <a:rPr lang="en-US" dirty="0">
                <a:ea typeface="+mn-lt"/>
                <a:cs typeface="+mn-lt"/>
              </a:rPr>
              <a:t>                 .sum("</a:t>
            </a:r>
            <a:r>
              <a:rPr lang="en-US" dirty="0" err="1">
                <a:ea typeface="+mn-lt"/>
                <a:cs typeface="+mn-lt"/>
              </a:rPr>
              <a:t>total_cost</a:t>
            </a:r>
            <a:r>
              <a:rPr lang="en-US" dirty="0">
                <a:ea typeface="+mn-lt"/>
                <a:cs typeface="+mn-lt"/>
              </a:rPr>
              <a:t>")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6C9F4F-6919-56A8-1C39-49230BFBAFCB}"/>
              </a:ext>
            </a:extLst>
          </p:cNvPr>
          <p:cNvSpPr txBox="1"/>
          <p:nvPr/>
        </p:nvSpPr>
        <p:spPr>
          <a:xfrm>
            <a:off x="925057" y="4031065"/>
            <a:ext cx="10590810" cy="212500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# in Python</a:t>
            </a:r>
            <a:endParaRPr lang="en-US"/>
          </a:p>
          <a:p>
            <a:pPr>
              <a:lnSpc>
                <a:spcPct val="150000"/>
              </a:lnSpc>
            </a:pPr>
            <a:r>
              <a:rPr lang="en-US" dirty="0"/>
              <a:t> </a:t>
            </a:r>
            <a:r>
              <a:rPr lang="en-US" dirty="0" err="1"/>
              <a:t>purchaseByCustomerPerHour</a:t>
            </a:r>
            <a:r>
              <a:rPr lang="en-US" dirty="0"/>
              <a:t> = </a:t>
            </a:r>
            <a:r>
              <a:rPr lang="en-US" dirty="0" err="1"/>
              <a:t>streamingDataFrame</a:t>
            </a:r>
            <a:r>
              <a:rPr lang="en-US" dirty="0"/>
              <a:t>\</a:t>
            </a:r>
          </a:p>
          <a:p>
            <a:pPr>
              <a:lnSpc>
                <a:spcPct val="150000"/>
              </a:lnSpc>
            </a:pPr>
            <a:r>
              <a:rPr lang="en-US" dirty="0"/>
              <a:t>                             .</a:t>
            </a:r>
            <a:r>
              <a:rPr lang="en-US" dirty="0" err="1"/>
              <a:t>selectExpr</a:t>
            </a:r>
            <a:r>
              <a:rPr lang="en-US" dirty="0"/>
              <a:t>( "</a:t>
            </a:r>
            <a:r>
              <a:rPr lang="en-US" dirty="0" err="1"/>
              <a:t>CustomerId</a:t>
            </a:r>
            <a:r>
              <a:rPr lang="en-US" dirty="0"/>
              <a:t>", "(</a:t>
            </a:r>
            <a:r>
              <a:rPr lang="en-US" dirty="0" err="1"/>
              <a:t>UnitPrice</a:t>
            </a:r>
            <a:r>
              <a:rPr lang="en-US" dirty="0"/>
              <a:t> * Quantity) as </a:t>
            </a:r>
            <a:r>
              <a:rPr lang="en-US" dirty="0" err="1"/>
              <a:t>total_cost</a:t>
            </a:r>
            <a:r>
              <a:rPr lang="en-US" dirty="0"/>
              <a:t>", "</a:t>
            </a:r>
            <a:r>
              <a:rPr lang="en-US" dirty="0" err="1"/>
              <a:t>InvoiceDate</a:t>
            </a:r>
            <a:r>
              <a:rPr lang="en-US" dirty="0"/>
              <a:t>")\ </a:t>
            </a:r>
            <a:endParaRPr lang="en-US"/>
          </a:p>
          <a:p>
            <a:pPr>
              <a:lnSpc>
                <a:spcPct val="150000"/>
              </a:lnSpc>
            </a:pPr>
            <a:r>
              <a:rPr lang="en-US" dirty="0"/>
              <a:t>                            .</a:t>
            </a:r>
            <a:r>
              <a:rPr lang="en-US" dirty="0" err="1"/>
              <a:t>groupBy</a:t>
            </a:r>
            <a:r>
              <a:rPr lang="en-US" dirty="0"/>
              <a:t>( col("</a:t>
            </a:r>
            <a:r>
              <a:rPr lang="en-US" dirty="0" err="1"/>
              <a:t>CustomerId</a:t>
            </a:r>
            <a:r>
              <a:rPr lang="en-US" dirty="0"/>
              <a:t>"), window(col("</a:t>
            </a:r>
            <a:r>
              <a:rPr lang="en-US" dirty="0" err="1"/>
              <a:t>InvoiceDate</a:t>
            </a:r>
            <a:r>
              <a:rPr lang="en-US" dirty="0"/>
              <a:t>"), "1 day"))\ </a:t>
            </a:r>
          </a:p>
          <a:p>
            <a:pPr>
              <a:lnSpc>
                <a:spcPct val="150000"/>
              </a:lnSpc>
            </a:pPr>
            <a:r>
              <a:rPr lang="en-US" dirty="0"/>
              <a:t>                            .sum("</a:t>
            </a:r>
            <a:r>
              <a:rPr lang="en-US" dirty="0" err="1"/>
              <a:t>total_cost</a:t>
            </a:r>
            <a:r>
              <a:rPr lang="en-US" dirty="0"/>
              <a:t>") 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496CCD-EBD7-7370-1FA1-66791FAECC48}"/>
              </a:ext>
            </a:extLst>
          </p:cNvPr>
          <p:cNvSpPr txBox="1"/>
          <p:nvPr/>
        </p:nvSpPr>
        <p:spPr>
          <a:xfrm>
            <a:off x="1266092" y="691662"/>
            <a:ext cx="10245968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400" dirty="0">
                <a:solidFill>
                  <a:srgbClr val="262626"/>
                </a:solidFill>
              </a:rPr>
              <a:t>on what days a customer spent the most?​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68389397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F9B3C-2ADE-DE2B-4307-8D056FDAD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Actions in Straming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2584E-7668-65FC-0F4E-E428BCB592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2054" y="2013446"/>
            <a:ext cx="10058400" cy="371107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Arial" pitchFamily="18" charset="0"/>
              <a:buChar char="•"/>
            </a:pPr>
            <a:r>
              <a:rPr lang="en-US" dirty="0">
                <a:ea typeface="+mn-lt"/>
                <a:cs typeface="+mn-lt"/>
              </a:rPr>
              <a:t>Abobe operation is a lazy operation, so we will need to call a streaming action to start the execution of this data flow. </a:t>
            </a:r>
          </a:p>
          <a:p>
            <a:pPr marL="0" indent="0">
              <a:buClr>
                <a:srgbClr val="262626"/>
              </a:buClr>
              <a:buNone/>
            </a:pPr>
            <a:endParaRPr lang="en-US" dirty="0">
              <a:ea typeface="+mn-lt"/>
              <a:cs typeface="+mn-lt"/>
            </a:endParaRPr>
          </a:p>
          <a:p>
            <a:pPr>
              <a:buClr>
                <a:srgbClr val="262626"/>
              </a:buClr>
              <a:buFont typeface="Arial" pitchFamily="18" charset="0"/>
              <a:buChar char="•"/>
            </a:pPr>
            <a:r>
              <a:rPr lang="en-US" dirty="0">
                <a:ea typeface="+mn-lt"/>
                <a:cs typeface="+mn-lt"/>
              </a:rPr>
              <a:t>Streaming actions are a bit different from our conventional static action because we’re going to be populating data somewhere instead of just calling something like count.</a:t>
            </a:r>
            <a:endParaRPr lang="en-US"/>
          </a:p>
          <a:p>
            <a:pPr marL="0" indent="0">
              <a:buClr>
                <a:srgbClr val="262626"/>
              </a:buClr>
              <a:buNone/>
            </a:pPr>
            <a:endParaRPr lang="en-US" dirty="0">
              <a:ea typeface="+mn-lt"/>
              <a:cs typeface="+mn-lt"/>
            </a:endParaRPr>
          </a:p>
          <a:p>
            <a:pPr>
              <a:buFont typeface="Arial" pitchFamily="18" charset="0"/>
              <a:buChar char="•"/>
            </a:pPr>
            <a:r>
              <a:rPr lang="en-US" dirty="0">
                <a:ea typeface="+mn-lt"/>
                <a:cs typeface="+mn-lt"/>
              </a:rPr>
              <a:t>The action we will use will output to an in-memory table that we will update after each trigger.</a:t>
            </a:r>
          </a:p>
          <a:p>
            <a:pPr marL="0" indent="0">
              <a:buClr>
                <a:srgbClr val="262626"/>
              </a:buClr>
              <a:buNone/>
            </a:pPr>
            <a:endParaRPr lang="en-US" dirty="0">
              <a:ea typeface="+mn-lt"/>
              <a:cs typeface="+mn-lt"/>
            </a:endParaRPr>
          </a:p>
          <a:p>
            <a:pPr>
              <a:buFont typeface="Arial" pitchFamily="18" charset="0"/>
              <a:buChar char="•"/>
            </a:pPr>
            <a:r>
              <a:rPr lang="en-US" dirty="0">
                <a:ea typeface="+mn-lt"/>
                <a:cs typeface="+mn-lt"/>
              </a:rPr>
              <a:t>Spark will mutate the data in the in-memory table such that we will always have the highest value.</a:t>
            </a:r>
          </a:p>
          <a:p>
            <a:pPr>
              <a:buFont typeface="Arial" pitchFamily="18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53869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>
            <a:extLst>
              <a:ext uri="{FF2B5EF4-FFF2-40B4-BE49-F238E27FC236}">
                <a16:creationId xmlns:a16="http://schemas.microsoft.com/office/drawing/2014/main" id="{BFDF43F1-2682-5D63-50E0-4A870C976E3F}"/>
              </a:ext>
            </a:extLst>
          </p:cNvPr>
          <p:cNvSpPr txBox="1"/>
          <p:nvPr/>
        </p:nvSpPr>
        <p:spPr>
          <a:xfrm>
            <a:off x="938607" y="1286494"/>
            <a:ext cx="9749641" cy="2540504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dirty="0"/>
              <a:t>// in Scala </a:t>
            </a:r>
            <a:endParaRPr lang="en-US"/>
          </a:p>
          <a:p>
            <a:pPr>
              <a:lnSpc>
                <a:spcPct val="150000"/>
              </a:lnSpc>
            </a:pPr>
            <a:r>
              <a:rPr lang="en-US" dirty="0" err="1"/>
              <a:t>purchaseByCustomerPerHour.writeStream</a:t>
            </a:r>
          </a:p>
          <a:p>
            <a:pPr>
              <a:lnSpc>
                <a:spcPct val="150000"/>
              </a:lnSpc>
            </a:pPr>
            <a:r>
              <a:rPr lang="en-US" dirty="0"/>
              <a:t>            .format("memory") // memory = store in-memory table </a:t>
            </a:r>
          </a:p>
          <a:p>
            <a:pPr>
              <a:lnSpc>
                <a:spcPct val="150000"/>
              </a:lnSpc>
            </a:pPr>
            <a:r>
              <a:rPr lang="en-US" dirty="0"/>
              <a:t>           .</a:t>
            </a:r>
            <a:r>
              <a:rPr lang="en-US" dirty="0" err="1"/>
              <a:t>queryName</a:t>
            </a:r>
            <a:r>
              <a:rPr lang="en-US" dirty="0"/>
              <a:t>("</a:t>
            </a:r>
            <a:r>
              <a:rPr lang="en-US" dirty="0" err="1"/>
              <a:t>customer_purchases</a:t>
            </a:r>
            <a:r>
              <a:rPr lang="en-US" dirty="0"/>
              <a:t>") // the name of the in-memory table </a:t>
            </a:r>
          </a:p>
          <a:p>
            <a:pPr>
              <a:lnSpc>
                <a:spcPct val="150000"/>
              </a:lnSpc>
            </a:pPr>
            <a:r>
              <a:rPr lang="en-US" dirty="0"/>
              <a:t>           .</a:t>
            </a:r>
            <a:r>
              <a:rPr lang="en-US" dirty="0" err="1"/>
              <a:t>outputMode</a:t>
            </a:r>
            <a:r>
              <a:rPr lang="en-US" dirty="0"/>
              <a:t>("complete") // complete = all the counts should be in the table</a:t>
            </a:r>
          </a:p>
          <a:p>
            <a:pPr>
              <a:lnSpc>
                <a:spcPct val="150000"/>
              </a:lnSpc>
            </a:pPr>
            <a:r>
              <a:rPr lang="en-US" dirty="0"/>
              <a:t>           .start()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DF0E61-97A8-D41B-34BA-160F4AD13FA9}"/>
              </a:ext>
            </a:extLst>
          </p:cNvPr>
          <p:cNvSpPr txBox="1"/>
          <p:nvPr/>
        </p:nvSpPr>
        <p:spPr>
          <a:xfrm>
            <a:off x="973777" y="3854152"/>
            <a:ext cx="9749641" cy="254050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# in Python </a:t>
            </a:r>
            <a:endParaRPr lang="en-US"/>
          </a:p>
          <a:p>
            <a:pPr>
              <a:lnSpc>
                <a:spcPct val="150000"/>
              </a:lnSpc>
            </a:pPr>
            <a:r>
              <a:rPr lang="en-US" dirty="0" err="1"/>
              <a:t>purchaseByCustomerPerHour.writeStream</a:t>
            </a:r>
            <a:r>
              <a:rPr lang="en-US" dirty="0"/>
              <a:t>\</a:t>
            </a:r>
          </a:p>
          <a:p>
            <a:pPr>
              <a:lnSpc>
                <a:spcPct val="150000"/>
              </a:lnSpc>
            </a:pPr>
            <a:r>
              <a:rPr lang="en-US" dirty="0"/>
              <a:t>                   .format("memory")\ </a:t>
            </a:r>
          </a:p>
          <a:p>
            <a:pPr>
              <a:lnSpc>
                <a:spcPct val="150000"/>
              </a:lnSpc>
            </a:pPr>
            <a:r>
              <a:rPr lang="en-US" dirty="0"/>
              <a:t>                   .</a:t>
            </a:r>
            <a:r>
              <a:rPr lang="en-US" dirty="0" err="1"/>
              <a:t>queryName</a:t>
            </a:r>
            <a:r>
              <a:rPr lang="en-US" dirty="0"/>
              <a:t>("</a:t>
            </a:r>
            <a:r>
              <a:rPr lang="en-US" dirty="0" err="1"/>
              <a:t>customer_purchases</a:t>
            </a:r>
            <a:r>
              <a:rPr lang="en-US" dirty="0"/>
              <a:t>")\ </a:t>
            </a:r>
          </a:p>
          <a:p>
            <a:pPr>
              <a:lnSpc>
                <a:spcPct val="150000"/>
              </a:lnSpc>
            </a:pPr>
            <a:r>
              <a:rPr lang="en-US" dirty="0"/>
              <a:t>                   .</a:t>
            </a:r>
            <a:r>
              <a:rPr lang="en-US" dirty="0" err="1"/>
              <a:t>outputMode</a:t>
            </a:r>
            <a:r>
              <a:rPr lang="en-US" dirty="0"/>
              <a:t>("complete")\ </a:t>
            </a:r>
          </a:p>
          <a:p>
            <a:pPr>
              <a:lnSpc>
                <a:spcPct val="150000"/>
              </a:lnSpc>
            </a:pPr>
            <a:r>
              <a:rPr lang="en-US" dirty="0"/>
              <a:t>                  .start() 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9A705505-6F0A-904C-6EAD-A4A94F327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5415" y="419855"/>
            <a:ext cx="10058400" cy="867508"/>
          </a:xfrm>
        </p:spPr>
        <p:txBody>
          <a:bodyPr/>
          <a:lstStyle/>
          <a:p>
            <a:r>
              <a:rPr lang="en-US"/>
              <a:t>Updating the result</a:t>
            </a:r>
          </a:p>
        </p:txBody>
      </p:sp>
    </p:spTree>
    <p:extLst>
      <p:ext uri="{BB962C8B-B14F-4D97-AF65-F5344CB8AC3E}">
        <p14:creationId xmlns:p14="http://schemas.microsoft.com/office/powerpoint/2010/main" val="34656509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21DB2-7808-68C6-5682-1A087ED95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Querying the </a:t>
            </a:r>
            <a:r>
              <a:rPr lang="en-US"/>
              <a:t>updated</a:t>
            </a:r>
            <a:r>
              <a:rPr lang="en-US" dirty="0"/>
              <a:t>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C26EB7-FCCF-CFEE-C300-ACE7F72AC5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7450" y="2176656"/>
            <a:ext cx="9448800" cy="1915926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lnSpc>
                <a:spcPct val="220000"/>
              </a:lnSpc>
              <a:buNone/>
            </a:pPr>
            <a:r>
              <a:rPr lang="en-US" sz="1800" dirty="0">
                <a:ea typeface="+mn-lt"/>
                <a:cs typeface="+mn-lt"/>
              </a:rPr>
              <a:t>// in Scala</a:t>
            </a:r>
            <a:endParaRPr lang="en-US" sz="1800"/>
          </a:p>
          <a:p>
            <a:pPr marL="0" indent="0">
              <a:lnSpc>
                <a:spcPct val="220000"/>
              </a:lnSpc>
              <a:buClr>
                <a:srgbClr val="262626"/>
              </a:buClr>
              <a:buNone/>
            </a:pPr>
            <a:r>
              <a:rPr lang="en-US" sz="1800" dirty="0">
                <a:ea typeface="+mn-lt"/>
                <a:cs typeface="+mn-lt"/>
              </a:rPr>
              <a:t> </a:t>
            </a:r>
            <a:r>
              <a:rPr lang="en-US" sz="1800" dirty="0" err="1">
                <a:ea typeface="+mn-lt"/>
                <a:cs typeface="+mn-lt"/>
              </a:rPr>
              <a:t>spark.sql</a:t>
            </a:r>
            <a:r>
              <a:rPr lang="en-US" sz="1800" dirty="0">
                <a:ea typeface="+mn-lt"/>
                <a:cs typeface="+mn-lt"/>
              </a:rPr>
              <a:t>(""" SELECT * FROM </a:t>
            </a:r>
            <a:r>
              <a:rPr lang="en-US" sz="1800" dirty="0" err="1">
                <a:ea typeface="+mn-lt"/>
                <a:cs typeface="+mn-lt"/>
              </a:rPr>
              <a:t>customer_purchases</a:t>
            </a:r>
            <a:r>
              <a:rPr lang="en-US" sz="1800" dirty="0">
                <a:ea typeface="+mn-lt"/>
                <a:cs typeface="+mn-lt"/>
              </a:rPr>
              <a:t> ORDER BY `sum(</a:t>
            </a:r>
            <a:r>
              <a:rPr lang="en-US" sz="1800" dirty="0" err="1">
                <a:ea typeface="+mn-lt"/>
                <a:cs typeface="+mn-lt"/>
              </a:rPr>
              <a:t>total_cost</a:t>
            </a:r>
            <a:r>
              <a:rPr lang="en-US" sz="1800" dirty="0">
                <a:ea typeface="+mn-lt"/>
                <a:cs typeface="+mn-lt"/>
              </a:rPr>
              <a:t>)` DESC """) </a:t>
            </a:r>
          </a:p>
          <a:p>
            <a:pPr marL="0" indent="0">
              <a:lnSpc>
                <a:spcPct val="220000"/>
              </a:lnSpc>
              <a:buClr>
                <a:srgbClr val="262626"/>
              </a:buClr>
              <a:buNone/>
            </a:pPr>
            <a:r>
              <a:rPr lang="en-US" sz="1800" dirty="0">
                <a:ea typeface="+mn-lt"/>
                <a:cs typeface="+mn-lt"/>
              </a:rPr>
              <a:t> .show(5) </a:t>
            </a:r>
            <a:endParaRPr lang="en-US" sz="18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F7C318-C314-58FC-510B-7F7AA4AACA1A}"/>
              </a:ext>
            </a:extLst>
          </p:cNvPr>
          <p:cNvSpPr txBox="1"/>
          <p:nvPr/>
        </p:nvSpPr>
        <p:spPr>
          <a:xfrm>
            <a:off x="1068017" y="4087853"/>
            <a:ext cx="10054136" cy="167488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200000"/>
              </a:lnSpc>
            </a:pPr>
            <a:r>
              <a:rPr lang="en-US" dirty="0"/>
              <a:t># in Python </a:t>
            </a:r>
            <a:endParaRPr lang="en-US"/>
          </a:p>
          <a:p>
            <a:pPr>
              <a:lnSpc>
                <a:spcPct val="200000"/>
              </a:lnSpc>
            </a:pPr>
            <a:r>
              <a:rPr lang="en-US" dirty="0" err="1"/>
              <a:t>spark.sql</a:t>
            </a:r>
            <a:r>
              <a:rPr lang="en-US" dirty="0"/>
              <a:t>(""" SELECT * FROM </a:t>
            </a:r>
            <a:r>
              <a:rPr lang="en-US" dirty="0" err="1"/>
              <a:t>customer_purchases</a:t>
            </a:r>
            <a:r>
              <a:rPr lang="en-US" dirty="0"/>
              <a:t> ORDER BY `sum(</a:t>
            </a:r>
            <a:r>
              <a:rPr lang="en-US" dirty="0" err="1"/>
              <a:t>total_cost</a:t>
            </a:r>
            <a:r>
              <a:rPr lang="en-US" dirty="0"/>
              <a:t>)` DESC """)\</a:t>
            </a:r>
          </a:p>
          <a:p>
            <a:pPr>
              <a:lnSpc>
                <a:spcPct val="200000"/>
              </a:lnSpc>
            </a:pPr>
            <a:r>
              <a:rPr lang="en-US" dirty="0"/>
              <a:t> .show(5)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91948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0AEF5-1CC9-9786-2E8E-396E2C2AF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Display the result on Console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690ADC-6C5B-BDB5-D45F-01073BEACF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6318739" cy="250147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 err="1">
                <a:ea typeface="+mn-lt"/>
                <a:cs typeface="+mn-lt"/>
              </a:rPr>
              <a:t>purchaseByCustomerPerHour.writeStream</a:t>
            </a:r>
            <a:r>
              <a:rPr lang="en-US" dirty="0">
                <a:ea typeface="+mn-lt"/>
                <a:cs typeface="+mn-lt"/>
              </a:rPr>
              <a:t> 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                       .format("console") 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                       .</a:t>
            </a:r>
            <a:r>
              <a:rPr lang="en-US" dirty="0" err="1">
                <a:ea typeface="+mn-lt"/>
                <a:cs typeface="+mn-lt"/>
              </a:rPr>
              <a:t>queryName</a:t>
            </a:r>
            <a:r>
              <a:rPr lang="en-US" dirty="0">
                <a:ea typeface="+mn-lt"/>
                <a:cs typeface="+mn-lt"/>
              </a:rPr>
              <a:t>("customer_purchases_2") 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                      .</a:t>
            </a:r>
            <a:r>
              <a:rPr lang="en-US" dirty="0" err="1">
                <a:ea typeface="+mn-lt"/>
                <a:cs typeface="+mn-lt"/>
              </a:rPr>
              <a:t>outputMode</a:t>
            </a:r>
            <a:r>
              <a:rPr lang="en-US" dirty="0">
                <a:ea typeface="+mn-lt"/>
                <a:cs typeface="+mn-lt"/>
              </a:rPr>
              <a:t>("complete") </a:t>
            </a:r>
            <a:endParaRPr lang="en-US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                     .start()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775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3FB15-A85B-781B-24CD-F24DE3A39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5110" y="342087"/>
            <a:ext cx="10058400" cy="1371600"/>
          </a:xfrm>
        </p:spPr>
        <p:txBody>
          <a:bodyPr/>
          <a:lstStyle/>
          <a:p>
            <a:r>
              <a:rPr lang="en-US"/>
              <a:t>Spark's Language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6DA903-7D70-B547-A01C-1AD2A760DF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0940" y="1716753"/>
            <a:ext cx="10058400" cy="4450638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sz="2000" dirty="0">
                <a:ea typeface="+mn-lt"/>
                <a:cs typeface="+mn-lt"/>
              </a:rPr>
              <a:t>The driver can be “driven” from a number of different languages through Spark’s language APIs</a:t>
            </a:r>
          </a:p>
          <a:p>
            <a:pPr>
              <a:buClr>
                <a:srgbClr val="262626"/>
              </a:buClr>
            </a:pPr>
            <a:r>
              <a:rPr lang="en-US" sz="2000" dirty="0">
                <a:ea typeface="+mn-lt"/>
                <a:cs typeface="+mn-lt"/>
              </a:rPr>
              <a:t>Spark’s language APIs make it possible for you to run Spark code using various programming languages. </a:t>
            </a:r>
          </a:p>
          <a:p>
            <a:pPr>
              <a:buClr>
                <a:srgbClr val="262626"/>
              </a:buClr>
            </a:pPr>
            <a:r>
              <a:rPr lang="en-US" sz="2000" dirty="0">
                <a:ea typeface="+mn-lt"/>
                <a:cs typeface="+mn-lt"/>
              </a:rPr>
              <a:t>Spark presents some core “concepts” in every language; these concepts are then translated into Spark code that runs on the cluster of machines.</a:t>
            </a:r>
          </a:p>
          <a:p>
            <a:pPr>
              <a:buClr>
                <a:srgbClr val="262626"/>
              </a:buClr>
            </a:pPr>
            <a:r>
              <a:rPr lang="en-US" sz="2000" b="1" dirty="0">
                <a:ea typeface="+mn-lt"/>
                <a:cs typeface="+mn-lt"/>
              </a:rPr>
              <a:t>Scala :  </a:t>
            </a:r>
            <a:r>
              <a:rPr lang="en-US" sz="2000" dirty="0">
                <a:ea typeface="+mn-lt"/>
                <a:cs typeface="+mn-lt"/>
              </a:rPr>
              <a:t>Spark is primarily written in Scala, making it Spark’s “default” language.</a:t>
            </a:r>
          </a:p>
          <a:p>
            <a:pPr>
              <a:buClr>
                <a:srgbClr val="262626"/>
              </a:buClr>
            </a:pPr>
            <a:r>
              <a:rPr lang="en-US" sz="2000" b="1" dirty="0">
                <a:ea typeface="+mn-lt"/>
                <a:cs typeface="+mn-lt"/>
              </a:rPr>
              <a:t>Java :</a:t>
            </a:r>
            <a:r>
              <a:rPr lang="en-US" sz="2000" dirty="0">
                <a:ea typeface="+mn-lt"/>
                <a:cs typeface="+mn-lt"/>
              </a:rPr>
              <a:t> Even though Spark is written in Scala, Spark’s authors have been careful to ensure that you can write Spark code in Java.</a:t>
            </a:r>
          </a:p>
          <a:p>
            <a:pPr>
              <a:buClr>
                <a:srgbClr val="262626"/>
              </a:buClr>
            </a:pPr>
            <a:r>
              <a:rPr lang="en-US" sz="2000" b="1" dirty="0">
                <a:ea typeface="+mn-lt"/>
                <a:cs typeface="+mn-lt"/>
              </a:rPr>
              <a:t>Python:</a:t>
            </a:r>
            <a:r>
              <a:rPr lang="en-US" sz="2000" dirty="0">
                <a:ea typeface="+mn-lt"/>
                <a:cs typeface="+mn-lt"/>
              </a:rPr>
              <a:t> Python supports nearly all constructs that Scala supports</a:t>
            </a:r>
          </a:p>
          <a:p>
            <a:pPr>
              <a:buClr>
                <a:srgbClr val="262626"/>
              </a:buClr>
            </a:pPr>
            <a:r>
              <a:rPr lang="en-US" sz="2000" b="1" dirty="0">
                <a:ea typeface="+mn-lt"/>
                <a:cs typeface="+mn-lt"/>
              </a:rPr>
              <a:t>SQL: </a:t>
            </a:r>
            <a:r>
              <a:rPr lang="en-US" sz="2000" dirty="0">
                <a:ea typeface="+mn-lt"/>
                <a:cs typeface="+mn-lt"/>
              </a:rPr>
              <a:t> Spark supports a subset of the ANSI SQL 2003 standard. This makes it easy for analysts and non-programmers to take advantage of the big data powers of Spark </a:t>
            </a:r>
          </a:p>
          <a:p>
            <a:pPr>
              <a:buClr>
                <a:srgbClr val="262626"/>
              </a:buClr>
            </a:pPr>
            <a:r>
              <a:rPr lang="en-US" sz="2000" b="1" dirty="0">
                <a:ea typeface="+mn-lt"/>
                <a:cs typeface="+mn-lt"/>
              </a:rPr>
              <a:t>R</a:t>
            </a:r>
            <a:r>
              <a:rPr lang="en-US" sz="2000" dirty="0">
                <a:ea typeface="+mn-lt"/>
                <a:cs typeface="+mn-lt"/>
              </a:rPr>
              <a:t> : Spark has two commonly used R libraries: one as a part of Spark core (</a:t>
            </a:r>
            <a:r>
              <a:rPr lang="en-US" sz="2000" dirty="0" err="1">
                <a:ea typeface="+mn-lt"/>
                <a:cs typeface="+mn-lt"/>
              </a:rPr>
              <a:t>SparkR</a:t>
            </a:r>
            <a:r>
              <a:rPr lang="en-US" sz="2000" dirty="0">
                <a:ea typeface="+mn-lt"/>
                <a:cs typeface="+mn-lt"/>
              </a:rPr>
              <a:t>) and another as an R community-driven package (</a:t>
            </a:r>
            <a:r>
              <a:rPr lang="en-US" sz="2000" dirty="0" err="1">
                <a:ea typeface="+mn-lt"/>
                <a:cs typeface="+mn-lt"/>
              </a:rPr>
              <a:t>sparklyr</a:t>
            </a:r>
            <a:r>
              <a:rPr lang="en-US" sz="2000" dirty="0">
                <a:ea typeface="+mn-lt"/>
                <a:cs typeface="+mn-lt"/>
              </a:rPr>
              <a:t>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3626699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07F3D-AEA0-862E-2D5A-11E19A4A6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i="0">
                <a:ea typeface="+mj-lt"/>
                <a:cs typeface="+mj-lt"/>
              </a:rPr>
              <a:t>Machine Learning and Advanced Analytics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78226-DFFC-01CE-E47A-A2F272E80E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Another popular aspect of Spark is its ability to perform large-scale machine learning with a built-in library of machine learning algorithms called </a:t>
            </a:r>
            <a:r>
              <a:rPr lang="en-US" dirty="0" err="1">
                <a:ea typeface="+mn-lt"/>
                <a:cs typeface="+mn-lt"/>
              </a:rPr>
              <a:t>MLlib</a:t>
            </a:r>
            <a:r>
              <a:rPr lang="en-US" dirty="0">
                <a:ea typeface="+mn-lt"/>
                <a:cs typeface="+mn-lt"/>
              </a:rPr>
              <a:t>.</a:t>
            </a:r>
          </a:p>
          <a:p>
            <a:pPr>
              <a:buClr>
                <a:srgbClr val="262626"/>
              </a:buClr>
            </a:pPr>
            <a:r>
              <a:rPr lang="en-US" dirty="0" err="1">
                <a:ea typeface="+mn-lt"/>
                <a:cs typeface="+mn-lt"/>
              </a:rPr>
              <a:t>MLlib</a:t>
            </a:r>
            <a:r>
              <a:rPr lang="en-US" dirty="0">
                <a:ea typeface="+mn-lt"/>
                <a:cs typeface="+mn-lt"/>
              </a:rPr>
              <a:t> allows for preprocessing, munging, training of models, and making predictions at scale on data.</a:t>
            </a:r>
          </a:p>
          <a:p>
            <a:pPr>
              <a:buClr>
                <a:srgbClr val="262626"/>
              </a:buClr>
            </a:pPr>
            <a:r>
              <a:rPr lang="en-US" dirty="0">
                <a:ea typeface="+mn-lt"/>
                <a:cs typeface="+mn-lt"/>
              </a:rPr>
              <a:t>We can even use models trained in </a:t>
            </a:r>
            <a:r>
              <a:rPr lang="en-US" dirty="0" err="1">
                <a:ea typeface="+mn-lt"/>
                <a:cs typeface="+mn-lt"/>
              </a:rPr>
              <a:t>MLlib</a:t>
            </a:r>
            <a:r>
              <a:rPr lang="en-US" dirty="0">
                <a:ea typeface="+mn-lt"/>
                <a:cs typeface="+mn-lt"/>
              </a:rPr>
              <a:t> to make predictions in </a:t>
            </a:r>
            <a:r>
              <a:rPr lang="en-US" dirty="0" err="1">
                <a:ea typeface="+mn-lt"/>
                <a:cs typeface="+mn-lt"/>
              </a:rPr>
              <a:t>Strucutred</a:t>
            </a:r>
            <a:r>
              <a:rPr lang="en-US" dirty="0">
                <a:ea typeface="+mn-lt"/>
                <a:cs typeface="+mn-lt"/>
              </a:rPr>
              <a:t> Streaming.</a:t>
            </a:r>
          </a:p>
          <a:p>
            <a:pPr>
              <a:buClr>
                <a:srgbClr val="262626"/>
              </a:buClr>
            </a:pPr>
            <a:r>
              <a:rPr lang="en-US" dirty="0">
                <a:ea typeface="+mn-lt"/>
                <a:cs typeface="+mn-lt"/>
              </a:rPr>
              <a:t>Spark provides a sophisticated machine learning API for performing classification, regression, clustering and deep learning.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21570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5DB8E-412D-1E83-F982-4C429B1C8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5415" y="443302"/>
            <a:ext cx="10058400" cy="926124"/>
          </a:xfrm>
        </p:spPr>
        <p:txBody>
          <a:bodyPr>
            <a:normAutofit/>
          </a:bodyPr>
          <a:lstStyle/>
          <a:p>
            <a:r>
              <a:rPr lang="en-US" i="0"/>
              <a:t>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BC228-0133-0064-374F-C3A36E0F16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364567"/>
            <a:ext cx="10058400" cy="4588177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/>
              <a:t>Spark includes a number of preprocessing methods out of the box.</a:t>
            </a:r>
            <a:endParaRPr lang="en-US" dirty="0">
              <a:ea typeface="+mn-lt"/>
              <a:cs typeface="+mn-lt"/>
            </a:endParaRPr>
          </a:p>
          <a:p>
            <a:pPr marL="0" indent="0">
              <a:buClr>
                <a:srgbClr val="262626"/>
              </a:buClr>
              <a:buNone/>
            </a:pPr>
            <a:r>
              <a:rPr lang="en-US" dirty="0"/>
              <a:t>Raw data</a:t>
            </a:r>
          </a:p>
          <a:p>
            <a:pPr marL="2016760" lvl="7" indent="0">
              <a:buNone/>
            </a:pPr>
            <a:r>
              <a:rPr lang="en-US" err="1">
                <a:ea typeface="+mn-lt"/>
                <a:cs typeface="+mn-lt"/>
              </a:rPr>
              <a:t>staticDataFrame.printSchema</a:t>
            </a:r>
            <a:r>
              <a:rPr lang="en-US" dirty="0">
                <a:ea typeface="+mn-lt"/>
                <a:cs typeface="+mn-lt"/>
              </a:rPr>
              <a:t>() </a:t>
            </a:r>
          </a:p>
          <a:p>
            <a:pPr marL="1717040" lvl="6" indent="0">
              <a:buNone/>
            </a:pPr>
            <a:r>
              <a:rPr lang="en-US" dirty="0">
                <a:ea typeface="+mn-lt"/>
                <a:cs typeface="+mn-lt"/>
              </a:rPr>
              <a:t>root </a:t>
            </a:r>
          </a:p>
          <a:p>
            <a:pPr marL="2016760" lvl="7" indent="0">
              <a:buNone/>
            </a:pPr>
            <a:r>
              <a:rPr lang="en-US" dirty="0">
                <a:ea typeface="+mn-lt"/>
                <a:cs typeface="+mn-lt"/>
              </a:rPr>
              <a:t>    |-- </a:t>
            </a:r>
            <a:r>
              <a:rPr lang="en-US" err="1">
                <a:ea typeface="+mn-lt"/>
                <a:cs typeface="+mn-lt"/>
              </a:rPr>
              <a:t>InvoiceNo</a:t>
            </a:r>
            <a:r>
              <a:rPr lang="en-US" dirty="0">
                <a:ea typeface="+mn-lt"/>
                <a:cs typeface="+mn-lt"/>
              </a:rPr>
              <a:t>: string (nullable = true) </a:t>
            </a:r>
          </a:p>
          <a:p>
            <a:pPr marL="2016760" lvl="7" indent="0">
              <a:buNone/>
            </a:pPr>
            <a:r>
              <a:rPr lang="en-US" dirty="0">
                <a:ea typeface="+mn-lt"/>
                <a:cs typeface="+mn-lt"/>
              </a:rPr>
              <a:t>    |-- </a:t>
            </a:r>
            <a:r>
              <a:rPr lang="en-US" err="1">
                <a:ea typeface="+mn-lt"/>
                <a:cs typeface="+mn-lt"/>
              </a:rPr>
              <a:t>StockCode</a:t>
            </a:r>
            <a:r>
              <a:rPr lang="en-US" dirty="0">
                <a:ea typeface="+mn-lt"/>
                <a:cs typeface="+mn-lt"/>
              </a:rPr>
              <a:t>: string (nullable = true) </a:t>
            </a:r>
          </a:p>
          <a:p>
            <a:pPr marL="2016760" lvl="7" indent="0">
              <a:buNone/>
            </a:pPr>
            <a:r>
              <a:rPr lang="en-US" dirty="0">
                <a:ea typeface="+mn-lt"/>
                <a:cs typeface="+mn-lt"/>
              </a:rPr>
              <a:t>    |-- Description: string (nullable = true) </a:t>
            </a:r>
          </a:p>
          <a:p>
            <a:pPr marL="2016760" lvl="7" indent="0">
              <a:buNone/>
            </a:pPr>
            <a:r>
              <a:rPr lang="en-US" dirty="0">
                <a:ea typeface="+mn-lt"/>
                <a:cs typeface="+mn-lt"/>
              </a:rPr>
              <a:t>    |-- Quantity: integer (nullable = true) </a:t>
            </a:r>
          </a:p>
          <a:p>
            <a:pPr marL="2016760" lvl="7" indent="0">
              <a:buNone/>
            </a:pPr>
            <a:r>
              <a:rPr lang="en-US" dirty="0">
                <a:ea typeface="+mn-lt"/>
                <a:cs typeface="+mn-lt"/>
              </a:rPr>
              <a:t>   |-- </a:t>
            </a:r>
            <a:r>
              <a:rPr lang="en-US" err="1">
                <a:ea typeface="+mn-lt"/>
                <a:cs typeface="+mn-lt"/>
              </a:rPr>
              <a:t>InvoiceDate</a:t>
            </a:r>
            <a:r>
              <a:rPr lang="en-US" dirty="0">
                <a:ea typeface="+mn-lt"/>
                <a:cs typeface="+mn-lt"/>
              </a:rPr>
              <a:t>: timestamp (nullable = true) </a:t>
            </a:r>
          </a:p>
          <a:p>
            <a:pPr marL="2016760" lvl="7" indent="0">
              <a:buNone/>
            </a:pPr>
            <a:r>
              <a:rPr lang="en-US" dirty="0">
                <a:ea typeface="+mn-lt"/>
                <a:cs typeface="+mn-lt"/>
              </a:rPr>
              <a:t>   |-- </a:t>
            </a:r>
            <a:r>
              <a:rPr lang="en-US" err="1">
                <a:ea typeface="+mn-lt"/>
                <a:cs typeface="+mn-lt"/>
              </a:rPr>
              <a:t>UnitPrice</a:t>
            </a:r>
            <a:r>
              <a:rPr lang="en-US" dirty="0">
                <a:ea typeface="+mn-lt"/>
                <a:cs typeface="+mn-lt"/>
              </a:rPr>
              <a:t>: double (nullable = true)</a:t>
            </a:r>
          </a:p>
          <a:p>
            <a:pPr marL="2016760" lvl="7" indent="0">
              <a:buNone/>
            </a:pPr>
            <a:r>
              <a:rPr lang="en-US" dirty="0">
                <a:ea typeface="+mn-lt"/>
                <a:cs typeface="+mn-lt"/>
              </a:rPr>
              <a:t>   |-- </a:t>
            </a:r>
            <a:r>
              <a:rPr lang="en-US" err="1">
                <a:ea typeface="+mn-lt"/>
                <a:cs typeface="+mn-lt"/>
              </a:rPr>
              <a:t>CustomerID</a:t>
            </a:r>
            <a:r>
              <a:rPr lang="en-US" dirty="0">
                <a:ea typeface="+mn-lt"/>
                <a:cs typeface="+mn-lt"/>
              </a:rPr>
              <a:t>: double (nullable = true) </a:t>
            </a:r>
          </a:p>
          <a:p>
            <a:pPr marL="2016760" lvl="7" indent="0">
              <a:buNone/>
            </a:pPr>
            <a:r>
              <a:rPr lang="en-US" dirty="0">
                <a:ea typeface="+mn-lt"/>
                <a:cs typeface="+mn-lt"/>
              </a:rPr>
              <a:t>   |-- Country: string (nullable = true)</a:t>
            </a:r>
            <a:endParaRPr lang="en-US"/>
          </a:p>
          <a:p>
            <a:pPr marL="2016760" lvl="7" indent="0">
              <a:buNone/>
            </a:pPr>
            <a:endParaRPr lang="en-US" dirty="0"/>
          </a:p>
          <a:p>
            <a:pPr>
              <a:buClr>
                <a:srgbClr val="262626"/>
              </a:buClr>
            </a:pPr>
            <a:r>
              <a:rPr lang="en-US" dirty="0"/>
              <a:t>Machine learning algorithms in </a:t>
            </a:r>
            <a:r>
              <a:rPr lang="en-US" dirty="0" err="1"/>
              <a:t>MLlib</a:t>
            </a:r>
            <a:r>
              <a:rPr lang="en-US" dirty="0"/>
              <a:t> require that data is represented as numerical values.</a:t>
            </a:r>
            <a:endParaRPr lang="en-US" dirty="0">
              <a:ea typeface="+mn-lt"/>
              <a:cs typeface="+mn-lt"/>
            </a:endParaRPr>
          </a:p>
          <a:p>
            <a:pPr>
              <a:buClr>
                <a:srgbClr val="262626"/>
              </a:buClr>
            </a:pPr>
            <a:r>
              <a:rPr lang="en-US" dirty="0"/>
              <a:t>Therefore we need to transform this data into some numerical representation.</a:t>
            </a:r>
            <a:endParaRPr lang="en-US" dirty="0">
              <a:ea typeface="+mn-lt"/>
              <a:cs typeface="+mn-lt"/>
            </a:endParaRPr>
          </a:p>
          <a:p>
            <a:pPr>
              <a:buClr>
                <a:srgbClr val="262626"/>
              </a:buClr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979144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2AF7C4-57A4-184D-8DFB-94EBBB517F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7169" y="579121"/>
            <a:ext cx="10796953" cy="5326730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buNone/>
            </a:pPr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// in Scala </a:t>
            </a:r>
            <a:endParaRPr lang="en-US" dirty="0"/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import </a:t>
            </a:r>
            <a:r>
              <a:rPr lang="en-US" dirty="0" err="1">
                <a:ea typeface="+mn-lt"/>
                <a:cs typeface="+mn-lt"/>
              </a:rPr>
              <a:t>org.apache.spark.sql.functions.date_format</a:t>
            </a:r>
            <a:r>
              <a:rPr lang="en-US" dirty="0">
                <a:ea typeface="+mn-lt"/>
                <a:cs typeface="+mn-lt"/>
              </a:rPr>
              <a:t> </a:t>
            </a:r>
          </a:p>
          <a:p>
            <a:pPr marL="0" indent="0">
              <a:buNone/>
            </a:pPr>
            <a:r>
              <a:rPr lang="en-US" dirty="0" err="1">
                <a:ea typeface="+mn-lt"/>
                <a:cs typeface="+mn-lt"/>
              </a:rPr>
              <a:t>val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preppedDataFrame</a:t>
            </a:r>
            <a:r>
              <a:rPr lang="en-US" dirty="0">
                <a:ea typeface="+mn-lt"/>
                <a:cs typeface="+mn-lt"/>
              </a:rPr>
              <a:t> = </a:t>
            </a:r>
            <a:r>
              <a:rPr lang="en-US" dirty="0" err="1">
                <a:ea typeface="+mn-lt"/>
                <a:cs typeface="+mn-lt"/>
              </a:rPr>
              <a:t>staticDataFrame</a:t>
            </a:r>
            <a:r>
              <a:rPr lang="en-US" dirty="0">
                <a:ea typeface="+mn-lt"/>
                <a:cs typeface="+mn-lt"/>
              </a:rPr>
              <a:t> </a:t>
            </a:r>
            <a:endParaRPr lang="en-US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                                       .</a:t>
            </a:r>
            <a:r>
              <a:rPr lang="en-US" dirty="0" err="1">
                <a:ea typeface="+mn-lt"/>
                <a:cs typeface="+mn-lt"/>
              </a:rPr>
              <a:t>na.fill</a:t>
            </a:r>
            <a:r>
              <a:rPr lang="en-US" dirty="0">
                <a:ea typeface="+mn-lt"/>
                <a:cs typeface="+mn-lt"/>
              </a:rPr>
              <a:t>(0)  // convert all NULL entries to 0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        </a:t>
            </a:r>
            <a:r>
              <a:rPr lang="en-US" dirty="0" err="1">
                <a:ea typeface="+mn-lt"/>
                <a:cs typeface="+mn-lt"/>
              </a:rPr>
              <a:t>withColumn</a:t>
            </a:r>
            <a:r>
              <a:rPr lang="en-US" dirty="0">
                <a:ea typeface="+mn-lt"/>
                <a:cs typeface="+mn-lt"/>
              </a:rPr>
              <a:t>("</a:t>
            </a:r>
            <a:r>
              <a:rPr lang="en-US" dirty="0" err="1">
                <a:ea typeface="+mn-lt"/>
                <a:cs typeface="+mn-lt"/>
              </a:rPr>
              <a:t>day_of_week</a:t>
            </a:r>
            <a:r>
              <a:rPr lang="en-US" dirty="0">
                <a:ea typeface="+mn-lt"/>
                <a:cs typeface="+mn-lt"/>
              </a:rPr>
              <a:t>", </a:t>
            </a:r>
            <a:r>
              <a:rPr lang="en-US" dirty="0" err="1">
                <a:ea typeface="+mn-lt"/>
                <a:cs typeface="+mn-lt"/>
              </a:rPr>
              <a:t>date_format</a:t>
            </a:r>
            <a:r>
              <a:rPr lang="en-US" dirty="0">
                <a:ea typeface="+mn-lt"/>
                <a:cs typeface="+mn-lt"/>
              </a:rPr>
              <a:t>($"</a:t>
            </a:r>
            <a:r>
              <a:rPr lang="en-US" dirty="0" err="1">
                <a:ea typeface="+mn-lt"/>
                <a:cs typeface="+mn-lt"/>
              </a:rPr>
              <a:t>InvoiceDate</a:t>
            </a:r>
            <a:r>
              <a:rPr lang="en-US" dirty="0">
                <a:ea typeface="+mn-lt"/>
                <a:cs typeface="+mn-lt"/>
              </a:rPr>
              <a:t>", "EEEE"))  // </a:t>
            </a:r>
            <a:r>
              <a:rPr lang="en-US" dirty="0" err="1">
                <a:ea typeface="+mn-lt"/>
                <a:cs typeface="+mn-lt"/>
              </a:rPr>
              <a:t>createa</a:t>
            </a:r>
            <a:r>
              <a:rPr lang="en-US" dirty="0">
                <a:ea typeface="+mn-lt"/>
                <a:cs typeface="+mn-lt"/>
              </a:rPr>
              <a:t> new column which has the </a:t>
            </a:r>
            <a:r>
              <a:rPr lang="en-US" dirty="0" err="1">
                <a:ea typeface="+mn-lt"/>
                <a:cs typeface="+mn-lt"/>
              </a:rPr>
              <a:t>day_of_the</a:t>
            </a:r>
            <a:r>
              <a:rPr lang="en-US" dirty="0">
                <a:ea typeface="+mn-lt"/>
                <a:cs typeface="+mn-lt"/>
              </a:rPr>
              <a:t> _week format of date 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                                        .coalesce(5)   // Limit the no: of partitions to 5</a:t>
            </a:r>
          </a:p>
          <a:p>
            <a:pPr marL="0" indent="0">
              <a:buNone/>
            </a:pPr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# in Python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 from </a:t>
            </a:r>
            <a:r>
              <a:rPr lang="en-US" dirty="0" err="1">
                <a:ea typeface="+mn-lt"/>
                <a:cs typeface="+mn-lt"/>
              </a:rPr>
              <a:t>pyspark.sql.functions</a:t>
            </a:r>
            <a:r>
              <a:rPr lang="en-US" dirty="0">
                <a:ea typeface="+mn-lt"/>
                <a:cs typeface="+mn-lt"/>
              </a:rPr>
              <a:t> import </a:t>
            </a:r>
            <a:r>
              <a:rPr lang="en-US" dirty="0" err="1">
                <a:ea typeface="+mn-lt"/>
                <a:cs typeface="+mn-lt"/>
              </a:rPr>
              <a:t>date_format</a:t>
            </a:r>
            <a:r>
              <a:rPr lang="en-US" dirty="0">
                <a:ea typeface="+mn-lt"/>
                <a:cs typeface="+mn-lt"/>
              </a:rPr>
              <a:t>, col </a:t>
            </a:r>
            <a:endParaRPr lang="en-US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dirty="0" err="1">
                <a:ea typeface="+mn-lt"/>
                <a:cs typeface="+mn-lt"/>
              </a:rPr>
              <a:t>preppedDataFrame</a:t>
            </a:r>
            <a:r>
              <a:rPr lang="en-US" dirty="0">
                <a:ea typeface="+mn-lt"/>
                <a:cs typeface="+mn-lt"/>
              </a:rPr>
              <a:t> = </a:t>
            </a:r>
            <a:r>
              <a:rPr lang="en-US" dirty="0" err="1">
                <a:ea typeface="+mn-lt"/>
                <a:cs typeface="+mn-lt"/>
              </a:rPr>
              <a:t>staticDataFrame</a:t>
            </a:r>
            <a:r>
              <a:rPr lang="en-US" dirty="0">
                <a:ea typeface="+mn-lt"/>
                <a:cs typeface="+mn-lt"/>
              </a:rPr>
              <a:t>\ </a:t>
            </a:r>
            <a:endParaRPr lang="en-US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                                  .</a:t>
            </a:r>
            <a:r>
              <a:rPr lang="en-US" dirty="0" err="1">
                <a:ea typeface="+mn-lt"/>
                <a:cs typeface="+mn-lt"/>
              </a:rPr>
              <a:t>na.fill</a:t>
            </a:r>
            <a:r>
              <a:rPr lang="en-US" dirty="0">
                <a:ea typeface="+mn-lt"/>
                <a:cs typeface="+mn-lt"/>
              </a:rPr>
              <a:t>(0)\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                                  .</a:t>
            </a:r>
            <a:r>
              <a:rPr lang="en-US" dirty="0" err="1">
                <a:ea typeface="+mn-lt"/>
                <a:cs typeface="+mn-lt"/>
              </a:rPr>
              <a:t>withColumn</a:t>
            </a:r>
            <a:r>
              <a:rPr lang="en-US" dirty="0">
                <a:ea typeface="+mn-lt"/>
                <a:cs typeface="+mn-lt"/>
              </a:rPr>
              <a:t>("</a:t>
            </a:r>
            <a:r>
              <a:rPr lang="en-US" dirty="0" err="1">
                <a:ea typeface="+mn-lt"/>
                <a:cs typeface="+mn-lt"/>
              </a:rPr>
              <a:t>day_of_week</a:t>
            </a:r>
            <a:r>
              <a:rPr lang="en-US" dirty="0">
                <a:ea typeface="+mn-lt"/>
                <a:cs typeface="+mn-lt"/>
              </a:rPr>
              <a:t>", </a:t>
            </a:r>
            <a:r>
              <a:rPr lang="en-US" dirty="0" err="1">
                <a:ea typeface="+mn-lt"/>
                <a:cs typeface="+mn-lt"/>
              </a:rPr>
              <a:t>date_format</a:t>
            </a:r>
            <a:r>
              <a:rPr lang="en-US" dirty="0">
                <a:ea typeface="+mn-lt"/>
                <a:cs typeface="+mn-lt"/>
              </a:rPr>
              <a:t>(col("</a:t>
            </a:r>
            <a:r>
              <a:rPr lang="en-US" dirty="0" err="1">
                <a:ea typeface="+mn-lt"/>
                <a:cs typeface="+mn-lt"/>
              </a:rPr>
              <a:t>InvoiceDate</a:t>
            </a:r>
            <a:r>
              <a:rPr lang="en-US" dirty="0">
                <a:ea typeface="+mn-lt"/>
                <a:cs typeface="+mn-lt"/>
              </a:rPr>
              <a:t>"), "EEEE"))\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                                  .coalesce(5)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26417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A2C70-CB28-53DB-408A-B583B4A15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Train and Test 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6F50B6-D9B7-36FB-79C3-D269553F5E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803317"/>
            <a:ext cx="10058400" cy="453667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Manually split the data into training and test sets by  the date on which a certain purchase occurred.</a:t>
            </a:r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76146E83-6EC1-3C62-E27F-B206C9D3E0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6695" y="2275630"/>
            <a:ext cx="5978577" cy="3668347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81A06672-C4D7-7336-7BA3-89CE2618E8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1907" y="4107540"/>
            <a:ext cx="3766122" cy="102885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3AD2A43-8056-73B5-3ECE-FB613FB6CDA4}"/>
              </a:ext>
            </a:extLst>
          </p:cNvPr>
          <p:cNvSpPr txBox="1"/>
          <p:nvPr/>
        </p:nvSpPr>
        <p:spPr>
          <a:xfrm>
            <a:off x="7932295" y="3235377"/>
            <a:ext cx="352268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To check the no: of  samples in each set</a:t>
            </a:r>
          </a:p>
        </p:txBody>
      </p:sp>
    </p:spTree>
    <p:extLst>
      <p:ext uri="{BB962C8B-B14F-4D97-AF65-F5344CB8AC3E}">
        <p14:creationId xmlns:p14="http://schemas.microsoft.com/office/powerpoint/2010/main" val="262416957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D97BB-1F1C-DEC3-4280-35847AD9A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General Transformation with </a:t>
            </a:r>
            <a:r>
              <a:rPr lang="en-US" err="1"/>
              <a:t>StringIndexer</a:t>
            </a:r>
            <a:endParaRPr lang="en-US" dirty="0" err="1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D4AE6764-DADB-D2C9-A638-D0E1EA5215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8379" y="2355669"/>
            <a:ext cx="5173011" cy="2944786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4119C6C-9848-5C61-D6DB-FBFDF23C13E1}"/>
              </a:ext>
            </a:extLst>
          </p:cNvPr>
          <p:cNvSpPr txBox="1"/>
          <p:nvPr/>
        </p:nvSpPr>
        <p:spPr>
          <a:xfrm>
            <a:off x="6760563" y="2913089"/>
            <a:ext cx="4779363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This will turn our days of weeks into corresponding numerical values. </a:t>
            </a:r>
          </a:p>
          <a:p>
            <a:endParaRPr lang="en-US" dirty="0"/>
          </a:p>
          <a:p>
            <a:r>
              <a:rPr lang="en-US" dirty="0"/>
              <a:t>For example, Spark might represent Saturday as 6, and Monday as 1. </a:t>
            </a:r>
          </a:p>
        </p:txBody>
      </p:sp>
    </p:spTree>
    <p:extLst>
      <p:ext uri="{BB962C8B-B14F-4D97-AF65-F5344CB8AC3E}">
        <p14:creationId xmlns:p14="http://schemas.microsoft.com/office/powerpoint/2010/main" val="262221582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CBBFD-E560-A93E-DBE4-5E450346F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OneHotEncoding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E0ED78-914D-2D01-B20E-00ADB37D91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If we do not want to assign more value to one entry over the other by assigning poor numeric value, we </a:t>
            </a:r>
            <a:r>
              <a:rPr lang="en-US" dirty="0">
                <a:ea typeface="+mn-lt"/>
                <a:cs typeface="+mn-lt"/>
              </a:rPr>
              <a:t>use a </a:t>
            </a:r>
            <a:r>
              <a:rPr lang="en-US" dirty="0" err="1">
                <a:ea typeface="+mn-lt"/>
                <a:cs typeface="+mn-lt"/>
              </a:rPr>
              <a:t>OneHotEncoder</a:t>
            </a:r>
            <a:r>
              <a:rPr lang="en-US" dirty="0">
                <a:ea typeface="+mn-lt"/>
                <a:cs typeface="+mn-lt"/>
              </a:rPr>
              <a:t> to encode each of these values as their own column.</a:t>
            </a:r>
          </a:p>
          <a:p>
            <a:pPr marL="0" indent="0">
              <a:buClr>
                <a:srgbClr val="262626"/>
              </a:buClr>
              <a:buNone/>
            </a:pPr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5C5588F1-9C0A-EF91-23EC-0F26070016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6302" y="2853671"/>
            <a:ext cx="5666281" cy="3261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75154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9DA19-0FA4-A75F-27A8-06FB15ABD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Preparing Feature Vector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21984C37-CE1F-59CE-8F13-92DFAA8BBA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5524" y="2292509"/>
            <a:ext cx="7152494" cy="3345929"/>
          </a:xfrm>
        </p:spPr>
      </p:pic>
    </p:spTree>
    <p:extLst>
      <p:ext uri="{BB962C8B-B14F-4D97-AF65-F5344CB8AC3E}">
        <p14:creationId xmlns:p14="http://schemas.microsoft.com/office/powerpoint/2010/main" val="312787649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F3D8C-D666-C62A-B7E0-512864ED4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Pipeline 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4D2E6E6A-DCF9-9C08-CE99-DC7DD91109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3810" y="2052573"/>
            <a:ext cx="6828019" cy="3065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61055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36AF6-958E-C8F5-16F3-E51478A5B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Model Fitting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32B1FA-F6B8-8C46-FE08-D968FC7B54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865776"/>
            <a:ext cx="10058400" cy="384962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We first need to fit our transformers to the required dataset.</a:t>
            </a:r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8C7334ED-C0E9-F15B-AE28-0ADB0BE527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302" y="2327842"/>
            <a:ext cx="7627495" cy="155274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92D07E2-92B6-3B50-95AE-66CF5E487A08}"/>
              </a:ext>
            </a:extLst>
          </p:cNvPr>
          <p:cNvSpPr txBox="1"/>
          <p:nvPr/>
        </p:nvSpPr>
        <p:spPr>
          <a:xfrm>
            <a:off x="814465" y="4049841"/>
            <a:ext cx="1020080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 Pipeline fitted in this way can be used to transform all of our data in a consistent and repeatable way:</a:t>
            </a: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0B6AFC7C-9A66-028B-DBEF-49E3B94770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9220" y="4578745"/>
            <a:ext cx="8364511" cy="1647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54662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BD1CD-C855-F022-E213-54EBDC25A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FAB2E4-92C0-360D-CF91-8A453E5972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We’ll use caching, an optimization that  will put a copy of the intermediately transformed dataset into memory, allowing us to repeatedly access it at much lower cost than running the entire pipeline again.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EE917778-E19F-2C73-6EA6-468AF6FEE5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531" y="2881625"/>
            <a:ext cx="4829955" cy="695012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F72EC73D-EE7A-037A-BF82-88C795CFF2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8564" y="3568125"/>
            <a:ext cx="5129134" cy="278224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8749627-D107-AE52-A01D-44A06E468CE4}"/>
              </a:ext>
            </a:extLst>
          </p:cNvPr>
          <p:cNvSpPr txBox="1"/>
          <p:nvPr/>
        </p:nvSpPr>
        <p:spPr>
          <a:xfrm>
            <a:off x="2123606" y="3847475"/>
            <a:ext cx="334780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Initiate ML algorithm</a:t>
            </a:r>
          </a:p>
        </p:txBody>
      </p:sp>
    </p:spTree>
    <p:extLst>
      <p:ext uri="{BB962C8B-B14F-4D97-AF65-F5344CB8AC3E}">
        <p14:creationId xmlns:p14="http://schemas.microsoft.com/office/powerpoint/2010/main" val="182371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D4599-7623-3769-DB78-E1D701782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Spark Session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32222B-378A-C047-41F5-0BBF1B8D88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sz="2000" dirty="0">
                <a:ea typeface="+mn-lt"/>
                <a:cs typeface="+mn-lt"/>
              </a:rPr>
              <a:t>Spark Application through a driver process called the Spark Session</a:t>
            </a:r>
          </a:p>
          <a:p>
            <a:pPr>
              <a:buClr>
                <a:srgbClr val="262626"/>
              </a:buClr>
            </a:pPr>
            <a:r>
              <a:rPr lang="en-US" sz="2000" dirty="0">
                <a:ea typeface="+mn-lt"/>
                <a:cs typeface="+mn-lt"/>
              </a:rPr>
              <a:t>The Spark Session instance is the way Spark executes user-defined manipulations across the cluster.</a:t>
            </a:r>
          </a:p>
          <a:p>
            <a:pPr>
              <a:buClr>
                <a:srgbClr val="262626"/>
              </a:buClr>
            </a:pPr>
            <a:r>
              <a:rPr lang="en-US" sz="2000" dirty="0"/>
              <a:t>For starting the spark console:</a:t>
            </a:r>
          </a:p>
          <a:p>
            <a:pPr marL="0" indent="0">
              <a:buClr>
                <a:srgbClr val="262626"/>
              </a:buClr>
              <a:buNone/>
            </a:pPr>
            <a:r>
              <a:rPr lang="en-US" sz="2000" dirty="0">
                <a:ea typeface="+mn-lt"/>
                <a:cs typeface="+mn-lt"/>
              </a:rPr>
              <a:t>                 Spark</a:t>
            </a:r>
          </a:p>
          <a:p>
            <a:pPr>
              <a:buClr>
                <a:srgbClr val="262626"/>
              </a:buClr>
            </a:pPr>
            <a:r>
              <a:rPr lang="en-US" sz="2000" dirty="0">
                <a:ea typeface="+mn-lt"/>
                <a:cs typeface="+mn-lt"/>
              </a:rPr>
              <a:t>  In Scala, you should see something like the following: </a:t>
            </a:r>
          </a:p>
          <a:p>
            <a:pPr marL="0" indent="0">
              <a:buClr>
                <a:srgbClr val="262626"/>
              </a:buClr>
              <a:buNone/>
            </a:pPr>
            <a:r>
              <a:rPr lang="en-US" sz="2000" dirty="0">
                <a:ea typeface="+mn-lt"/>
                <a:cs typeface="+mn-lt"/>
              </a:rPr>
              <a:t>              res0: </a:t>
            </a:r>
            <a:r>
              <a:rPr lang="en-US" sz="2000" dirty="0" err="1">
                <a:ea typeface="+mn-lt"/>
                <a:cs typeface="+mn-lt"/>
              </a:rPr>
              <a:t>org.apache.spark.sql.SparkSession</a:t>
            </a:r>
            <a:r>
              <a:rPr lang="en-US" sz="2000" dirty="0">
                <a:ea typeface="+mn-lt"/>
                <a:cs typeface="+mn-lt"/>
              </a:rPr>
              <a:t> = </a:t>
            </a:r>
            <a:r>
              <a:rPr lang="en-US" sz="2000" dirty="0" err="1">
                <a:ea typeface="+mn-lt"/>
                <a:cs typeface="+mn-lt"/>
              </a:rPr>
              <a:t>org.apache.spark.sql.SparkSession</a:t>
            </a:r>
            <a:r>
              <a:rPr lang="en-US" sz="2000" dirty="0">
                <a:ea typeface="+mn-lt"/>
                <a:cs typeface="+mn-lt"/>
              </a:rPr>
              <a:t>@... </a:t>
            </a:r>
            <a:endParaRPr lang="en-US" sz="2000">
              <a:ea typeface="+mn-lt"/>
              <a:cs typeface="+mn-lt"/>
            </a:endParaRPr>
          </a:p>
          <a:p>
            <a:pPr>
              <a:buClr>
                <a:srgbClr val="262626"/>
              </a:buClr>
            </a:pPr>
            <a:r>
              <a:rPr lang="en-US" sz="2000" dirty="0">
                <a:ea typeface="+mn-lt"/>
                <a:cs typeface="+mn-lt"/>
              </a:rPr>
              <a:t>In Python you’ll see something like this: </a:t>
            </a:r>
          </a:p>
          <a:p>
            <a:pPr marL="0" indent="0">
              <a:buNone/>
            </a:pPr>
            <a:r>
              <a:rPr lang="en-US" sz="2000" dirty="0"/>
              <a:t>                </a:t>
            </a:r>
          </a:p>
          <a:p>
            <a:pPr>
              <a:buClr>
                <a:srgbClr val="262626"/>
              </a:buClr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0682156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3D226-06DA-8F09-31F2-626D61593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6734" y="480201"/>
            <a:ext cx="10058400" cy="1371600"/>
          </a:xfrm>
        </p:spPr>
        <p:txBody>
          <a:bodyPr/>
          <a:lstStyle/>
          <a:p>
            <a:r>
              <a:rPr lang="en-US"/>
              <a:t>Training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9A1095F6-9A4C-B948-9A8D-19003C73B7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268" y="1535753"/>
            <a:ext cx="6215921" cy="1900229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60F4E880-4560-5E7E-E4E3-AE3CEC337E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6827" y="3515039"/>
            <a:ext cx="6765560" cy="253864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C0535EB-91F5-9116-6F7C-472C426E2FF1}"/>
              </a:ext>
            </a:extLst>
          </p:cNvPr>
          <p:cNvSpPr txBox="1"/>
          <p:nvPr/>
        </p:nvSpPr>
        <p:spPr>
          <a:xfrm>
            <a:off x="2111114" y="4109803"/>
            <a:ext cx="238593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Computing Cost</a:t>
            </a:r>
          </a:p>
        </p:txBody>
      </p:sp>
    </p:spTree>
    <p:extLst>
      <p:ext uri="{BB962C8B-B14F-4D97-AF65-F5344CB8AC3E}">
        <p14:creationId xmlns:p14="http://schemas.microsoft.com/office/powerpoint/2010/main" val="1264271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52D6D-51DA-AAB7-21EE-0FA3A0404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4941" y="406481"/>
            <a:ext cx="10058400" cy="1371600"/>
          </a:xfrm>
        </p:spPr>
        <p:txBody>
          <a:bodyPr/>
          <a:lstStyle/>
          <a:p>
            <a:r>
              <a:rPr lang="en-US"/>
              <a:t>Spark APIs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4E1B3F-A2D8-ADA9-CA59-A4D73DDF74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4349" y="1716754"/>
            <a:ext cx="5368344" cy="4665286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 marL="0" indent="0">
              <a:buNone/>
            </a:pPr>
            <a:r>
              <a:rPr lang="en-US" sz="2400" b="1" dirty="0">
                <a:ea typeface="+mn-lt"/>
                <a:cs typeface="+mn-lt"/>
              </a:rPr>
              <a:t>Data Frames:</a:t>
            </a:r>
          </a:p>
          <a:p>
            <a:pPr marL="285750" indent="-285750">
              <a:buFont typeface="Wingdings" pitchFamily="18" charset="0"/>
              <a:buChar char="Ø"/>
            </a:pPr>
            <a:r>
              <a:rPr lang="en-US" dirty="0">
                <a:ea typeface="+mn-lt"/>
                <a:cs typeface="+mn-lt"/>
              </a:rPr>
              <a:t>       </a:t>
            </a:r>
            <a:r>
              <a:rPr lang="en-US" sz="2000" dirty="0">
                <a:ea typeface="+mn-lt"/>
                <a:cs typeface="+mn-lt"/>
              </a:rPr>
              <a:t>  A </a:t>
            </a:r>
            <a:r>
              <a:rPr lang="en-US" sz="2000" dirty="0" err="1">
                <a:ea typeface="+mn-lt"/>
                <a:cs typeface="+mn-lt"/>
              </a:rPr>
              <a:t>DataFrame</a:t>
            </a:r>
            <a:r>
              <a:rPr lang="en-US" sz="2000" dirty="0">
                <a:ea typeface="+mn-lt"/>
                <a:cs typeface="+mn-lt"/>
              </a:rPr>
              <a:t> is the most common Structured API and simply represents a table of data with rows and columns.</a:t>
            </a:r>
          </a:p>
          <a:p>
            <a:pPr marL="342900" indent="-342900">
              <a:buFont typeface="Wingdings" pitchFamily="18" charset="0"/>
              <a:buChar char="Ø"/>
            </a:pPr>
            <a:r>
              <a:rPr lang="en-US" sz="2000" dirty="0">
                <a:ea typeface="+mn-lt"/>
                <a:cs typeface="+mn-lt"/>
              </a:rPr>
              <a:t>The list that defines the columns and the types within those columns is called the schema.</a:t>
            </a:r>
          </a:p>
          <a:p>
            <a:pPr marL="342900" indent="-342900">
              <a:buFont typeface="Wingdings" pitchFamily="18" charset="0"/>
              <a:buChar char="Ø"/>
            </a:pPr>
            <a:r>
              <a:rPr lang="en-US" sz="2000" dirty="0">
                <a:ea typeface="+mn-lt"/>
                <a:cs typeface="+mn-lt"/>
              </a:rPr>
              <a:t>A spreadsheet sits on one computer in one specific location, whereas a Spark </a:t>
            </a:r>
            <a:r>
              <a:rPr lang="en-US" sz="2000" dirty="0" err="1">
                <a:ea typeface="+mn-lt"/>
                <a:cs typeface="+mn-lt"/>
              </a:rPr>
              <a:t>DataFrame</a:t>
            </a:r>
            <a:r>
              <a:rPr lang="en-US" sz="2000" dirty="0">
                <a:ea typeface="+mn-lt"/>
                <a:cs typeface="+mn-lt"/>
              </a:rPr>
              <a:t> can span thousands of computers</a:t>
            </a:r>
          </a:p>
          <a:p>
            <a:pPr marL="342900" indent="-342900">
              <a:buClr>
                <a:srgbClr val="262626"/>
              </a:buClr>
              <a:buFont typeface="Wingdings" pitchFamily="18" charset="0"/>
              <a:buChar char="Ø"/>
            </a:pPr>
            <a:r>
              <a:rPr lang="en-US" sz="2000" dirty="0">
                <a:ea typeface="+mn-lt"/>
                <a:cs typeface="+mn-lt"/>
              </a:rPr>
              <a:t>R and Python both have similar concepts. However, Python/R </a:t>
            </a:r>
            <a:r>
              <a:rPr lang="en-US" sz="2000" dirty="0" err="1">
                <a:ea typeface="+mn-lt"/>
                <a:cs typeface="+mn-lt"/>
              </a:rPr>
              <a:t>DataFrames</a:t>
            </a:r>
            <a:r>
              <a:rPr lang="en-US" sz="2000" dirty="0">
                <a:ea typeface="+mn-lt"/>
                <a:cs typeface="+mn-lt"/>
              </a:rPr>
              <a:t> exist on one machine rather than multiple machines</a:t>
            </a:r>
          </a:p>
          <a:p>
            <a:pPr marL="342900" indent="-342900">
              <a:buClr>
                <a:srgbClr val="262626"/>
              </a:buClr>
              <a:buFont typeface="Wingdings" pitchFamily="18" charset="0"/>
              <a:buChar char="Ø"/>
            </a:pPr>
            <a:r>
              <a:rPr lang="en-US" sz="2000" dirty="0">
                <a:ea typeface="+mn-lt"/>
                <a:cs typeface="+mn-lt"/>
              </a:rPr>
              <a:t>As Spark has language interfaces for both Python and R, it’s quite easy to convert Pandas (Python) </a:t>
            </a:r>
            <a:r>
              <a:rPr lang="en-US" sz="2000" dirty="0" err="1">
                <a:ea typeface="+mn-lt"/>
                <a:cs typeface="+mn-lt"/>
              </a:rPr>
              <a:t>DataFrames</a:t>
            </a:r>
            <a:r>
              <a:rPr lang="en-US" sz="2000" dirty="0">
                <a:ea typeface="+mn-lt"/>
                <a:cs typeface="+mn-lt"/>
              </a:rPr>
              <a:t> to Spark </a:t>
            </a:r>
            <a:r>
              <a:rPr lang="en-US" sz="2000" dirty="0" err="1">
                <a:ea typeface="+mn-lt"/>
                <a:cs typeface="+mn-lt"/>
              </a:rPr>
              <a:t>DataFrames</a:t>
            </a:r>
            <a:r>
              <a:rPr lang="en-US" sz="2000" dirty="0">
                <a:ea typeface="+mn-lt"/>
                <a:cs typeface="+mn-lt"/>
              </a:rPr>
              <a:t>, and R </a:t>
            </a:r>
            <a:r>
              <a:rPr lang="en-US" sz="2000" dirty="0" err="1">
                <a:ea typeface="+mn-lt"/>
                <a:cs typeface="+mn-lt"/>
              </a:rPr>
              <a:t>DataFrames</a:t>
            </a:r>
            <a:r>
              <a:rPr lang="en-US" sz="2000" dirty="0">
                <a:ea typeface="+mn-lt"/>
                <a:cs typeface="+mn-lt"/>
              </a:rPr>
              <a:t> to Spark </a:t>
            </a:r>
            <a:r>
              <a:rPr lang="en-US" sz="2000" dirty="0" err="1">
                <a:ea typeface="+mn-lt"/>
                <a:cs typeface="+mn-lt"/>
              </a:rPr>
              <a:t>DataFrames</a:t>
            </a:r>
            <a:r>
              <a:rPr lang="en-US" sz="2000" dirty="0">
                <a:ea typeface="+mn-lt"/>
                <a:cs typeface="+mn-lt"/>
              </a:rPr>
              <a:t>. N</a:t>
            </a:r>
            <a:endParaRPr lang="en-US" sz="2000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2873560A-EB4F-46CA-78EF-D0E17ED620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2568" y="1781447"/>
            <a:ext cx="5168721" cy="4003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100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715DE-4A58-3E60-B078-F1C98A76B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Spark APIs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D7E119-CB71-C7FC-0EB6-3042BE9E2A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 b="1" dirty="0">
                <a:ea typeface="+mn-lt"/>
                <a:cs typeface="+mn-lt"/>
              </a:rPr>
              <a:t>Partitions :</a:t>
            </a:r>
          </a:p>
          <a:p>
            <a:pPr marL="0" indent="0">
              <a:buNone/>
            </a:pPr>
            <a:r>
              <a:rPr lang="en-US" sz="2000" dirty="0">
                <a:ea typeface="+mn-lt"/>
                <a:cs typeface="+mn-lt"/>
              </a:rPr>
              <a:t>A partition is a collection of rows that sit on one physical machine in your cluster. A </a:t>
            </a:r>
            <a:r>
              <a:rPr lang="en-US" sz="2000" dirty="0" err="1">
                <a:ea typeface="+mn-lt"/>
                <a:cs typeface="+mn-lt"/>
              </a:rPr>
              <a:t>DataFrame’s</a:t>
            </a:r>
            <a:r>
              <a:rPr lang="en-US" sz="2000" dirty="0">
                <a:ea typeface="+mn-lt"/>
                <a:cs typeface="+mn-lt"/>
              </a:rPr>
              <a:t> partitions represent how the data is physically distributed across the cluster of machines during execution.</a:t>
            </a:r>
          </a:p>
          <a:p>
            <a:pPr marL="0" indent="0">
              <a:buNone/>
            </a:pPr>
            <a:r>
              <a:rPr lang="en-US" sz="2000" dirty="0">
                <a:ea typeface="+mn-lt"/>
                <a:cs typeface="+mn-lt"/>
              </a:rPr>
              <a:t>A </a:t>
            </a:r>
            <a:r>
              <a:rPr lang="en-US" sz="2000" dirty="0" err="1">
                <a:ea typeface="+mn-lt"/>
                <a:cs typeface="+mn-lt"/>
              </a:rPr>
              <a:t>DataFrame’s</a:t>
            </a:r>
            <a:r>
              <a:rPr lang="en-US" sz="2000" dirty="0">
                <a:ea typeface="+mn-lt"/>
                <a:cs typeface="+mn-lt"/>
              </a:rPr>
              <a:t> partitions represent how the data is physically distributed across the cluster of machines during execution. </a:t>
            </a:r>
            <a:endParaRPr lang="en-US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2000" dirty="0"/>
              <a:t>Spark's parallelism depends upon the availability of computation/ executing resources available</a:t>
            </a:r>
          </a:p>
        </p:txBody>
      </p:sp>
    </p:spTree>
    <p:extLst>
      <p:ext uri="{BB962C8B-B14F-4D97-AF65-F5344CB8AC3E}">
        <p14:creationId xmlns:p14="http://schemas.microsoft.com/office/powerpoint/2010/main" val="14996714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4E21C-470F-A695-B308-A8BEAE0B8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Spark APIs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C5AC34-56A7-ADAF-CED1-ADE9068B4A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791881"/>
            <a:ext cx="10058400" cy="4579426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pPr marL="0" indent="0">
              <a:buNone/>
            </a:pPr>
            <a:r>
              <a:rPr lang="en-US" sz="2400" b="1" dirty="0">
                <a:ea typeface="+mn-lt"/>
                <a:cs typeface="+mn-lt"/>
              </a:rPr>
              <a:t>Transformations:</a:t>
            </a:r>
          </a:p>
          <a:p>
            <a:pPr marL="0" indent="0">
              <a:buNone/>
            </a:pPr>
            <a:r>
              <a:rPr lang="en-US" sz="2400" dirty="0">
                <a:ea typeface="+mn-lt"/>
                <a:cs typeface="+mn-lt"/>
              </a:rPr>
              <a:t>In Spark, the core data structures are immutable, meaning they cannot be changed after they’re created.</a:t>
            </a:r>
          </a:p>
          <a:p>
            <a:pPr marL="0" indent="0">
              <a:buNone/>
            </a:pPr>
            <a:r>
              <a:rPr lang="en-US" sz="2400" dirty="0">
                <a:ea typeface="+mn-lt"/>
                <a:cs typeface="+mn-lt"/>
              </a:rPr>
              <a:t>The instructions we  give Spark to tell it  what modifications we want it to apply upon the Data Frames are  called transformations.</a:t>
            </a:r>
          </a:p>
          <a:p>
            <a:pPr marL="0" indent="0">
              <a:buNone/>
            </a:pPr>
            <a:r>
              <a:rPr lang="en-US" sz="2400" dirty="0"/>
              <a:t>Ex:</a:t>
            </a:r>
          </a:p>
          <a:p>
            <a:pPr marL="0" indent="0">
              <a:buNone/>
            </a:pPr>
            <a:r>
              <a:rPr lang="en-US" sz="2400" dirty="0"/>
              <a:t># in Scala</a:t>
            </a:r>
            <a:endParaRPr lang="en-US" dirty="0"/>
          </a:p>
          <a:p>
            <a:pPr marL="0" indent="0">
              <a:buNone/>
            </a:pPr>
            <a:r>
              <a:rPr lang="en-US" sz="2400" dirty="0"/>
              <a:t>    </a:t>
            </a:r>
            <a:r>
              <a:rPr lang="en-US" sz="2400" dirty="0" err="1">
                <a:solidFill>
                  <a:srgbClr val="FF0000"/>
                </a:solidFill>
                <a:ea typeface="+mn-lt"/>
                <a:cs typeface="+mn-lt"/>
              </a:rPr>
              <a:t>val</a:t>
            </a:r>
            <a:r>
              <a:rPr lang="en-US" sz="2400" dirty="0">
                <a:solidFill>
                  <a:srgbClr val="FF0000"/>
                </a:solidFill>
                <a:ea typeface="+mn-lt"/>
                <a:cs typeface="+mn-lt"/>
              </a:rPr>
              <a:t> divisBy2 = </a:t>
            </a:r>
            <a:r>
              <a:rPr lang="en-US" sz="2400" dirty="0" err="1">
                <a:solidFill>
                  <a:srgbClr val="FF0000"/>
                </a:solidFill>
                <a:ea typeface="+mn-lt"/>
                <a:cs typeface="+mn-lt"/>
              </a:rPr>
              <a:t>myRange.where</a:t>
            </a:r>
            <a:r>
              <a:rPr lang="en-US" sz="2400" dirty="0">
                <a:solidFill>
                  <a:srgbClr val="FF0000"/>
                </a:solidFill>
                <a:ea typeface="+mn-lt"/>
                <a:cs typeface="+mn-lt"/>
              </a:rPr>
              <a:t>("number % 2 = 0") </a:t>
            </a:r>
          </a:p>
          <a:p>
            <a:pPr marL="0" indent="0">
              <a:buNone/>
            </a:pPr>
            <a:endParaRPr lang="en-US" sz="2400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2400" dirty="0">
                <a:ea typeface="+mn-lt"/>
                <a:cs typeface="+mn-lt"/>
              </a:rPr>
              <a:t># in Python</a:t>
            </a:r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2400" dirty="0">
                <a:ea typeface="+mn-lt"/>
                <a:cs typeface="+mn-lt"/>
              </a:rPr>
              <a:t>  </a:t>
            </a:r>
            <a:r>
              <a:rPr lang="en-US" sz="2400" dirty="0">
                <a:solidFill>
                  <a:srgbClr val="FF0000"/>
                </a:solidFill>
                <a:ea typeface="+mn-lt"/>
                <a:cs typeface="+mn-lt"/>
              </a:rPr>
              <a:t>   divisBy2 = </a:t>
            </a:r>
            <a:r>
              <a:rPr lang="en-US" sz="2400" dirty="0" err="1">
                <a:solidFill>
                  <a:srgbClr val="FF0000"/>
                </a:solidFill>
                <a:ea typeface="+mn-lt"/>
                <a:cs typeface="+mn-lt"/>
              </a:rPr>
              <a:t>myRange.where</a:t>
            </a:r>
            <a:r>
              <a:rPr lang="en-US" sz="2400" dirty="0">
                <a:solidFill>
                  <a:srgbClr val="FF0000"/>
                </a:solidFill>
                <a:ea typeface="+mn-lt"/>
                <a:cs typeface="+mn-lt"/>
              </a:rPr>
              <a:t>("number % 2 = 0") </a:t>
            </a:r>
            <a:endParaRPr lang="en-US">
              <a:solidFill>
                <a:srgbClr val="FF0000"/>
              </a:solidFill>
              <a:ea typeface="+mn-lt"/>
              <a:cs typeface="+mn-lt"/>
            </a:endParaRPr>
          </a:p>
          <a:p>
            <a:pPr marL="0" indent="0">
              <a:buNone/>
            </a:pPr>
            <a:endParaRPr lang="en-US" sz="24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400" dirty="0">
                <a:ea typeface="+mn-lt"/>
                <a:cs typeface="+mn-lt"/>
              </a:rPr>
              <a:t>Spark will not act on transformations until we call an action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4009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D9F34-C623-5121-1080-87EA04D05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Types of Transformations</a:t>
            </a: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0AE8A393-9B56-BD65-52B9-92347AA9B3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2442868"/>
            <a:ext cx="3344214" cy="3743108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B5312E69-20B8-B8A5-B0CE-C02ECEA8A4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9415" y="2385222"/>
            <a:ext cx="3408607" cy="3836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265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SavonVTI">
  <a:themeElements>
    <a:clrScheme name="AnalogousFromLightSeedRightStep">
      <a:dk1>
        <a:srgbClr val="000000"/>
      </a:dk1>
      <a:lt1>
        <a:srgbClr val="FFFFFF"/>
      </a:lt1>
      <a:dk2>
        <a:srgbClr val="412440"/>
      </a:dk2>
      <a:lt2>
        <a:srgbClr val="E8E4E2"/>
      </a:lt2>
      <a:accent1>
        <a:srgbClr val="81A7BB"/>
      </a:accent1>
      <a:accent2>
        <a:srgbClr val="7F8DBA"/>
      </a:accent2>
      <a:accent3>
        <a:srgbClr val="9F96C6"/>
      </a:accent3>
      <a:accent4>
        <a:srgbClr val="A27FBA"/>
      </a:accent4>
      <a:accent5>
        <a:srgbClr val="C492C4"/>
      </a:accent5>
      <a:accent6>
        <a:srgbClr val="BA7FA1"/>
      </a:accent6>
      <a:hlink>
        <a:srgbClr val="A7765D"/>
      </a:hlink>
      <a:folHlink>
        <a:srgbClr val="7F7F7F"/>
      </a:folHlink>
    </a:clrScheme>
    <a:fontScheme name="Savon">
      <a:majorFont>
        <a:latin typeface="Goudy Old Style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oudy Old Style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50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1" baseType="lpstr">
      <vt:lpstr>SavonVTI</vt:lpstr>
      <vt:lpstr>Spark</vt:lpstr>
      <vt:lpstr>Spark Application Architecture</vt:lpstr>
      <vt:lpstr>Components of Application Architecture</vt:lpstr>
      <vt:lpstr>Spark's Language API</vt:lpstr>
      <vt:lpstr>Spark Session</vt:lpstr>
      <vt:lpstr>Spark APIs</vt:lpstr>
      <vt:lpstr>Spark APIs</vt:lpstr>
      <vt:lpstr>Spark APIs</vt:lpstr>
      <vt:lpstr>Types of Transformations</vt:lpstr>
      <vt:lpstr>Lazy Evaluation </vt:lpstr>
      <vt:lpstr>Spark API</vt:lpstr>
      <vt:lpstr>An End-to-End Example</vt:lpstr>
      <vt:lpstr>Reading a CSV file</vt:lpstr>
      <vt:lpstr>An End-to-End Example </vt:lpstr>
      <vt:lpstr>An End-to-End Example </vt:lpstr>
      <vt:lpstr>An End-to-End Example </vt:lpstr>
      <vt:lpstr>An End-to-End Example </vt:lpstr>
      <vt:lpstr>DataFrames and SQL</vt:lpstr>
      <vt:lpstr>Example Dataframe Querying</vt:lpstr>
      <vt:lpstr>PowerPoint Presentation</vt:lpstr>
      <vt:lpstr>Example Dataframe Querying </vt:lpstr>
      <vt:lpstr>Example Dataframe Querying-  SQL </vt:lpstr>
      <vt:lpstr>Example Dataframe Querying -  DataFrame </vt:lpstr>
      <vt:lpstr>Spark Toolkit –Running Production Applications  </vt:lpstr>
      <vt:lpstr>Running Production Applications</vt:lpstr>
      <vt:lpstr>Datasets: Type-Safe Structured APIs</vt:lpstr>
      <vt:lpstr>When to use Datasets</vt:lpstr>
      <vt:lpstr>Dataset- Example</vt:lpstr>
      <vt:lpstr>Structured Streaming</vt:lpstr>
      <vt:lpstr>Retail Dataset Example</vt:lpstr>
      <vt:lpstr>Analyze the data as a static dataset</vt:lpstr>
      <vt:lpstr>on what days a customer spent the most?</vt:lpstr>
      <vt:lpstr>PowerPoint Presentation</vt:lpstr>
      <vt:lpstr>Streaming code</vt:lpstr>
      <vt:lpstr>PowerPoint Presentation</vt:lpstr>
      <vt:lpstr>Actions in Straming</vt:lpstr>
      <vt:lpstr>Updating the result</vt:lpstr>
      <vt:lpstr>Querying the updated data</vt:lpstr>
      <vt:lpstr>Display the result on Console</vt:lpstr>
      <vt:lpstr>Machine Learning and Advanced Analytics</vt:lpstr>
      <vt:lpstr>Preprocessing</vt:lpstr>
      <vt:lpstr>PowerPoint Presentation</vt:lpstr>
      <vt:lpstr>Train and Test Sets</vt:lpstr>
      <vt:lpstr>General Transformation with StringIndexer</vt:lpstr>
      <vt:lpstr>OneHotEncoding</vt:lpstr>
      <vt:lpstr>Preparing Feature Vector</vt:lpstr>
      <vt:lpstr>Pipeline </vt:lpstr>
      <vt:lpstr>Model Fitting</vt:lpstr>
      <vt:lpstr>Training</vt:lpstr>
      <vt:lpstr>Training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Vijaya Kotari</cp:lastModifiedBy>
  <cp:revision>1122</cp:revision>
  <dcterms:created xsi:type="dcterms:W3CDTF">2023-03-23T03:33:21Z</dcterms:created>
  <dcterms:modified xsi:type="dcterms:W3CDTF">2023-04-23T04:46:42Z</dcterms:modified>
</cp:coreProperties>
</file>