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61" r:id="rId4"/>
    <p:sldId id="264" r:id="rId5"/>
    <p:sldId id="265" r:id="rId6"/>
    <p:sldId id="267" r:id="rId7"/>
    <p:sldId id="269" r:id="rId8"/>
    <p:sldId id="270" r:id="rId9"/>
    <p:sldId id="271" r:id="rId10"/>
    <p:sldId id="272"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p:restoredTop sz="83535"/>
  </p:normalViewPr>
  <p:slideViewPr>
    <p:cSldViewPr snapToGrid="0" snapToObjects="1">
      <p:cViewPr varScale="1">
        <p:scale>
          <a:sx n="99" d="100"/>
          <a:sy n="99" d="100"/>
        </p:scale>
        <p:origin x="978" y="90"/>
      </p:cViewPr>
      <p:guideLst/>
    </p:cSldViewPr>
  </p:slideViewPr>
  <p:outlineViewPr>
    <p:cViewPr>
      <p:scale>
        <a:sx n="33" d="100"/>
        <a:sy n="33" d="100"/>
      </p:scale>
      <p:origin x="0" y="-8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9A2B2-7882-DE4B-B57A-A439A870E26C}"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B539-CE1E-934A-A63B-C17F37B89C2D}" type="slidenum">
              <a:rPr lang="en-US" smtClean="0"/>
              <a:t>‹#›</a:t>
            </a:fld>
            <a:endParaRPr lang="en-US" dirty="0"/>
          </a:p>
        </p:txBody>
      </p:sp>
    </p:spTree>
    <p:extLst>
      <p:ext uri="{BB962C8B-B14F-4D97-AF65-F5344CB8AC3E}">
        <p14:creationId xmlns:p14="http://schemas.microsoft.com/office/powerpoint/2010/main" val="282046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a:t>
            </a:fld>
            <a:endParaRPr lang="en-US" dirty="0"/>
          </a:p>
        </p:txBody>
      </p:sp>
    </p:spTree>
    <p:extLst>
      <p:ext uri="{BB962C8B-B14F-4D97-AF65-F5344CB8AC3E}">
        <p14:creationId xmlns:p14="http://schemas.microsoft.com/office/powerpoint/2010/main" val="14568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For an organization or retail trader that is looking at incorporating the Commitment of Traders report into their trading strategy or utilizing it within a current price predicting model there is value of using the contents within the report based on the finding of the research study. Independent variables such as Producer Long position, Money Manager Long Position, and Other Reportable Long Positions have proven to have some predictive value within the models explored within the research study. Investors continue to gain access to commodity markets either directly or indirectly, but the amount of land to produce goods is finite, so over time Producers’ share of total Open Interest will degrade, although they’re the biggest component within the futures markets to hedge risk for physical crops or goods. Tuning models such as the neural network and random forest could also improve predictability. There is a risk of overfitting the neural network. </a:t>
            </a:r>
            <a:r>
              <a:rPr lang="en-US" sz="1800" dirty="0"/>
              <a:t>Other input variables to consider: Weather patterns, Rig Count, Import/Export quantity values, and currency prices.</a:t>
            </a: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10</a:t>
            </a:fld>
            <a:endParaRPr lang="en-US" dirty="0"/>
          </a:p>
        </p:txBody>
      </p:sp>
    </p:spTree>
    <p:extLst>
      <p:ext uri="{BB962C8B-B14F-4D97-AF65-F5344CB8AC3E}">
        <p14:creationId xmlns:p14="http://schemas.microsoft.com/office/powerpoint/2010/main" val="3355729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11</a:t>
            </a:fld>
            <a:endParaRPr lang="en-US" dirty="0"/>
          </a:p>
        </p:txBody>
      </p:sp>
    </p:spTree>
    <p:extLst>
      <p:ext uri="{BB962C8B-B14F-4D97-AF65-F5344CB8AC3E}">
        <p14:creationId xmlns:p14="http://schemas.microsoft.com/office/powerpoint/2010/main" val="67974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80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Commodity exchanges provide individuals to buy and sell different products in order to speculate or hedge a position. The market brings together producers, such as energy companies, institutional investors like Goldman Sachs or J.P. Morgan, and individual investors together to conduct trades. Commodity markets include Oil, corn, natural gas among others. Popularity among retail traders have grown exponentially as Barclays Capital estimates that ETFs had negligible impact on prices in 2003 but has evolved into meaningful capital in 2008 </a:t>
            </a:r>
            <a:r>
              <a:rPr lang="en-US" sz="1800" dirty="0">
                <a:latin typeface="+mj-lt"/>
                <a:ea typeface="Calibri" panose="020F0502020204030204" pitchFamily="34" charset="0"/>
              </a:rPr>
              <a:t>(Hamilton, J. D., &amp; Wu, J. C., 2015, Abstract).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4A2B539-CE1E-934A-A63B-C17F37B89C2D}" type="slidenum">
              <a:rPr lang="en-US" smtClean="0"/>
              <a:t>2</a:t>
            </a:fld>
            <a:endParaRPr lang="en-US" dirty="0"/>
          </a:p>
        </p:txBody>
      </p:sp>
    </p:spTree>
    <p:extLst>
      <p:ext uri="{BB962C8B-B14F-4D97-AF65-F5344CB8AC3E}">
        <p14:creationId xmlns:p14="http://schemas.microsoft.com/office/powerpoint/2010/main" val="257466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research project will use fundamental analysis, specifically, the CFTC’s Commitment of Traders Report dataset. The CFTC (2022) describes the report as: “The Commodity Futures Trading Commission relies on data collected from market participants to conduct all its mission functions including market oversight, monitoring for liquidity and systemic risk, oversight of market participants, regulatory compliance, and enforcement of the CEA” (CFTC, 2022, </a:t>
            </a:r>
            <a:r>
              <a:rPr lang="en-US" sz="1800" dirty="0" err="1">
                <a:effectLst/>
                <a:latin typeface="Times New Roman" panose="02020603050405020304" pitchFamily="18" charset="0"/>
                <a:ea typeface="Calibri" panose="020F0502020204030204" pitchFamily="34" charset="0"/>
              </a:rPr>
              <a:t>pg</a:t>
            </a:r>
            <a:r>
              <a:rPr lang="en-US" sz="1800" dirty="0">
                <a:effectLst/>
                <a:latin typeface="Times New Roman" panose="02020603050405020304" pitchFamily="18" charset="0"/>
                <a:ea typeface="Calibri" panose="020F0502020204030204" pitchFamily="34" charset="0"/>
              </a:rPr>
              <a:t> 1). The report provides a detailed breakdown of the market position of several different trader categories. Mark J S Keenan (2020) defines the different categories as follows: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a:lnSpc>
                <a:spcPct val="150000"/>
              </a:lnSpc>
              <a:spcBef>
                <a:spcPts val="0"/>
              </a:spcBef>
              <a:spcAft>
                <a:spcPts val="0"/>
              </a:spcAft>
              <a:tabLst>
                <a:tab pos="0" algn="l"/>
              </a:tabLst>
            </a:pPr>
            <a:r>
              <a:rPr lang="en-US" sz="1800" b="1" dirty="0">
                <a:effectLst/>
                <a:latin typeface="Times New Roman" panose="02020603050405020304" pitchFamily="18" charset="0"/>
                <a:ea typeface="Calibri" panose="020F0502020204030204" pitchFamily="34" charset="0"/>
              </a:rPr>
              <a:t>Producer:</a:t>
            </a:r>
            <a:r>
              <a:rPr lang="en-US" sz="1800" dirty="0">
                <a:effectLst/>
                <a:latin typeface="Times New Roman" panose="02020603050405020304" pitchFamily="18" charset="0"/>
                <a:ea typeface="Calibri" panose="020F0502020204030204" pitchFamily="34" charset="0"/>
              </a:rPr>
              <a:t> A producer is an entity that primarily uses futures products to hedge the physical commodity in some fashion such as packing, production, handling or selling a commodity (Mark J S Keenan, 2020). The futures markets allow for Producers to manage the price of future deliveries of a good, making it easier to forecast expenses and revenue. </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tabLst>
                <a:tab pos="0" algn="l"/>
              </a:tabLst>
            </a:pP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tabLst>
                <a:tab pos="0" algn="l"/>
              </a:tabLst>
            </a:pPr>
            <a:r>
              <a:rPr lang="en-US" sz="1800" b="1" dirty="0">
                <a:effectLst/>
                <a:latin typeface="Times New Roman" panose="02020603050405020304" pitchFamily="18" charset="0"/>
                <a:ea typeface="Calibri" panose="020F0502020204030204" pitchFamily="34" charset="0"/>
              </a:rPr>
              <a:t>Swap Dealer (SD):</a:t>
            </a:r>
            <a:r>
              <a:rPr lang="en-US" sz="1800" dirty="0">
                <a:effectLst/>
                <a:latin typeface="Times New Roman" panose="02020603050405020304" pitchFamily="18" charset="0"/>
                <a:ea typeface="Calibri" panose="020F0502020204030204" pitchFamily="34" charset="0"/>
              </a:rPr>
              <a:t> A ‘swap dealer’ uses futures to offset risk with another counterparty like a hedge fund or large corporation to be net neutral on a particular position (Mark J S Keenan, 2020). For instance, they may have an OTC agreement with Kellogg’s to deliver oats to the company and to offset the delivery risk and price risk they may buy a futures contract that would allow them to take delivery or to at least offset price increases in the cash market. Typically, these dealers do not take the physical delivery, but their job is to accept obscure forward agreements and then use traditional financial instruments to offset that risk, usually for a small premium. </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tabLst>
                <a:tab pos="0" algn="l"/>
              </a:tabLst>
            </a:pP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tabLst>
                <a:tab pos="0" algn="l"/>
              </a:tabLst>
            </a:pPr>
            <a:r>
              <a:rPr lang="en-US" sz="1800" b="1" dirty="0">
                <a:effectLst/>
                <a:latin typeface="Times New Roman" panose="02020603050405020304" pitchFamily="18" charset="0"/>
                <a:ea typeface="Calibri" panose="020F0502020204030204" pitchFamily="34" charset="0"/>
              </a:rPr>
              <a:t>Money Manager:</a:t>
            </a:r>
            <a:r>
              <a:rPr lang="en-US" sz="1800" dirty="0">
                <a:effectLst/>
                <a:latin typeface="Times New Roman" panose="02020603050405020304" pitchFamily="18" charset="0"/>
                <a:ea typeface="Calibri" panose="020F0502020204030204" pitchFamily="34" charset="0"/>
              </a:rPr>
              <a:t> A ‘money manager’ is registered with the CFTC or some other regulatory body (Mark J S Keenan, 2020).  Their primary goal is to speculate on commodity prices in the hopes of making a profit for their clients. They do not have any intention of actually receiving the physical commodity. </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tabLst>
                <a:tab pos="0" algn="l"/>
              </a:tabLst>
            </a:pP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a:lnSpc>
                <a:spcPct val="150000"/>
              </a:lnSpc>
              <a:spcBef>
                <a:spcPts val="0"/>
              </a:spcBef>
              <a:spcAft>
                <a:spcPts val="0"/>
              </a:spcAft>
              <a:tabLst>
                <a:tab pos="0" algn="l"/>
              </a:tabLst>
            </a:pPr>
            <a:r>
              <a:rPr lang="en-US" sz="1800" b="1" dirty="0">
                <a:effectLst/>
                <a:latin typeface="Times New Roman" panose="02020603050405020304" pitchFamily="18" charset="0"/>
                <a:ea typeface="Calibri" panose="020F0502020204030204" pitchFamily="34" charset="0"/>
              </a:rPr>
              <a:t>Other Reportables:</a:t>
            </a:r>
            <a:r>
              <a:rPr lang="en-US" sz="1800" dirty="0">
                <a:effectLst/>
                <a:latin typeface="Times New Roman" panose="02020603050405020304" pitchFamily="18" charset="0"/>
                <a:ea typeface="Calibri" panose="020F0502020204030204" pitchFamily="34" charset="0"/>
              </a:rPr>
              <a:t> If a trader does not meet the definition of a producer, swap dealer, or money manager, then they will be considered an Other Reportable (Mark J S Keenan, 2020). These traders are speculators in the marketplace but may still hold significant positions that could influence market prices significantly. </a:t>
            </a:r>
            <a:br>
              <a:rPr lang="en-US" sz="1800" dirty="0">
                <a:effectLst/>
                <a:latin typeface="Times New Roman" panose="02020603050405020304" pitchFamily="18" charset="0"/>
                <a:ea typeface="Calibri" panose="020F0502020204030204" pitchFamily="34" charset="0"/>
              </a:rPr>
            </a:br>
            <a:endParaRPr lang="en-US" sz="1800" dirty="0">
              <a:effectLst/>
              <a:latin typeface="Times New Roman" panose="02020603050405020304" pitchFamily="18" charset="0"/>
              <a:ea typeface="Calibri" panose="020F0502020204030204" pitchFamily="34" charset="0"/>
            </a:endParaRPr>
          </a:p>
          <a:p>
            <a:pPr marL="0" marR="0">
              <a:lnSpc>
                <a:spcPct val="150000"/>
              </a:lnSpc>
              <a:spcBef>
                <a:spcPts val="0"/>
              </a:spcBef>
              <a:spcAft>
                <a:spcPts val="0"/>
              </a:spcAft>
              <a:tabLst>
                <a:tab pos="0" algn="l"/>
              </a:tabLst>
            </a:pPr>
            <a:r>
              <a:rPr lang="en-US" sz="1800" dirty="0">
                <a:effectLst/>
                <a:latin typeface="Times New Roman" panose="02020603050405020304" pitchFamily="18" charset="0"/>
                <a:ea typeface="Calibri" panose="020F0502020204030204" pitchFamily="34" charset="0"/>
              </a:rPr>
              <a:t>The study will focus on proving, with a significant amount of certainty, that market positioning has predictable value for forecasting future prices of crude oil. The research will utilize the Commitment of Traders report which is produced by the CFTC (CFTC, 2022). The study will focus on the long and short positions of each category of trader within the report and compare those variables to the price of crude on the day the report is released with the hopes of uncovering predictable value. </a:t>
            </a:r>
            <a:endParaRPr lang="en-US"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3</a:t>
            </a:fld>
            <a:endParaRPr lang="en-US" dirty="0"/>
          </a:p>
        </p:txBody>
      </p:sp>
    </p:spTree>
    <p:extLst>
      <p:ext uri="{BB962C8B-B14F-4D97-AF65-F5344CB8AC3E}">
        <p14:creationId xmlns:p14="http://schemas.microsoft.com/office/powerpoint/2010/main" val="320295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Market Efficiency Theory contends that current prices within the marketplace reflect all available information, and there are no other ways to gain an advantage within the marketplace by analyzing new data to gain insights to outperform the market (Investopedia.com, 2022, Market Efficiency Theory). The Commitment of Traders report is the standard used within the commodity market to identify market trends by market participants. The use of this dataset provides a widely acceptable dataset that is used with a high degree of confidence by professionals within the industry. The report is released at 3:30 p.m. Eastern time every Friday excluding any holiday disruptions (CFTC, 2022). To collect the data the researcher downloaded the dataset as a CSV directly from the CFTC website. This is a series dataset so selecting random sample dates would not be appropriate as it would degrade the testing methods. The timeframe selected includes several different economic, social, and geopolitical events that have impacted not only price, but market positioning. </a:t>
            </a:r>
            <a:endParaRPr lang="en-US"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4</a:t>
            </a:fld>
            <a:endParaRPr lang="en-US" dirty="0"/>
          </a:p>
        </p:txBody>
      </p:sp>
    </p:spTree>
    <p:extLst>
      <p:ext uri="{BB962C8B-B14F-4D97-AF65-F5344CB8AC3E}">
        <p14:creationId xmlns:p14="http://schemas.microsoft.com/office/powerpoint/2010/main" val="63533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rPr>
              <a:t>Pearson Correlation is used to measure the linear correlation between two datasets. The Pearson Correlation does not automatically qualify or disqualify a variable’s effectiveness to creating a model, especially for other models like neural networks or support vector machines. A T-test was used to check the distribution of the dependent variable to ensure normality within the dataset.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5</a:t>
            </a:fld>
            <a:endParaRPr lang="en-US" dirty="0"/>
          </a:p>
        </p:txBody>
      </p:sp>
    </p:spTree>
    <p:extLst>
      <p:ext uri="{BB962C8B-B14F-4D97-AF65-F5344CB8AC3E}">
        <p14:creationId xmlns:p14="http://schemas.microsoft.com/office/powerpoint/2010/main" val="409138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linear model was created to show the predictability value of the independent variables compared to the dependent variable Price. The model was trained on a training dataset that included 639 of the 852 observations which equates to 70% of the total dataset. The model resulted in an Adjusted R-squared value of 71.77% which equates to the quality of the model. Although the model performed better than an Adjusted R-squared value of 50% which is the equivalent of a coin flip, the quality of the model is below industry expectations. </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6</a:t>
            </a:fld>
            <a:endParaRPr lang="en-US" dirty="0"/>
          </a:p>
        </p:txBody>
      </p:sp>
    </p:spTree>
    <p:extLst>
      <p:ext uri="{BB962C8B-B14F-4D97-AF65-F5344CB8AC3E}">
        <p14:creationId xmlns:p14="http://schemas.microsoft.com/office/powerpoint/2010/main" val="1040003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dataset was also tested with a simple Neural Network to see if machine learning techniques could improve the predictability value of the independent variables. The Neural Network was created in R Studio with the </a:t>
            </a:r>
            <a:r>
              <a:rPr lang="en-US" sz="1800" dirty="0" err="1">
                <a:effectLst/>
                <a:latin typeface="Times New Roman" panose="02020603050405020304" pitchFamily="18" charset="0"/>
                <a:ea typeface="Calibri" panose="020F0502020204030204" pitchFamily="34" charset="0"/>
              </a:rPr>
              <a:t>neuralnet</a:t>
            </a:r>
            <a:r>
              <a:rPr lang="en-US" sz="1800" dirty="0">
                <a:effectLst/>
                <a:latin typeface="Times New Roman" panose="02020603050405020304" pitchFamily="18" charset="0"/>
                <a:ea typeface="Calibri" panose="020F0502020204030204" pitchFamily="34" charset="0"/>
              </a:rPr>
              <a:t> package. The model had 19 input layers, 10 hidden layer 1 nodes, 5 hidden layer 2 nodes, and 2 hidden layer 3 nodes to ensure accuracy of the model. Significant variables include: Swap Short Position, Other Reportable Long Position, and total Open Interest.</a:t>
            </a: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7</a:t>
            </a:fld>
            <a:endParaRPr lang="en-US" dirty="0"/>
          </a:p>
        </p:txBody>
      </p:sp>
    </p:spTree>
    <p:extLst>
      <p:ext uri="{BB962C8B-B14F-4D97-AF65-F5344CB8AC3E}">
        <p14:creationId xmlns:p14="http://schemas.microsoft.com/office/powerpoint/2010/main" val="205743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Random Forest model provided the best accuracy out of each model used in the study. The Random Forest was created in R Studio by using the “</a:t>
            </a:r>
            <a:r>
              <a:rPr lang="en-US" sz="1800" dirty="0" err="1">
                <a:effectLst/>
                <a:latin typeface="Times New Roman" panose="02020603050405020304" pitchFamily="18" charset="0"/>
                <a:ea typeface="Calibri" panose="020F0502020204030204" pitchFamily="34" charset="0"/>
              </a:rPr>
              <a:t>randomForest</a:t>
            </a:r>
            <a:r>
              <a:rPr lang="en-US" sz="1800" dirty="0">
                <a:effectLst/>
                <a:latin typeface="Times New Roman" panose="02020603050405020304" pitchFamily="18" charset="0"/>
                <a:ea typeface="Calibri" panose="020F0502020204030204" pitchFamily="34" charset="0"/>
              </a:rPr>
              <a:t>” package. The model had 10,000 trees to start the model and was fitted with the training dataset. Random Forest models are great because of their ease of implementation, not prone to overfitting, and they have a wide range of optimization features.</a:t>
            </a:r>
            <a:endParaRPr lang="en-US"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8</a:t>
            </a:fld>
            <a:endParaRPr lang="en-US" dirty="0"/>
          </a:p>
        </p:txBody>
      </p:sp>
    </p:spTree>
    <p:extLst>
      <p:ext uri="{BB962C8B-B14F-4D97-AF65-F5344CB8AC3E}">
        <p14:creationId xmlns:p14="http://schemas.microsoft.com/office/powerpoint/2010/main" val="1525089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Commitment of Traders report interprets supply and demand by highlighting market participant positioning as a proxy to convey demand side influences by using quantitative data. The simplistic models used within the research project show that the report provides some predictive value. There is a risk of decay in the value of the report as time goes on. There may be other variables that may be utilized to improve predictability. </a:t>
            </a:r>
            <a:endParaRPr lang="en-US"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4A2B539-CE1E-934A-A63B-C17F37B89C2D}" type="slidenum">
              <a:rPr lang="en-US" smtClean="0"/>
              <a:t>9</a:t>
            </a:fld>
            <a:endParaRPr lang="en-US" dirty="0"/>
          </a:p>
        </p:txBody>
      </p:sp>
    </p:spTree>
    <p:extLst>
      <p:ext uri="{BB962C8B-B14F-4D97-AF65-F5344CB8AC3E}">
        <p14:creationId xmlns:p14="http://schemas.microsoft.com/office/powerpoint/2010/main" val="236883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E26B44CB-EEDE-964D-AFE8-CDA36896435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567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22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720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6B44CB-EEDE-964D-AFE8-CDA36896435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804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2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6B44CB-EEDE-964D-AFE8-CDA36896435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8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6B44CB-EEDE-964D-AFE8-CDA36896435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09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6B44CB-EEDE-964D-AFE8-CDA368964354}" type="slidenum">
              <a:rPr lang="en-US" smtClean="0"/>
              <a:t>‹#›</a:t>
            </a:fld>
            <a:endParaRPr lang="en-US" dirty="0"/>
          </a:p>
        </p:txBody>
      </p:sp>
    </p:spTree>
    <p:extLst>
      <p:ext uri="{BB962C8B-B14F-4D97-AF65-F5344CB8AC3E}">
        <p14:creationId xmlns:p14="http://schemas.microsoft.com/office/powerpoint/2010/main" val="12215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8B953-77C1-8F46-A9E0-53E1E9D221B2}" type="datetimeFigureOut">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295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8B953-77C1-8F46-A9E0-53E1E9D221B2}" type="datetimeFigureOut">
              <a:rPr lang="en-US" smtClean="0"/>
              <a:t>12/4/2022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26B44CB-EEDE-964D-AFE8-CDA36896435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81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8B953-77C1-8F46-A9E0-53E1E9D221B2}" type="datetimeFigureOut">
              <a:rPr lang="en-US" smtClean="0"/>
              <a:t>12/4/2022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6B44CB-EEDE-964D-AFE8-CDA368964354}"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396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itinsaxena.wordpress.com/category/crude-oi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www.cftc.gov/MarketReports/CommitmentsofTraders/index.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i.org/10.1111/iere.12099" TargetMode="External"/><Relationship Id="rId5" Type="http://schemas.openxmlformats.org/officeDocument/2006/relationships/hyperlink" Target="https://statistics.laerd.com/statistical-guides/pearson-correlation-coefficient-statistical-guide.php" TargetMode="External"/><Relationship Id="rId4" Type="http://schemas.openxmlformats.org/officeDocument/2006/relationships/hyperlink" Target="https://www.qualtrics.com/experience-management/research/t-test-analysi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loomberg.com/news/articles/2018-05-11/oil-set-for-a-second-weekly-gain-as-mideast-tensions-intensify"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cid:ii_lazvndkq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C654-D5C6-324A-A0DF-FA80BC8268DE}"/>
              </a:ext>
            </a:extLst>
          </p:cNvPr>
          <p:cNvSpPr>
            <a:spLocks noGrp="1"/>
          </p:cNvSpPr>
          <p:nvPr>
            <p:ph type="ctrTitle"/>
          </p:nvPr>
        </p:nvSpPr>
        <p:spPr/>
        <p:txBody>
          <a:bodyPr>
            <a:normAutofit fontScale="90000"/>
          </a:bodyPr>
          <a:lstStyle/>
          <a:p>
            <a:r>
              <a:rPr lang="en-US" dirty="0"/>
              <a:t>Trader Positioning &amp; Predictive Value</a:t>
            </a:r>
          </a:p>
        </p:txBody>
      </p:sp>
      <p:sp>
        <p:nvSpPr>
          <p:cNvPr id="3" name="Subtitle 2">
            <a:extLst>
              <a:ext uri="{FF2B5EF4-FFF2-40B4-BE49-F238E27FC236}">
                <a16:creationId xmlns:a16="http://schemas.microsoft.com/office/drawing/2014/main" id="{9047BC99-4FEB-1D40-BF7B-E990A3AEA5E5}"/>
              </a:ext>
            </a:extLst>
          </p:cNvPr>
          <p:cNvSpPr>
            <a:spLocks noGrp="1"/>
          </p:cNvSpPr>
          <p:nvPr>
            <p:ph type="subTitle" idx="1"/>
          </p:nvPr>
        </p:nvSpPr>
        <p:spPr>
          <a:xfrm>
            <a:off x="2417780" y="3531204"/>
            <a:ext cx="8637072" cy="2412396"/>
          </a:xfrm>
        </p:spPr>
        <p:txBody>
          <a:bodyPr>
            <a:normAutofit/>
          </a:bodyPr>
          <a:lstStyle/>
          <a:p>
            <a:r>
              <a:rPr lang="en-US" dirty="0"/>
              <a:t>Kevin Green</a:t>
            </a:r>
          </a:p>
          <a:p>
            <a:r>
              <a:rPr lang="en-US" dirty="0"/>
              <a:t>Colorado State University Global</a:t>
            </a:r>
          </a:p>
          <a:p>
            <a:r>
              <a:rPr lang="en-US" dirty="0"/>
              <a:t>Course Code: MIS581</a:t>
            </a:r>
          </a:p>
          <a:p>
            <a:r>
              <a:rPr lang="en-US" dirty="0"/>
              <a:t>Dr. Lisa Bryan</a:t>
            </a:r>
          </a:p>
          <a:p>
            <a:r>
              <a:rPr lang="en-US" dirty="0"/>
              <a:t>December 4</a:t>
            </a:r>
            <a:r>
              <a:rPr lang="en-US" baseline="30000" dirty="0"/>
              <a:t>TH</a:t>
            </a:r>
            <a:r>
              <a:rPr lang="en-US" dirty="0"/>
              <a:t> , 2022</a:t>
            </a:r>
          </a:p>
          <a:p>
            <a:endParaRPr lang="en-US" dirty="0"/>
          </a:p>
        </p:txBody>
      </p:sp>
    </p:spTree>
    <p:extLst>
      <p:ext uri="{BB962C8B-B14F-4D97-AF65-F5344CB8AC3E}">
        <p14:creationId xmlns:p14="http://schemas.microsoft.com/office/powerpoint/2010/main" val="52851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761338" y="794230"/>
            <a:ext cx="5692014" cy="1049337"/>
          </a:xfrm>
        </p:spPr>
        <p:txBody>
          <a:bodyPr>
            <a:noAutofit/>
          </a:bodyPr>
          <a:lstStyle/>
          <a:p>
            <a:r>
              <a:rPr lang="en-US" dirty="0"/>
              <a:t>Recommendations</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861168" y="1511416"/>
            <a:ext cx="6829417" cy="4426929"/>
          </a:xfrm>
        </p:spPr>
        <p:txBody>
          <a:bodyPr>
            <a:normAutofit fontScale="92500" lnSpcReduction="20000"/>
          </a:bodyPr>
          <a:lstStyle/>
          <a:p>
            <a:r>
              <a:rPr lang="en-US" sz="1800" dirty="0">
                <a:effectLst/>
                <a:ea typeface="Calibri" panose="020F0502020204030204" pitchFamily="34" charset="0"/>
              </a:rPr>
              <a:t>Based on the model techniques, Random Forest, appears to be best performing model out of the three and tends to be a popular framework for quantitative traders.</a:t>
            </a:r>
          </a:p>
          <a:p>
            <a:r>
              <a:rPr lang="en-US" sz="1800" dirty="0">
                <a:effectLst/>
                <a:ea typeface="Calibri" panose="020F0502020204030204" pitchFamily="34" charset="0"/>
              </a:rPr>
              <a:t>As the Commitment of Trader report evolves and more market participants enter the marketplace the influence of each independent variable will change over time and a key obstacle that quants will need to address is the ability to scale the data in a way that minimizes bias. </a:t>
            </a:r>
          </a:p>
          <a:p>
            <a:r>
              <a:rPr lang="en-US" sz="1800" dirty="0">
                <a:effectLst/>
                <a:ea typeface="Calibri" panose="020F0502020204030204" pitchFamily="34" charset="0"/>
              </a:rPr>
              <a:t>Potentially exploring ratios to reflect the net positioning of a trader class or some other weighting mechanism to reduce bias. </a:t>
            </a:r>
          </a:p>
          <a:p>
            <a:r>
              <a:rPr lang="en-US" sz="1800" dirty="0">
                <a:effectLst/>
                <a:ea typeface="Calibri" panose="020F0502020204030204" pitchFamily="34" charset="0"/>
              </a:rPr>
              <a:t>Investors continue to gain access to commodity markets either directly or indirectly, but the amount of land to produce goods is finite, so over time Producers’ share of total Open Interest will degrade</a:t>
            </a:r>
          </a:p>
          <a:p>
            <a:r>
              <a:rPr lang="en-US" sz="1800" dirty="0"/>
              <a:t>Other input variables to consider: Weather patterns, Rig Count, Import/Export quantity values, and currency prices</a:t>
            </a:r>
            <a:endParaRPr lang="en-US" dirty="0"/>
          </a:p>
        </p:txBody>
      </p:sp>
      <p:sp>
        <p:nvSpPr>
          <p:cNvPr id="6" name="TextBox 5">
            <a:extLst>
              <a:ext uri="{FF2B5EF4-FFF2-40B4-BE49-F238E27FC236}">
                <a16:creationId xmlns:a16="http://schemas.microsoft.com/office/drawing/2014/main" id="{8EE9A91A-2016-4523-A181-7226AED1E471}"/>
              </a:ext>
            </a:extLst>
          </p:cNvPr>
          <p:cNvSpPr txBox="1"/>
          <p:nvPr/>
        </p:nvSpPr>
        <p:spPr>
          <a:xfrm>
            <a:off x="7820701" y="1050654"/>
            <a:ext cx="4795863" cy="923330"/>
          </a:xfrm>
          <a:prstGeom prst="rect">
            <a:avLst/>
          </a:prstGeom>
          <a:noFill/>
        </p:spPr>
        <p:txBody>
          <a:bodyPr wrap="square">
            <a:spAutoFit/>
          </a:bodyPr>
          <a:lstStyle/>
          <a:p>
            <a:r>
              <a:rPr lang="en-US" sz="1800" b="1" dirty="0"/>
              <a:t>Figure 7</a:t>
            </a:r>
            <a:endParaRPr lang="en-US" b="1" dirty="0"/>
          </a:p>
          <a:p>
            <a:r>
              <a:rPr lang="en-US" sz="1800" b="1" dirty="0"/>
              <a:t>Relationship between</a:t>
            </a:r>
            <a:r>
              <a:rPr lang="en-US" b="1" dirty="0"/>
              <a:t> U.S. Dollar &amp; Oil Prices</a:t>
            </a:r>
            <a:endParaRPr lang="en-US" sz="1800" dirty="0"/>
          </a:p>
        </p:txBody>
      </p:sp>
      <p:sp>
        <p:nvSpPr>
          <p:cNvPr id="8" name="TextBox 7">
            <a:extLst>
              <a:ext uri="{FF2B5EF4-FFF2-40B4-BE49-F238E27FC236}">
                <a16:creationId xmlns:a16="http://schemas.microsoft.com/office/drawing/2014/main" id="{6E4E7D2E-1762-4486-99C3-C0C3D86AC851}"/>
              </a:ext>
            </a:extLst>
          </p:cNvPr>
          <p:cNvSpPr txBox="1"/>
          <p:nvPr/>
        </p:nvSpPr>
        <p:spPr>
          <a:xfrm>
            <a:off x="7820701" y="4449671"/>
            <a:ext cx="4112023" cy="677108"/>
          </a:xfrm>
          <a:prstGeom prst="rect">
            <a:avLst/>
          </a:prstGeom>
          <a:noFill/>
        </p:spPr>
        <p:txBody>
          <a:bodyPr wrap="none" rtlCol="0">
            <a:spAutoFit/>
          </a:bodyPr>
          <a:lstStyle/>
          <a:p>
            <a:r>
              <a:rPr lang="en-US" sz="1000" dirty="0"/>
              <a:t>Note: </a:t>
            </a:r>
            <a:r>
              <a:rPr lang="en-US" sz="1000" b="1" dirty="0"/>
              <a:t>Relationship between U.S. Dollar &amp; Oil Prices</a:t>
            </a:r>
            <a:endParaRPr lang="en-US" sz="1000" dirty="0"/>
          </a:p>
          <a:p>
            <a:r>
              <a:rPr lang="en-US" sz="1000" dirty="0"/>
              <a:t> by N Saxena, 2012,.</a:t>
            </a:r>
            <a:r>
              <a:rPr lang="en-US" sz="1000" dirty="0">
                <a:hlinkClick r:id="rId3"/>
              </a:rPr>
              <a:t> https://nitinsaxena.wordpress.com/category/crude-oil/</a:t>
            </a:r>
            <a:endParaRPr lang="en-US" sz="1000" dirty="0"/>
          </a:p>
          <a:p>
            <a:endParaRPr lang="en-US" dirty="0"/>
          </a:p>
        </p:txBody>
      </p:sp>
      <p:pic>
        <p:nvPicPr>
          <p:cNvPr id="1026" name="Picture 2" descr="See the source image">
            <a:extLst>
              <a:ext uri="{FF2B5EF4-FFF2-40B4-BE49-F238E27FC236}">
                <a16:creationId xmlns:a16="http://schemas.microsoft.com/office/drawing/2014/main" id="{1AC59369-785C-4BB4-AC76-6A84EC6D35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5403" y="1973984"/>
            <a:ext cx="3633786" cy="246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97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299A-B2A2-FF44-A309-69C884A3138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93C5E70-C7A7-B140-B919-250DC92FD1CC}"/>
              </a:ext>
            </a:extLst>
          </p:cNvPr>
          <p:cNvSpPr>
            <a:spLocks noGrp="1"/>
          </p:cNvSpPr>
          <p:nvPr>
            <p:ph idx="1"/>
          </p:nvPr>
        </p:nvSpPr>
        <p:spPr>
          <a:xfrm>
            <a:off x="1451579" y="2015732"/>
            <a:ext cx="9603275" cy="3712406"/>
          </a:xfrm>
        </p:spPr>
        <p:txBody>
          <a:bodyPr>
            <a:normAutofit/>
          </a:bodyPr>
          <a:lstStyle/>
          <a:p>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Keenan, Mark J. (2020). </a:t>
            </a:r>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Advanced positioning, flow and sentiment analysis in commodity markets: Bridging Fundamental and technical analysis</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Wiley. </a:t>
            </a:r>
            <a:endPar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Commitments of traders</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CFTC. (n.d.), from </a:t>
            </a:r>
            <a:r>
              <a:rPr lang="en-US" sz="1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https://www.cftc.gov/MarketReports/CommitmentsofTraders/index.htm</a:t>
            </a:r>
            <a:endPar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Introduction to T-test theory and use cases</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Qualtrics. (2022, October 26)., from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https://www.qualtrics.com/experience-management/research/t-test-analysis</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000" i="1" dirty="0">
                <a:effectLst/>
                <a:latin typeface="Times New Roman" panose="02020603050405020304" pitchFamily="18" charset="0"/>
                <a:cs typeface="Times New Roman" panose="02020603050405020304" pitchFamily="18" charset="0"/>
              </a:rPr>
              <a:t>Pearson product-moment correlation</a:t>
            </a:r>
            <a:r>
              <a:rPr lang="en-US" sz="1000" dirty="0">
                <a:effectLst/>
                <a:latin typeface="Times New Roman" panose="02020603050405020304" pitchFamily="18" charset="0"/>
                <a:cs typeface="Times New Roman" panose="02020603050405020304" pitchFamily="18" charset="0"/>
              </a:rPr>
              <a:t>. Pearson Product-Moment Correlation - When you should run this test, the range of values the coefficient can take and how to measure strength of association. (n.d.), from </a:t>
            </a:r>
            <a:r>
              <a:rPr lang="en-US" sz="1000" dirty="0">
                <a:effectLst/>
                <a:latin typeface="Times New Roman" panose="02020603050405020304" pitchFamily="18" charset="0"/>
                <a:cs typeface="Times New Roman" panose="02020603050405020304" pitchFamily="18" charset="0"/>
                <a:hlinkClick r:id="rId5"/>
              </a:rPr>
              <a:t>https://statistics.laerd.com/statistical-guides/pearson-correlation-coefficient-statistical-guide.php</a:t>
            </a:r>
            <a:r>
              <a:rPr lang="en-US" sz="1000" dirty="0">
                <a:effectLst/>
                <a:latin typeface="Times New Roman" panose="02020603050405020304" pitchFamily="18" charset="0"/>
                <a:cs typeface="Times New Roman" panose="02020603050405020304" pitchFamily="18" charset="0"/>
              </a:rPr>
              <a:t>  </a:t>
            </a:r>
          </a:p>
          <a:p>
            <a:r>
              <a:rPr lang="en-US" sz="1000" i="1" dirty="0">
                <a:effectLst/>
                <a:latin typeface="Times New Roman" panose="02020603050405020304" pitchFamily="18" charset="0"/>
                <a:ea typeface="Calibri" panose="020F0502020204030204" pitchFamily="34" charset="0"/>
                <a:cs typeface="Times New Roman" panose="02020603050405020304" pitchFamily="18" charset="0"/>
              </a:rPr>
              <a:t>Hamilton, J. D., &amp; Wu, J. C. (2015). Effects of Index-Fund Investing on Commodity Futures Prices. International Economic Review, 56(1), 187–205</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https://doi.org/10.1111/iere.12099</a:t>
            </a:r>
            <a:endParaRPr lang="en-US" sz="1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Bef>
                <a:spcPts val="0"/>
              </a:spcBef>
              <a:spcAft>
                <a:spcPts val="1000"/>
              </a:spcAft>
              <a:buNone/>
            </a:pPr>
            <a:endParaRPr lang="en-US" sz="1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endParaRPr lang="en-US" sz="1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0755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p:nvPr>
        </p:nvSpPr>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1"/>
          </p:nvPr>
        </p:nvSpPr>
        <p:spPr>
          <a:xfrm>
            <a:off x="1451580" y="2015731"/>
            <a:ext cx="9521220" cy="3782903"/>
          </a:xfrm>
        </p:spPr>
        <p:txBody>
          <a:bodyPr>
            <a:normAutofit fontScale="85000" lnSpcReduction="20000"/>
          </a:bodyPr>
          <a:lstStyle/>
          <a:p>
            <a:r>
              <a:rPr lang="en-US" sz="2400" dirty="0">
                <a:latin typeface="+mj-lt"/>
              </a:rPr>
              <a:t>Commodity exchanges provide individuals the ability to buy and sell goods in a centralized fashion to achieve several different objectives.</a:t>
            </a:r>
          </a:p>
          <a:p>
            <a:r>
              <a:rPr lang="en-US" sz="2400" dirty="0">
                <a:effectLst/>
                <a:latin typeface="+mj-lt"/>
                <a:ea typeface="Calibri" panose="020F0502020204030204" pitchFamily="34" charset="0"/>
              </a:rPr>
              <a:t>The Chicago Mercantile Exchange provides a centralized marketplace where producers, institutional investors, and speculators can trade</a:t>
            </a:r>
          </a:p>
          <a:p>
            <a:r>
              <a:rPr lang="en-US" sz="2400" dirty="0">
                <a:latin typeface="+mj-lt"/>
                <a:ea typeface="Calibri" panose="020F0502020204030204" pitchFamily="34" charset="0"/>
              </a:rPr>
              <a:t>“Barclays Capital estimated that exchange traded financial products following such strategies grew from negligible amounts in 2003 to a quarter trillion dollars by 2008.” (Hamilton, J. D., &amp; Wu, J. C., 2015, Abstract). </a:t>
            </a:r>
          </a:p>
          <a:p>
            <a:r>
              <a:rPr lang="en-US" sz="2400" dirty="0">
                <a:latin typeface="+mj-lt"/>
                <a:ea typeface="Calibri" panose="020F0502020204030204" pitchFamily="34" charset="0"/>
              </a:rPr>
              <a:t>Each stakeholder that participates on the exchange helps uncover market prices or “value” for commodities </a:t>
            </a:r>
          </a:p>
          <a:p>
            <a:r>
              <a:rPr lang="en-US" sz="2400" dirty="0">
                <a:latin typeface="+mj-lt"/>
                <a:ea typeface="Calibri" panose="020F0502020204030204" pitchFamily="34" charset="0"/>
              </a:rPr>
              <a:t>Commodities include Crude Oil, Corn, Natural Gas, among others </a:t>
            </a:r>
            <a:endParaRPr lang="en-US" sz="2400" dirty="0">
              <a:effectLst/>
              <a:latin typeface="+mj-lt"/>
              <a:ea typeface="Calibri" panose="020F0502020204030204" pitchFamily="34" charset="0"/>
            </a:endParaRPr>
          </a:p>
        </p:txBody>
      </p:sp>
    </p:spTree>
    <p:extLst>
      <p:ext uri="{BB962C8B-B14F-4D97-AF65-F5344CB8AC3E}">
        <p14:creationId xmlns:p14="http://schemas.microsoft.com/office/powerpoint/2010/main" val="376636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1114097" y="952946"/>
            <a:ext cx="9604375" cy="1049338"/>
          </a:xfrm>
        </p:spPr>
        <p:txBody>
          <a:bodyPr>
            <a:normAutofit/>
          </a:bodyPr>
          <a:lstStyle/>
          <a:p>
            <a:r>
              <a:rPr lang="en-US" dirty="0"/>
              <a:t>Overview of Study</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968939" y="1744846"/>
            <a:ext cx="5459413" cy="4444198"/>
          </a:xfrm>
        </p:spPr>
        <p:txBody>
          <a:bodyPr>
            <a:normAutofit lnSpcReduction="10000"/>
          </a:bodyPr>
          <a:lstStyle/>
          <a:p>
            <a:r>
              <a:rPr lang="en-US" dirty="0"/>
              <a:t>Commitment of Traders report provides data on market positioning for different categories of traders </a:t>
            </a:r>
            <a:r>
              <a:rPr lang="nl-NL" dirty="0"/>
              <a:t>(Mark J S Keenan, 2020). </a:t>
            </a:r>
            <a:endParaRPr lang="en-US" dirty="0"/>
          </a:p>
          <a:p>
            <a:r>
              <a:rPr lang="en-US" dirty="0"/>
              <a:t>The four categories are as follows:</a:t>
            </a:r>
          </a:p>
          <a:p>
            <a:pPr lvl="1"/>
            <a:r>
              <a:rPr lang="en-US" dirty="0"/>
              <a:t>Producer</a:t>
            </a:r>
          </a:p>
          <a:p>
            <a:pPr lvl="1"/>
            <a:r>
              <a:rPr lang="en-US" dirty="0"/>
              <a:t>Swap Dealer</a:t>
            </a:r>
          </a:p>
          <a:p>
            <a:pPr lvl="1"/>
            <a:r>
              <a:rPr lang="en-US" dirty="0"/>
              <a:t>Money Manager</a:t>
            </a:r>
          </a:p>
          <a:p>
            <a:pPr lvl="1"/>
            <a:r>
              <a:rPr lang="en-US" dirty="0"/>
              <a:t>Other Reportables </a:t>
            </a:r>
            <a:r>
              <a:rPr lang="en-US" sz="1800" dirty="0">
                <a:effectLst/>
                <a:latin typeface="Times New Roman" panose="02020603050405020304" pitchFamily="18" charset="0"/>
                <a:ea typeface="Calibri" panose="020F0502020204030204" pitchFamily="34" charset="0"/>
              </a:rPr>
              <a:t>(CFTC, 2022, COT). </a:t>
            </a:r>
            <a:r>
              <a:rPr lang="en-US" dirty="0"/>
              <a:t> </a:t>
            </a:r>
            <a:endParaRPr lang="nl-NL" dirty="0"/>
          </a:p>
          <a:p>
            <a:r>
              <a:rPr lang="en-US" dirty="0"/>
              <a:t>Research question: Does the Commitment of Traders report provide any predictive value for crude oil prices? </a:t>
            </a:r>
          </a:p>
        </p:txBody>
      </p:sp>
      <p:sp>
        <p:nvSpPr>
          <p:cNvPr id="10" name="Rectangle 9">
            <a:extLst>
              <a:ext uri="{FF2B5EF4-FFF2-40B4-BE49-F238E27FC236}">
                <a16:creationId xmlns:a16="http://schemas.microsoft.com/office/drawing/2014/main" id="{CB5F8322-3908-C342-981C-A1F4DF4BFE0E}"/>
              </a:ext>
            </a:extLst>
          </p:cNvPr>
          <p:cNvSpPr/>
          <p:nvPr/>
        </p:nvSpPr>
        <p:spPr>
          <a:xfrm>
            <a:off x="6616610" y="4698134"/>
            <a:ext cx="5284036" cy="600164"/>
          </a:xfrm>
          <a:prstGeom prst="rect">
            <a:avLst/>
          </a:prstGeom>
        </p:spPr>
        <p:txBody>
          <a:bodyPr wrap="square">
            <a:spAutoFit/>
          </a:bodyPr>
          <a:lstStyle/>
          <a:p>
            <a:r>
              <a:rPr lang="en-US" sz="1100" i="1" dirty="0"/>
              <a:t>Note: </a:t>
            </a:r>
            <a:r>
              <a:rPr lang="en-US" sz="1100" dirty="0"/>
              <a:t>Adapted from </a:t>
            </a:r>
            <a:r>
              <a:rPr lang="en-US" sz="1100" i="1" dirty="0"/>
              <a:t>Crude Oil Takes a Breather After Surging on Iran Sanctions</a:t>
            </a:r>
            <a:r>
              <a:rPr lang="en-US" sz="1100" dirty="0"/>
              <a:t>, by Robert Tuttle, 2018, Bloomberg (</a:t>
            </a:r>
            <a:r>
              <a:rPr lang="en-US" sz="1100" dirty="0">
                <a:hlinkClick r:id="rId3"/>
              </a:rPr>
              <a:t>Crude Oil Takes a Breather After Surging on Iran Sanctions - Bloomberg</a:t>
            </a:r>
            <a:r>
              <a:rPr lang="en-US" sz="1100" dirty="0"/>
              <a:t>). In the public domain.</a:t>
            </a:r>
          </a:p>
        </p:txBody>
      </p:sp>
      <p:sp>
        <p:nvSpPr>
          <p:cNvPr id="4" name="TextBox 3"/>
          <p:cNvSpPr txBox="1"/>
          <p:nvPr/>
        </p:nvSpPr>
        <p:spPr>
          <a:xfrm>
            <a:off x="6616610" y="1145592"/>
            <a:ext cx="5095777" cy="584775"/>
          </a:xfrm>
          <a:prstGeom prst="rect">
            <a:avLst/>
          </a:prstGeom>
          <a:noFill/>
        </p:spPr>
        <p:txBody>
          <a:bodyPr wrap="square" rtlCol="0">
            <a:spAutoFit/>
          </a:bodyPr>
          <a:lstStyle/>
          <a:p>
            <a:r>
              <a:rPr lang="en-US" sz="1600" b="1" dirty="0"/>
              <a:t>Figure 1</a:t>
            </a:r>
            <a:endParaRPr lang="en-US" sz="1600" dirty="0"/>
          </a:p>
          <a:p>
            <a:r>
              <a:rPr lang="en-US" sz="1600" i="1" dirty="0"/>
              <a:t>Offshore oil rig</a:t>
            </a:r>
          </a:p>
        </p:txBody>
      </p:sp>
      <p:pic>
        <p:nvPicPr>
          <p:cNvPr id="2050" name="Picture 2" descr="See the source image">
            <a:extLst>
              <a:ext uri="{FF2B5EF4-FFF2-40B4-BE49-F238E27FC236}">
                <a16:creationId xmlns:a16="http://schemas.microsoft.com/office/drawing/2014/main" id="{163B73B0-8DD9-481F-8BE3-78C14B851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3587" y="1931189"/>
            <a:ext cx="3994885" cy="266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66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1189647" y="909638"/>
            <a:ext cx="9604375" cy="1049337"/>
          </a:xfrm>
        </p:spPr>
        <p:txBody>
          <a:bodyPr/>
          <a:lstStyle/>
          <a:p>
            <a:r>
              <a:rPr lang="en-US" dirty="0"/>
              <a:t>Methodology </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1189647" y="1713207"/>
            <a:ext cx="10322168" cy="3821113"/>
          </a:xfrm>
        </p:spPr>
        <p:txBody>
          <a:bodyPr>
            <a:noAutofit/>
          </a:bodyPr>
          <a:lstStyle/>
          <a:p>
            <a:r>
              <a:rPr lang="en-US" sz="1700" dirty="0"/>
              <a:t>Market Efficiency Theory contends that current prices within the marketplace reflect all available information.</a:t>
            </a:r>
          </a:p>
          <a:p>
            <a:r>
              <a:rPr lang="en-US" sz="1700" dirty="0"/>
              <a:t>The Commitment of Traders report is publicly available, published every Friday at 3:00pm ET, and has been used for studies since its inception </a:t>
            </a:r>
            <a:r>
              <a:rPr lang="nl-NL" sz="1700" dirty="0"/>
              <a:t>(Mark J S Keenan, 2020).</a:t>
            </a:r>
          </a:p>
          <a:p>
            <a:pPr lvl="1"/>
            <a:r>
              <a:rPr lang="en-US" sz="1800" dirty="0">
                <a:effectLst/>
                <a:ea typeface="Calibri" panose="020F0502020204030204" pitchFamily="34" charset="0"/>
              </a:rPr>
              <a:t>To collect the data the researcher downloaded the dataset as a CSV directly from the CFTC website.</a:t>
            </a:r>
          </a:p>
          <a:p>
            <a:pPr lvl="1"/>
            <a:r>
              <a:rPr lang="en-US" sz="1800" dirty="0">
                <a:effectLst/>
                <a:ea typeface="Calibri" panose="020F0502020204030204" pitchFamily="34" charset="0"/>
              </a:rPr>
              <a:t>The Commitment of Traders report is a time series dataset, and the timeframe from July 18</a:t>
            </a:r>
            <a:r>
              <a:rPr lang="en-US" sz="1800" baseline="30000" dirty="0">
                <a:effectLst/>
                <a:ea typeface="Calibri" panose="020F0502020204030204" pitchFamily="34" charset="0"/>
              </a:rPr>
              <a:t>th</a:t>
            </a:r>
            <a:r>
              <a:rPr lang="en-US" sz="1800" dirty="0">
                <a:effectLst/>
                <a:ea typeface="Calibri" panose="020F0502020204030204" pitchFamily="34" charset="0"/>
              </a:rPr>
              <a:t>, 2006, to September 27</a:t>
            </a:r>
            <a:r>
              <a:rPr lang="en-US" sz="1800" baseline="30000" dirty="0">
                <a:effectLst/>
                <a:ea typeface="Calibri" panose="020F0502020204030204" pitchFamily="34" charset="0"/>
              </a:rPr>
              <a:t>th</a:t>
            </a:r>
            <a:r>
              <a:rPr lang="en-US" sz="1800" dirty="0">
                <a:effectLst/>
                <a:ea typeface="Calibri" panose="020F0502020204030204" pitchFamily="34" charset="0"/>
              </a:rPr>
              <a:t>, 2022, has been used to test the hypotheses offered in the research paper. </a:t>
            </a:r>
          </a:p>
          <a:p>
            <a:pPr lvl="2"/>
            <a:r>
              <a:rPr lang="en-US" dirty="0">
                <a:effectLst/>
                <a:ea typeface="Calibri" panose="020F0502020204030204" pitchFamily="34" charset="0"/>
              </a:rPr>
              <a:t>The timeframe selected includes several different economic, social, and geopolitical events that have impacted not only price, but market positioning. For example: February 2022 Russia officially invaded Ukraine which resulted in a spike in oil prices</a:t>
            </a:r>
          </a:p>
          <a:p>
            <a:pPr marL="1371600" lvl="3" indent="0">
              <a:buNone/>
            </a:pPr>
            <a:endParaRPr lang="en-US" dirty="0">
              <a:effectLst/>
              <a:latin typeface="Times New Roman" panose="02020603050405020304" pitchFamily="18" charset="0"/>
              <a:ea typeface="Calibri" panose="020F0502020204030204" pitchFamily="34" charset="0"/>
            </a:endParaRPr>
          </a:p>
          <a:p>
            <a:pPr lvl="2"/>
            <a:endParaRPr lang="en-US" dirty="0">
              <a:effectLst/>
              <a:latin typeface="Calibri" panose="020F0502020204030204" pitchFamily="34" charset="0"/>
              <a:ea typeface="Calibri" panose="020F0502020204030204" pitchFamily="34" charset="0"/>
            </a:endParaRPr>
          </a:p>
          <a:p>
            <a:pPr marL="457200" lvl="1" indent="0">
              <a:buNone/>
            </a:pPr>
            <a:endParaRPr lang="en-US" dirty="0">
              <a:latin typeface="Times New Roman" panose="02020603050405020304" pitchFamily="18" charset="0"/>
              <a:ea typeface="Calibri" panose="020F0502020204030204" pitchFamily="34" charset="0"/>
            </a:endParaRPr>
          </a:p>
          <a:p>
            <a:pPr lvl="1"/>
            <a:endParaRPr lang="nl-NL"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6043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1293811" y="1600201"/>
            <a:ext cx="5064127" cy="4039166"/>
          </a:xfrm>
        </p:spPr>
        <p:txBody>
          <a:bodyPr>
            <a:normAutofit fontScale="85000" lnSpcReduction="10000"/>
          </a:bodyPr>
          <a:lstStyle/>
          <a:p>
            <a:r>
              <a:rPr lang="en-US" dirty="0"/>
              <a:t>Simple T-test on the dataset shows the normality of price distribution. (Qualtrics, 2022)</a:t>
            </a:r>
          </a:p>
          <a:p>
            <a:pPr lvl="1"/>
            <a:r>
              <a:rPr lang="en-US" dirty="0"/>
              <a:t>Key to ensure bias is reduced if another subsection of the data is used for a model</a:t>
            </a:r>
          </a:p>
          <a:p>
            <a:r>
              <a:rPr lang="en-US" dirty="0"/>
              <a:t>Pearson Correlation test was completed on the dataset to identify collinearity between two variables (</a:t>
            </a:r>
            <a:r>
              <a:rPr lang="en-US" i="1" dirty="0" err="1"/>
              <a:t>Leard</a:t>
            </a:r>
            <a:r>
              <a:rPr lang="en-US" i="1" dirty="0"/>
              <a:t> Statistics, 2022</a:t>
            </a:r>
            <a:r>
              <a:rPr lang="en-US" dirty="0"/>
              <a:t>)</a:t>
            </a:r>
          </a:p>
          <a:p>
            <a:pPr lvl="1"/>
            <a:r>
              <a:rPr lang="en-US" dirty="0"/>
              <a:t>Price variable is the dependent variable within the study</a:t>
            </a:r>
          </a:p>
          <a:p>
            <a:r>
              <a:rPr lang="en-US" dirty="0"/>
              <a:t>Several variables showed a small relationship to price: Producer Long Position and Money Manager Long Position</a:t>
            </a:r>
          </a:p>
          <a:p>
            <a:pPr lvl="1"/>
            <a:endParaRPr lang="en-US" dirty="0"/>
          </a:p>
          <a:p>
            <a:pPr lvl="1"/>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1293812" y="880388"/>
            <a:ext cx="9604375" cy="1049337"/>
          </a:xfrm>
        </p:spPr>
        <p:txBody>
          <a:bodyPr>
            <a:normAutofit/>
          </a:bodyPr>
          <a:lstStyle/>
          <a:p>
            <a:r>
              <a:rPr lang="en-US" sz="3600" dirty="0"/>
              <a:t>Methods</a:t>
            </a:r>
          </a:p>
        </p:txBody>
      </p:sp>
      <p:sp>
        <p:nvSpPr>
          <p:cNvPr id="8" name="TextBox 7"/>
          <p:cNvSpPr txBox="1"/>
          <p:nvPr/>
        </p:nvSpPr>
        <p:spPr>
          <a:xfrm>
            <a:off x="6775929" y="871921"/>
            <a:ext cx="5095777" cy="584775"/>
          </a:xfrm>
          <a:prstGeom prst="rect">
            <a:avLst/>
          </a:prstGeom>
          <a:noFill/>
        </p:spPr>
        <p:txBody>
          <a:bodyPr wrap="square" rtlCol="0">
            <a:spAutoFit/>
          </a:bodyPr>
          <a:lstStyle/>
          <a:p>
            <a:r>
              <a:rPr lang="en-US" sz="1600" b="1" dirty="0"/>
              <a:t>Figure 2</a:t>
            </a:r>
            <a:endParaRPr lang="en-US" sz="1600" dirty="0"/>
          </a:p>
          <a:p>
            <a:r>
              <a:rPr lang="en-US" sz="1600" i="1" dirty="0"/>
              <a:t>Histogram reflecting price distribution of the dataset</a:t>
            </a:r>
          </a:p>
        </p:txBody>
      </p:sp>
      <p:pic>
        <p:nvPicPr>
          <p:cNvPr id="9" name="Picture 8">
            <a:extLst>
              <a:ext uri="{FF2B5EF4-FFF2-40B4-BE49-F238E27FC236}">
                <a16:creationId xmlns:a16="http://schemas.microsoft.com/office/drawing/2014/main" id="{DE7D80F9-9FC9-488E-84B0-6440E774A96B}"/>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189386" y="1405056"/>
            <a:ext cx="3708801" cy="2276060"/>
          </a:xfrm>
          <a:prstGeom prst="rect">
            <a:avLst/>
          </a:prstGeom>
          <a:noFill/>
          <a:ln>
            <a:noFill/>
          </a:ln>
        </p:spPr>
      </p:pic>
      <p:sp>
        <p:nvSpPr>
          <p:cNvPr id="10" name="TextBox 9">
            <a:extLst>
              <a:ext uri="{FF2B5EF4-FFF2-40B4-BE49-F238E27FC236}">
                <a16:creationId xmlns:a16="http://schemas.microsoft.com/office/drawing/2014/main" id="{8721FA46-F63A-4247-9977-31EDE54D12DA}"/>
              </a:ext>
            </a:extLst>
          </p:cNvPr>
          <p:cNvSpPr txBox="1"/>
          <p:nvPr/>
        </p:nvSpPr>
        <p:spPr>
          <a:xfrm>
            <a:off x="6865381" y="3714373"/>
            <a:ext cx="6102626" cy="584775"/>
          </a:xfrm>
          <a:prstGeom prst="rect">
            <a:avLst/>
          </a:prstGeom>
          <a:noFill/>
        </p:spPr>
        <p:txBody>
          <a:bodyPr wrap="square">
            <a:spAutoFit/>
          </a:bodyPr>
          <a:lstStyle/>
          <a:p>
            <a:r>
              <a:rPr lang="en-US" sz="1600" b="1" dirty="0"/>
              <a:t>Figure 3</a:t>
            </a:r>
            <a:endParaRPr lang="en-US" sz="1600" dirty="0"/>
          </a:p>
          <a:p>
            <a:r>
              <a:rPr lang="en-US" sz="1600" i="1" dirty="0"/>
              <a:t>Pearson Correlation Results</a:t>
            </a:r>
          </a:p>
        </p:txBody>
      </p:sp>
      <p:pic>
        <p:nvPicPr>
          <p:cNvPr id="11" name="Picture 10">
            <a:extLst>
              <a:ext uri="{FF2B5EF4-FFF2-40B4-BE49-F238E27FC236}">
                <a16:creationId xmlns:a16="http://schemas.microsoft.com/office/drawing/2014/main" id="{45B8DFF4-500A-40E5-9917-DB16C1D1D71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02153" y="4360704"/>
            <a:ext cx="3774937" cy="1716448"/>
          </a:xfrm>
          <a:prstGeom prst="rect">
            <a:avLst/>
          </a:prstGeom>
          <a:noFill/>
          <a:ln>
            <a:noFill/>
          </a:ln>
        </p:spPr>
      </p:pic>
    </p:spTree>
    <p:extLst>
      <p:ext uri="{BB962C8B-B14F-4D97-AF65-F5344CB8AC3E}">
        <p14:creationId xmlns:p14="http://schemas.microsoft.com/office/powerpoint/2010/main" val="98014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761338" y="794230"/>
            <a:ext cx="5692014" cy="1049337"/>
          </a:xfrm>
        </p:spPr>
        <p:txBody>
          <a:bodyPr>
            <a:noAutofit/>
          </a:bodyPr>
          <a:lstStyle/>
          <a:p>
            <a:r>
              <a:rPr lang="en-US" dirty="0"/>
              <a:t>Linear model</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861168" y="1511416"/>
            <a:ext cx="4845269" cy="4426929"/>
          </a:xfrm>
        </p:spPr>
        <p:txBody>
          <a:bodyPr>
            <a:normAutofit fontScale="85000" lnSpcReduction="10000"/>
          </a:bodyPr>
          <a:lstStyle/>
          <a:p>
            <a:r>
              <a:rPr lang="en-US" dirty="0"/>
              <a:t>Linear Model identified several different variables that had significant impact on predicting price:</a:t>
            </a:r>
          </a:p>
          <a:p>
            <a:pPr lvl="1"/>
            <a:r>
              <a:rPr lang="en-US" dirty="0"/>
              <a:t>Swap Long Position</a:t>
            </a:r>
          </a:p>
          <a:p>
            <a:pPr lvl="1"/>
            <a:r>
              <a:rPr lang="en-US" dirty="0"/>
              <a:t>Producer Long Position</a:t>
            </a:r>
          </a:p>
          <a:p>
            <a:pPr lvl="1"/>
            <a:r>
              <a:rPr lang="en-US" dirty="0"/>
              <a:t>Money Manager Long Position</a:t>
            </a:r>
          </a:p>
          <a:p>
            <a:r>
              <a:rPr lang="en-US" dirty="0"/>
              <a:t>Results: </a:t>
            </a:r>
          </a:p>
          <a:p>
            <a:pPr lvl="1"/>
            <a:r>
              <a:rPr lang="en-US" dirty="0"/>
              <a:t>Adjusted R-Squared showed the model to be 71.77% accurate </a:t>
            </a:r>
          </a:p>
          <a:p>
            <a:pPr lvl="1"/>
            <a:r>
              <a:rPr lang="en-US" dirty="0"/>
              <a:t>Mean Squared Error: 901.5258</a:t>
            </a:r>
          </a:p>
          <a:p>
            <a:pPr lvl="1"/>
            <a:r>
              <a:rPr lang="en-US" dirty="0"/>
              <a:t>RMSE: 30.02542</a:t>
            </a:r>
          </a:p>
          <a:p>
            <a:r>
              <a:rPr lang="en-US" dirty="0"/>
              <a:t>Model proved to be effective in low volatility markets, but significant price swings drastically impacted predictive performance </a:t>
            </a:r>
          </a:p>
          <a:p>
            <a:endParaRPr lang="en-US" dirty="0"/>
          </a:p>
        </p:txBody>
      </p:sp>
      <p:sp>
        <p:nvSpPr>
          <p:cNvPr id="7" name="TextBox 6"/>
          <p:cNvSpPr txBox="1"/>
          <p:nvPr/>
        </p:nvSpPr>
        <p:spPr>
          <a:xfrm>
            <a:off x="6453352" y="926641"/>
            <a:ext cx="5095777" cy="584775"/>
          </a:xfrm>
          <a:prstGeom prst="rect">
            <a:avLst/>
          </a:prstGeom>
          <a:noFill/>
        </p:spPr>
        <p:txBody>
          <a:bodyPr wrap="square" rtlCol="0">
            <a:spAutoFit/>
          </a:bodyPr>
          <a:lstStyle/>
          <a:p>
            <a:r>
              <a:rPr lang="en-US" sz="1600" b="1" dirty="0"/>
              <a:t>Figure 4</a:t>
            </a:r>
            <a:endParaRPr lang="en-US" sz="1600" dirty="0"/>
          </a:p>
          <a:p>
            <a:r>
              <a:rPr lang="en-US" sz="1600" i="1" dirty="0"/>
              <a:t>Summary of the linear model </a:t>
            </a:r>
          </a:p>
        </p:txBody>
      </p:sp>
      <p:pic>
        <p:nvPicPr>
          <p:cNvPr id="8" name="Picture 7">
            <a:extLst>
              <a:ext uri="{FF2B5EF4-FFF2-40B4-BE49-F238E27FC236}">
                <a16:creationId xmlns:a16="http://schemas.microsoft.com/office/drawing/2014/main" id="{FCFA2D81-C4C7-47F6-AB3E-E4CA52E1B3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3182" y="1777047"/>
            <a:ext cx="4579620" cy="3303905"/>
          </a:xfrm>
          <a:prstGeom prst="rect">
            <a:avLst/>
          </a:prstGeom>
          <a:noFill/>
          <a:ln>
            <a:noFill/>
          </a:ln>
        </p:spPr>
      </p:pic>
    </p:spTree>
    <p:extLst>
      <p:ext uri="{BB962C8B-B14F-4D97-AF65-F5344CB8AC3E}">
        <p14:creationId xmlns:p14="http://schemas.microsoft.com/office/powerpoint/2010/main" val="94830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761338" y="794230"/>
            <a:ext cx="5692014" cy="1049337"/>
          </a:xfrm>
        </p:spPr>
        <p:txBody>
          <a:bodyPr>
            <a:noAutofit/>
          </a:bodyPr>
          <a:lstStyle/>
          <a:p>
            <a:r>
              <a:rPr lang="en-US" dirty="0"/>
              <a:t>Neural Network</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861168" y="1511416"/>
            <a:ext cx="4845269" cy="4426929"/>
          </a:xfrm>
        </p:spPr>
        <p:txBody>
          <a:bodyPr>
            <a:normAutofit fontScale="92500" lnSpcReduction="20000"/>
          </a:bodyPr>
          <a:lstStyle/>
          <a:p>
            <a:r>
              <a:rPr lang="en-US" dirty="0"/>
              <a:t>The Neural Network was designed by using the “</a:t>
            </a:r>
            <a:r>
              <a:rPr lang="en-US" dirty="0" err="1"/>
              <a:t>neuralnet</a:t>
            </a:r>
            <a:r>
              <a:rPr lang="en-US" dirty="0"/>
              <a:t>” package within R Studio</a:t>
            </a:r>
          </a:p>
          <a:p>
            <a:r>
              <a:rPr lang="en-US" dirty="0"/>
              <a:t>Construction:</a:t>
            </a:r>
          </a:p>
          <a:p>
            <a:pPr lvl="1"/>
            <a:r>
              <a:rPr lang="en-US" dirty="0"/>
              <a:t>10 hidden layer1 nodes</a:t>
            </a:r>
          </a:p>
          <a:p>
            <a:pPr lvl="1"/>
            <a:r>
              <a:rPr lang="en-US" dirty="0"/>
              <a:t>5 hidden layer 2 nodes</a:t>
            </a:r>
          </a:p>
          <a:p>
            <a:pPr lvl="1"/>
            <a:r>
              <a:rPr lang="en-US" dirty="0"/>
              <a:t>2 hidden layer 3 nodes</a:t>
            </a:r>
          </a:p>
          <a:p>
            <a:r>
              <a:rPr lang="en-US" dirty="0"/>
              <a:t>Results: </a:t>
            </a:r>
          </a:p>
          <a:p>
            <a:pPr lvl="1"/>
            <a:r>
              <a:rPr lang="en-US" dirty="0"/>
              <a:t>Mean Squared Error: 32.2697</a:t>
            </a:r>
          </a:p>
          <a:p>
            <a:pPr lvl="1"/>
            <a:r>
              <a:rPr lang="en-US" dirty="0"/>
              <a:t>RMSE: 5.659238</a:t>
            </a:r>
          </a:p>
          <a:p>
            <a:r>
              <a:rPr lang="en-US" dirty="0"/>
              <a:t>Model improved dramatically compared to the linear model. Disadvantage of the model is the amount of time to train.</a:t>
            </a:r>
          </a:p>
          <a:p>
            <a:endParaRPr lang="en-US" dirty="0"/>
          </a:p>
        </p:txBody>
      </p:sp>
      <p:sp>
        <p:nvSpPr>
          <p:cNvPr id="7" name="TextBox 6"/>
          <p:cNvSpPr txBox="1"/>
          <p:nvPr/>
        </p:nvSpPr>
        <p:spPr>
          <a:xfrm>
            <a:off x="6453352" y="926641"/>
            <a:ext cx="5095777" cy="584775"/>
          </a:xfrm>
          <a:prstGeom prst="rect">
            <a:avLst/>
          </a:prstGeom>
          <a:noFill/>
        </p:spPr>
        <p:txBody>
          <a:bodyPr wrap="square" rtlCol="0">
            <a:spAutoFit/>
          </a:bodyPr>
          <a:lstStyle/>
          <a:p>
            <a:r>
              <a:rPr lang="en-US" sz="1600" b="1" dirty="0"/>
              <a:t>Figure 5</a:t>
            </a:r>
            <a:endParaRPr lang="en-US" sz="1600" dirty="0"/>
          </a:p>
          <a:p>
            <a:r>
              <a:rPr lang="en-US" sz="1600" i="1" dirty="0"/>
              <a:t>Neural network variables of importance </a:t>
            </a:r>
          </a:p>
        </p:txBody>
      </p:sp>
      <p:pic>
        <p:nvPicPr>
          <p:cNvPr id="6" name="Picture 5">
            <a:extLst>
              <a:ext uri="{FF2B5EF4-FFF2-40B4-BE49-F238E27FC236}">
                <a16:creationId xmlns:a16="http://schemas.microsoft.com/office/drawing/2014/main" id="{D1E95CC2-18CD-455F-9025-AF206F4705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3182" y="1643827"/>
            <a:ext cx="3334296" cy="2362198"/>
          </a:xfrm>
          <a:prstGeom prst="rect">
            <a:avLst/>
          </a:prstGeom>
          <a:noFill/>
          <a:ln>
            <a:noFill/>
          </a:ln>
        </p:spPr>
      </p:pic>
    </p:spTree>
    <p:extLst>
      <p:ext uri="{BB962C8B-B14F-4D97-AF65-F5344CB8AC3E}">
        <p14:creationId xmlns:p14="http://schemas.microsoft.com/office/powerpoint/2010/main" val="106942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761338" y="794230"/>
            <a:ext cx="5692014" cy="1049337"/>
          </a:xfrm>
        </p:spPr>
        <p:txBody>
          <a:bodyPr>
            <a:noAutofit/>
          </a:bodyPr>
          <a:lstStyle/>
          <a:p>
            <a:r>
              <a:rPr lang="en-US" dirty="0"/>
              <a:t>Random Forest</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861168" y="1511416"/>
            <a:ext cx="4845269" cy="4426929"/>
          </a:xfrm>
        </p:spPr>
        <p:txBody>
          <a:bodyPr>
            <a:normAutofit lnSpcReduction="10000"/>
          </a:bodyPr>
          <a:lstStyle/>
          <a:p>
            <a:r>
              <a:rPr lang="en-US" dirty="0"/>
              <a:t>Random Forest identified several different variables that had significant impact on predicting price:</a:t>
            </a:r>
          </a:p>
          <a:p>
            <a:pPr lvl="1"/>
            <a:r>
              <a:rPr lang="en-US" dirty="0"/>
              <a:t>Other Reportable Long</a:t>
            </a:r>
          </a:p>
          <a:p>
            <a:pPr lvl="1"/>
            <a:r>
              <a:rPr lang="en-US" dirty="0"/>
              <a:t>Swap Position Short</a:t>
            </a:r>
          </a:p>
          <a:p>
            <a:pPr lvl="1"/>
            <a:r>
              <a:rPr lang="en-US" dirty="0"/>
              <a:t>Money Manager Short</a:t>
            </a:r>
          </a:p>
          <a:p>
            <a:r>
              <a:rPr lang="en-US" dirty="0"/>
              <a:t>Results: </a:t>
            </a:r>
          </a:p>
          <a:p>
            <a:pPr lvl="1"/>
            <a:r>
              <a:rPr lang="en-US" dirty="0"/>
              <a:t>Mean Squared Error: 31.14116</a:t>
            </a:r>
          </a:p>
          <a:p>
            <a:pPr lvl="1"/>
            <a:r>
              <a:rPr lang="en-US" dirty="0"/>
              <a:t>RMSE: 5.580426</a:t>
            </a:r>
          </a:p>
          <a:p>
            <a:r>
              <a:rPr lang="en-US" dirty="0"/>
              <a:t>Model proved to be the most accurate from each model tested. </a:t>
            </a:r>
          </a:p>
          <a:p>
            <a:endParaRPr lang="en-US" dirty="0"/>
          </a:p>
        </p:txBody>
      </p:sp>
      <p:sp>
        <p:nvSpPr>
          <p:cNvPr id="7" name="TextBox 6"/>
          <p:cNvSpPr txBox="1"/>
          <p:nvPr/>
        </p:nvSpPr>
        <p:spPr>
          <a:xfrm>
            <a:off x="6453352" y="926641"/>
            <a:ext cx="5095777" cy="584775"/>
          </a:xfrm>
          <a:prstGeom prst="rect">
            <a:avLst/>
          </a:prstGeom>
          <a:noFill/>
        </p:spPr>
        <p:txBody>
          <a:bodyPr wrap="square" rtlCol="0">
            <a:spAutoFit/>
          </a:bodyPr>
          <a:lstStyle/>
          <a:p>
            <a:r>
              <a:rPr lang="en-US" sz="1600" b="1" dirty="0"/>
              <a:t>Figure 6</a:t>
            </a:r>
            <a:endParaRPr lang="en-US" sz="1600" dirty="0"/>
          </a:p>
          <a:p>
            <a:r>
              <a:rPr lang="en-US" sz="1600" i="1" dirty="0"/>
              <a:t>Variable importance for Random Forest model</a:t>
            </a:r>
          </a:p>
        </p:txBody>
      </p:sp>
      <p:pic>
        <p:nvPicPr>
          <p:cNvPr id="6" name="Picture 5">
            <a:extLst>
              <a:ext uri="{FF2B5EF4-FFF2-40B4-BE49-F238E27FC236}">
                <a16:creationId xmlns:a16="http://schemas.microsoft.com/office/drawing/2014/main" id="{840D6CBE-4A48-4AA8-8ADB-38F11C4895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0577" y="1843567"/>
            <a:ext cx="5886562" cy="2458927"/>
          </a:xfrm>
          <a:prstGeom prst="rect">
            <a:avLst/>
          </a:prstGeom>
          <a:noFill/>
          <a:ln>
            <a:noFill/>
          </a:ln>
        </p:spPr>
      </p:pic>
    </p:spTree>
    <p:extLst>
      <p:ext uri="{BB962C8B-B14F-4D97-AF65-F5344CB8AC3E}">
        <p14:creationId xmlns:p14="http://schemas.microsoft.com/office/powerpoint/2010/main" val="207998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BC8C-69E2-5A48-8D43-0343AD08409E}"/>
              </a:ext>
            </a:extLst>
          </p:cNvPr>
          <p:cNvSpPr>
            <a:spLocks noGrp="1"/>
          </p:cNvSpPr>
          <p:nvPr>
            <p:ph type="title" idx="4294967295"/>
          </p:nvPr>
        </p:nvSpPr>
        <p:spPr>
          <a:xfrm>
            <a:off x="761338" y="794230"/>
            <a:ext cx="5692014" cy="1049337"/>
          </a:xfrm>
        </p:spPr>
        <p:txBody>
          <a:bodyPr>
            <a:noAutofit/>
          </a:bodyPr>
          <a:lstStyle/>
          <a:p>
            <a:r>
              <a:rPr lang="en-US" dirty="0"/>
              <a:t>Conclusion</a:t>
            </a:r>
          </a:p>
        </p:txBody>
      </p:sp>
      <p:sp>
        <p:nvSpPr>
          <p:cNvPr id="3" name="Content Placeholder 2">
            <a:extLst>
              <a:ext uri="{FF2B5EF4-FFF2-40B4-BE49-F238E27FC236}">
                <a16:creationId xmlns:a16="http://schemas.microsoft.com/office/drawing/2014/main" id="{590544DA-6545-EF4B-ADFF-942F23A0F03F}"/>
              </a:ext>
            </a:extLst>
          </p:cNvPr>
          <p:cNvSpPr>
            <a:spLocks noGrp="1"/>
          </p:cNvSpPr>
          <p:nvPr>
            <p:ph idx="4294967295"/>
          </p:nvPr>
        </p:nvSpPr>
        <p:spPr>
          <a:xfrm>
            <a:off x="861168" y="1511416"/>
            <a:ext cx="10569494" cy="4426929"/>
          </a:xfrm>
        </p:spPr>
        <p:txBody>
          <a:bodyPr>
            <a:normAutofit/>
          </a:bodyPr>
          <a:lstStyle/>
          <a:p>
            <a:r>
              <a:rPr lang="en-US" sz="1800" dirty="0">
                <a:effectLst/>
                <a:ea typeface="Calibri" panose="020F0502020204030204" pitchFamily="34" charset="0"/>
              </a:rPr>
              <a:t>Although simplistic models such as linear regression may not prove to be the best to predict future values of oil based on the Commitment of Traders report, it does provide some value for those looking to incorporate the report into broader models</a:t>
            </a:r>
          </a:p>
          <a:p>
            <a:r>
              <a:rPr lang="en-US" sz="1800" dirty="0">
                <a:effectLst/>
                <a:ea typeface="Calibri" panose="020F0502020204030204" pitchFamily="34" charset="0"/>
              </a:rPr>
              <a:t>The crude oil market, among others, are influenced by market participants and the basic forces of supply and demand. </a:t>
            </a:r>
            <a:endParaRPr lang="en-US" sz="1800" dirty="0">
              <a:ea typeface="Calibri" panose="020F0502020204030204" pitchFamily="34" charset="0"/>
            </a:endParaRPr>
          </a:p>
          <a:p>
            <a:r>
              <a:rPr lang="en-US" sz="1800" dirty="0">
                <a:ea typeface="Calibri" panose="020F0502020204030204" pitchFamily="34" charset="0"/>
              </a:rPr>
              <a:t>E</a:t>
            </a:r>
            <a:r>
              <a:rPr lang="en-US" sz="1800" dirty="0">
                <a:effectLst/>
                <a:ea typeface="Calibri" panose="020F0502020204030204" pitchFamily="34" charset="0"/>
              </a:rPr>
              <a:t>ven though we found predictive value in the Commitment of Traders report, it does not fully explain current pricing</a:t>
            </a:r>
          </a:p>
          <a:p>
            <a:r>
              <a:rPr lang="en-US" sz="1800" dirty="0">
                <a:effectLst/>
                <a:ea typeface="Calibri" panose="020F0502020204030204" pitchFamily="34" charset="0"/>
              </a:rPr>
              <a:t>Due to the delay of the release of the report, their may be a decaying factor associated with the information contained in the report due to these other factors described. </a:t>
            </a:r>
          </a:p>
          <a:p>
            <a:endParaRPr lang="en-US" dirty="0"/>
          </a:p>
        </p:txBody>
      </p:sp>
    </p:spTree>
    <p:extLst>
      <p:ext uri="{BB962C8B-B14F-4D97-AF65-F5344CB8AC3E}">
        <p14:creationId xmlns:p14="http://schemas.microsoft.com/office/powerpoint/2010/main" val="40948655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{1CE8DD9A-92D5-B847-99AD-AF738E943473}tf10001119</Template>
  <TotalTime>19080</TotalTime>
  <Words>2584</Words>
  <Application>Microsoft Office PowerPoint</Application>
  <PresentationFormat>Widescreen</PresentationFormat>
  <Paragraphs>131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Gill Sans MT</vt:lpstr>
      <vt:lpstr>Times New Roman</vt:lpstr>
      <vt:lpstr>Gallery</vt:lpstr>
      <vt:lpstr>Trader Positioning &amp; Predictive Value</vt:lpstr>
      <vt:lpstr>Background</vt:lpstr>
      <vt:lpstr>Overview of Study</vt:lpstr>
      <vt:lpstr>Methodology </vt:lpstr>
      <vt:lpstr>Methods</vt:lpstr>
      <vt:lpstr>Linear model</vt:lpstr>
      <vt:lpstr>Neural Network</vt:lpstr>
      <vt:lpstr>Random Forest</vt:lpstr>
      <vt:lpstr>Conclusion</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Globalization?</dc:title>
  <dc:creator>Kelsie McWilliams</dc:creator>
  <cp:lastModifiedBy>Green, Kevin M</cp:lastModifiedBy>
  <cp:revision>61</cp:revision>
  <dcterms:created xsi:type="dcterms:W3CDTF">2020-05-19T17:01:57Z</dcterms:created>
  <dcterms:modified xsi:type="dcterms:W3CDTF">2022-12-04T22:52:27Z</dcterms:modified>
</cp:coreProperties>
</file>