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25628" autoAdjust="0"/>
  </p:normalViewPr>
  <p:slideViewPr>
    <p:cSldViewPr snapToGrid="0">
      <p:cViewPr varScale="1">
        <p:scale>
          <a:sx n="22" d="100"/>
          <a:sy n="22" d="100"/>
        </p:scale>
        <p:origin x="30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9ED5D-7977-43D5-9955-3FD59D31A492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0DFA-B98D-46A3-A997-8D3A39E1F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5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So at first I thought about checking to see if any of the dates were incorrect that would affect my data, these 7 records have a strange error, however they were all failures, so I thought id keep them in for any general counts etc, but if I did anything that was requiring a timescale, </a:t>
            </a:r>
            <a:r>
              <a:rPr lang="en-GB" sz="1600" dirty="0" err="1"/>
              <a:t>i’d</a:t>
            </a:r>
            <a:r>
              <a:rPr lang="en-GB" sz="1600" dirty="0"/>
              <a:t> remove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Then there was the undefined state type, which all had null values for the pledge amount and no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However the pledge real is filled so I decided that if I did anything relating to location then I wouldn’t include them, but for an overall I could keep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/>
              <a:t>Ill explain what I did about the status later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63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looked at the describe for my new set of data, which had my two outliers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campaigns with more than 100 backers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</a:t>
            </a:r>
            <a:r>
              <a:rPr lang="en-GB" dirty="0" err="1"/>
              <a:t>im</a:t>
            </a:r>
            <a:r>
              <a:rPr lang="en-GB" dirty="0"/>
              <a:t> interested in the standard deviations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decided to remove the top 25% and see how this would affect my visualisations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considered the ones that were asking for less than 100,000 dollars and this is what I got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one had no backers so obviously I didn’t include that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looked at the stats for the successful 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fair comparison I used the same cut off as the failures, instead of the 75</a:t>
            </a:r>
            <a:r>
              <a:rPr lang="en-GB" baseline="30000" dirty="0"/>
              <a:t>th</a:t>
            </a:r>
            <a:r>
              <a:rPr lang="en-GB" dirty="0"/>
              <a:t> percentile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to compare the two, I also looked at it with less bins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did an overlay too, but because of the vast difference in quantities it isn’t very easy to see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Should you play the system and ask for barely any money like some of the successful campaigns did just so that you get your money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93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you have a low goal, do people keep giving after </a:t>
            </a:r>
            <a:r>
              <a:rPr lang="en-GB" dirty="0" err="1"/>
              <a:t>youve</a:t>
            </a:r>
            <a:r>
              <a:rPr lang="en-GB" dirty="0"/>
              <a:t> reached it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found the bottom 5</a:t>
            </a:r>
            <a:r>
              <a:rPr lang="en-GB" baseline="30000" dirty="0"/>
              <a:t>th</a:t>
            </a:r>
            <a:r>
              <a:rPr lang="en-GB" dirty="0"/>
              <a:t> percentile for the </a:t>
            </a:r>
            <a:r>
              <a:rPr lang="en-GB" dirty="0" err="1"/>
              <a:t>usd</a:t>
            </a:r>
            <a:r>
              <a:rPr lang="en-GB" dirty="0"/>
              <a:t> goal real, which is the values smaller than $498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There were 322 of these so I wanted to look into how much more than their goal they received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can see that actually campaigns did in lots of cases get significantly more than their goal if they set a really low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6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I thought for a better overall picture id evaluate the correlation between pledges and targets for the successes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Tech vs dance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Obviously if you are successful you have reached your goal, so a positive correlation is expected here. However you can see there is lots of points that stray from this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0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thought we could look at the average amount more than their goal the successful campaigns make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Interestingly, technology wins! But that may just be because there are so few of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it looks like </a:t>
            </a:r>
            <a:r>
              <a:rPr lang="en-GB" dirty="0" err="1"/>
              <a:t>theres</a:t>
            </a:r>
            <a:r>
              <a:rPr lang="en-GB" dirty="0"/>
              <a:t> no definite recipe we can follow for a successful </a:t>
            </a:r>
            <a:r>
              <a:rPr lang="en-GB" dirty="0" err="1"/>
              <a:t>kickstarter</a:t>
            </a:r>
            <a:r>
              <a:rPr lang="en-GB" dirty="0"/>
              <a:t> campaign, however we can see that setting a realistic goal is a good place to 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fact is that it most likely depends more on how good the idea is, and the reach of the campaign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6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initially I did some overall visualisations across the whole dataset to try and help me decide where to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decided not to consider the live projects, as we don’t know whether they were successful or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looking at this, I grouped the failed, </a:t>
            </a:r>
            <a:r>
              <a:rPr lang="en-GB" dirty="0" err="1"/>
              <a:t>canceled</a:t>
            </a:r>
            <a:r>
              <a:rPr lang="en-GB" dirty="0"/>
              <a:t>, postponed and undefined into an unsuccessful category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then after looking up a few online, I realised that actually some of the undefined were actually successful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all of them had no country entry so obviously I couldn’t include them in anything that was dependent on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simply looked whether the pledged amount was greater than the goal amount and considered this to be a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Obviously they could have been postponed or cancelled, but for a broad picture, I thought they’d be worth including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thought, what would be most interesting to look into and I thought, why not the one that has the worst success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A TREMENDOUS 80% failure rate, lets talk about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4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lets look at the categories within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As we can see, its across the board pretty consistently unsuccessful in all of the subcategories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somehow, it would appear we are more successful in space exploration, than in apps, remarkable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Mention how like its maybe not the categories fault, maybe it’s the type of people who are committing to these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28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first I thought od look at the backers vs duration for the whole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because of the combination of success and failure its hard to see any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2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this first to include the failed, suspended and </a:t>
            </a:r>
            <a:r>
              <a:rPr lang="en-GB" dirty="0" err="1"/>
              <a:t>canceled</a:t>
            </a:r>
            <a:r>
              <a:rPr lang="en-GB" dirty="0"/>
              <a:t>, and then I noticed that actually some </a:t>
            </a:r>
            <a:r>
              <a:rPr lang="en-GB" dirty="0" err="1"/>
              <a:t>fo</a:t>
            </a:r>
            <a:r>
              <a:rPr lang="en-GB" dirty="0"/>
              <a:t> them had reached their target so this threw of the figure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just the ones defined as failed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2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 again it looks pretty similar, in fact if we look at them side by side……. However the </a:t>
            </a:r>
            <a:r>
              <a:rPr lang="en-GB"/>
              <a:t>scales vary </a:t>
            </a:r>
            <a:r>
              <a:rPr lang="en-GB" dirty="0"/>
              <a:t>slightly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had to change the x axis range for this, as there are a few campaigns which had tens of thousands of backers and it didn’t well show the comparison between the two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can see that there are just so many failed projects that it is hard to see any comparisons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now if we look at the failures: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Some campaigns got lots of backers and still failed whereas some got none, well most got none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I thought lets consider the ones who have actually got a fair amount of backers, and see where they went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6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thought if you’ve got all this support how can you fail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Maybe people were just donating one or two dollars here and there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maybe your goal is </a:t>
            </a:r>
            <a:r>
              <a:rPr lang="en-GB" dirty="0" err="1"/>
              <a:t>wayyyyy</a:t>
            </a:r>
            <a:r>
              <a:rPr lang="en-GB" dirty="0"/>
              <a:t> too 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think this maybe links back to the idea of a minimum viable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5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plotted the ones with more than 100 backers, and saw how high their goal amount was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then of course there was one campaign with a goal of 30 million, who wanted to build a death star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which in the risks section the owner had written and I quote “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risk is the power of the Force..</a:t>
            </a:r>
            <a:r>
              <a:rPr lang="en-GB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Guess what was the second highest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‘Rebel Alliance X-Wing Squadron’ which had a goal of only 11 million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E92C-2B11-42FF-B373-400C4DA38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32B6-4D4D-4358-AC82-831E85ED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D31-8F55-4A32-8850-2B6B9FBE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E940-5758-4A4E-A548-AEF21AF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AAEB-A498-44DF-B152-F9E752BD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5E70-C522-4E55-9906-A59D7A2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A453-0FC1-43E4-8A7C-B05DD092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2D16-4615-4840-9B9B-F5F6404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AD58-E45E-453F-A2A9-822301D5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3766-9E63-48C2-AFFB-9FD14F5D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9AA4-BC6D-45F1-B9DA-A6B5D484B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D2EE-0AD5-488E-9976-11846522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2D7-64F5-42E6-B792-DE9D10C6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7565-7224-4384-A614-C3892A39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CF18-D0A4-4763-9CF3-CAD7DE0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03F-92E2-4220-B262-B58B6494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BDB4-3F60-4F3B-BF5F-14BCA0E3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1600-CA41-428D-9AA7-F1C35C1F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04D-0073-428A-9651-6A634772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D24-2080-471D-9393-439DA81A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AA96-10F6-4B62-A2DE-6286C65B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FBF9-8B14-4D0A-B1BD-4A7F8B1D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BA2B-EF6C-4CFE-A1F6-75194CB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A21-3903-4E45-8391-FFDCEEC7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2EEF-D54E-461E-90F7-B8BACF8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AB8-0852-4F92-8C6E-78827E68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4004-85CC-4DEB-BF0A-32431806A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09EC-9C3A-4692-AA38-5BD8133D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3A67-CA94-4A31-B522-4E2F380F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3CD7-0C5C-498D-AED0-868D5B82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B61F-F769-4A49-9A59-BB4CE50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4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8C4F-7A99-40D8-AED4-BDCCBE4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39C6-5417-4FDF-8003-D48DEAFB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E9FA-BC7E-447D-9F8E-BDB8F862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1056-5939-4ECE-BF84-DD60A276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2A69-F41A-4904-88EC-ACE95BCF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7AAC5-00CB-48AE-90A3-12666D6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48332-6379-4D07-957F-31E35B2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A03F-DF9D-4E88-BA8E-B0CEC5E9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D743-CA8A-4187-9AF4-74E3A27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AE05-9E30-45C6-9589-B9CA477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2E852-334A-425E-AD63-153DDF6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971A1-4F5F-4B76-ADD2-10C3285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8E7A4-97DB-4AC4-AA4F-7A6A3A5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6739-F7B7-4005-B5B1-63167DC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F34E4-C9CE-4812-A9E8-45DE527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E7BD-0627-44AF-846D-1FADBE8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4FC-DE98-4248-BF2E-424AEF9F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2959-D0A4-4E59-B606-0E9581BC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6795-936C-4750-AE84-C555778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AA39-24B2-4F3A-A6D7-E092DB3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3E3-0C2F-4308-9077-B52B650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2910-7F3E-448F-85F5-6C792AD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1E99-1A33-4F9A-82DC-B06C5B7D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C528-CC41-410F-A7FA-CEF1710F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1A27-4AF2-467F-BDF8-755812C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8031-1BED-4A91-887C-A37A1CDA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A2BB-63AC-4CA3-ACFC-5FC6AB52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B0EA-4C9E-4396-A240-419BAE71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B443-8779-41D4-8B38-67ACBC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3199-82CB-4E42-B0B1-9848C2A0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CA93-C407-4EC4-8EA6-77C77783DF48}" type="datetimeFigureOut">
              <a:rPr lang="en-GB" smtClean="0"/>
              <a:t>09/03/2020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12D1-BE76-4404-BFEE-450F41576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E0AD-114F-40FA-9242-C0116152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4C28A8-E9B6-4559-A730-D097883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8192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599C-FD24-4CD4-A5FE-068B91CC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83213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F710-8E9C-4D5A-A246-AEC4CDD5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comparison with the successes</a:t>
            </a:r>
          </a:p>
        </p:txBody>
      </p:sp>
    </p:spTree>
    <p:extLst>
      <p:ext uri="{BB962C8B-B14F-4D97-AF65-F5344CB8AC3E}">
        <p14:creationId xmlns:p14="http://schemas.microsoft.com/office/powerpoint/2010/main" val="377929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3334E9-FFBF-4ED0-AC9C-00DE623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low goals</a:t>
            </a:r>
          </a:p>
        </p:txBody>
      </p:sp>
    </p:spTree>
    <p:extLst>
      <p:ext uri="{BB962C8B-B14F-4D97-AF65-F5344CB8AC3E}">
        <p14:creationId xmlns:p14="http://schemas.microsoft.com/office/powerpoint/2010/main" val="35667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5014-3828-4A5E-87EB-E05F403C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Successful categories </a:t>
            </a:r>
          </a:p>
        </p:txBody>
      </p:sp>
    </p:spTree>
    <p:extLst>
      <p:ext uri="{BB962C8B-B14F-4D97-AF65-F5344CB8AC3E}">
        <p14:creationId xmlns:p14="http://schemas.microsoft.com/office/powerpoint/2010/main" val="77956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FA7B-69AC-4083-9FF3-8FD00332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difference</a:t>
            </a:r>
          </a:p>
        </p:txBody>
      </p:sp>
    </p:spTree>
    <p:extLst>
      <p:ext uri="{BB962C8B-B14F-4D97-AF65-F5344CB8AC3E}">
        <p14:creationId xmlns:p14="http://schemas.microsoft.com/office/powerpoint/2010/main" val="339436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FC190-DFBA-42FF-B8A5-A8C08E06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4987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C14C64-2490-4863-9620-36DD53A13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Tech zoom in</a:t>
            </a:r>
          </a:p>
        </p:txBody>
      </p:sp>
    </p:spTree>
    <p:extLst>
      <p:ext uri="{BB962C8B-B14F-4D97-AF65-F5344CB8AC3E}">
        <p14:creationId xmlns:p14="http://schemas.microsoft.com/office/powerpoint/2010/main" val="161047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56D7C-EE1A-4257-BF91-6FA0C7D1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for overall </a:t>
            </a:r>
            <a:r>
              <a:rPr lang="en-GB" dirty="0" err="1"/>
              <a:t>tec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37E9-1FBB-478D-B469-543EA94C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</a:t>
            </a:r>
            <a:r>
              <a:rPr lang="en-GB" dirty="0" err="1"/>
              <a:t>jointplot</a:t>
            </a:r>
            <a:r>
              <a:rPr lang="en-GB" dirty="0"/>
              <a:t> for failures</a:t>
            </a:r>
          </a:p>
        </p:txBody>
      </p:sp>
    </p:spTree>
    <p:extLst>
      <p:ext uri="{BB962C8B-B14F-4D97-AF65-F5344CB8AC3E}">
        <p14:creationId xmlns:p14="http://schemas.microsoft.com/office/powerpoint/2010/main" val="336286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3C6F9-B586-4C3B-AA64-4EA6A164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plot for successes</a:t>
            </a:r>
          </a:p>
        </p:txBody>
      </p:sp>
    </p:spTree>
    <p:extLst>
      <p:ext uri="{BB962C8B-B14F-4D97-AF65-F5344CB8AC3E}">
        <p14:creationId xmlns:p14="http://schemas.microsoft.com/office/powerpoint/2010/main" val="337551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67D6-81E7-4906-B286-0762FFF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86391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37F7-B5EB-4662-AC2C-261BA753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Failures by engagement</a:t>
            </a:r>
          </a:p>
        </p:txBody>
      </p:sp>
    </p:spTree>
    <p:extLst>
      <p:ext uri="{BB962C8B-B14F-4D97-AF65-F5344CB8AC3E}">
        <p14:creationId xmlns:p14="http://schemas.microsoft.com/office/powerpoint/2010/main" val="39300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80BE-D91C-45B0-B0F4-510C1E14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 wars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80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1158</Words>
  <Application>Microsoft Office PowerPoint</Application>
  <PresentationFormat>Widescreen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cleaning</vt:lpstr>
      <vt:lpstr>Page 1</vt:lpstr>
      <vt:lpstr>PowerPoint Presentation</vt:lpstr>
      <vt:lpstr>Kde for overall tec</vt:lpstr>
      <vt:lpstr>Kde jointplot for failures</vt:lpstr>
      <vt:lpstr>Joint plot for successes</vt:lpstr>
      <vt:lpstr>histograms</vt:lpstr>
      <vt:lpstr>Failures by engagement</vt:lpstr>
      <vt:lpstr>Star wars </vt:lpstr>
      <vt:lpstr>table</vt:lpstr>
      <vt:lpstr>Back to comparison with the successes</vt:lpstr>
      <vt:lpstr>Success low goals</vt:lpstr>
      <vt:lpstr>Successful categories </vt:lpstr>
      <vt:lpstr>Overall difference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Kate Greengrass</dc:creator>
  <cp:lastModifiedBy>Kate Greengrass</cp:lastModifiedBy>
  <cp:revision>39</cp:revision>
  <dcterms:created xsi:type="dcterms:W3CDTF">2020-03-07T22:37:56Z</dcterms:created>
  <dcterms:modified xsi:type="dcterms:W3CDTF">2020-03-09T11:13:50Z</dcterms:modified>
</cp:coreProperties>
</file>