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Proxima Nova"/>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8" roundtripDataSignature="AMtx7mhHjmZrI0zePHIbysIPEw5ryA5B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DF04306-F38D-44D9-8A04-9F0BE3835999}">
  <a:tblStyle styleId="{2DF04306-F38D-44D9-8A04-9F0BE383599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FFDD334-E91D-4855-9D6C-61BA0B703A1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ProximaNova-bold.fntdata"/><Relationship Id="rId10" Type="http://schemas.openxmlformats.org/officeDocument/2006/relationships/slide" Target="slides/slide4.xml"/><Relationship Id="rId54" Type="http://schemas.openxmlformats.org/officeDocument/2006/relationships/font" Target="fonts/ProximaNova-regular.fntdata"/><Relationship Id="rId13" Type="http://schemas.openxmlformats.org/officeDocument/2006/relationships/slide" Target="slides/slide7.xml"/><Relationship Id="rId57" Type="http://schemas.openxmlformats.org/officeDocument/2006/relationships/font" Target="fonts/ProximaNova-boldItalic.fntdata"/><Relationship Id="rId12" Type="http://schemas.openxmlformats.org/officeDocument/2006/relationships/slide" Target="slides/slide6.xml"/><Relationship Id="rId56" Type="http://schemas.openxmlformats.org/officeDocument/2006/relationships/font" Target="fonts/ProximaNova-italic.fntdata"/><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c1ea27cc4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c1ea27cc4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c1ea27cc4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c1ea27cc4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aa77552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aa77552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aa77552a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aa77552a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aa77552a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aa77552a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aa77552a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aa77552a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aa77552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aa77552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c1ea27cc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c1ea27cc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aa77552a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aa77552a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aa775521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aa775521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aa775521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aa775521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aa775521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aa775521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aa775521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aa775521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aa775521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aa775521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aa775521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aa775521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aa775521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aa775521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aa775521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aa775521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aa775521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aa775521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aa775521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aa775521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aa775521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aa775521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c1ea27cc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c1ea27cc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6c1d71c4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c1d71c4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c1ea27c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c1ea27c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c1ea27cc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c1ea27cc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6c1ea27cc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c1ea27cc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c1ea27c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c1ea27c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6c1ea27cc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c1ea27cc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6c1ea27cc4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6c1ea27cc4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6c1ea27c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c1ea27c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6c1ea27cc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6c1ea27cc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6c1ea27cc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6c1ea27cc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6c1ea27cc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c1ea27cc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c1ea27cc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c1ea27cc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c1ea27cc4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c1ea27cc4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c1ea27cc4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c1ea27cc4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c1ea27cc4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c1ea27cc4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18"/>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18"/>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18"/>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2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7"/>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4" name="Google Shape;54;p27"/>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5" name="Google Shape;5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20"/>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3" name="Google Shape;23;p2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4" name="Google Shape;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cxnSp>
        <p:nvCxnSpPr>
          <p:cNvPr id="26" name="Google Shape;26;p21"/>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7" name="Google Shape;27;p21"/>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8" name="Google Shape;2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9" name="Shape 29"/>
        <p:cNvGrpSpPr/>
        <p:nvPr/>
      </p:nvGrpSpPr>
      <p:grpSpPr>
        <a:xfrm>
          <a:off x="0" y="0"/>
          <a:ext cx="0" cy="0"/>
          <a:chOff x="0" y="0"/>
          <a:chExt cx="0" cy="0"/>
        </a:xfrm>
      </p:grpSpPr>
      <p:sp>
        <p:nvSpPr>
          <p:cNvPr id="30" name="Google Shape;3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24"/>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5"/>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25"/>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4" name="Google Shape;44;p25"/>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5" name="Google Shape;45;p25"/>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2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26"/>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50" name="Google Shape;5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a:t>Field Progress App</a:t>
            </a:r>
            <a:endParaRPr/>
          </a:p>
        </p:txBody>
      </p:sp>
      <p:sp>
        <p:nvSpPr>
          <p:cNvPr id="63" name="Google Shape;63;p1"/>
          <p:cNvSpPr txBox="1"/>
          <p:nvPr>
            <p:ph idx="1" type="subTitle"/>
          </p:nvPr>
        </p:nvSpPr>
        <p:spPr>
          <a:xfrm>
            <a:off x="510450" y="3182330"/>
            <a:ext cx="8123100" cy="88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Team 04: </a:t>
            </a:r>
            <a:r>
              <a:rPr lang="en-US" sz="1400"/>
              <a:t>Akanksha Diwedy, Aishwarya Joisa, Kevin Grimes, Madhavi Shantharam, Mayank       Kulkarni, Sahithi Velma, Uche Uba </a:t>
            </a:r>
            <a:endParaRPr sz="1400"/>
          </a:p>
        </p:txBody>
      </p:sp>
      <p:sp>
        <p:nvSpPr>
          <p:cNvPr id="64" name="Google Shape;64;p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Transition Objectives</a:t>
            </a:r>
            <a:endParaRPr b="1"/>
          </a:p>
        </p:txBody>
      </p:sp>
      <p:sp>
        <p:nvSpPr>
          <p:cNvPr id="126" name="Google Shape;126;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1A1B22"/>
              </a:buClr>
              <a:buSzPts val="1800"/>
              <a:buChar char="●"/>
            </a:pPr>
            <a:r>
              <a:rPr lang="en-US">
                <a:solidFill>
                  <a:srgbClr val="1A1B22"/>
                </a:solidFill>
              </a:rPr>
              <a:t>Transfer the new system to client</a:t>
            </a:r>
            <a:endParaRPr>
              <a:solidFill>
                <a:srgbClr val="1A1B22"/>
              </a:solidFill>
            </a:endParaRPr>
          </a:p>
          <a:p>
            <a:pPr indent="-330200" lvl="1" marL="914400" rtl="0" algn="l">
              <a:spcBef>
                <a:spcPts val="0"/>
              </a:spcBef>
              <a:spcAft>
                <a:spcPts val="0"/>
              </a:spcAft>
              <a:buClr>
                <a:srgbClr val="1A1B22"/>
              </a:buClr>
              <a:buSzPts val="1600"/>
              <a:buChar char="○"/>
            </a:pPr>
            <a:r>
              <a:rPr lang="en-US" sz="1600">
                <a:solidFill>
                  <a:srgbClr val="1A1B22"/>
                </a:solidFill>
              </a:rPr>
              <a:t>Provide source code</a:t>
            </a:r>
            <a:endParaRPr sz="1600">
              <a:solidFill>
                <a:srgbClr val="1A1B22"/>
              </a:solidFill>
            </a:endParaRPr>
          </a:p>
          <a:p>
            <a:pPr indent="-330200" lvl="1" marL="914400" rtl="0" algn="l">
              <a:spcBef>
                <a:spcPts val="0"/>
              </a:spcBef>
              <a:spcAft>
                <a:spcPts val="0"/>
              </a:spcAft>
              <a:buClr>
                <a:srgbClr val="1A1B22"/>
              </a:buClr>
              <a:buSzPts val="1600"/>
              <a:buChar char="○"/>
            </a:pPr>
            <a:r>
              <a:rPr lang="en-US" sz="1600">
                <a:solidFill>
                  <a:srgbClr val="1A1B22"/>
                </a:solidFill>
              </a:rPr>
              <a:t>Provide necessary credentials like API keys.</a:t>
            </a:r>
            <a:endParaRPr sz="1600">
              <a:solidFill>
                <a:srgbClr val="1A1B22"/>
              </a:solidFill>
            </a:endParaRPr>
          </a:p>
          <a:p>
            <a:pPr indent="-330200" lvl="1" marL="914400" rtl="0" algn="l">
              <a:spcBef>
                <a:spcPts val="0"/>
              </a:spcBef>
              <a:spcAft>
                <a:spcPts val="0"/>
              </a:spcAft>
              <a:buClr>
                <a:srgbClr val="1A1B22"/>
              </a:buClr>
              <a:buSzPts val="1600"/>
              <a:buChar char="○"/>
            </a:pPr>
            <a:r>
              <a:rPr lang="en-US" sz="1600">
                <a:solidFill>
                  <a:srgbClr val="1A1B22"/>
                </a:solidFill>
              </a:rPr>
              <a:t>Transfer Github repository ownership to client’s account.</a:t>
            </a:r>
            <a:endParaRPr sz="1600">
              <a:solidFill>
                <a:srgbClr val="1A1B22"/>
              </a:solidFill>
            </a:endParaRPr>
          </a:p>
          <a:p>
            <a:pPr indent="457200" lvl="0" marL="0" rtl="0" algn="l">
              <a:spcBef>
                <a:spcPts val="0"/>
              </a:spcBef>
              <a:spcAft>
                <a:spcPts val="0"/>
              </a:spcAft>
              <a:buNone/>
            </a:pPr>
            <a:r>
              <a:t/>
            </a:r>
            <a:endParaRPr sz="1600">
              <a:solidFill>
                <a:srgbClr val="1A1B22"/>
              </a:solidFill>
            </a:endParaRPr>
          </a:p>
          <a:p>
            <a:pPr indent="-342900" lvl="0" marL="457200" rtl="0" algn="l">
              <a:spcBef>
                <a:spcPts val="0"/>
              </a:spcBef>
              <a:spcAft>
                <a:spcPts val="0"/>
              </a:spcAft>
              <a:buClr>
                <a:srgbClr val="1A1B22"/>
              </a:buClr>
              <a:buSzPts val="1800"/>
              <a:buChar char="●"/>
            </a:pPr>
            <a:r>
              <a:rPr lang="en-US">
                <a:solidFill>
                  <a:srgbClr val="1A1B22"/>
                </a:solidFill>
              </a:rPr>
              <a:t>Provide user manual on how to run and maintain the application.</a:t>
            </a:r>
            <a:endParaRPr>
              <a:solidFill>
                <a:srgbClr val="1A1B22"/>
              </a:solidFill>
            </a:endParaRPr>
          </a:p>
          <a:p>
            <a:pPr indent="457200" lvl="0" marL="0" rtl="0" algn="l">
              <a:lnSpc>
                <a:spcPct val="115000"/>
              </a:lnSpc>
              <a:spcBef>
                <a:spcPts val="0"/>
              </a:spcBef>
              <a:spcAft>
                <a:spcPts val="1600"/>
              </a:spcAft>
              <a:buSzPts val="1800"/>
              <a:buNone/>
            </a:pPr>
            <a:r>
              <a:t/>
            </a:r>
            <a:endParaRPr i="1"/>
          </a:p>
        </p:txBody>
      </p:sp>
      <p:pic>
        <p:nvPicPr>
          <p:cNvPr id="127" name="Google Shape;127;p6"/>
          <p:cNvPicPr preferRelativeResize="0"/>
          <p:nvPr/>
        </p:nvPicPr>
        <p:blipFill>
          <a:blip r:embed="rId3">
            <a:alphaModFix/>
          </a:blip>
          <a:stretch>
            <a:fillRect/>
          </a:stretch>
        </p:blipFill>
        <p:spPr>
          <a:xfrm>
            <a:off x="7118175" y="1080425"/>
            <a:ext cx="1200150" cy="1200150"/>
          </a:xfrm>
          <a:prstGeom prst="rect">
            <a:avLst/>
          </a:prstGeom>
          <a:noFill/>
          <a:ln>
            <a:noFill/>
          </a:ln>
        </p:spPr>
      </p:pic>
      <p:sp>
        <p:nvSpPr>
          <p:cNvPr id="128" name="Google Shape;1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g6c1ea27cc4_4_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Transition Strategy</a:t>
            </a:r>
            <a:endParaRPr/>
          </a:p>
        </p:txBody>
      </p:sp>
      <p:sp>
        <p:nvSpPr>
          <p:cNvPr id="134" name="Google Shape;134;g6c1ea27cc4_4_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US">
                <a:solidFill>
                  <a:srgbClr val="000000"/>
                </a:solidFill>
              </a:rPr>
              <a:t>Source code along with documentation on setup instructions will be provided to the client through a private Github repository.</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US">
                <a:solidFill>
                  <a:srgbClr val="000000"/>
                </a:solidFill>
              </a:rPr>
              <a:t>User manual on how to run the application will be provided to the client.</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US">
                <a:solidFill>
                  <a:srgbClr val="000000"/>
                </a:solidFill>
              </a:rPr>
              <a:t>Private information like API keys will be shared with the client over Slack or Email.</a:t>
            </a:r>
            <a:endParaRPr>
              <a:solidFill>
                <a:srgbClr val="000000"/>
              </a:solidFill>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pic>
        <p:nvPicPr>
          <p:cNvPr id="135" name="Google Shape;135;g6c1ea27cc4_4_4"/>
          <p:cNvPicPr preferRelativeResize="0"/>
          <p:nvPr/>
        </p:nvPicPr>
        <p:blipFill>
          <a:blip r:embed="rId3">
            <a:alphaModFix/>
          </a:blip>
          <a:stretch>
            <a:fillRect/>
          </a:stretch>
        </p:blipFill>
        <p:spPr>
          <a:xfrm>
            <a:off x="1387676" y="2977526"/>
            <a:ext cx="2617147" cy="1366850"/>
          </a:xfrm>
          <a:prstGeom prst="rect">
            <a:avLst/>
          </a:prstGeom>
          <a:noFill/>
          <a:ln>
            <a:noFill/>
          </a:ln>
        </p:spPr>
      </p:pic>
      <p:pic>
        <p:nvPicPr>
          <p:cNvPr id="136" name="Google Shape;136;g6c1ea27cc4_4_4"/>
          <p:cNvPicPr preferRelativeResize="0"/>
          <p:nvPr/>
        </p:nvPicPr>
        <p:blipFill>
          <a:blip r:embed="rId4">
            <a:alphaModFix/>
          </a:blip>
          <a:stretch>
            <a:fillRect/>
          </a:stretch>
        </p:blipFill>
        <p:spPr>
          <a:xfrm>
            <a:off x="4616200" y="2839428"/>
            <a:ext cx="1826600" cy="1826600"/>
          </a:xfrm>
          <a:prstGeom prst="rect">
            <a:avLst/>
          </a:prstGeom>
          <a:noFill/>
          <a:ln>
            <a:noFill/>
          </a:ln>
        </p:spPr>
      </p:pic>
      <p:sp>
        <p:nvSpPr>
          <p:cNvPr id="137" name="Google Shape;137;g6c1ea27cc4_4_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g6c1ea27cc4_4_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Documents</a:t>
            </a:r>
            <a:endParaRPr/>
          </a:p>
        </p:txBody>
      </p:sp>
      <p:sp>
        <p:nvSpPr>
          <p:cNvPr id="143" name="Google Shape;143;g6c1ea27cc4_4_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1A1B22"/>
              </a:buClr>
              <a:buSzPts val="1800"/>
              <a:buChar char="●"/>
            </a:pPr>
            <a:r>
              <a:rPr lang="en-US">
                <a:solidFill>
                  <a:srgbClr val="1A1B22"/>
                </a:solidFill>
              </a:rPr>
              <a:t>User Manual</a:t>
            </a:r>
            <a:endParaRPr>
              <a:solidFill>
                <a:srgbClr val="1A1B22"/>
              </a:solidFill>
            </a:endParaRPr>
          </a:p>
          <a:p>
            <a:pPr indent="-342900" lvl="0" marL="457200" rtl="0" algn="l">
              <a:lnSpc>
                <a:spcPct val="115000"/>
              </a:lnSpc>
              <a:spcBef>
                <a:spcPts val="0"/>
              </a:spcBef>
              <a:spcAft>
                <a:spcPts val="0"/>
              </a:spcAft>
              <a:buClr>
                <a:srgbClr val="1A1B22"/>
              </a:buClr>
              <a:buSzPts val="1800"/>
              <a:buChar char="●"/>
            </a:pPr>
            <a:r>
              <a:rPr lang="en-US">
                <a:solidFill>
                  <a:srgbClr val="1A1B22"/>
                </a:solidFill>
              </a:rPr>
              <a:t>Technical Manual explaining the environment setup and algorithm overview. </a:t>
            </a:r>
            <a:endParaRPr>
              <a:solidFill>
                <a:srgbClr val="1A1B22"/>
              </a:solidFill>
            </a:endParaRPr>
          </a:p>
          <a:p>
            <a:pPr indent="0" lvl="0" marL="457200" rtl="0" algn="l">
              <a:lnSpc>
                <a:spcPct val="115000"/>
              </a:lnSpc>
              <a:spcBef>
                <a:spcPts val="0"/>
              </a:spcBef>
              <a:spcAft>
                <a:spcPts val="0"/>
              </a:spcAft>
              <a:buNone/>
            </a:pPr>
            <a:r>
              <a:t/>
            </a:r>
            <a:endParaRPr>
              <a:solidFill>
                <a:srgbClr val="1A1B22"/>
              </a:solidFill>
            </a:endParaRPr>
          </a:p>
          <a:p>
            <a:pPr indent="-342900" lvl="0" marL="457200" rtl="0" algn="l">
              <a:lnSpc>
                <a:spcPct val="115000"/>
              </a:lnSpc>
              <a:spcBef>
                <a:spcPts val="0"/>
              </a:spcBef>
              <a:spcAft>
                <a:spcPts val="0"/>
              </a:spcAft>
              <a:buClr>
                <a:srgbClr val="1A1B22"/>
              </a:buClr>
              <a:buSzPts val="1800"/>
              <a:buChar char="●"/>
            </a:pPr>
            <a:r>
              <a:rPr lang="en-US">
                <a:solidFill>
                  <a:srgbClr val="1A1B22"/>
                </a:solidFill>
              </a:rPr>
              <a:t>Application Workflow Documents</a:t>
            </a:r>
            <a:endParaRPr>
              <a:solidFill>
                <a:srgbClr val="1A1B22"/>
              </a:solidFill>
            </a:endParaRPr>
          </a:p>
          <a:p>
            <a:pPr indent="-317500" lvl="1" marL="914400" rtl="0" algn="l">
              <a:lnSpc>
                <a:spcPct val="115000"/>
              </a:lnSpc>
              <a:spcBef>
                <a:spcPts val="0"/>
              </a:spcBef>
              <a:spcAft>
                <a:spcPts val="0"/>
              </a:spcAft>
              <a:buClr>
                <a:srgbClr val="1A1B22"/>
              </a:buClr>
              <a:buSzPts val="1400"/>
              <a:buChar char="○"/>
            </a:pPr>
            <a:r>
              <a:rPr lang="en-US" sz="1400">
                <a:solidFill>
                  <a:srgbClr val="1A1B22"/>
                </a:solidFill>
              </a:rPr>
              <a:t>SSAD</a:t>
            </a:r>
            <a:endParaRPr sz="1400">
              <a:solidFill>
                <a:srgbClr val="1A1B22"/>
              </a:solidFill>
            </a:endParaRPr>
          </a:p>
          <a:p>
            <a:pPr indent="0" lvl="0" marL="914400" rtl="0" algn="l">
              <a:lnSpc>
                <a:spcPct val="115000"/>
              </a:lnSpc>
              <a:spcBef>
                <a:spcPts val="0"/>
              </a:spcBef>
              <a:spcAft>
                <a:spcPts val="0"/>
              </a:spcAft>
              <a:buNone/>
            </a:pPr>
            <a:r>
              <a:t/>
            </a:r>
            <a:endParaRPr>
              <a:solidFill>
                <a:srgbClr val="1A1B22"/>
              </a:solidFill>
            </a:endParaRPr>
          </a:p>
          <a:p>
            <a:pPr indent="-342900" lvl="0" marL="457200" rtl="0" algn="l">
              <a:lnSpc>
                <a:spcPct val="115000"/>
              </a:lnSpc>
              <a:spcBef>
                <a:spcPts val="0"/>
              </a:spcBef>
              <a:spcAft>
                <a:spcPts val="0"/>
              </a:spcAft>
              <a:buClr>
                <a:srgbClr val="1A1B22"/>
              </a:buClr>
              <a:buSzPts val="1800"/>
              <a:buChar char="●"/>
            </a:pPr>
            <a:r>
              <a:rPr lang="en-US">
                <a:solidFill>
                  <a:srgbClr val="1A1B22"/>
                </a:solidFill>
              </a:rPr>
              <a:t>Power Point presentations of FCR ARB and DCR ARB.</a:t>
            </a:r>
            <a:endParaRPr>
              <a:solidFill>
                <a:srgbClr val="1A1B22"/>
              </a:solidFill>
            </a:endParaRPr>
          </a:p>
          <a:p>
            <a:pPr indent="0" lvl="0" marL="0" rtl="0" algn="l">
              <a:spcBef>
                <a:spcPts val="0"/>
              </a:spcBef>
              <a:spcAft>
                <a:spcPts val="0"/>
              </a:spcAft>
              <a:buNone/>
            </a:pPr>
            <a:r>
              <a:t/>
            </a:r>
            <a:endParaRPr/>
          </a:p>
        </p:txBody>
      </p:sp>
      <p:pic>
        <p:nvPicPr>
          <p:cNvPr id="144" name="Google Shape;144;g6c1ea27cc4_4_13"/>
          <p:cNvPicPr preferRelativeResize="0"/>
          <p:nvPr/>
        </p:nvPicPr>
        <p:blipFill>
          <a:blip r:embed="rId3">
            <a:alphaModFix/>
          </a:blip>
          <a:stretch>
            <a:fillRect/>
          </a:stretch>
        </p:blipFill>
        <p:spPr>
          <a:xfrm>
            <a:off x="6834150" y="2427974"/>
            <a:ext cx="1542075" cy="1604825"/>
          </a:xfrm>
          <a:prstGeom prst="rect">
            <a:avLst/>
          </a:prstGeom>
          <a:noFill/>
          <a:ln>
            <a:noFill/>
          </a:ln>
        </p:spPr>
      </p:pic>
      <p:sp>
        <p:nvSpPr>
          <p:cNvPr id="145" name="Google Shape;145;g6c1ea27cc4_4_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7"/>
          <p:cNvSpPr txBox="1"/>
          <p:nvPr>
            <p:ph type="title"/>
          </p:nvPr>
        </p:nvSpPr>
        <p:spPr>
          <a:xfrm>
            <a:off x="215050" y="19990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3000"/>
              <a:t>Demo </a:t>
            </a:r>
            <a:endParaRPr b="1" sz="3000"/>
          </a:p>
          <a:p>
            <a:pPr indent="0" lvl="0" marL="0" rtl="0" algn="ctr">
              <a:lnSpc>
                <a:spcPct val="100000"/>
              </a:lnSpc>
              <a:spcBef>
                <a:spcPts val="0"/>
              </a:spcBef>
              <a:spcAft>
                <a:spcPts val="0"/>
              </a:spcAft>
              <a:buSzPts val="2800"/>
              <a:buNone/>
            </a:pPr>
            <a:r>
              <a:rPr i="1" lang="en-US" sz="1800"/>
              <a:t>Mayank Kulkarni and Uche Uba</a:t>
            </a:r>
            <a:endParaRPr i="1" sz="1800"/>
          </a:p>
        </p:txBody>
      </p:sp>
      <p:sp>
        <p:nvSpPr>
          <p:cNvPr id="151" name="Google Shape;15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g7aa77552ad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Scope</a:t>
            </a:r>
            <a:endParaRPr/>
          </a:p>
        </p:txBody>
      </p:sp>
      <p:sp>
        <p:nvSpPr>
          <p:cNvPr id="157" name="Google Shape;157;g7aa77552ad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US"/>
              <a:t>The aim of the project is to help streamline and automate the process of turf cutting in campaigns. Which in turn would increase the productivity of campaign managers, as it frees up time on their hands to perform other higher priority tasks</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b="1" lang="en-US"/>
              <a:t>Goal of the project</a:t>
            </a:r>
            <a:r>
              <a:rPr lang="en-US"/>
              <a:t> </a:t>
            </a:r>
            <a:endParaRPr/>
          </a:p>
          <a:p>
            <a:pPr indent="457200" lvl="0" marL="0" rtl="0" algn="l">
              <a:spcBef>
                <a:spcPts val="0"/>
              </a:spcBef>
              <a:spcAft>
                <a:spcPts val="0"/>
              </a:spcAft>
              <a:buNone/>
            </a:pPr>
            <a:r>
              <a:t/>
            </a:r>
            <a:endParaRPr/>
          </a:p>
        </p:txBody>
      </p:sp>
      <p:sp>
        <p:nvSpPr>
          <p:cNvPr id="158" name="Google Shape;158;g7aa77552ad_0_0"/>
          <p:cNvSpPr/>
          <p:nvPr/>
        </p:nvSpPr>
        <p:spPr>
          <a:xfrm>
            <a:off x="3209550" y="2900925"/>
            <a:ext cx="1944300" cy="1141800"/>
          </a:xfrm>
          <a:prstGeom prst="flowChartAlternateProcess">
            <a:avLst/>
          </a:prstGeom>
          <a:solidFill>
            <a:srgbClr val="666666"/>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7aa77552ad_0_0"/>
          <p:cNvSpPr txBox="1"/>
          <p:nvPr/>
        </p:nvSpPr>
        <p:spPr>
          <a:xfrm>
            <a:off x="3466800" y="3245475"/>
            <a:ext cx="1429800" cy="45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Algorithm</a:t>
            </a:r>
            <a:endParaRPr>
              <a:latin typeface="Proxima Nova"/>
              <a:ea typeface="Proxima Nova"/>
              <a:cs typeface="Proxima Nova"/>
              <a:sym typeface="Proxima Nova"/>
            </a:endParaRPr>
          </a:p>
        </p:txBody>
      </p:sp>
      <p:sp>
        <p:nvSpPr>
          <p:cNvPr id="160" name="Google Shape;160;g7aa77552ad_0_0"/>
          <p:cNvSpPr/>
          <p:nvPr/>
        </p:nvSpPr>
        <p:spPr>
          <a:xfrm>
            <a:off x="452625" y="2900925"/>
            <a:ext cx="2160300" cy="11418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7aa77552ad_0_0"/>
          <p:cNvSpPr txBox="1"/>
          <p:nvPr/>
        </p:nvSpPr>
        <p:spPr>
          <a:xfrm>
            <a:off x="591525" y="3126825"/>
            <a:ext cx="1882500" cy="69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Voter List + # of volunteers &amp; availability</a:t>
            </a:r>
            <a:endParaRPr>
              <a:latin typeface="Proxima Nova"/>
              <a:ea typeface="Proxima Nova"/>
              <a:cs typeface="Proxima Nova"/>
              <a:sym typeface="Proxima Nova"/>
            </a:endParaRPr>
          </a:p>
        </p:txBody>
      </p:sp>
      <p:sp>
        <p:nvSpPr>
          <p:cNvPr id="162" name="Google Shape;162;g7aa77552ad_0_0"/>
          <p:cNvSpPr/>
          <p:nvPr/>
        </p:nvSpPr>
        <p:spPr>
          <a:xfrm>
            <a:off x="2612900" y="3271275"/>
            <a:ext cx="596700" cy="318900"/>
          </a:xfrm>
          <a:prstGeom prst="rightArrow">
            <a:avLst>
              <a:gd fmla="val 50000" name="adj1"/>
              <a:gd fmla="val 50000" name="adj2"/>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7aa77552ad_0_0"/>
          <p:cNvSpPr/>
          <p:nvPr/>
        </p:nvSpPr>
        <p:spPr>
          <a:xfrm>
            <a:off x="5153800" y="3271275"/>
            <a:ext cx="596700" cy="318900"/>
          </a:xfrm>
          <a:prstGeom prst="rightArrow">
            <a:avLst>
              <a:gd fmla="val 50000" name="adj1"/>
              <a:gd fmla="val 50000" name="adj2"/>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7aa77552ad_0_0"/>
          <p:cNvSpPr/>
          <p:nvPr/>
        </p:nvSpPr>
        <p:spPr>
          <a:xfrm>
            <a:off x="5750350" y="2906025"/>
            <a:ext cx="2942100" cy="1131600"/>
          </a:xfrm>
          <a:prstGeom prst="bevel">
            <a:avLst>
              <a:gd fmla="val 12500"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7aa77552ad_0_0"/>
          <p:cNvSpPr txBox="1"/>
          <p:nvPr/>
        </p:nvSpPr>
        <p:spPr>
          <a:xfrm>
            <a:off x="6007700" y="3204375"/>
            <a:ext cx="2458500" cy="45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cluster of voters w.r.t # of volunteers &amp; availability</a:t>
            </a:r>
            <a:endParaRPr>
              <a:latin typeface="Proxima Nova"/>
              <a:ea typeface="Proxima Nova"/>
              <a:cs typeface="Proxima Nova"/>
              <a:sym typeface="Proxima Nova"/>
            </a:endParaRPr>
          </a:p>
        </p:txBody>
      </p:sp>
      <p:sp>
        <p:nvSpPr>
          <p:cNvPr id="166" name="Google Shape;166;g7aa77552ad_0_0"/>
          <p:cNvSpPr txBox="1"/>
          <p:nvPr/>
        </p:nvSpPr>
        <p:spPr>
          <a:xfrm>
            <a:off x="1038975" y="4120575"/>
            <a:ext cx="8334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Proxima Nova"/>
                <a:ea typeface="Proxima Nova"/>
                <a:cs typeface="Proxima Nova"/>
                <a:sym typeface="Proxima Nova"/>
              </a:rPr>
              <a:t>Input </a:t>
            </a:r>
            <a:endParaRPr>
              <a:latin typeface="Proxima Nova"/>
              <a:ea typeface="Proxima Nova"/>
              <a:cs typeface="Proxima Nova"/>
              <a:sym typeface="Proxima Nova"/>
            </a:endParaRPr>
          </a:p>
        </p:txBody>
      </p:sp>
      <p:sp>
        <p:nvSpPr>
          <p:cNvPr id="167" name="Google Shape;167;g7aa77552ad_0_0"/>
          <p:cNvSpPr txBox="1"/>
          <p:nvPr/>
        </p:nvSpPr>
        <p:spPr>
          <a:xfrm>
            <a:off x="6583675" y="4192600"/>
            <a:ext cx="11727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Output</a:t>
            </a:r>
            <a:endParaRPr>
              <a:latin typeface="Proxima Nova"/>
              <a:ea typeface="Proxima Nova"/>
              <a:cs typeface="Proxima Nova"/>
              <a:sym typeface="Proxima Nova"/>
            </a:endParaRPr>
          </a:p>
        </p:txBody>
      </p:sp>
      <p:sp>
        <p:nvSpPr>
          <p:cNvPr id="168" name="Google Shape;168;g7aa77552ad_0_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g7aa77552ad_0_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Development Architecture </a:t>
            </a:r>
            <a:endParaRPr b="1"/>
          </a:p>
        </p:txBody>
      </p:sp>
      <p:sp>
        <p:nvSpPr>
          <p:cNvPr id="174" name="Google Shape;174;g7aa77552ad_0_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US"/>
              <a:t>Frontend: Created a Single Page Application (SPA) in react for visualization of voter data, and for volunteer input (Javascript Framework)</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US"/>
              <a:t>Backend: Created a django server to host the algorithm which does a lot of the heavy lifting (Python Framework)</a:t>
            </a:r>
            <a:endParaRPr/>
          </a:p>
        </p:txBody>
      </p:sp>
      <p:graphicFrame>
        <p:nvGraphicFramePr>
          <p:cNvPr id="175" name="Google Shape;175;g7aa77552ad_0_30"/>
          <p:cNvGraphicFramePr/>
          <p:nvPr/>
        </p:nvGraphicFramePr>
        <p:xfrm>
          <a:off x="726175" y="3137150"/>
          <a:ext cx="3000000" cy="3000000"/>
        </p:xfrm>
        <a:graphic>
          <a:graphicData uri="http://schemas.openxmlformats.org/drawingml/2006/table">
            <a:tbl>
              <a:tblPr>
                <a:noFill/>
                <a:tableStyleId>{2FFDD334-E91D-4855-9D6C-61BA0B703A1B}</a:tableStyleId>
              </a:tblPr>
              <a:tblGrid>
                <a:gridCol w="3619500"/>
                <a:gridCol w="3619500"/>
              </a:tblGrid>
              <a:tr h="381000">
                <a:tc>
                  <a:txBody>
                    <a:bodyPr/>
                    <a:lstStyle/>
                    <a:p>
                      <a:pPr indent="0" lvl="0" marL="0" rtl="0" algn="l">
                        <a:spcBef>
                          <a:spcPts val="0"/>
                        </a:spcBef>
                        <a:spcAft>
                          <a:spcPts val="0"/>
                        </a:spcAft>
                        <a:buNone/>
                      </a:pPr>
                      <a:r>
                        <a:rPr lang="en-US"/>
                        <a:t>Frontend </a:t>
                      </a:r>
                      <a:endParaRPr/>
                    </a:p>
                  </a:txBody>
                  <a:tcPr marT="91425" marB="91425" marR="91425" marL="91425"/>
                </a:tc>
                <a:tc>
                  <a:txBody>
                    <a:bodyPr/>
                    <a:lstStyle/>
                    <a:p>
                      <a:pPr indent="0" lvl="0" marL="0" rtl="0" algn="l">
                        <a:spcBef>
                          <a:spcPts val="0"/>
                        </a:spcBef>
                        <a:spcAft>
                          <a:spcPts val="0"/>
                        </a:spcAft>
                        <a:buNone/>
                      </a:pPr>
                      <a:r>
                        <a:rPr lang="en-US"/>
                        <a:t>Backend </a:t>
                      </a:r>
                      <a:endParaRPr/>
                    </a:p>
                  </a:txBody>
                  <a:tcPr marT="91425" marB="91425" marR="91425" marL="91425"/>
                </a:tc>
              </a:tr>
              <a:tr h="381000">
                <a:tc>
                  <a:txBody>
                    <a:bodyPr/>
                    <a:lstStyle/>
                    <a:p>
                      <a:pPr indent="0" lvl="0" marL="0" rtl="0" algn="l">
                        <a:spcBef>
                          <a:spcPts val="0"/>
                        </a:spcBef>
                        <a:spcAft>
                          <a:spcPts val="0"/>
                        </a:spcAft>
                        <a:buNone/>
                      </a:pPr>
                      <a:r>
                        <a:rPr lang="en-US"/>
                        <a:t>Focus on visualization of the data points; before and after turf cutting happens </a:t>
                      </a:r>
                      <a:endParaRPr/>
                    </a:p>
                  </a:txBody>
                  <a:tcPr marT="91425" marB="91425" marR="91425" marL="91425"/>
                </a:tc>
                <a:tc>
                  <a:txBody>
                    <a:bodyPr/>
                    <a:lstStyle/>
                    <a:p>
                      <a:pPr indent="0" lvl="0" marL="0" rtl="0" algn="l">
                        <a:spcBef>
                          <a:spcPts val="0"/>
                        </a:spcBef>
                        <a:spcAft>
                          <a:spcPts val="0"/>
                        </a:spcAft>
                        <a:buNone/>
                      </a:pPr>
                      <a:r>
                        <a:rPr b="1" lang="en-US"/>
                        <a:t>(Main) </a:t>
                      </a:r>
                      <a:r>
                        <a:rPr lang="en-US"/>
                        <a:t>Focus producing an algorithm that leveraged technologies available in the domain of the problem to create a solution</a:t>
                      </a:r>
                      <a:endParaRPr/>
                    </a:p>
                  </a:txBody>
                  <a:tcPr marT="91425" marB="91425" marR="91425" marL="91425"/>
                </a:tc>
              </a:tr>
            </a:tbl>
          </a:graphicData>
        </a:graphic>
      </p:graphicFrame>
      <p:pic>
        <p:nvPicPr>
          <p:cNvPr id="176" name="Google Shape;176;g7aa77552ad_0_30"/>
          <p:cNvPicPr preferRelativeResize="0"/>
          <p:nvPr/>
        </p:nvPicPr>
        <p:blipFill>
          <a:blip r:embed="rId3">
            <a:alphaModFix/>
          </a:blip>
          <a:stretch>
            <a:fillRect/>
          </a:stretch>
        </p:blipFill>
        <p:spPr>
          <a:xfrm>
            <a:off x="6853000" y="75903"/>
            <a:ext cx="2202598" cy="1137976"/>
          </a:xfrm>
          <a:prstGeom prst="rect">
            <a:avLst/>
          </a:prstGeom>
          <a:noFill/>
          <a:ln>
            <a:noFill/>
          </a:ln>
        </p:spPr>
      </p:pic>
      <p:sp>
        <p:nvSpPr>
          <p:cNvPr id="177" name="Google Shape;177;g7aa77552ad_0_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g7aa77552ad_0_38"/>
          <p:cNvSpPr txBox="1"/>
          <p:nvPr>
            <p:ph type="title"/>
          </p:nvPr>
        </p:nvSpPr>
        <p:spPr>
          <a:xfrm>
            <a:off x="311700" y="126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Process Flow </a:t>
            </a:r>
            <a:endParaRPr b="1"/>
          </a:p>
        </p:txBody>
      </p:sp>
      <p:sp>
        <p:nvSpPr>
          <p:cNvPr id="183" name="Google Shape;183;g7aa77552ad_0_38"/>
          <p:cNvSpPr/>
          <p:nvPr/>
        </p:nvSpPr>
        <p:spPr>
          <a:xfrm>
            <a:off x="925825" y="901525"/>
            <a:ext cx="2197500" cy="635100"/>
          </a:xfrm>
          <a:prstGeom prst="bevel">
            <a:avLst>
              <a:gd fmla="val 12500"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Get a list of voters </a:t>
            </a:r>
            <a:endParaRPr>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84" name="Google Shape;184;g7aa77552ad_0_38"/>
          <p:cNvSpPr/>
          <p:nvPr/>
        </p:nvSpPr>
        <p:spPr>
          <a:xfrm>
            <a:off x="5050950" y="2452150"/>
            <a:ext cx="3189000" cy="871500"/>
          </a:xfrm>
          <a:prstGeom prst="bevel">
            <a:avLst>
              <a:gd fmla="val 12500"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Break voters into groups based on their respective precincts</a:t>
            </a:r>
            <a:endParaRPr>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85" name="Google Shape;185;g7aa77552ad_0_38"/>
          <p:cNvSpPr/>
          <p:nvPr/>
        </p:nvSpPr>
        <p:spPr>
          <a:xfrm>
            <a:off x="5050950" y="677688"/>
            <a:ext cx="3132600" cy="915600"/>
          </a:xfrm>
          <a:prstGeom prst="bevel">
            <a:avLst>
              <a:gd fmla="val 12500"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Take Input data about volunteers and their availability</a:t>
            </a:r>
            <a:endParaRPr>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86" name="Google Shape;186;g7aa77552ad_0_38"/>
          <p:cNvSpPr/>
          <p:nvPr/>
        </p:nvSpPr>
        <p:spPr>
          <a:xfrm>
            <a:off x="465500" y="2068738"/>
            <a:ext cx="3248100" cy="1254900"/>
          </a:xfrm>
          <a:prstGeom prst="bevel">
            <a:avLst>
              <a:gd fmla="val 12500"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Perform Turf Cutting on each sublist of data by mapping voters to volunteers based on the availability constraint </a:t>
            </a:r>
            <a:endParaRPr>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87" name="Google Shape;187;g7aa77552ad_0_38"/>
          <p:cNvSpPr/>
          <p:nvPr/>
        </p:nvSpPr>
        <p:spPr>
          <a:xfrm>
            <a:off x="3497625" y="997975"/>
            <a:ext cx="1316700" cy="4422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7aa77552ad_0_38"/>
          <p:cNvSpPr/>
          <p:nvPr/>
        </p:nvSpPr>
        <p:spPr>
          <a:xfrm>
            <a:off x="3798525" y="2666788"/>
            <a:ext cx="1015800" cy="442200"/>
          </a:xfrm>
          <a:prstGeom prst="lef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7aa77552ad_0_38"/>
          <p:cNvSpPr/>
          <p:nvPr/>
        </p:nvSpPr>
        <p:spPr>
          <a:xfrm>
            <a:off x="426950" y="4079450"/>
            <a:ext cx="3325200" cy="871500"/>
          </a:xfrm>
          <a:prstGeom prst="bevel">
            <a:avLst>
              <a:gd fmla="val 12500"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Visualize Turf Cutting Output to user</a:t>
            </a:r>
            <a:endParaRPr/>
          </a:p>
        </p:txBody>
      </p:sp>
      <p:sp>
        <p:nvSpPr>
          <p:cNvPr id="190" name="Google Shape;190;g7aa77552ad_0_38"/>
          <p:cNvSpPr/>
          <p:nvPr/>
        </p:nvSpPr>
        <p:spPr>
          <a:xfrm>
            <a:off x="6089900" y="1641425"/>
            <a:ext cx="452700" cy="762600"/>
          </a:xfrm>
          <a:prstGeom prst="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7aa77552ad_0_38"/>
          <p:cNvSpPr/>
          <p:nvPr/>
        </p:nvSpPr>
        <p:spPr>
          <a:xfrm>
            <a:off x="1798225" y="3323650"/>
            <a:ext cx="452700" cy="762600"/>
          </a:xfrm>
          <a:prstGeom prst="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7aa77552ad_0_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g7aa77552ad_0_60"/>
          <p:cNvSpPr txBox="1"/>
          <p:nvPr>
            <p:ph type="title"/>
          </p:nvPr>
        </p:nvSpPr>
        <p:spPr>
          <a:xfrm>
            <a:off x="311700" y="321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Modules Integration</a:t>
            </a:r>
            <a:endParaRPr b="1"/>
          </a:p>
        </p:txBody>
      </p:sp>
      <p:sp>
        <p:nvSpPr>
          <p:cNvPr id="198" name="Google Shape;198;g7aa77552ad_0_60"/>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US"/>
              <a:t>At the request of the client, the frontend and backend modules were loosely coupled, in order to ensure that the whole application is modular. Doing so would result in a backend which can relay geoJSON data to any visualization module, which would then be used to visualize the algorithm results </a:t>
            </a:r>
            <a:endParaRPr/>
          </a:p>
        </p:txBody>
      </p:sp>
      <p:pic>
        <p:nvPicPr>
          <p:cNvPr id="199" name="Google Shape;199;g7aa77552ad_0_60"/>
          <p:cNvPicPr preferRelativeResize="0"/>
          <p:nvPr/>
        </p:nvPicPr>
        <p:blipFill>
          <a:blip r:embed="rId3">
            <a:alphaModFix/>
          </a:blip>
          <a:stretch>
            <a:fillRect/>
          </a:stretch>
        </p:blipFill>
        <p:spPr>
          <a:xfrm>
            <a:off x="620849" y="2492324"/>
            <a:ext cx="3328000" cy="1103625"/>
          </a:xfrm>
          <a:prstGeom prst="rect">
            <a:avLst/>
          </a:prstGeom>
          <a:noFill/>
          <a:ln>
            <a:noFill/>
          </a:ln>
        </p:spPr>
      </p:pic>
      <p:pic>
        <p:nvPicPr>
          <p:cNvPr id="200" name="Google Shape;200;g7aa77552ad_0_60"/>
          <p:cNvPicPr preferRelativeResize="0"/>
          <p:nvPr/>
        </p:nvPicPr>
        <p:blipFill rotWithShape="1">
          <a:blip r:embed="rId4">
            <a:alphaModFix/>
          </a:blip>
          <a:srcRect b="22564" l="0" r="18433" t="0"/>
          <a:stretch/>
        </p:blipFill>
        <p:spPr>
          <a:xfrm>
            <a:off x="620850" y="3862575"/>
            <a:ext cx="1653125" cy="1008975"/>
          </a:xfrm>
          <a:prstGeom prst="rect">
            <a:avLst/>
          </a:prstGeom>
          <a:noFill/>
          <a:ln>
            <a:noFill/>
          </a:ln>
        </p:spPr>
      </p:pic>
      <p:pic>
        <p:nvPicPr>
          <p:cNvPr id="201" name="Google Shape;201;g7aa77552ad_0_60"/>
          <p:cNvPicPr preferRelativeResize="0"/>
          <p:nvPr/>
        </p:nvPicPr>
        <p:blipFill rotWithShape="1">
          <a:blip r:embed="rId5">
            <a:alphaModFix/>
          </a:blip>
          <a:srcRect b="14236" l="0" r="10929" t="0"/>
          <a:stretch/>
        </p:blipFill>
        <p:spPr>
          <a:xfrm>
            <a:off x="3319163" y="3862575"/>
            <a:ext cx="2421281" cy="1008975"/>
          </a:xfrm>
          <a:prstGeom prst="rect">
            <a:avLst/>
          </a:prstGeom>
          <a:noFill/>
          <a:ln>
            <a:noFill/>
          </a:ln>
        </p:spPr>
      </p:pic>
      <p:sp>
        <p:nvSpPr>
          <p:cNvPr id="202" name="Google Shape;202;g7aa77552ad_0_60"/>
          <p:cNvSpPr/>
          <p:nvPr/>
        </p:nvSpPr>
        <p:spPr>
          <a:xfrm>
            <a:off x="4036000" y="2492325"/>
            <a:ext cx="987600" cy="1203600"/>
          </a:xfrm>
          <a:prstGeom prst="mathPlus">
            <a:avLst>
              <a:gd fmla="val 23520" name="adj1"/>
            </a:avLst>
          </a:prstGeom>
          <a:solidFill>
            <a:srgbClr val="98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g7aa77552ad_0_60"/>
          <p:cNvPicPr preferRelativeResize="0"/>
          <p:nvPr/>
        </p:nvPicPr>
        <p:blipFill>
          <a:blip r:embed="rId6">
            <a:alphaModFix/>
          </a:blip>
          <a:stretch>
            <a:fillRect/>
          </a:stretch>
        </p:blipFill>
        <p:spPr>
          <a:xfrm>
            <a:off x="5110738" y="2492313"/>
            <a:ext cx="3952875" cy="1152525"/>
          </a:xfrm>
          <a:prstGeom prst="rect">
            <a:avLst/>
          </a:prstGeom>
          <a:noFill/>
          <a:ln>
            <a:noFill/>
          </a:ln>
        </p:spPr>
      </p:pic>
      <p:pic>
        <p:nvPicPr>
          <p:cNvPr id="204" name="Google Shape;204;g7aa77552ad_0_60"/>
          <p:cNvPicPr preferRelativeResize="0"/>
          <p:nvPr/>
        </p:nvPicPr>
        <p:blipFill>
          <a:blip r:embed="rId7">
            <a:alphaModFix/>
          </a:blip>
          <a:stretch>
            <a:fillRect/>
          </a:stretch>
        </p:blipFill>
        <p:spPr>
          <a:xfrm>
            <a:off x="6404050" y="3726887"/>
            <a:ext cx="1280350" cy="1280350"/>
          </a:xfrm>
          <a:prstGeom prst="rect">
            <a:avLst/>
          </a:prstGeom>
          <a:noFill/>
          <a:ln>
            <a:noFill/>
          </a:ln>
        </p:spPr>
      </p:pic>
      <p:sp>
        <p:nvSpPr>
          <p:cNvPr id="205" name="Google Shape;205;g7aa77552ad_0_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g7aa77552ad_0_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Approaches</a:t>
            </a:r>
            <a:endParaRPr b="1"/>
          </a:p>
        </p:txBody>
      </p:sp>
      <p:sp>
        <p:nvSpPr>
          <p:cNvPr id="211" name="Google Shape;211;g7aa77552ad_0_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Went through a couple of different iterations while developing the algorithm </a:t>
            </a:r>
            <a:endParaRPr/>
          </a:p>
        </p:txBody>
      </p:sp>
      <p:sp>
        <p:nvSpPr>
          <p:cNvPr id="212" name="Google Shape;212;g7aa77552ad_0_5"/>
          <p:cNvSpPr/>
          <p:nvPr/>
        </p:nvSpPr>
        <p:spPr>
          <a:xfrm>
            <a:off x="390900" y="1779675"/>
            <a:ext cx="2911200" cy="14178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7aa77552ad_0_5"/>
          <p:cNvSpPr/>
          <p:nvPr/>
        </p:nvSpPr>
        <p:spPr>
          <a:xfrm>
            <a:off x="3312400" y="2571750"/>
            <a:ext cx="2911200" cy="15906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7aa77552ad_0_5"/>
          <p:cNvSpPr/>
          <p:nvPr/>
        </p:nvSpPr>
        <p:spPr>
          <a:xfrm>
            <a:off x="6233875" y="3197475"/>
            <a:ext cx="2911200" cy="17292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7aa77552ad_0_5"/>
          <p:cNvSpPr txBox="1"/>
          <p:nvPr/>
        </p:nvSpPr>
        <p:spPr>
          <a:xfrm>
            <a:off x="452625" y="1847150"/>
            <a:ext cx="2798100" cy="4422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Iteration 1</a:t>
            </a:r>
            <a:endParaRPr>
              <a:latin typeface="Proxima Nova"/>
              <a:ea typeface="Proxima Nova"/>
              <a:cs typeface="Proxima Nova"/>
              <a:sym typeface="Proxima Nova"/>
            </a:endParaRPr>
          </a:p>
        </p:txBody>
      </p:sp>
      <p:sp>
        <p:nvSpPr>
          <p:cNvPr id="216" name="Google Shape;216;g7aa77552ad_0_5"/>
          <p:cNvSpPr txBox="1"/>
          <p:nvPr/>
        </p:nvSpPr>
        <p:spPr>
          <a:xfrm>
            <a:off x="3368950" y="2639575"/>
            <a:ext cx="2798100" cy="4422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Iteration 2</a:t>
            </a:r>
            <a:endParaRPr>
              <a:latin typeface="Proxima Nova"/>
              <a:ea typeface="Proxima Nova"/>
              <a:cs typeface="Proxima Nova"/>
              <a:sym typeface="Proxima Nova"/>
            </a:endParaRPr>
          </a:p>
        </p:txBody>
      </p:sp>
      <p:sp>
        <p:nvSpPr>
          <p:cNvPr id="217" name="Google Shape;217;g7aa77552ad_0_5"/>
          <p:cNvSpPr txBox="1"/>
          <p:nvPr/>
        </p:nvSpPr>
        <p:spPr>
          <a:xfrm>
            <a:off x="6290425" y="3259450"/>
            <a:ext cx="2798100" cy="4422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Iteration 3</a:t>
            </a:r>
            <a:endParaRPr>
              <a:latin typeface="Proxima Nova"/>
              <a:ea typeface="Proxima Nova"/>
              <a:cs typeface="Proxima Nova"/>
              <a:sym typeface="Proxima Nova"/>
            </a:endParaRPr>
          </a:p>
        </p:txBody>
      </p:sp>
      <p:sp>
        <p:nvSpPr>
          <p:cNvPr id="218" name="Google Shape;218;g7aa77552ad_0_5"/>
          <p:cNvSpPr txBox="1"/>
          <p:nvPr/>
        </p:nvSpPr>
        <p:spPr>
          <a:xfrm>
            <a:off x="483500" y="2376300"/>
            <a:ext cx="2767200" cy="7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Proxima Nova"/>
                <a:ea typeface="Proxima Nova"/>
                <a:cs typeface="Proxima Nova"/>
                <a:sym typeface="Proxima Nova"/>
              </a:rPr>
              <a:t>Implemented basic K-means clustering algorithm. Mapping voters to number # volunteers</a:t>
            </a:r>
            <a:endParaRPr>
              <a:latin typeface="Proxima Nova"/>
              <a:ea typeface="Proxima Nova"/>
              <a:cs typeface="Proxima Nova"/>
              <a:sym typeface="Proxima Nova"/>
            </a:endParaRPr>
          </a:p>
        </p:txBody>
      </p:sp>
      <p:sp>
        <p:nvSpPr>
          <p:cNvPr id="219" name="Google Shape;219;g7aa77552ad_0_5"/>
          <p:cNvSpPr txBox="1"/>
          <p:nvPr/>
        </p:nvSpPr>
        <p:spPr>
          <a:xfrm>
            <a:off x="3384400" y="3197350"/>
            <a:ext cx="27672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Proxima Nova"/>
                <a:ea typeface="Proxima Nova"/>
                <a:cs typeface="Proxima Nova"/>
                <a:sym typeface="Proxima Nova"/>
              </a:rPr>
              <a:t>Implemented K-means clustering on voters, but took into account the precinct of each voter </a:t>
            </a:r>
            <a:endParaRPr>
              <a:latin typeface="Proxima Nova"/>
              <a:ea typeface="Proxima Nova"/>
              <a:cs typeface="Proxima Nova"/>
              <a:sym typeface="Proxima Nova"/>
            </a:endParaRPr>
          </a:p>
        </p:txBody>
      </p:sp>
      <p:sp>
        <p:nvSpPr>
          <p:cNvPr id="220" name="Google Shape;220;g7aa77552ad_0_5"/>
          <p:cNvSpPr txBox="1"/>
          <p:nvPr/>
        </p:nvSpPr>
        <p:spPr>
          <a:xfrm>
            <a:off x="6305875" y="3701650"/>
            <a:ext cx="2767200" cy="9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Proxima Nova"/>
                <a:ea typeface="Proxima Nova"/>
                <a:cs typeface="Proxima Nova"/>
                <a:sym typeface="Proxima Nova"/>
              </a:rPr>
              <a:t>Reduced our problem to a vehicle routing problem with </a:t>
            </a:r>
            <a:r>
              <a:rPr lang="en-US">
                <a:latin typeface="Proxima Nova"/>
                <a:ea typeface="Proxima Nova"/>
                <a:cs typeface="Proxima Nova"/>
                <a:sym typeface="Proxima Nova"/>
              </a:rPr>
              <a:t>constraints, and utilized Google’s OR-tools VRP algorithm</a:t>
            </a:r>
            <a:endParaRPr>
              <a:latin typeface="Proxima Nova"/>
              <a:ea typeface="Proxima Nova"/>
              <a:cs typeface="Proxima Nova"/>
              <a:sym typeface="Proxima Nova"/>
            </a:endParaRPr>
          </a:p>
        </p:txBody>
      </p:sp>
      <p:sp>
        <p:nvSpPr>
          <p:cNvPr id="221" name="Google Shape;221;g7aa77552ad_0_5"/>
          <p:cNvSpPr txBox="1"/>
          <p:nvPr/>
        </p:nvSpPr>
        <p:spPr>
          <a:xfrm>
            <a:off x="396050" y="4217675"/>
            <a:ext cx="29421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Proxima Nova"/>
                <a:ea typeface="Proxima Nova"/>
                <a:cs typeface="Proxima Nova"/>
                <a:sym typeface="Proxima Nova"/>
              </a:rPr>
              <a:t>VRP =&gt; Vehicle Routing Problem</a:t>
            </a:r>
            <a:endParaRPr>
              <a:latin typeface="Proxima Nova"/>
              <a:ea typeface="Proxima Nova"/>
              <a:cs typeface="Proxima Nova"/>
              <a:sym typeface="Proxima Nova"/>
            </a:endParaRPr>
          </a:p>
          <a:p>
            <a:pPr indent="0" lvl="0" marL="0" rtl="0" algn="ctr">
              <a:spcBef>
                <a:spcPts val="0"/>
              </a:spcBef>
              <a:spcAft>
                <a:spcPts val="0"/>
              </a:spcAft>
              <a:buNone/>
            </a:pPr>
            <a:r>
              <a:rPr lang="en-US">
                <a:latin typeface="Proxima Nova"/>
                <a:ea typeface="Proxima Nova"/>
                <a:cs typeface="Proxima Nova"/>
                <a:sym typeface="Proxima Nova"/>
              </a:rPr>
              <a:t>approx soln to np-hard problem</a:t>
            </a:r>
            <a:endParaRPr>
              <a:latin typeface="Proxima Nova"/>
              <a:ea typeface="Proxima Nova"/>
              <a:cs typeface="Proxima Nova"/>
              <a:sym typeface="Proxima Nova"/>
            </a:endParaRPr>
          </a:p>
        </p:txBody>
      </p:sp>
      <p:sp>
        <p:nvSpPr>
          <p:cNvPr id="222" name="Google Shape;222;g7aa77552ad_0_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g6c1ea27cc4_7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3000"/>
              <a:t>Vehicle Routing Algorithm</a:t>
            </a:r>
            <a:endParaRPr b="1" sz="3000"/>
          </a:p>
        </p:txBody>
      </p:sp>
      <p:sp>
        <p:nvSpPr>
          <p:cNvPr id="228" name="Google Shape;228;g6c1ea27cc4_7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Path Cheapest Arc (Greedy Approach)</a:t>
            </a:r>
            <a:endParaRPr sz="2400"/>
          </a:p>
          <a:p>
            <a:pPr indent="-381000" lvl="0" marL="457200" rtl="0" algn="l">
              <a:spcBef>
                <a:spcPts val="0"/>
              </a:spcBef>
              <a:spcAft>
                <a:spcPts val="0"/>
              </a:spcAft>
              <a:buSzPts val="2400"/>
              <a:buChar char="●"/>
            </a:pPr>
            <a:r>
              <a:rPr lang="en-US" sz="2400"/>
              <a:t>Approximate optimal solution</a:t>
            </a:r>
            <a:endParaRPr sz="2400"/>
          </a:p>
          <a:p>
            <a:pPr indent="-381000" lvl="0" marL="457200" rtl="0" algn="l">
              <a:spcBef>
                <a:spcPts val="0"/>
              </a:spcBef>
              <a:spcAft>
                <a:spcPts val="0"/>
              </a:spcAft>
              <a:buSzPts val="2400"/>
              <a:buChar char="●"/>
            </a:pPr>
            <a:r>
              <a:rPr lang="en-US" sz="2400"/>
              <a:t>Changed the distance matrix to a matrix of travel times with conversation time per voter</a:t>
            </a:r>
            <a:endParaRPr sz="2400"/>
          </a:p>
          <a:p>
            <a:pPr indent="-381000" lvl="0" marL="457200" rtl="0" algn="l">
              <a:spcBef>
                <a:spcPts val="0"/>
              </a:spcBef>
              <a:spcAft>
                <a:spcPts val="0"/>
              </a:spcAft>
              <a:buSzPts val="2400"/>
              <a:buChar char="●"/>
            </a:pPr>
            <a:r>
              <a:rPr lang="en-US" sz="2400"/>
              <a:t>Mapped volunteers to vehicles in Vehicle Routing Algorithm</a:t>
            </a:r>
            <a:endParaRPr sz="2400"/>
          </a:p>
          <a:p>
            <a:pPr indent="-381000" lvl="0" marL="457200" rtl="0" algn="l">
              <a:spcBef>
                <a:spcPts val="0"/>
              </a:spcBef>
              <a:spcAft>
                <a:spcPts val="0"/>
              </a:spcAft>
              <a:buSzPts val="2400"/>
              <a:buChar char="●"/>
            </a:pPr>
            <a:r>
              <a:rPr lang="en-US" sz="2400"/>
              <a:t>Added availability of volunteers as the maximum available travel time for each vehicle in vehicle routing algorithm</a:t>
            </a:r>
            <a:endParaRPr sz="2400"/>
          </a:p>
        </p:txBody>
      </p:sp>
      <p:sp>
        <p:nvSpPr>
          <p:cNvPr id="229" name="Google Shape;229;g6c1ea27cc4_7_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Overview</a:t>
            </a:r>
            <a:endParaRPr b="1"/>
          </a:p>
        </p:txBody>
      </p:sp>
      <p:sp>
        <p:nvSpPr>
          <p:cNvPr id="70" name="Google Shape;70;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Operational Concept Overview</a:t>
            </a:r>
            <a:endParaRPr/>
          </a:p>
          <a:p>
            <a:pPr indent="-342900" lvl="0" marL="457200" rtl="0" algn="l">
              <a:lnSpc>
                <a:spcPct val="115000"/>
              </a:lnSpc>
              <a:spcBef>
                <a:spcPts val="0"/>
              </a:spcBef>
              <a:spcAft>
                <a:spcPts val="0"/>
              </a:spcAft>
              <a:buSzPts val="1800"/>
              <a:buChar char="●"/>
            </a:pPr>
            <a:r>
              <a:rPr lang="en-US"/>
              <a:t>Transition Objectives and Strategy</a:t>
            </a:r>
            <a:endParaRPr/>
          </a:p>
          <a:p>
            <a:pPr indent="-342900" lvl="0" marL="457200" rtl="0" algn="l">
              <a:lnSpc>
                <a:spcPct val="115000"/>
              </a:lnSpc>
              <a:spcBef>
                <a:spcPts val="0"/>
              </a:spcBef>
              <a:spcAft>
                <a:spcPts val="0"/>
              </a:spcAft>
              <a:buSzPts val="1800"/>
              <a:buChar char="●"/>
            </a:pPr>
            <a:r>
              <a:rPr lang="en-US"/>
              <a:t>Product Demonstration</a:t>
            </a:r>
            <a:endParaRPr/>
          </a:p>
          <a:p>
            <a:pPr indent="-342900" lvl="0" marL="457200" rtl="0" algn="l">
              <a:lnSpc>
                <a:spcPct val="115000"/>
              </a:lnSpc>
              <a:spcBef>
                <a:spcPts val="0"/>
              </a:spcBef>
              <a:spcAft>
                <a:spcPts val="0"/>
              </a:spcAft>
              <a:buSzPts val="1800"/>
              <a:buChar char="●"/>
            </a:pPr>
            <a:r>
              <a:rPr lang="en-US"/>
              <a:t>Test Cases, Procedures, and Results</a:t>
            </a:r>
            <a:endParaRPr/>
          </a:p>
          <a:p>
            <a:pPr indent="-342900" lvl="0" marL="457200" rtl="0" algn="l">
              <a:lnSpc>
                <a:spcPct val="115000"/>
              </a:lnSpc>
              <a:spcBef>
                <a:spcPts val="0"/>
              </a:spcBef>
              <a:spcAft>
                <a:spcPts val="0"/>
              </a:spcAft>
              <a:buSzPts val="1800"/>
              <a:buChar char="●"/>
            </a:pPr>
            <a:r>
              <a:rPr lang="en-US"/>
              <a:t>Quality Focal Point</a:t>
            </a:r>
            <a:endParaRPr/>
          </a:p>
          <a:p>
            <a:pPr indent="-342900" lvl="0" marL="457200" rtl="0" algn="l">
              <a:lnSpc>
                <a:spcPct val="115000"/>
              </a:lnSpc>
              <a:spcBef>
                <a:spcPts val="0"/>
              </a:spcBef>
              <a:spcAft>
                <a:spcPts val="0"/>
              </a:spcAft>
              <a:buSzPts val="1800"/>
              <a:buChar char="●"/>
            </a:pPr>
            <a:r>
              <a:rPr lang="en-US"/>
              <a:t>Transition Plan</a:t>
            </a:r>
            <a:endParaRPr/>
          </a:p>
          <a:p>
            <a:pPr indent="0" lvl="0" marL="1143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p:txBody>
      </p:sp>
      <p:sp>
        <p:nvSpPr>
          <p:cNvPr id="71" name="Google Shape;7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g7aa77552ad_0_71"/>
          <p:cNvSpPr txBox="1"/>
          <p:nvPr>
            <p:ph type="title"/>
          </p:nvPr>
        </p:nvSpPr>
        <p:spPr>
          <a:xfrm>
            <a:off x="311700" y="2121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3000"/>
              <a:t>React Demo</a:t>
            </a:r>
            <a:endParaRPr b="1" sz="3000"/>
          </a:p>
        </p:txBody>
      </p:sp>
      <p:sp>
        <p:nvSpPr>
          <p:cNvPr id="235" name="Google Shape;235;g7aa77552ad_0_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8"/>
          <p:cNvSpPr txBox="1"/>
          <p:nvPr>
            <p:ph type="title"/>
          </p:nvPr>
        </p:nvSpPr>
        <p:spPr>
          <a:xfrm>
            <a:off x="311700" y="2096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3000"/>
              <a:t>Test Cases, Procedures, and Results</a:t>
            </a:r>
            <a:endParaRPr b="1" sz="3000"/>
          </a:p>
          <a:p>
            <a:pPr indent="0" lvl="0" marL="0" rtl="0" algn="ctr">
              <a:lnSpc>
                <a:spcPct val="100000"/>
              </a:lnSpc>
              <a:spcBef>
                <a:spcPts val="0"/>
              </a:spcBef>
              <a:spcAft>
                <a:spcPts val="0"/>
              </a:spcAft>
              <a:buSzPts val="2800"/>
              <a:buNone/>
            </a:pPr>
            <a:r>
              <a:rPr lang="en-US" sz="1800"/>
              <a:t>Kevin Grimes</a:t>
            </a:r>
            <a:endParaRPr sz="1800"/>
          </a:p>
          <a:p>
            <a:pPr indent="0" lvl="0" marL="0" rtl="0" algn="l">
              <a:lnSpc>
                <a:spcPct val="100000"/>
              </a:lnSpc>
              <a:spcBef>
                <a:spcPts val="0"/>
              </a:spcBef>
              <a:spcAft>
                <a:spcPts val="0"/>
              </a:spcAft>
              <a:buSzPts val="2800"/>
              <a:buNone/>
            </a:pPr>
            <a:r>
              <a:t/>
            </a:r>
            <a:endParaRPr/>
          </a:p>
        </p:txBody>
      </p:sp>
      <p:sp>
        <p:nvSpPr>
          <p:cNvPr id="241" name="Google Shape;2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Test Cases, Procedures and Results</a:t>
            </a:r>
            <a:endParaRPr b="1"/>
          </a:p>
        </p:txBody>
      </p:sp>
      <p:sp>
        <p:nvSpPr>
          <p:cNvPr id="247" name="Google Shape;247;p9"/>
          <p:cNvSpPr txBox="1"/>
          <p:nvPr>
            <p:ph idx="1" type="body"/>
          </p:nvPr>
        </p:nvSpPr>
        <p:spPr>
          <a:xfrm>
            <a:off x="311700" y="1152475"/>
            <a:ext cx="8520600" cy="3609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Quality of code verified with combination of automated and manual testing</a:t>
            </a:r>
            <a:endParaRPr/>
          </a:p>
          <a:p>
            <a:pPr indent="-342900" lvl="0" marL="457200" rtl="0" algn="l">
              <a:lnSpc>
                <a:spcPct val="115000"/>
              </a:lnSpc>
              <a:spcBef>
                <a:spcPts val="0"/>
              </a:spcBef>
              <a:spcAft>
                <a:spcPts val="0"/>
              </a:spcAft>
              <a:buSzPts val="1800"/>
              <a:buChar char="●"/>
            </a:pPr>
            <a:r>
              <a:rPr lang="en-US"/>
              <a:t>Backend tests (FPWA-Bx)</a:t>
            </a:r>
            <a:endParaRPr/>
          </a:p>
          <a:p>
            <a:pPr indent="-317500" lvl="1" marL="914400" rtl="0" algn="l">
              <a:lnSpc>
                <a:spcPct val="115000"/>
              </a:lnSpc>
              <a:spcBef>
                <a:spcPts val="0"/>
              </a:spcBef>
              <a:spcAft>
                <a:spcPts val="0"/>
              </a:spcAft>
              <a:buSzPts val="1400"/>
              <a:buChar char="○"/>
            </a:pPr>
            <a:r>
              <a:rPr lang="en-US"/>
              <a:t>Pytest framework</a:t>
            </a:r>
            <a:endParaRPr/>
          </a:p>
          <a:p>
            <a:pPr indent="-317500" lvl="1" marL="914400" rtl="0" algn="l">
              <a:lnSpc>
                <a:spcPct val="115000"/>
              </a:lnSpc>
              <a:spcBef>
                <a:spcPts val="0"/>
              </a:spcBef>
              <a:spcAft>
                <a:spcPts val="0"/>
              </a:spcAft>
              <a:buSzPts val="1400"/>
              <a:buChar char="○"/>
            </a:pPr>
            <a:r>
              <a:rPr lang="en-US"/>
              <a:t>Runs with a single command</a:t>
            </a:r>
            <a:endParaRPr/>
          </a:p>
          <a:p>
            <a:pPr indent="-342900" lvl="0" marL="457200" rtl="0" algn="l">
              <a:lnSpc>
                <a:spcPct val="115000"/>
              </a:lnSpc>
              <a:spcBef>
                <a:spcPts val="0"/>
              </a:spcBef>
              <a:spcAft>
                <a:spcPts val="0"/>
              </a:spcAft>
              <a:buSzPts val="1800"/>
              <a:buChar char="●"/>
            </a:pPr>
            <a:r>
              <a:rPr lang="en-US"/>
              <a:t>Frontend tests (FPWA-Fx)</a:t>
            </a:r>
            <a:endParaRPr/>
          </a:p>
          <a:p>
            <a:pPr indent="-317500" lvl="1" marL="914400" rtl="0" algn="l">
              <a:lnSpc>
                <a:spcPct val="115000"/>
              </a:lnSpc>
              <a:spcBef>
                <a:spcPts val="0"/>
              </a:spcBef>
              <a:spcAft>
                <a:spcPts val="0"/>
              </a:spcAft>
              <a:buSzPts val="1400"/>
              <a:buChar char="○"/>
            </a:pPr>
            <a:r>
              <a:rPr lang="en-US"/>
              <a:t>Selenium framework</a:t>
            </a:r>
            <a:endParaRPr/>
          </a:p>
          <a:p>
            <a:pPr indent="-317500" lvl="1" marL="914400" rtl="0" algn="l">
              <a:lnSpc>
                <a:spcPct val="115000"/>
              </a:lnSpc>
              <a:spcBef>
                <a:spcPts val="0"/>
              </a:spcBef>
              <a:spcAft>
                <a:spcPts val="0"/>
              </a:spcAft>
              <a:buSzPts val="1400"/>
              <a:buChar char="○"/>
            </a:pPr>
            <a:r>
              <a:rPr lang="en-US"/>
              <a:t>Cucumber</a:t>
            </a:r>
            <a:endParaRPr/>
          </a:p>
          <a:p>
            <a:pPr indent="-317500" lvl="1" marL="914400" rtl="0" algn="l">
              <a:lnSpc>
                <a:spcPct val="115000"/>
              </a:lnSpc>
              <a:spcBef>
                <a:spcPts val="0"/>
              </a:spcBef>
              <a:spcAft>
                <a:spcPts val="0"/>
              </a:spcAft>
              <a:buSzPts val="1400"/>
              <a:buChar char="○"/>
            </a:pPr>
            <a:r>
              <a:rPr lang="en-US"/>
              <a:t>Requires Google Chrome browser</a:t>
            </a:r>
            <a:endParaRPr/>
          </a:p>
          <a:p>
            <a:pPr indent="-342900" lvl="0" marL="457200" rtl="0" algn="l">
              <a:lnSpc>
                <a:spcPct val="115000"/>
              </a:lnSpc>
              <a:spcBef>
                <a:spcPts val="0"/>
              </a:spcBef>
              <a:spcAft>
                <a:spcPts val="0"/>
              </a:spcAft>
              <a:buSzPts val="1800"/>
              <a:buChar char="●"/>
            </a:pPr>
            <a:r>
              <a:rPr lang="en-US"/>
              <a:t>Integration tests (FPWA-Ix)</a:t>
            </a:r>
            <a:endParaRPr/>
          </a:p>
          <a:p>
            <a:pPr indent="-317500" lvl="1" marL="914400" rtl="0" algn="l">
              <a:lnSpc>
                <a:spcPct val="115000"/>
              </a:lnSpc>
              <a:spcBef>
                <a:spcPts val="0"/>
              </a:spcBef>
              <a:spcAft>
                <a:spcPts val="0"/>
              </a:spcAft>
              <a:buSzPts val="1400"/>
              <a:buChar char="○"/>
            </a:pPr>
            <a:r>
              <a:rPr lang="en-US"/>
              <a:t>Performed manually</a:t>
            </a:r>
            <a:endParaRPr/>
          </a:p>
          <a:p>
            <a:pPr indent="-317500" lvl="1" marL="914400" rtl="0" algn="l">
              <a:lnSpc>
                <a:spcPct val="115000"/>
              </a:lnSpc>
              <a:spcBef>
                <a:spcPts val="0"/>
              </a:spcBef>
              <a:spcAft>
                <a:spcPts val="0"/>
              </a:spcAft>
              <a:buSzPts val="1400"/>
              <a:buChar char="○"/>
            </a:pPr>
            <a:r>
              <a:rPr lang="en-US"/>
              <a:t>Send HTTP requests to API via Postman and web interface</a:t>
            </a:r>
            <a:endParaRPr/>
          </a:p>
        </p:txBody>
      </p:sp>
      <p:pic>
        <p:nvPicPr>
          <p:cNvPr id="248" name="Google Shape;248;p9"/>
          <p:cNvPicPr preferRelativeResize="0"/>
          <p:nvPr/>
        </p:nvPicPr>
        <p:blipFill>
          <a:blip r:embed="rId3">
            <a:alphaModFix/>
          </a:blip>
          <a:stretch>
            <a:fillRect/>
          </a:stretch>
        </p:blipFill>
        <p:spPr>
          <a:xfrm>
            <a:off x="5962825" y="1817816"/>
            <a:ext cx="2251525" cy="1265385"/>
          </a:xfrm>
          <a:prstGeom prst="rect">
            <a:avLst/>
          </a:prstGeom>
          <a:noFill/>
          <a:ln>
            <a:noFill/>
          </a:ln>
        </p:spPr>
      </p:pic>
      <p:pic>
        <p:nvPicPr>
          <p:cNvPr id="249" name="Google Shape;249;p9"/>
          <p:cNvPicPr preferRelativeResize="0"/>
          <p:nvPr/>
        </p:nvPicPr>
        <p:blipFill>
          <a:blip r:embed="rId4">
            <a:alphaModFix/>
          </a:blip>
          <a:stretch>
            <a:fillRect/>
          </a:stretch>
        </p:blipFill>
        <p:spPr>
          <a:xfrm>
            <a:off x="5074325" y="2423775"/>
            <a:ext cx="1067000" cy="1067000"/>
          </a:xfrm>
          <a:prstGeom prst="rect">
            <a:avLst/>
          </a:prstGeom>
          <a:noFill/>
          <a:ln>
            <a:noFill/>
          </a:ln>
        </p:spPr>
      </p:pic>
      <p:pic>
        <p:nvPicPr>
          <p:cNvPr id="250" name="Google Shape;250;p9"/>
          <p:cNvPicPr preferRelativeResize="0"/>
          <p:nvPr/>
        </p:nvPicPr>
        <p:blipFill>
          <a:blip r:embed="rId5">
            <a:alphaModFix/>
          </a:blip>
          <a:stretch>
            <a:fillRect/>
          </a:stretch>
        </p:blipFill>
        <p:spPr>
          <a:xfrm>
            <a:off x="7752626" y="3004800"/>
            <a:ext cx="1006650" cy="1160150"/>
          </a:xfrm>
          <a:prstGeom prst="rect">
            <a:avLst/>
          </a:prstGeom>
          <a:noFill/>
          <a:ln>
            <a:noFill/>
          </a:ln>
        </p:spPr>
      </p:pic>
      <p:pic>
        <p:nvPicPr>
          <p:cNvPr id="251" name="Google Shape;251;p9"/>
          <p:cNvPicPr preferRelativeResize="0"/>
          <p:nvPr/>
        </p:nvPicPr>
        <p:blipFill>
          <a:blip r:embed="rId6">
            <a:alphaModFix/>
          </a:blip>
          <a:stretch>
            <a:fillRect/>
          </a:stretch>
        </p:blipFill>
        <p:spPr>
          <a:xfrm>
            <a:off x="6293225" y="3490777"/>
            <a:ext cx="1006650" cy="1006670"/>
          </a:xfrm>
          <a:prstGeom prst="rect">
            <a:avLst/>
          </a:prstGeom>
          <a:noFill/>
          <a:ln>
            <a:noFill/>
          </a:ln>
        </p:spPr>
      </p:pic>
      <p:sp>
        <p:nvSpPr>
          <p:cNvPr id="252" name="Google Shape;2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g7aa7755211_0_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Backend</a:t>
            </a:r>
            <a:r>
              <a:rPr b="1" lang="en-US"/>
              <a:t> Tests (1 of 4)</a:t>
            </a:r>
            <a:endParaRPr b="1"/>
          </a:p>
        </p:txBody>
      </p:sp>
      <p:graphicFrame>
        <p:nvGraphicFramePr>
          <p:cNvPr id="258" name="Google Shape;258;g7aa7755211_0_32"/>
          <p:cNvGraphicFramePr/>
          <p:nvPr/>
        </p:nvGraphicFramePr>
        <p:xfrm>
          <a:off x="567875" y="1434300"/>
          <a:ext cx="3000000" cy="3000000"/>
        </p:xfrm>
        <a:graphic>
          <a:graphicData uri="http://schemas.openxmlformats.org/drawingml/2006/table">
            <a:tbl>
              <a:tblPr>
                <a:noFill/>
                <a:tableStyleId>{2FFDD334-E91D-4855-9D6C-61BA0B703A1B}</a:tableStyleId>
              </a:tblPr>
              <a:tblGrid>
                <a:gridCol w="968900"/>
                <a:gridCol w="1287425"/>
                <a:gridCol w="3526550"/>
                <a:gridCol w="1118750"/>
                <a:gridCol w="1106625"/>
              </a:tblGrid>
              <a:tr h="374775">
                <a:tc>
                  <a:txBody>
                    <a:bodyPr/>
                    <a:lstStyle/>
                    <a:p>
                      <a:pPr indent="0" lvl="0" marL="0" rtl="0" algn="ctr">
                        <a:spcBef>
                          <a:spcPts val="0"/>
                        </a:spcBef>
                        <a:spcAft>
                          <a:spcPts val="0"/>
                        </a:spcAft>
                        <a:buNone/>
                      </a:pPr>
                      <a:r>
                        <a:rPr lang="en-US"/>
                        <a:t>ID</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Category</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Description</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Pass/Fail?</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Date</a:t>
                      </a:r>
                      <a:endParaRPr/>
                    </a:p>
                  </a:txBody>
                  <a:tcPr marT="91425" marB="91425" marR="91425" marL="91425">
                    <a:solidFill>
                      <a:srgbClr val="CCCCCC"/>
                    </a:solidFill>
                  </a:tcPr>
                </a:tc>
              </a:tr>
              <a:tr h="600325">
                <a:tc>
                  <a:txBody>
                    <a:bodyPr/>
                    <a:lstStyle/>
                    <a:p>
                      <a:pPr indent="0" lvl="0" marL="0" rtl="0" algn="ctr">
                        <a:spcBef>
                          <a:spcPts val="0"/>
                        </a:spcBef>
                        <a:spcAft>
                          <a:spcPts val="0"/>
                        </a:spcAft>
                        <a:buNone/>
                      </a:pPr>
                      <a:r>
                        <a:rPr lang="en-US"/>
                        <a:t>FPWA-B1</a:t>
                      </a:r>
                      <a:endParaRPr/>
                    </a:p>
                  </a:txBody>
                  <a:tcPr marT="91425" marB="91425" marR="91425" marL="91425"/>
                </a:tc>
                <a:tc>
                  <a:txBody>
                    <a:bodyPr/>
                    <a:lstStyle/>
                    <a:p>
                      <a:pPr indent="0" lvl="0" marL="0" rtl="0" algn="ctr">
                        <a:spcBef>
                          <a:spcPts val="0"/>
                        </a:spcBef>
                        <a:spcAft>
                          <a:spcPts val="0"/>
                        </a:spcAft>
                        <a:buNone/>
                      </a:pPr>
                      <a:r>
                        <a:rPr lang="en-US"/>
                        <a:t>Input/Output</a:t>
                      </a:r>
                      <a:endParaRPr/>
                    </a:p>
                  </a:txBody>
                  <a:tcPr marT="91425" marB="91425" marR="91425" marL="91425"/>
                </a:tc>
                <a:tc>
                  <a:txBody>
                    <a:bodyPr/>
                    <a:lstStyle/>
                    <a:p>
                      <a:pPr indent="0" lvl="0" marL="0" rtl="0" algn="l">
                        <a:spcBef>
                          <a:spcPts val="0"/>
                        </a:spcBef>
                        <a:spcAft>
                          <a:spcPts val="0"/>
                        </a:spcAft>
                        <a:buNone/>
                      </a:pPr>
                      <a:r>
                        <a:rPr lang="en-US"/>
                        <a:t>Attempting to load a voter file object which does not exist should result in no clusters, even if no volunteers are supplied.</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r h="600325">
                <a:tc>
                  <a:txBody>
                    <a:bodyPr/>
                    <a:lstStyle/>
                    <a:p>
                      <a:pPr indent="0" lvl="0" marL="0" rtl="0" algn="ctr">
                        <a:spcBef>
                          <a:spcPts val="0"/>
                        </a:spcBef>
                        <a:spcAft>
                          <a:spcPts val="0"/>
                        </a:spcAft>
                        <a:buNone/>
                      </a:pPr>
                      <a:r>
                        <a:rPr lang="en-US"/>
                        <a:t>FPWA-B2</a:t>
                      </a:r>
                      <a:endParaRPr/>
                    </a:p>
                  </a:txBody>
                  <a:tcPr marT="91425" marB="91425" marR="91425" marL="91425"/>
                </a:tc>
                <a:tc>
                  <a:txBody>
                    <a:bodyPr/>
                    <a:lstStyle/>
                    <a:p>
                      <a:pPr indent="0" lvl="0" marL="0" rtl="0" algn="ctr">
                        <a:spcBef>
                          <a:spcPts val="0"/>
                        </a:spcBef>
                        <a:spcAft>
                          <a:spcPts val="0"/>
                        </a:spcAft>
                        <a:buNone/>
                      </a:pPr>
                      <a:r>
                        <a:rPr lang="en-US"/>
                        <a:t>Input/Output</a:t>
                      </a:r>
                      <a:endParaRPr/>
                    </a:p>
                  </a:txBody>
                  <a:tcPr marT="91425" marB="91425" marR="91425" marL="91425"/>
                </a:tc>
                <a:tc>
                  <a:txBody>
                    <a:bodyPr/>
                    <a:lstStyle/>
                    <a:p>
                      <a:pPr indent="0" lvl="0" marL="0" rtl="0" algn="l">
                        <a:spcBef>
                          <a:spcPts val="0"/>
                        </a:spcBef>
                        <a:spcAft>
                          <a:spcPts val="0"/>
                        </a:spcAft>
                        <a:buNone/>
                      </a:pPr>
                      <a:r>
                        <a:rPr lang="en-US"/>
                        <a:t>Attempting to load a voter file which does not exist should result in no clusters, even if some volunteers are supplied.</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r h="600325">
                <a:tc>
                  <a:txBody>
                    <a:bodyPr/>
                    <a:lstStyle/>
                    <a:p>
                      <a:pPr indent="0" lvl="0" marL="0" rtl="0" algn="ctr">
                        <a:spcBef>
                          <a:spcPts val="0"/>
                        </a:spcBef>
                        <a:spcAft>
                          <a:spcPts val="0"/>
                        </a:spcAft>
                        <a:buNone/>
                      </a:pPr>
                      <a:r>
                        <a:rPr lang="en-US"/>
                        <a:t>FPWA-B3</a:t>
                      </a:r>
                      <a:endParaRPr/>
                    </a:p>
                  </a:txBody>
                  <a:tcPr marT="91425" marB="91425" marR="91425" marL="91425"/>
                </a:tc>
                <a:tc>
                  <a:txBody>
                    <a:bodyPr/>
                    <a:lstStyle/>
                    <a:p>
                      <a:pPr indent="0" lvl="0" marL="0" rtl="0" algn="ctr">
                        <a:spcBef>
                          <a:spcPts val="0"/>
                        </a:spcBef>
                        <a:spcAft>
                          <a:spcPts val="0"/>
                        </a:spcAft>
                        <a:buNone/>
                      </a:pPr>
                      <a:r>
                        <a:rPr lang="en-US"/>
                        <a:t>Input/Output</a:t>
                      </a:r>
                      <a:endParaRPr/>
                    </a:p>
                  </a:txBody>
                  <a:tcPr marT="91425" marB="91425" marR="91425" marL="91425"/>
                </a:tc>
                <a:tc>
                  <a:txBody>
                    <a:bodyPr/>
                    <a:lstStyle/>
                    <a:p>
                      <a:pPr indent="0" lvl="0" marL="0" rtl="0" algn="l">
                        <a:spcBef>
                          <a:spcPts val="0"/>
                        </a:spcBef>
                        <a:spcAft>
                          <a:spcPts val="0"/>
                        </a:spcAft>
                        <a:buNone/>
                      </a:pPr>
                      <a:r>
                        <a:rPr lang="en-US"/>
                        <a:t>Attempting to load a corrupt voter file should result in error, even if no volunteers are supplied.</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bl>
          </a:graphicData>
        </a:graphic>
      </p:graphicFrame>
      <p:sp>
        <p:nvSpPr>
          <p:cNvPr id="259" name="Google Shape;259;g7aa7755211_0_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g7aa7755211_0_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Backend Tests (2 of 4)</a:t>
            </a:r>
            <a:endParaRPr b="1"/>
          </a:p>
        </p:txBody>
      </p:sp>
      <p:graphicFrame>
        <p:nvGraphicFramePr>
          <p:cNvPr id="265" name="Google Shape;265;g7aa7755211_0_46"/>
          <p:cNvGraphicFramePr/>
          <p:nvPr/>
        </p:nvGraphicFramePr>
        <p:xfrm>
          <a:off x="454300" y="1489350"/>
          <a:ext cx="3000000" cy="3000000"/>
        </p:xfrm>
        <a:graphic>
          <a:graphicData uri="http://schemas.openxmlformats.org/drawingml/2006/table">
            <a:tbl>
              <a:tblPr>
                <a:noFill/>
                <a:tableStyleId>{2FFDD334-E91D-4855-9D6C-61BA0B703A1B}</a:tableStyleId>
              </a:tblPr>
              <a:tblGrid>
                <a:gridCol w="1026175"/>
                <a:gridCol w="1338225"/>
                <a:gridCol w="3739575"/>
                <a:gridCol w="1034375"/>
                <a:gridCol w="1097050"/>
              </a:tblGrid>
              <a:tr h="372025">
                <a:tc>
                  <a:txBody>
                    <a:bodyPr/>
                    <a:lstStyle/>
                    <a:p>
                      <a:pPr indent="0" lvl="0" marL="0" rtl="0" algn="ctr">
                        <a:spcBef>
                          <a:spcPts val="0"/>
                        </a:spcBef>
                        <a:spcAft>
                          <a:spcPts val="0"/>
                        </a:spcAft>
                        <a:buNone/>
                      </a:pPr>
                      <a:r>
                        <a:rPr lang="en-US"/>
                        <a:t>ID</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Category</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Description</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Pass/Fail?</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Date</a:t>
                      </a:r>
                      <a:endParaRPr/>
                    </a:p>
                  </a:txBody>
                  <a:tcPr marT="91425" marB="91425" marR="91425" marL="91425">
                    <a:solidFill>
                      <a:srgbClr val="CCCCCC"/>
                    </a:solidFill>
                  </a:tcPr>
                </a:tc>
              </a:tr>
              <a:tr h="690975">
                <a:tc>
                  <a:txBody>
                    <a:bodyPr/>
                    <a:lstStyle/>
                    <a:p>
                      <a:pPr indent="0" lvl="0" marL="0" rtl="0" algn="ctr">
                        <a:spcBef>
                          <a:spcPts val="0"/>
                        </a:spcBef>
                        <a:spcAft>
                          <a:spcPts val="0"/>
                        </a:spcAft>
                        <a:buNone/>
                      </a:pPr>
                      <a:r>
                        <a:rPr lang="en-US"/>
                        <a:t>FPWA-B4</a:t>
                      </a:r>
                      <a:endParaRPr/>
                    </a:p>
                  </a:txBody>
                  <a:tcPr marT="91425" marB="91425" marR="91425" marL="91425"/>
                </a:tc>
                <a:tc>
                  <a:txBody>
                    <a:bodyPr/>
                    <a:lstStyle/>
                    <a:p>
                      <a:pPr indent="0" lvl="0" marL="0" rtl="0" algn="ctr">
                        <a:spcBef>
                          <a:spcPts val="0"/>
                        </a:spcBef>
                        <a:spcAft>
                          <a:spcPts val="0"/>
                        </a:spcAft>
                        <a:buNone/>
                      </a:pPr>
                      <a:r>
                        <a:rPr lang="en-US"/>
                        <a:t>Input/Output</a:t>
                      </a:r>
                      <a:endParaRPr/>
                    </a:p>
                  </a:txBody>
                  <a:tcPr marT="91425" marB="91425" marR="91425" marL="91425"/>
                </a:tc>
                <a:tc>
                  <a:txBody>
                    <a:bodyPr/>
                    <a:lstStyle/>
                    <a:p>
                      <a:pPr indent="0" lvl="0" marL="0" rtl="0" algn="l">
                        <a:spcBef>
                          <a:spcPts val="0"/>
                        </a:spcBef>
                        <a:spcAft>
                          <a:spcPts val="0"/>
                        </a:spcAft>
                        <a:buNone/>
                      </a:pPr>
                      <a:r>
                        <a:rPr lang="en-US"/>
                        <a:t>Attempting to load a corrupt voter file should result in error, even if some volunteers were supplied.</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r h="690975">
                <a:tc>
                  <a:txBody>
                    <a:bodyPr/>
                    <a:lstStyle/>
                    <a:p>
                      <a:pPr indent="0" lvl="0" marL="0" rtl="0" algn="ctr">
                        <a:spcBef>
                          <a:spcPts val="0"/>
                        </a:spcBef>
                        <a:spcAft>
                          <a:spcPts val="0"/>
                        </a:spcAft>
                        <a:buNone/>
                      </a:pPr>
                      <a:r>
                        <a:rPr lang="en-US"/>
                        <a:t>FPWA-B5</a:t>
                      </a:r>
                      <a:endParaRPr/>
                    </a:p>
                  </a:txBody>
                  <a:tcPr marT="91425" marB="91425" marR="91425" marL="91425"/>
                </a:tc>
                <a:tc>
                  <a:txBody>
                    <a:bodyPr/>
                    <a:lstStyle/>
                    <a:p>
                      <a:pPr indent="0" lvl="0" marL="0" rtl="0" algn="ctr">
                        <a:spcBef>
                          <a:spcPts val="0"/>
                        </a:spcBef>
                        <a:spcAft>
                          <a:spcPts val="0"/>
                        </a:spcAft>
                        <a:buNone/>
                      </a:pPr>
                      <a:r>
                        <a:rPr lang="en-US"/>
                        <a:t>Input/Output</a:t>
                      </a:r>
                      <a:endParaRPr/>
                    </a:p>
                  </a:txBody>
                  <a:tcPr marT="91425" marB="91425" marR="91425" marL="91425"/>
                </a:tc>
                <a:tc>
                  <a:txBody>
                    <a:bodyPr/>
                    <a:lstStyle/>
                    <a:p>
                      <a:pPr indent="0" lvl="0" marL="0" rtl="0" algn="l">
                        <a:spcBef>
                          <a:spcPts val="0"/>
                        </a:spcBef>
                        <a:spcAft>
                          <a:spcPts val="0"/>
                        </a:spcAft>
                        <a:buNone/>
                      </a:pPr>
                      <a:r>
                        <a:rPr lang="en-US"/>
                        <a:t>Attempting to load a voter file which does not exist should result in error, even if no volunteers were supplied.</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r h="690975">
                <a:tc>
                  <a:txBody>
                    <a:bodyPr/>
                    <a:lstStyle/>
                    <a:p>
                      <a:pPr indent="0" lvl="0" marL="0" rtl="0" algn="ctr">
                        <a:spcBef>
                          <a:spcPts val="0"/>
                        </a:spcBef>
                        <a:spcAft>
                          <a:spcPts val="0"/>
                        </a:spcAft>
                        <a:buNone/>
                      </a:pPr>
                      <a:r>
                        <a:rPr lang="en-US"/>
                        <a:t>FPWA-B6</a:t>
                      </a:r>
                      <a:endParaRPr/>
                    </a:p>
                  </a:txBody>
                  <a:tcPr marT="91425" marB="91425" marR="91425" marL="91425"/>
                </a:tc>
                <a:tc>
                  <a:txBody>
                    <a:bodyPr/>
                    <a:lstStyle/>
                    <a:p>
                      <a:pPr indent="0" lvl="0" marL="0" rtl="0" algn="ctr">
                        <a:spcBef>
                          <a:spcPts val="0"/>
                        </a:spcBef>
                        <a:spcAft>
                          <a:spcPts val="0"/>
                        </a:spcAft>
                        <a:buNone/>
                      </a:pPr>
                      <a:r>
                        <a:rPr lang="en-US"/>
                        <a:t>Input/Output</a:t>
                      </a:r>
                      <a:endParaRPr/>
                    </a:p>
                  </a:txBody>
                  <a:tcPr marT="91425" marB="91425" marR="91425" marL="91425"/>
                </a:tc>
                <a:tc>
                  <a:txBody>
                    <a:bodyPr/>
                    <a:lstStyle/>
                    <a:p>
                      <a:pPr indent="0" lvl="0" marL="0" rtl="0" algn="l">
                        <a:spcBef>
                          <a:spcPts val="0"/>
                        </a:spcBef>
                        <a:spcAft>
                          <a:spcPts val="0"/>
                        </a:spcAft>
                        <a:buNone/>
                      </a:pPr>
                      <a:r>
                        <a:rPr lang="en-US"/>
                        <a:t>Attempting to load a voter file which does not exist should result in error, even if some volunteers were supplied.</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bl>
          </a:graphicData>
        </a:graphic>
      </p:graphicFrame>
      <p:sp>
        <p:nvSpPr>
          <p:cNvPr id="266" name="Google Shape;266;g7aa7755211_0_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g7aa7755211_0_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Backend Tests (3 of 4)</a:t>
            </a:r>
            <a:endParaRPr b="1"/>
          </a:p>
        </p:txBody>
      </p:sp>
      <p:graphicFrame>
        <p:nvGraphicFramePr>
          <p:cNvPr id="272" name="Google Shape;272;g7aa7755211_0_51"/>
          <p:cNvGraphicFramePr/>
          <p:nvPr/>
        </p:nvGraphicFramePr>
        <p:xfrm>
          <a:off x="421175" y="1294625"/>
          <a:ext cx="3000000" cy="3000000"/>
        </p:xfrm>
        <a:graphic>
          <a:graphicData uri="http://schemas.openxmlformats.org/drawingml/2006/table">
            <a:tbl>
              <a:tblPr>
                <a:noFill/>
                <a:tableStyleId>{2FFDD334-E91D-4855-9D6C-61BA0B703A1B}</a:tableStyleId>
              </a:tblPr>
              <a:tblGrid>
                <a:gridCol w="1117900"/>
                <a:gridCol w="1117900"/>
                <a:gridCol w="3413675"/>
                <a:gridCol w="1279275"/>
                <a:gridCol w="1395900"/>
              </a:tblGrid>
              <a:tr h="389600">
                <a:tc>
                  <a:txBody>
                    <a:bodyPr/>
                    <a:lstStyle/>
                    <a:p>
                      <a:pPr indent="0" lvl="0" marL="0" rtl="0" algn="ctr">
                        <a:spcBef>
                          <a:spcPts val="0"/>
                        </a:spcBef>
                        <a:spcAft>
                          <a:spcPts val="0"/>
                        </a:spcAft>
                        <a:buNone/>
                      </a:pPr>
                      <a:r>
                        <a:rPr lang="en-US"/>
                        <a:t>ID</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Category</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Description</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Pass/Fail?</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Date</a:t>
                      </a:r>
                      <a:endParaRPr/>
                    </a:p>
                  </a:txBody>
                  <a:tcPr marT="91425" marB="91425" marR="91425" marL="91425">
                    <a:solidFill>
                      <a:srgbClr val="CCCCCC"/>
                    </a:solidFill>
                  </a:tcPr>
                </a:tc>
              </a:tr>
              <a:tr h="843000">
                <a:tc>
                  <a:txBody>
                    <a:bodyPr/>
                    <a:lstStyle/>
                    <a:p>
                      <a:pPr indent="0" lvl="0" marL="0" rtl="0" algn="ctr">
                        <a:spcBef>
                          <a:spcPts val="0"/>
                        </a:spcBef>
                        <a:spcAft>
                          <a:spcPts val="0"/>
                        </a:spcAft>
                        <a:buNone/>
                      </a:pPr>
                      <a:r>
                        <a:rPr lang="en-US"/>
                        <a:t>FPWA-B7</a:t>
                      </a:r>
                      <a:endParaRPr/>
                    </a:p>
                  </a:txBody>
                  <a:tcPr marT="91425" marB="91425" marR="91425" marL="91425"/>
                </a:tc>
                <a:tc>
                  <a:txBody>
                    <a:bodyPr/>
                    <a:lstStyle/>
                    <a:p>
                      <a:pPr indent="0" lvl="0" marL="0" rtl="0" algn="ctr">
                        <a:spcBef>
                          <a:spcPts val="0"/>
                        </a:spcBef>
                        <a:spcAft>
                          <a:spcPts val="0"/>
                        </a:spcAft>
                        <a:buNone/>
                      </a:pPr>
                      <a:r>
                        <a:rPr lang="en-US"/>
                        <a:t>Volunteer Validation</a:t>
                      </a:r>
                      <a:endParaRPr/>
                    </a:p>
                  </a:txBody>
                  <a:tcPr marT="91425" marB="91425" marR="91425" marL="91425"/>
                </a:tc>
                <a:tc>
                  <a:txBody>
                    <a:bodyPr/>
                    <a:lstStyle/>
                    <a:p>
                      <a:pPr indent="0" lvl="0" marL="0" rtl="0" algn="l">
                        <a:spcBef>
                          <a:spcPts val="0"/>
                        </a:spcBef>
                        <a:spcAft>
                          <a:spcPts val="0"/>
                        </a:spcAft>
                        <a:buNone/>
                      </a:pPr>
                      <a:r>
                        <a:rPr lang="en-US"/>
                        <a:t>Regardless of the number of voters, no clusters should be returned if no volunteers are available.</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r h="843000">
                <a:tc>
                  <a:txBody>
                    <a:bodyPr/>
                    <a:lstStyle/>
                    <a:p>
                      <a:pPr indent="0" lvl="0" marL="0" rtl="0" algn="ctr">
                        <a:spcBef>
                          <a:spcPts val="0"/>
                        </a:spcBef>
                        <a:spcAft>
                          <a:spcPts val="0"/>
                        </a:spcAft>
                        <a:buNone/>
                      </a:pPr>
                      <a:r>
                        <a:rPr lang="en-US"/>
                        <a:t>FPWA-B8</a:t>
                      </a:r>
                      <a:endParaRPr/>
                    </a:p>
                  </a:txBody>
                  <a:tcPr marT="91425" marB="91425" marR="91425" marL="91425"/>
                </a:tc>
                <a:tc>
                  <a:txBody>
                    <a:bodyPr/>
                    <a:lstStyle/>
                    <a:p>
                      <a:pPr indent="0" lvl="0" marL="0" rtl="0" algn="ctr">
                        <a:spcBef>
                          <a:spcPts val="0"/>
                        </a:spcBef>
                        <a:spcAft>
                          <a:spcPts val="0"/>
                        </a:spcAft>
                        <a:buNone/>
                      </a:pPr>
                      <a:r>
                        <a:rPr lang="en-US"/>
                        <a:t>Cluster Creation</a:t>
                      </a:r>
                      <a:endParaRPr/>
                    </a:p>
                  </a:txBody>
                  <a:tcPr marT="91425" marB="91425" marR="91425" marL="91425"/>
                </a:tc>
                <a:tc>
                  <a:txBody>
                    <a:bodyPr/>
                    <a:lstStyle/>
                    <a:p>
                      <a:pPr indent="0" lvl="0" marL="0" rtl="0" algn="l">
                        <a:spcBef>
                          <a:spcPts val="0"/>
                        </a:spcBef>
                        <a:spcAft>
                          <a:spcPts val="0"/>
                        </a:spcAft>
                        <a:buNone/>
                      </a:pPr>
                      <a:r>
                        <a:rPr lang="en-US"/>
                        <a:t>Processing a file of fifteen voters with some volunteers specified shall return as many clusters as there are volunteers.</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r h="843000">
                <a:tc>
                  <a:txBody>
                    <a:bodyPr/>
                    <a:lstStyle/>
                    <a:p>
                      <a:pPr indent="0" lvl="0" marL="0" rtl="0" algn="ctr">
                        <a:spcBef>
                          <a:spcPts val="0"/>
                        </a:spcBef>
                        <a:spcAft>
                          <a:spcPts val="0"/>
                        </a:spcAft>
                        <a:buNone/>
                      </a:pPr>
                      <a:r>
                        <a:rPr lang="en-US"/>
                        <a:t>FPWA-B9</a:t>
                      </a:r>
                      <a:endParaRPr/>
                    </a:p>
                  </a:txBody>
                  <a:tcPr marT="91425" marB="91425" marR="91425" marL="91425"/>
                </a:tc>
                <a:tc>
                  <a:txBody>
                    <a:bodyPr/>
                    <a:lstStyle/>
                    <a:p>
                      <a:pPr indent="0" lvl="0" marL="0" rtl="0" algn="ctr">
                        <a:spcBef>
                          <a:spcPts val="0"/>
                        </a:spcBef>
                        <a:spcAft>
                          <a:spcPts val="0"/>
                        </a:spcAft>
                        <a:buNone/>
                      </a:pPr>
                      <a:r>
                        <a:rPr lang="en-US"/>
                        <a:t>Centroid Retrieval</a:t>
                      </a:r>
                      <a:endParaRPr/>
                    </a:p>
                  </a:txBody>
                  <a:tcPr marT="91425" marB="91425" marR="91425" marL="91425"/>
                </a:tc>
                <a:tc>
                  <a:txBody>
                    <a:bodyPr/>
                    <a:lstStyle/>
                    <a:p>
                      <a:pPr indent="0" lvl="0" marL="0" rtl="0" algn="l">
                        <a:spcBef>
                          <a:spcPts val="0"/>
                        </a:spcBef>
                        <a:spcAft>
                          <a:spcPts val="0"/>
                        </a:spcAft>
                        <a:buNone/>
                      </a:pPr>
                      <a:r>
                        <a:rPr lang="en-US"/>
                        <a:t>Attempting to retrieve centroids from valid clusters shall return those centroids.</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bl>
          </a:graphicData>
        </a:graphic>
      </p:graphicFrame>
      <p:sp>
        <p:nvSpPr>
          <p:cNvPr id="273" name="Google Shape;273;g7aa7755211_0_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g7aa7755211_0_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Backend Tests (4 of 4)</a:t>
            </a:r>
            <a:endParaRPr b="1"/>
          </a:p>
        </p:txBody>
      </p:sp>
      <p:graphicFrame>
        <p:nvGraphicFramePr>
          <p:cNvPr id="279" name="Google Shape;279;g7aa7755211_0_56"/>
          <p:cNvGraphicFramePr/>
          <p:nvPr/>
        </p:nvGraphicFramePr>
        <p:xfrm>
          <a:off x="421175" y="2008550"/>
          <a:ext cx="3000000" cy="3000000"/>
        </p:xfrm>
        <a:graphic>
          <a:graphicData uri="http://schemas.openxmlformats.org/drawingml/2006/table">
            <a:tbl>
              <a:tblPr>
                <a:noFill/>
                <a:tableStyleId>{2FFDD334-E91D-4855-9D6C-61BA0B703A1B}</a:tableStyleId>
              </a:tblPr>
              <a:tblGrid>
                <a:gridCol w="1149850"/>
                <a:gridCol w="2174850"/>
                <a:gridCol w="2831975"/>
                <a:gridCol w="1162725"/>
                <a:gridCol w="1091700"/>
              </a:tblGrid>
              <a:tr h="389600">
                <a:tc>
                  <a:txBody>
                    <a:bodyPr/>
                    <a:lstStyle/>
                    <a:p>
                      <a:pPr indent="0" lvl="0" marL="0" rtl="0" algn="ctr">
                        <a:spcBef>
                          <a:spcPts val="0"/>
                        </a:spcBef>
                        <a:spcAft>
                          <a:spcPts val="0"/>
                        </a:spcAft>
                        <a:buNone/>
                      </a:pPr>
                      <a:r>
                        <a:rPr lang="en-US"/>
                        <a:t>ID</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Category</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Description</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Pass/Fail?</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Date</a:t>
                      </a:r>
                      <a:endParaRPr/>
                    </a:p>
                  </a:txBody>
                  <a:tcPr marT="91425" marB="91425" marR="91425" marL="91425">
                    <a:solidFill>
                      <a:srgbClr val="CCCCCC"/>
                    </a:solidFill>
                  </a:tcPr>
                </a:tc>
              </a:tr>
              <a:tr h="843000">
                <a:tc>
                  <a:txBody>
                    <a:bodyPr/>
                    <a:lstStyle/>
                    <a:p>
                      <a:pPr indent="0" lvl="0" marL="0" rtl="0" algn="ctr">
                        <a:spcBef>
                          <a:spcPts val="0"/>
                        </a:spcBef>
                        <a:spcAft>
                          <a:spcPts val="0"/>
                        </a:spcAft>
                        <a:buNone/>
                      </a:pPr>
                      <a:r>
                        <a:rPr lang="en-US"/>
                        <a:t>FPWA-B10</a:t>
                      </a:r>
                      <a:endParaRPr/>
                    </a:p>
                  </a:txBody>
                  <a:tcPr marT="91425" marB="91425" marR="91425" marL="91425"/>
                </a:tc>
                <a:tc>
                  <a:txBody>
                    <a:bodyPr/>
                    <a:lstStyle/>
                    <a:p>
                      <a:pPr indent="0" lvl="0" marL="0" rtl="0" algn="ctr">
                        <a:spcBef>
                          <a:spcPts val="0"/>
                        </a:spcBef>
                        <a:spcAft>
                          <a:spcPts val="0"/>
                        </a:spcAft>
                        <a:buNone/>
                      </a:pPr>
                      <a:r>
                        <a:rPr lang="en-US"/>
                        <a:t>Centroid Retrieval</a:t>
                      </a:r>
                      <a:endParaRPr/>
                    </a:p>
                  </a:txBody>
                  <a:tcPr marT="91425" marB="91425" marR="91425" marL="91425"/>
                </a:tc>
                <a:tc>
                  <a:txBody>
                    <a:bodyPr/>
                    <a:lstStyle/>
                    <a:p>
                      <a:pPr indent="0" lvl="0" marL="0" rtl="0" algn="l">
                        <a:spcBef>
                          <a:spcPts val="0"/>
                        </a:spcBef>
                        <a:spcAft>
                          <a:spcPts val="0"/>
                        </a:spcAft>
                        <a:buNone/>
                      </a:pPr>
                      <a:r>
                        <a:rPr lang="en-US"/>
                        <a:t>Attempting to retrieve centroids from corrupt clusters shall return no centroids.</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bl>
          </a:graphicData>
        </a:graphic>
      </p:graphicFrame>
      <p:sp>
        <p:nvSpPr>
          <p:cNvPr id="280" name="Google Shape;280;g7aa7755211_0_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g7aa7755211_0_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Frontend Tests (1 of 4)</a:t>
            </a:r>
            <a:endParaRPr b="1"/>
          </a:p>
        </p:txBody>
      </p:sp>
      <p:graphicFrame>
        <p:nvGraphicFramePr>
          <p:cNvPr id="286" name="Google Shape;286;g7aa7755211_0_6"/>
          <p:cNvGraphicFramePr/>
          <p:nvPr/>
        </p:nvGraphicFramePr>
        <p:xfrm>
          <a:off x="366450" y="1615950"/>
          <a:ext cx="3000000" cy="3000000"/>
        </p:xfrm>
        <a:graphic>
          <a:graphicData uri="http://schemas.openxmlformats.org/drawingml/2006/table">
            <a:tbl>
              <a:tblPr>
                <a:noFill/>
                <a:tableStyleId>{2FFDD334-E91D-4855-9D6C-61BA0B703A1B}</a:tableStyleId>
              </a:tblPr>
              <a:tblGrid>
                <a:gridCol w="987425"/>
                <a:gridCol w="1993875"/>
                <a:gridCol w="3267550"/>
                <a:gridCol w="1061000"/>
                <a:gridCol w="1101275"/>
              </a:tblGrid>
              <a:tr h="389600">
                <a:tc>
                  <a:txBody>
                    <a:bodyPr/>
                    <a:lstStyle/>
                    <a:p>
                      <a:pPr indent="0" lvl="0" marL="0" rtl="0" algn="ctr">
                        <a:spcBef>
                          <a:spcPts val="0"/>
                        </a:spcBef>
                        <a:spcAft>
                          <a:spcPts val="0"/>
                        </a:spcAft>
                        <a:buNone/>
                      </a:pPr>
                      <a:r>
                        <a:rPr lang="en-US"/>
                        <a:t>ID</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Category</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Description</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Pass/Fail?</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Date</a:t>
                      </a:r>
                      <a:endParaRPr/>
                    </a:p>
                  </a:txBody>
                  <a:tcPr marT="91425" marB="91425" marR="91425" marL="91425">
                    <a:solidFill>
                      <a:srgbClr val="CCCCCC"/>
                    </a:solidFill>
                  </a:tcPr>
                </a:tc>
              </a:tr>
              <a:tr h="615850">
                <a:tc>
                  <a:txBody>
                    <a:bodyPr/>
                    <a:lstStyle/>
                    <a:p>
                      <a:pPr indent="0" lvl="0" marL="0" rtl="0" algn="ctr">
                        <a:spcBef>
                          <a:spcPts val="0"/>
                        </a:spcBef>
                        <a:spcAft>
                          <a:spcPts val="0"/>
                        </a:spcAft>
                        <a:buNone/>
                      </a:pPr>
                      <a:r>
                        <a:rPr lang="en-US"/>
                        <a:t>FPWA-F1</a:t>
                      </a:r>
                      <a:endParaRPr/>
                    </a:p>
                  </a:txBody>
                  <a:tcPr marT="91425" marB="91425" marR="91425" marL="91425"/>
                </a:tc>
                <a:tc>
                  <a:txBody>
                    <a:bodyPr/>
                    <a:lstStyle/>
                    <a:p>
                      <a:pPr indent="0" lvl="0" marL="0" rtl="0" algn="ctr">
                        <a:spcBef>
                          <a:spcPts val="0"/>
                        </a:spcBef>
                        <a:spcAft>
                          <a:spcPts val="0"/>
                        </a:spcAft>
                        <a:buNone/>
                      </a:pPr>
                      <a:r>
                        <a:rPr lang="en-US"/>
                        <a:t>Webpage Appearance</a:t>
                      </a:r>
                      <a:endParaRPr/>
                    </a:p>
                  </a:txBody>
                  <a:tcPr marT="91425" marB="91425" marR="91425" marL="91425"/>
                </a:tc>
                <a:tc>
                  <a:txBody>
                    <a:bodyPr/>
                    <a:lstStyle/>
                    <a:p>
                      <a:pPr indent="0" lvl="0" marL="0" rtl="0" algn="l">
                        <a:spcBef>
                          <a:spcPts val="0"/>
                        </a:spcBef>
                        <a:spcAft>
                          <a:spcPts val="0"/>
                        </a:spcAft>
                        <a:buNone/>
                      </a:pPr>
                      <a:r>
                        <a:rPr lang="en-US"/>
                        <a:t>Ensures that the page title being rendered to the end user is as expected.</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l">
                        <a:spcBef>
                          <a:spcPts val="0"/>
                        </a:spcBef>
                        <a:spcAft>
                          <a:spcPts val="0"/>
                        </a:spcAft>
                        <a:buNone/>
                      </a:pPr>
                      <a:r>
                        <a:rPr lang="en-US"/>
                        <a:t>12/06/2019</a:t>
                      </a:r>
                      <a:endParaRPr/>
                    </a:p>
                  </a:txBody>
                  <a:tcPr marT="91425" marB="91425" marR="91425" marL="91425"/>
                </a:tc>
              </a:tr>
              <a:tr h="615850">
                <a:tc>
                  <a:txBody>
                    <a:bodyPr/>
                    <a:lstStyle/>
                    <a:p>
                      <a:pPr indent="0" lvl="0" marL="0" rtl="0" algn="ctr">
                        <a:spcBef>
                          <a:spcPts val="0"/>
                        </a:spcBef>
                        <a:spcAft>
                          <a:spcPts val="0"/>
                        </a:spcAft>
                        <a:buNone/>
                      </a:pPr>
                      <a:r>
                        <a:rPr lang="en-US"/>
                        <a:t>FPWA-F2</a:t>
                      </a:r>
                      <a:endParaRPr/>
                    </a:p>
                  </a:txBody>
                  <a:tcPr marT="91425" marB="91425" marR="91425" marL="91425"/>
                </a:tc>
                <a:tc>
                  <a:txBody>
                    <a:bodyPr/>
                    <a:lstStyle/>
                    <a:p>
                      <a:pPr indent="0" lvl="0" marL="0" rtl="0" algn="ctr">
                        <a:spcBef>
                          <a:spcPts val="0"/>
                        </a:spcBef>
                        <a:spcAft>
                          <a:spcPts val="0"/>
                        </a:spcAft>
                        <a:buNone/>
                      </a:pPr>
                      <a:r>
                        <a:rPr lang="en-US"/>
                        <a:t>Volunteer List</a:t>
                      </a:r>
                      <a:endParaRPr/>
                    </a:p>
                  </a:txBody>
                  <a:tcPr marT="91425" marB="91425" marR="91425" marL="91425"/>
                </a:tc>
                <a:tc>
                  <a:txBody>
                    <a:bodyPr/>
                    <a:lstStyle/>
                    <a:p>
                      <a:pPr indent="0" lvl="0" marL="0" rtl="0" algn="l">
                        <a:spcBef>
                          <a:spcPts val="0"/>
                        </a:spcBef>
                        <a:spcAft>
                          <a:spcPts val="0"/>
                        </a:spcAft>
                        <a:buNone/>
                      </a:pPr>
                      <a:r>
                        <a:rPr lang="en-US"/>
                        <a:t>Ensures that users can add a single new volunteer to the list of volunteers.</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l">
                        <a:spcBef>
                          <a:spcPts val="0"/>
                        </a:spcBef>
                        <a:spcAft>
                          <a:spcPts val="0"/>
                        </a:spcAft>
                        <a:buNone/>
                      </a:pPr>
                      <a:r>
                        <a:rPr lang="en-US"/>
                        <a:t>12/06/2019</a:t>
                      </a:r>
                      <a:endParaRPr/>
                    </a:p>
                  </a:txBody>
                  <a:tcPr marT="91425" marB="91425" marR="91425" marL="91425"/>
                </a:tc>
              </a:tr>
              <a:tr h="648300">
                <a:tc>
                  <a:txBody>
                    <a:bodyPr/>
                    <a:lstStyle/>
                    <a:p>
                      <a:pPr indent="0" lvl="0" marL="0" rtl="0" algn="ctr">
                        <a:spcBef>
                          <a:spcPts val="0"/>
                        </a:spcBef>
                        <a:spcAft>
                          <a:spcPts val="0"/>
                        </a:spcAft>
                        <a:buNone/>
                      </a:pPr>
                      <a:r>
                        <a:rPr lang="en-US"/>
                        <a:t>FPWA-F3</a:t>
                      </a:r>
                      <a:endParaRPr/>
                    </a:p>
                  </a:txBody>
                  <a:tcPr marT="91425" marB="91425" marR="91425" marL="91425"/>
                </a:tc>
                <a:tc>
                  <a:txBody>
                    <a:bodyPr/>
                    <a:lstStyle/>
                    <a:p>
                      <a:pPr indent="0" lvl="0" marL="0" rtl="0" algn="ctr">
                        <a:spcBef>
                          <a:spcPts val="0"/>
                        </a:spcBef>
                        <a:spcAft>
                          <a:spcPts val="0"/>
                        </a:spcAft>
                        <a:buNone/>
                      </a:pPr>
                      <a:r>
                        <a:rPr lang="en-US"/>
                        <a:t>Volunteer List</a:t>
                      </a:r>
                      <a:endParaRPr/>
                    </a:p>
                  </a:txBody>
                  <a:tcPr marT="91425" marB="91425" marR="91425" marL="91425"/>
                </a:tc>
                <a:tc>
                  <a:txBody>
                    <a:bodyPr/>
                    <a:lstStyle/>
                    <a:p>
                      <a:pPr indent="0" lvl="0" marL="0" rtl="0" algn="l">
                        <a:spcBef>
                          <a:spcPts val="0"/>
                        </a:spcBef>
                        <a:spcAft>
                          <a:spcPts val="0"/>
                        </a:spcAft>
                        <a:buNone/>
                      </a:pPr>
                      <a:r>
                        <a:rPr lang="en-US"/>
                        <a:t>Ensures that more than one volunteer may be added to the list of volunteers.</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l">
                        <a:spcBef>
                          <a:spcPts val="0"/>
                        </a:spcBef>
                        <a:spcAft>
                          <a:spcPts val="0"/>
                        </a:spcAft>
                        <a:buNone/>
                      </a:pPr>
                      <a:r>
                        <a:rPr lang="en-US"/>
                        <a:t>12/06/2019</a:t>
                      </a:r>
                      <a:endParaRPr/>
                    </a:p>
                  </a:txBody>
                  <a:tcPr marT="91425" marB="91425" marR="91425" marL="91425"/>
                </a:tc>
              </a:tr>
            </a:tbl>
          </a:graphicData>
        </a:graphic>
      </p:graphicFrame>
      <p:sp>
        <p:nvSpPr>
          <p:cNvPr id="287" name="Google Shape;287;g7aa7755211_0_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g7aa7755211_0_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Frontend Tests (2 of 4)</a:t>
            </a:r>
            <a:endParaRPr b="1"/>
          </a:p>
        </p:txBody>
      </p:sp>
      <p:graphicFrame>
        <p:nvGraphicFramePr>
          <p:cNvPr id="293" name="Google Shape;293;g7aa7755211_0_17"/>
          <p:cNvGraphicFramePr/>
          <p:nvPr/>
        </p:nvGraphicFramePr>
        <p:xfrm>
          <a:off x="421175" y="1294625"/>
          <a:ext cx="3000000" cy="3000000"/>
        </p:xfrm>
        <a:graphic>
          <a:graphicData uri="http://schemas.openxmlformats.org/drawingml/2006/table">
            <a:tbl>
              <a:tblPr>
                <a:noFill/>
                <a:tableStyleId>{2FFDD334-E91D-4855-9D6C-61BA0B703A1B}</a:tableStyleId>
              </a:tblPr>
              <a:tblGrid>
                <a:gridCol w="1011300"/>
                <a:gridCol w="1465600"/>
                <a:gridCol w="3404625"/>
                <a:gridCol w="1157300"/>
                <a:gridCol w="1262800"/>
              </a:tblGrid>
              <a:tr h="389600">
                <a:tc>
                  <a:txBody>
                    <a:bodyPr/>
                    <a:lstStyle/>
                    <a:p>
                      <a:pPr indent="0" lvl="0" marL="0" rtl="0" algn="ctr">
                        <a:spcBef>
                          <a:spcPts val="0"/>
                        </a:spcBef>
                        <a:spcAft>
                          <a:spcPts val="0"/>
                        </a:spcAft>
                        <a:buNone/>
                      </a:pPr>
                      <a:r>
                        <a:rPr lang="en-US"/>
                        <a:t>ID</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Category</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Description</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Pass/Fail?</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Date</a:t>
                      </a:r>
                      <a:endParaRPr/>
                    </a:p>
                  </a:txBody>
                  <a:tcPr marT="91425" marB="91425" marR="91425" marL="91425">
                    <a:solidFill>
                      <a:srgbClr val="CCCCCC"/>
                    </a:solidFill>
                  </a:tcPr>
                </a:tc>
              </a:tr>
              <a:tr h="843000">
                <a:tc>
                  <a:txBody>
                    <a:bodyPr/>
                    <a:lstStyle/>
                    <a:p>
                      <a:pPr indent="0" lvl="0" marL="0" rtl="0" algn="ctr">
                        <a:spcBef>
                          <a:spcPts val="0"/>
                        </a:spcBef>
                        <a:spcAft>
                          <a:spcPts val="0"/>
                        </a:spcAft>
                        <a:buNone/>
                      </a:pPr>
                      <a:r>
                        <a:rPr lang="en-US"/>
                        <a:t>FPWA-F4</a:t>
                      </a:r>
                      <a:endParaRPr/>
                    </a:p>
                  </a:txBody>
                  <a:tcPr marT="91425" marB="91425" marR="91425" marL="91425"/>
                </a:tc>
                <a:tc>
                  <a:txBody>
                    <a:bodyPr/>
                    <a:lstStyle/>
                    <a:p>
                      <a:pPr indent="0" lvl="0" marL="0" rtl="0" algn="ctr">
                        <a:spcBef>
                          <a:spcPts val="0"/>
                        </a:spcBef>
                        <a:spcAft>
                          <a:spcPts val="0"/>
                        </a:spcAft>
                        <a:buNone/>
                      </a:pPr>
                      <a:r>
                        <a:rPr lang="en-US"/>
                        <a:t>Input Panel</a:t>
                      </a:r>
                      <a:endParaRPr/>
                    </a:p>
                  </a:txBody>
                  <a:tcPr marT="91425" marB="91425" marR="91425" marL="91425"/>
                </a:tc>
                <a:tc>
                  <a:txBody>
                    <a:bodyPr/>
                    <a:lstStyle/>
                    <a:p>
                      <a:pPr indent="0" lvl="0" marL="0" rtl="0" algn="l">
                        <a:spcBef>
                          <a:spcPts val="0"/>
                        </a:spcBef>
                        <a:spcAft>
                          <a:spcPts val="0"/>
                        </a:spcAft>
                        <a:buNone/>
                      </a:pPr>
                      <a:r>
                        <a:rPr lang="en-US"/>
                        <a:t>Ensures that users are able to toggle the volunteer input panel off.</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l">
                        <a:spcBef>
                          <a:spcPts val="0"/>
                        </a:spcBef>
                        <a:spcAft>
                          <a:spcPts val="0"/>
                        </a:spcAft>
                        <a:buNone/>
                      </a:pPr>
                      <a:r>
                        <a:rPr lang="en-US"/>
                        <a:t>12/06/2019</a:t>
                      </a:r>
                      <a:endParaRPr/>
                    </a:p>
                  </a:txBody>
                  <a:tcPr marT="91425" marB="91425" marR="91425" marL="91425"/>
                </a:tc>
              </a:tr>
              <a:tr h="843000">
                <a:tc>
                  <a:txBody>
                    <a:bodyPr/>
                    <a:lstStyle/>
                    <a:p>
                      <a:pPr indent="0" lvl="0" marL="0" rtl="0" algn="ctr">
                        <a:spcBef>
                          <a:spcPts val="0"/>
                        </a:spcBef>
                        <a:spcAft>
                          <a:spcPts val="0"/>
                        </a:spcAft>
                        <a:buNone/>
                      </a:pPr>
                      <a:r>
                        <a:rPr lang="en-US"/>
                        <a:t>FPWA-F5</a:t>
                      </a:r>
                      <a:endParaRPr/>
                    </a:p>
                  </a:txBody>
                  <a:tcPr marT="91425" marB="91425" marR="91425" marL="91425"/>
                </a:tc>
                <a:tc>
                  <a:txBody>
                    <a:bodyPr/>
                    <a:lstStyle/>
                    <a:p>
                      <a:pPr indent="0" lvl="0" marL="0" rtl="0" algn="ctr">
                        <a:spcBef>
                          <a:spcPts val="0"/>
                        </a:spcBef>
                        <a:spcAft>
                          <a:spcPts val="0"/>
                        </a:spcAft>
                        <a:buNone/>
                      </a:pPr>
                      <a:r>
                        <a:rPr lang="en-US"/>
                        <a:t>Input Panel</a:t>
                      </a:r>
                      <a:endParaRPr/>
                    </a:p>
                  </a:txBody>
                  <a:tcPr marT="91425" marB="91425" marR="91425" marL="91425"/>
                </a:tc>
                <a:tc>
                  <a:txBody>
                    <a:bodyPr/>
                    <a:lstStyle/>
                    <a:p>
                      <a:pPr indent="0" lvl="0" marL="0" rtl="0" algn="l">
                        <a:spcBef>
                          <a:spcPts val="0"/>
                        </a:spcBef>
                        <a:spcAft>
                          <a:spcPts val="0"/>
                        </a:spcAft>
                        <a:buNone/>
                      </a:pPr>
                      <a:r>
                        <a:rPr lang="en-US"/>
                        <a:t>Ensures that users who have toggled off the volunteer input panel are able to toggle it back on again.</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l">
                        <a:spcBef>
                          <a:spcPts val="0"/>
                        </a:spcBef>
                        <a:spcAft>
                          <a:spcPts val="0"/>
                        </a:spcAft>
                        <a:buNone/>
                      </a:pPr>
                      <a:r>
                        <a:rPr lang="en-US"/>
                        <a:t>12/06/2019</a:t>
                      </a:r>
                      <a:endParaRPr/>
                    </a:p>
                  </a:txBody>
                  <a:tcPr marT="91425" marB="91425" marR="91425" marL="91425"/>
                </a:tc>
              </a:tr>
              <a:tr h="843000">
                <a:tc>
                  <a:txBody>
                    <a:bodyPr/>
                    <a:lstStyle/>
                    <a:p>
                      <a:pPr indent="0" lvl="0" marL="0" rtl="0" algn="ctr">
                        <a:spcBef>
                          <a:spcPts val="0"/>
                        </a:spcBef>
                        <a:spcAft>
                          <a:spcPts val="0"/>
                        </a:spcAft>
                        <a:buNone/>
                      </a:pPr>
                      <a:r>
                        <a:rPr lang="en-US"/>
                        <a:t>FPWA-F6</a:t>
                      </a:r>
                      <a:endParaRPr/>
                    </a:p>
                  </a:txBody>
                  <a:tcPr marT="91425" marB="91425" marR="91425" marL="91425"/>
                </a:tc>
                <a:tc>
                  <a:txBody>
                    <a:bodyPr/>
                    <a:lstStyle/>
                    <a:p>
                      <a:pPr indent="0" lvl="0" marL="0" rtl="0" algn="ctr">
                        <a:spcBef>
                          <a:spcPts val="0"/>
                        </a:spcBef>
                        <a:spcAft>
                          <a:spcPts val="0"/>
                        </a:spcAft>
                        <a:buNone/>
                      </a:pPr>
                      <a:r>
                        <a:rPr lang="en-US"/>
                        <a:t>Input Panel</a:t>
                      </a:r>
                      <a:endParaRPr/>
                    </a:p>
                  </a:txBody>
                  <a:tcPr marT="91425" marB="91425" marR="91425" marL="91425"/>
                </a:tc>
                <a:tc>
                  <a:txBody>
                    <a:bodyPr/>
                    <a:lstStyle/>
                    <a:p>
                      <a:pPr indent="0" lvl="0" marL="0" rtl="0" algn="l">
                        <a:spcBef>
                          <a:spcPts val="0"/>
                        </a:spcBef>
                        <a:spcAft>
                          <a:spcPts val="0"/>
                        </a:spcAft>
                        <a:buNone/>
                      </a:pPr>
                      <a:r>
                        <a:rPr lang="en-US"/>
                        <a:t>Ensures that users are able to input more volunteers after the panel has been toggled off and on.</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l">
                        <a:spcBef>
                          <a:spcPts val="0"/>
                        </a:spcBef>
                        <a:spcAft>
                          <a:spcPts val="0"/>
                        </a:spcAft>
                        <a:buNone/>
                      </a:pPr>
                      <a:r>
                        <a:rPr lang="en-US"/>
                        <a:t>12/06/2019</a:t>
                      </a:r>
                      <a:endParaRPr/>
                    </a:p>
                  </a:txBody>
                  <a:tcPr marT="91425" marB="91425" marR="91425" marL="91425"/>
                </a:tc>
              </a:tr>
            </a:tbl>
          </a:graphicData>
        </a:graphic>
      </p:graphicFrame>
      <p:sp>
        <p:nvSpPr>
          <p:cNvPr id="294" name="Google Shape;294;g7aa7755211_0_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g7aa7755211_0_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Frontend Tests (3 of 4)</a:t>
            </a:r>
            <a:endParaRPr b="1"/>
          </a:p>
        </p:txBody>
      </p:sp>
      <p:graphicFrame>
        <p:nvGraphicFramePr>
          <p:cNvPr id="300" name="Google Shape;300;g7aa7755211_0_22"/>
          <p:cNvGraphicFramePr/>
          <p:nvPr/>
        </p:nvGraphicFramePr>
        <p:xfrm>
          <a:off x="421175" y="1294625"/>
          <a:ext cx="3000000" cy="3000000"/>
        </p:xfrm>
        <a:graphic>
          <a:graphicData uri="http://schemas.openxmlformats.org/drawingml/2006/table">
            <a:tbl>
              <a:tblPr>
                <a:noFill/>
                <a:tableStyleId>{2FFDD334-E91D-4855-9D6C-61BA0B703A1B}</a:tableStyleId>
              </a:tblPr>
              <a:tblGrid>
                <a:gridCol w="1011300"/>
                <a:gridCol w="1757650"/>
                <a:gridCol w="3112575"/>
                <a:gridCol w="1157300"/>
                <a:gridCol w="1262800"/>
              </a:tblGrid>
              <a:tr h="389600">
                <a:tc>
                  <a:txBody>
                    <a:bodyPr/>
                    <a:lstStyle/>
                    <a:p>
                      <a:pPr indent="0" lvl="0" marL="0" rtl="0" algn="ctr">
                        <a:spcBef>
                          <a:spcPts val="0"/>
                        </a:spcBef>
                        <a:spcAft>
                          <a:spcPts val="0"/>
                        </a:spcAft>
                        <a:buNone/>
                      </a:pPr>
                      <a:r>
                        <a:rPr lang="en-US"/>
                        <a:t>ID</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Category</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Description</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Pass/Fail?</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Date</a:t>
                      </a:r>
                      <a:endParaRPr/>
                    </a:p>
                  </a:txBody>
                  <a:tcPr marT="91425" marB="91425" marR="91425" marL="91425">
                    <a:solidFill>
                      <a:srgbClr val="CCCCCC"/>
                    </a:solidFill>
                  </a:tcPr>
                </a:tc>
              </a:tr>
              <a:tr h="843000">
                <a:tc>
                  <a:txBody>
                    <a:bodyPr/>
                    <a:lstStyle/>
                    <a:p>
                      <a:pPr indent="0" lvl="0" marL="0" rtl="0" algn="ctr">
                        <a:spcBef>
                          <a:spcPts val="0"/>
                        </a:spcBef>
                        <a:spcAft>
                          <a:spcPts val="0"/>
                        </a:spcAft>
                        <a:buNone/>
                      </a:pPr>
                      <a:r>
                        <a:rPr lang="en-US"/>
                        <a:t>FPWA-F7</a:t>
                      </a:r>
                      <a:endParaRPr/>
                    </a:p>
                  </a:txBody>
                  <a:tcPr marT="91425" marB="91425" marR="91425" marL="91425"/>
                </a:tc>
                <a:tc>
                  <a:txBody>
                    <a:bodyPr/>
                    <a:lstStyle/>
                    <a:p>
                      <a:pPr indent="0" lvl="0" marL="0" rtl="0" algn="ctr">
                        <a:spcBef>
                          <a:spcPts val="0"/>
                        </a:spcBef>
                        <a:spcAft>
                          <a:spcPts val="0"/>
                        </a:spcAft>
                        <a:buNone/>
                      </a:pPr>
                      <a:r>
                        <a:rPr lang="en-US"/>
                        <a:t>Voter Card</a:t>
                      </a:r>
                      <a:endParaRPr/>
                    </a:p>
                  </a:txBody>
                  <a:tcPr marT="91425" marB="91425" marR="91425" marL="91425"/>
                </a:tc>
                <a:tc>
                  <a:txBody>
                    <a:bodyPr/>
                    <a:lstStyle/>
                    <a:p>
                      <a:pPr indent="0" lvl="0" marL="0" rtl="0" algn="l">
                        <a:spcBef>
                          <a:spcPts val="0"/>
                        </a:spcBef>
                        <a:spcAft>
                          <a:spcPts val="0"/>
                        </a:spcAft>
                        <a:buNone/>
                      </a:pPr>
                      <a:r>
                        <a:rPr lang="en-US"/>
                        <a:t>Ensures that the input form placeholder text does not prevent users from overwriting it.</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r h="843000">
                <a:tc>
                  <a:txBody>
                    <a:bodyPr/>
                    <a:lstStyle/>
                    <a:p>
                      <a:pPr indent="0" lvl="0" marL="0" rtl="0" algn="ctr">
                        <a:spcBef>
                          <a:spcPts val="0"/>
                        </a:spcBef>
                        <a:spcAft>
                          <a:spcPts val="0"/>
                        </a:spcAft>
                        <a:buNone/>
                      </a:pPr>
                      <a:r>
                        <a:rPr lang="en-US"/>
                        <a:t>FPWA-F8</a:t>
                      </a:r>
                      <a:endParaRPr/>
                    </a:p>
                  </a:txBody>
                  <a:tcPr marT="91425" marB="91425" marR="91425" marL="91425"/>
                </a:tc>
                <a:tc>
                  <a:txBody>
                    <a:bodyPr/>
                    <a:lstStyle/>
                    <a:p>
                      <a:pPr indent="0" lvl="0" marL="0" rtl="0" algn="ctr">
                        <a:spcBef>
                          <a:spcPts val="0"/>
                        </a:spcBef>
                        <a:spcAft>
                          <a:spcPts val="0"/>
                        </a:spcAft>
                        <a:buNone/>
                      </a:pPr>
                      <a:r>
                        <a:rPr lang="en-US"/>
                        <a:t>Voter Card</a:t>
                      </a:r>
                      <a:endParaRPr/>
                    </a:p>
                  </a:txBody>
                  <a:tcPr marT="91425" marB="91425" marR="91425" marL="91425"/>
                </a:tc>
                <a:tc>
                  <a:txBody>
                    <a:bodyPr/>
                    <a:lstStyle/>
                    <a:p>
                      <a:pPr indent="0" lvl="0" marL="0" rtl="0" algn="l">
                        <a:spcBef>
                          <a:spcPts val="0"/>
                        </a:spcBef>
                        <a:spcAft>
                          <a:spcPts val="0"/>
                        </a:spcAft>
                        <a:buNone/>
                      </a:pPr>
                      <a:r>
                        <a:rPr lang="en-US"/>
                        <a:t>Ensures that volunteer names consist of alphabetic strings.</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r h="843000">
                <a:tc>
                  <a:txBody>
                    <a:bodyPr/>
                    <a:lstStyle/>
                    <a:p>
                      <a:pPr indent="0" lvl="0" marL="0" rtl="0" algn="ctr">
                        <a:spcBef>
                          <a:spcPts val="0"/>
                        </a:spcBef>
                        <a:spcAft>
                          <a:spcPts val="0"/>
                        </a:spcAft>
                        <a:buNone/>
                      </a:pPr>
                      <a:r>
                        <a:rPr lang="en-US"/>
                        <a:t>FPWA-F9</a:t>
                      </a:r>
                      <a:endParaRPr/>
                    </a:p>
                  </a:txBody>
                  <a:tcPr marT="91425" marB="91425" marR="91425" marL="91425"/>
                </a:tc>
                <a:tc>
                  <a:txBody>
                    <a:bodyPr/>
                    <a:lstStyle/>
                    <a:p>
                      <a:pPr indent="0" lvl="0" marL="0" rtl="0" algn="ctr">
                        <a:spcBef>
                          <a:spcPts val="0"/>
                        </a:spcBef>
                        <a:spcAft>
                          <a:spcPts val="0"/>
                        </a:spcAft>
                        <a:buNone/>
                      </a:pPr>
                      <a:r>
                        <a:rPr lang="en-US"/>
                        <a:t>Voter Card</a:t>
                      </a:r>
                      <a:endParaRPr/>
                    </a:p>
                  </a:txBody>
                  <a:tcPr marT="91425" marB="91425" marR="91425" marL="91425"/>
                </a:tc>
                <a:tc>
                  <a:txBody>
                    <a:bodyPr/>
                    <a:lstStyle/>
                    <a:p>
                      <a:pPr indent="0" lvl="0" marL="0" rtl="0" algn="l">
                        <a:spcBef>
                          <a:spcPts val="0"/>
                        </a:spcBef>
                        <a:spcAft>
                          <a:spcPts val="0"/>
                        </a:spcAft>
                        <a:buNone/>
                      </a:pPr>
                      <a:r>
                        <a:rPr lang="en-US"/>
                        <a:t>Ensures that volunteer availabilities consist of valid time strings.</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bl>
          </a:graphicData>
        </a:graphic>
      </p:graphicFrame>
      <p:sp>
        <p:nvSpPr>
          <p:cNvPr id="301" name="Google Shape;301;g7aa7755211_0_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3"/>
          <p:cNvSpPr txBox="1"/>
          <p:nvPr>
            <p:ph type="title"/>
          </p:nvPr>
        </p:nvSpPr>
        <p:spPr>
          <a:xfrm>
            <a:off x="311700" y="2096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3000"/>
              <a:t>Operational Concept Overview </a:t>
            </a:r>
            <a:endParaRPr b="1" sz="3000"/>
          </a:p>
          <a:p>
            <a:pPr indent="0" lvl="0" marL="457200" rtl="0" algn="ctr">
              <a:lnSpc>
                <a:spcPct val="100000"/>
              </a:lnSpc>
              <a:spcBef>
                <a:spcPts val="0"/>
              </a:spcBef>
              <a:spcAft>
                <a:spcPts val="0"/>
              </a:spcAft>
              <a:buSzPts val="2800"/>
              <a:buNone/>
            </a:pPr>
            <a:r>
              <a:rPr i="1" lang="en-US" sz="1800"/>
              <a:t>Akanksha Diwedy</a:t>
            </a:r>
            <a:endParaRPr i="1" sz="1800"/>
          </a:p>
        </p:txBody>
      </p:sp>
      <p:sp>
        <p:nvSpPr>
          <p:cNvPr id="77" name="Google Shape;7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g7aa7755211_0_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Frontend Tests (4 of 4)</a:t>
            </a:r>
            <a:endParaRPr b="1"/>
          </a:p>
        </p:txBody>
      </p:sp>
      <p:graphicFrame>
        <p:nvGraphicFramePr>
          <p:cNvPr id="307" name="Google Shape;307;g7aa7755211_0_27"/>
          <p:cNvGraphicFramePr/>
          <p:nvPr/>
        </p:nvGraphicFramePr>
        <p:xfrm>
          <a:off x="421175" y="1294625"/>
          <a:ext cx="3000000" cy="3000000"/>
        </p:xfrm>
        <a:graphic>
          <a:graphicData uri="http://schemas.openxmlformats.org/drawingml/2006/table">
            <a:tbl>
              <a:tblPr>
                <a:noFill/>
                <a:tableStyleId>{2FFDD334-E91D-4855-9D6C-61BA0B703A1B}</a:tableStyleId>
              </a:tblPr>
              <a:tblGrid>
                <a:gridCol w="1133000"/>
                <a:gridCol w="1806375"/>
                <a:gridCol w="2942150"/>
                <a:gridCol w="1157300"/>
                <a:gridCol w="1262800"/>
              </a:tblGrid>
              <a:tr h="389600">
                <a:tc>
                  <a:txBody>
                    <a:bodyPr/>
                    <a:lstStyle/>
                    <a:p>
                      <a:pPr indent="0" lvl="0" marL="0" rtl="0" algn="ctr">
                        <a:spcBef>
                          <a:spcPts val="0"/>
                        </a:spcBef>
                        <a:spcAft>
                          <a:spcPts val="0"/>
                        </a:spcAft>
                        <a:buNone/>
                      </a:pPr>
                      <a:r>
                        <a:rPr lang="en-US"/>
                        <a:t>ID</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Category</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Description</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Pass/Fail?</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Date</a:t>
                      </a:r>
                      <a:endParaRPr/>
                    </a:p>
                  </a:txBody>
                  <a:tcPr marT="91425" marB="91425" marR="91425" marL="91425">
                    <a:solidFill>
                      <a:srgbClr val="CCCCCC"/>
                    </a:solidFill>
                  </a:tcPr>
                </a:tc>
              </a:tr>
              <a:tr h="843000">
                <a:tc>
                  <a:txBody>
                    <a:bodyPr/>
                    <a:lstStyle/>
                    <a:p>
                      <a:pPr indent="0" lvl="0" marL="0" rtl="0" algn="ctr">
                        <a:spcBef>
                          <a:spcPts val="0"/>
                        </a:spcBef>
                        <a:spcAft>
                          <a:spcPts val="0"/>
                        </a:spcAft>
                        <a:buNone/>
                      </a:pPr>
                      <a:r>
                        <a:rPr lang="en-US"/>
                        <a:t>FPWA-F10</a:t>
                      </a:r>
                      <a:endParaRPr/>
                    </a:p>
                  </a:txBody>
                  <a:tcPr marT="91425" marB="91425" marR="91425" marL="91425"/>
                </a:tc>
                <a:tc>
                  <a:txBody>
                    <a:bodyPr/>
                    <a:lstStyle/>
                    <a:p>
                      <a:pPr indent="0" lvl="0" marL="0" rtl="0" algn="ctr">
                        <a:spcBef>
                          <a:spcPts val="0"/>
                        </a:spcBef>
                        <a:spcAft>
                          <a:spcPts val="0"/>
                        </a:spcAft>
                        <a:buNone/>
                      </a:pPr>
                      <a:r>
                        <a:rPr lang="en-US"/>
                        <a:t>Voter Card</a:t>
                      </a:r>
                      <a:endParaRPr/>
                    </a:p>
                  </a:txBody>
                  <a:tcPr marT="91425" marB="91425" marR="91425" marL="91425"/>
                </a:tc>
                <a:tc>
                  <a:txBody>
                    <a:bodyPr/>
                    <a:lstStyle/>
                    <a:p>
                      <a:pPr indent="0" lvl="0" marL="0" rtl="0" algn="l">
                        <a:spcBef>
                          <a:spcPts val="0"/>
                        </a:spcBef>
                        <a:spcAft>
                          <a:spcPts val="0"/>
                        </a:spcAft>
                        <a:buNone/>
                      </a:pPr>
                      <a:r>
                        <a:rPr lang="en-US"/>
                        <a:t>Ensures that the user is warned should they enter an invalid value for a volunteer’s availability.</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r h="843000">
                <a:tc>
                  <a:txBody>
                    <a:bodyPr/>
                    <a:lstStyle/>
                    <a:p>
                      <a:pPr indent="0" lvl="0" marL="0" rtl="0" algn="ctr">
                        <a:spcBef>
                          <a:spcPts val="0"/>
                        </a:spcBef>
                        <a:spcAft>
                          <a:spcPts val="0"/>
                        </a:spcAft>
                        <a:buNone/>
                      </a:pPr>
                      <a:r>
                        <a:rPr lang="en-US"/>
                        <a:t>FPWA-F11</a:t>
                      </a:r>
                      <a:endParaRPr/>
                    </a:p>
                  </a:txBody>
                  <a:tcPr marT="91425" marB="91425" marR="91425" marL="91425"/>
                </a:tc>
                <a:tc>
                  <a:txBody>
                    <a:bodyPr/>
                    <a:lstStyle/>
                    <a:p>
                      <a:pPr indent="0" lvl="0" marL="0" rtl="0" algn="ctr">
                        <a:spcBef>
                          <a:spcPts val="0"/>
                        </a:spcBef>
                        <a:spcAft>
                          <a:spcPts val="0"/>
                        </a:spcAft>
                        <a:buNone/>
                      </a:pPr>
                      <a:r>
                        <a:rPr lang="en-US"/>
                        <a:t>Voter Card</a:t>
                      </a:r>
                      <a:endParaRPr/>
                    </a:p>
                  </a:txBody>
                  <a:tcPr marT="91425" marB="91425" marR="91425" marL="91425"/>
                </a:tc>
                <a:tc>
                  <a:txBody>
                    <a:bodyPr/>
                    <a:lstStyle/>
                    <a:p>
                      <a:pPr indent="0" lvl="0" marL="0" rtl="0" algn="l">
                        <a:spcBef>
                          <a:spcPts val="0"/>
                        </a:spcBef>
                        <a:spcAft>
                          <a:spcPts val="0"/>
                        </a:spcAft>
                        <a:buNone/>
                      </a:pPr>
                      <a:r>
                        <a:rPr lang="en-US"/>
                        <a:t>Ensures that the user is warned should they enter an invalid value for a volunteer’s name.</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bl>
          </a:graphicData>
        </a:graphic>
      </p:graphicFrame>
      <p:sp>
        <p:nvSpPr>
          <p:cNvPr id="308" name="Google Shape;308;g7aa7755211_0_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g7aa7755211_0_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Integration</a:t>
            </a:r>
            <a:r>
              <a:rPr b="1" lang="en-US"/>
              <a:t> Tests (1 of 3)</a:t>
            </a:r>
            <a:endParaRPr b="1"/>
          </a:p>
        </p:txBody>
      </p:sp>
      <p:graphicFrame>
        <p:nvGraphicFramePr>
          <p:cNvPr id="314" name="Google Shape;314;g7aa7755211_0_37"/>
          <p:cNvGraphicFramePr/>
          <p:nvPr/>
        </p:nvGraphicFramePr>
        <p:xfrm>
          <a:off x="421175" y="1294625"/>
          <a:ext cx="3000000" cy="3000000"/>
        </p:xfrm>
        <a:graphic>
          <a:graphicData uri="http://schemas.openxmlformats.org/drawingml/2006/table">
            <a:tbl>
              <a:tblPr>
                <a:noFill/>
                <a:tableStyleId>{2FFDD334-E91D-4855-9D6C-61BA0B703A1B}</a:tableStyleId>
              </a:tblPr>
              <a:tblGrid>
                <a:gridCol w="1011300"/>
                <a:gridCol w="1919950"/>
                <a:gridCol w="2950275"/>
                <a:gridCol w="1157300"/>
                <a:gridCol w="1262800"/>
              </a:tblGrid>
              <a:tr h="389600">
                <a:tc>
                  <a:txBody>
                    <a:bodyPr/>
                    <a:lstStyle/>
                    <a:p>
                      <a:pPr indent="0" lvl="0" marL="0" rtl="0" algn="ctr">
                        <a:spcBef>
                          <a:spcPts val="0"/>
                        </a:spcBef>
                        <a:spcAft>
                          <a:spcPts val="0"/>
                        </a:spcAft>
                        <a:buNone/>
                      </a:pPr>
                      <a:r>
                        <a:rPr lang="en-US"/>
                        <a:t>ID</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Category</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Description</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Pass/Fail?</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Date</a:t>
                      </a:r>
                      <a:endParaRPr/>
                    </a:p>
                  </a:txBody>
                  <a:tcPr marT="91425" marB="91425" marR="91425" marL="91425">
                    <a:solidFill>
                      <a:srgbClr val="CCCCCC"/>
                    </a:solidFill>
                  </a:tcPr>
                </a:tc>
              </a:tr>
              <a:tr h="843000">
                <a:tc>
                  <a:txBody>
                    <a:bodyPr/>
                    <a:lstStyle/>
                    <a:p>
                      <a:pPr indent="0" lvl="0" marL="0" rtl="0" algn="ctr">
                        <a:spcBef>
                          <a:spcPts val="0"/>
                        </a:spcBef>
                        <a:spcAft>
                          <a:spcPts val="0"/>
                        </a:spcAft>
                        <a:buNone/>
                      </a:pPr>
                      <a:r>
                        <a:rPr lang="en-US"/>
                        <a:t>FPWA-I1</a:t>
                      </a:r>
                      <a:endParaRPr/>
                    </a:p>
                  </a:txBody>
                  <a:tcPr marT="91425" marB="91425" marR="91425" marL="91425"/>
                </a:tc>
                <a:tc>
                  <a:txBody>
                    <a:bodyPr/>
                    <a:lstStyle/>
                    <a:p>
                      <a:pPr indent="0" lvl="0" marL="0" rtl="0" algn="ctr">
                        <a:spcBef>
                          <a:spcPts val="0"/>
                        </a:spcBef>
                        <a:spcAft>
                          <a:spcPts val="0"/>
                        </a:spcAft>
                        <a:buNone/>
                      </a:pPr>
                      <a:r>
                        <a:rPr lang="en-US"/>
                        <a:t>Postman Tests</a:t>
                      </a:r>
                      <a:endParaRPr/>
                    </a:p>
                  </a:txBody>
                  <a:tcPr marT="91425" marB="91425" marR="91425" marL="91425"/>
                </a:tc>
                <a:tc>
                  <a:txBody>
                    <a:bodyPr/>
                    <a:lstStyle/>
                    <a:p>
                      <a:pPr indent="0" lvl="0" marL="0" rtl="0" algn="l">
                        <a:spcBef>
                          <a:spcPts val="0"/>
                        </a:spcBef>
                        <a:spcAft>
                          <a:spcPts val="0"/>
                        </a:spcAft>
                        <a:buNone/>
                      </a:pPr>
                      <a:r>
                        <a:rPr lang="en-US"/>
                        <a:t>Sending a valid payload to the backend API should return a valid response.</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r h="843000">
                <a:tc>
                  <a:txBody>
                    <a:bodyPr/>
                    <a:lstStyle/>
                    <a:p>
                      <a:pPr indent="0" lvl="0" marL="0" rtl="0" algn="ctr">
                        <a:spcBef>
                          <a:spcPts val="0"/>
                        </a:spcBef>
                        <a:spcAft>
                          <a:spcPts val="0"/>
                        </a:spcAft>
                        <a:buNone/>
                      </a:pPr>
                      <a:r>
                        <a:rPr lang="en-US"/>
                        <a:t>FPWA-I2</a:t>
                      </a:r>
                      <a:endParaRPr/>
                    </a:p>
                  </a:txBody>
                  <a:tcPr marT="91425" marB="91425" marR="91425" marL="91425"/>
                </a:tc>
                <a:tc>
                  <a:txBody>
                    <a:bodyPr/>
                    <a:lstStyle/>
                    <a:p>
                      <a:pPr indent="0" lvl="0" marL="0" rtl="0" algn="ctr">
                        <a:spcBef>
                          <a:spcPts val="0"/>
                        </a:spcBef>
                        <a:spcAft>
                          <a:spcPts val="0"/>
                        </a:spcAft>
                        <a:buNone/>
                      </a:pPr>
                      <a:r>
                        <a:rPr lang="en-US"/>
                        <a:t>Postman Tests</a:t>
                      </a:r>
                      <a:endParaRPr/>
                    </a:p>
                  </a:txBody>
                  <a:tcPr marT="91425" marB="91425" marR="91425" marL="91425"/>
                </a:tc>
                <a:tc>
                  <a:txBody>
                    <a:bodyPr/>
                    <a:lstStyle/>
                    <a:p>
                      <a:pPr indent="0" lvl="0" marL="0" rtl="0" algn="l">
                        <a:spcBef>
                          <a:spcPts val="0"/>
                        </a:spcBef>
                        <a:spcAft>
                          <a:spcPts val="0"/>
                        </a:spcAft>
                        <a:buNone/>
                      </a:pPr>
                      <a:r>
                        <a:rPr lang="en-US"/>
                        <a:t>Sending an invalid payload to the backend API should return an error message.</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r h="843000">
                <a:tc>
                  <a:txBody>
                    <a:bodyPr/>
                    <a:lstStyle/>
                    <a:p>
                      <a:pPr indent="0" lvl="0" marL="0" rtl="0" algn="ctr">
                        <a:spcBef>
                          <a:spcPts val="0"/>
                        </a:spcBef>
                        <a:spcAft>
                          <a:spcPts val="0"/>
                        </a:spcAft>
                        <a:buNone/>
                      </a:pPr>
                      <a:r>
                        <a:rPr lang="en-US"/>
                        <a:t>FPWA-I3</a:t>
                      </a:r>
                      <a:endParaRPr/>
                    </a:p>
                  </a:txBody>
                  <a:tcPr marT="91425" marB="91425" marR="91425" marL="91425"/>
                </a:tc>
                <a:tc>
                  <a:txBody>
                    <a:bodyPr/>
                    <a:lstStyle/>
                    <a:p>
                      <a:pPr indent="0" lvl="0" marL="0" rtl="0" algn="ctr">
                        <a:spcBef>
                          <a:spcPts val="0"/>
                        </a:spcBef>
                        <a:spcAft>
                          <a:spcPts val="0"/>
                        </a:spcAft>
                        <a:buNone/>
                      </a:pPr>
                      <a:r>
                        <a:rPr lang="en-US"/>
                        <a:t>Web UI Tests</a:t>
                      </a:r>
                      <a:endParaRPr/>
                    </a:p>
                  </a:txBody>
                  <a:tcPr marT="91425" marB="91425" marR="91425" marL="91425"/>
                </a:tc>
                <a:tc>
                  <a:txBody>
                    <a:bodyPr/>
                    <a:lstStyle/>
                    <a:p>
                      <a:pPr indent="0" lvl="0" marL="0" rtl="0" algn="l">
                        <a:spcBef>
                          <a:spcPts val="0"/>
                        </a:spcBef>
                        <a:spcAft>
                          <a:spcPts val="0"/>
                        </a:spcAft>
                        <a:buNone/>
                      </a:pPr>
                      <a:r>
                        <a:rPr lang="en-US"/>
                        <a:t>Sending a valid payload to the backend API from the web UI should return a valid response, and the web UI should render that response on a map.</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bl>
          </a:graphicData>
        </a:graphic>
      </p:graphicFrame>
      <p:sp>
        <p:nvSpPr>
          <p:cNvPr id="315" name="Google Shape;315;g7aa7755211_0_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g7aa7755211_0_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Integration Tests (2 of 3)</a:t>
            </a:r>
            <a:endParaRPr b="1"/>
          </a:p>
        </p:txBody>
      </p:sp>
      <p:graphicFrame>
        <p:nvGraphicFramePr>
          <p:cNvPr id="321" name="Google Shape;321;g7aa7755211_0_61"/>
          <p:cNvGraphicFramePr/>
          <p:nvPr/>
        </p:nvGraphicFramePr>
        <p:xfrm>
          <a:off x="421175" y="1294625"/>
          <a:ext cx="3000000" cy="3000000"/>
        </p:xfrm>
        <a:graphic>
          <a:graphicData uri="http://schemas.openxmlformats.org/drawingml/2006/table">
            <a:tbl>
              <a:tblPr>
                <a:noFill/>
                <a:tableStyleId>{2FFDD334-E91D-4855-9D6C-61BA0B703A1B}</a:tableStyleId>
              </a:tblPr>
              <a:tblGrid>
                <a:gridCol w="1011300"/>
                <a:gridCol w="1919950"/>
                <a:gridCol w="2950275"/>
                <a:gridCol w="1157300"/>
                <a:gridCol w="1262800"/>
              </a:tblGrid>
              <a:tr h="389600">
                <a:tc>
                  <a:txBody>
                    <a:bodyPr/>
                    <a:lstStyle/>
                    <a:p>
                      <a:pPr indent="0" lvl="0" marL="0" rtl="0" algn="ctr">
                        <a:spcBef>
                          <a:spcPts val="0"/>
                        </a:spcBef>
                        <a:spcAft>
                          <a:spcPts val="0"/>
                        </a:spcAft>
                        <a:buNone/>
                      </a:pPr>
                      <a:r>
                        <a:rPr lang="en-US"/>
                        <a:t>ID</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Category</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Description</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Pass/Fail?</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Date</a:t>
                      </a:r>
                      <a:endParaRPr/>
                    </a:p>
                  </a:txBody>
                  <a:tcPr marT="91425" marB="91425" marR="91425" marL="91425">
                    <a:solidFill>
                      <a:srgbClr val="CCCCCC"/>
                    </a:solidFill>
                  </a:tcPr>
                </a:tc>
              </a:tr>
              <a:tr h="843000">
                <a:tc>
                  <a:txBody>
                    <a:bodyPr/>
                    <a:lstStyle/>
                    <a:p>
                      <a:pPr indent="0" lvl="0" marL="0" rtl="0" algn="ctr">
                        <a:spcBef>
                          <a:spcPts val="0"/>
                        </a:spcBef>
                        <a:spcAft>
                          <a:spcPts val="0"/>
                        </a:spcAft>
                        <a:buNone/>
                      </a:pPr>
                      <a:r>
                        <a:rPr lang="en-US"/>
                        <a:t>FPWA-I4</a:t>
                      </a:r>
                      <a:endParaRPr/>
                    </a:p>
                  </a:txBody>
                  <a:tcPr marT="91425" marB="91425" marR="91425" marL="91425"/>
                </a:tc>
                <a:tc>
                  <a:txBody>
                    <a:bodyPr/>
                    <a:lstStyle/>
                    <a:p>
                      <a:pPr indent="0" lvl="0" marL="0" rtl="0" algn="ctr">
                        <a:spcBef>
                          <a:spcPts val="0"/>
                        </a:spcBef>
                        <a:spcAft>
                          <a:spcPts val="0"/>
                        </a:spcAft>
                        <a:buNone/>
                      </a:pPr>
                      <a:r>
                        <a:rPr lang="en-US"/>
                        <a:t>Web UI Tests</a:t>
                      </a:r>
                      <a:endParaRPr/>
                    </a:p>
                  </a:txBody>
                  <a:tcPr marT="91425" marB="91425" marR="91425" marL="91425"/>
                </a:tc>
                <a:tc>
                  <a:txBody>
                    <a:bodyPr/>
                    <a:lstStyle/>
                    <a:p>
                      <a:pPr indent="0" lvl="0" marL="0" rtl="0" algn="l">
                        <a:spcBef>
                          <a:spcPts val="0"/>
                        </a:spcBef>
                        <a:spcAft>
                          <a:spcPts val="0"/>
                        </a:spcAft>
                        <a:buNone/>
                      </a:pPr>
                      <a:r>
                        <a:rPr lang="en-US"/>
                        <a:t>Scrolling in on the map should enlarge the area of interest.</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r h="843000">
                <a:tc>
                  <a:txBody>
                    <a:bodyPr/>
                    <a:lstStyle/>
                    <a:p>
                      <a:pPr indent="0" lvl="0" marL="0" rtl="0" algn="ctr">
                        <a:spcBef>
                          <a:spcPts val="0"/>
                        </a:spcBef>
                        <a:spcAft>
                          <a:spcPts val="0"/>
                        </a:spcAft>
                        <a:buNone/>
                      </a:pPr>
                      <a:r>
                        <a:rPr lang="en-US"/>
                        <a:t>FPWA-I5</a:t>
                      </a:r>
                      <a:endParaRPr/>
                    </a:p>
                  </a:txBody>
                  <a:tcPr marT="91425" marB="91425" marR="91425" marL="91425"/>
                </a:tc>
                <a:tc>
                  <a:txBody>
                    <a:bodyPr/>
                    <a:lstStyle/>
                    <a:p>
                      <a:pPr indent="0" lvl="0" marL="0" rtl="0" algn="ctr">
                        <a:spcBef>
                          <a:spcPts val="0"/>
                        </a:spcBef>
                        <a:spcAft>
                          <a:spcPts val="0"/>
                        </a:spcAft>
                        <a:buNone/>
                      </a:pPr>
                      <a:r>
                        <a:rPr lang="en-US"/>
                        <a:t>Web UI Tests</a:t>
                      </a:r>
                      <a:endParaRPr/>
                    </a:p>
                  </a:txBody>
                  <a:tcPr marT="91425" marB="91425" marR="91425" marL="91425"/>
                </a:tc>
                <a:tc>
                  <a:txBody>
                    <a:bodyPr/>
                    <a:lstStyle/>
                    <a:p>
                      <a:pPr indent="0" lvl="0" marL="0" rtl="0" algn="l">
                        <a:spcBef>
                          <a:spcPts val="0"/>
                        </a:spcBef>
                        <a:spcAft>
                          <a:spcPts val="0"/>
                        </a:spcAft>
                        <a:buNone/>
                      </a:pPr>
                      <a:r>
                        <a:rPr lang="en-US"/>
                        <a:t>Scrolling out on the map should shrink the area of interest.</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r h="843000">
                <a:tc>
                  <a:txBody>
                    <a:bodyPr/>
                    <a:lstStyle/>
                    <a:p>
                      <a:pPr indent="0" lvl="0" marL="0" rtl="0" algn="ctr">
                        <a:spcBef>
                          <a:spcPts val="0"/>
                        </a:spcBef>
                        <a:spcAft>
                          <a:spcPts val="0"/>
                        </a:spcAft>
                        <a:buNone/>
                      </a:pPr>
                      <a:r>
                        <a:rPr lang="en-US"/>
                        <a:t>FPWA-I6</a:t>
                      </a:r>
                      <a:endParaRPr/>
                    </a:p>
                  </a:txBody>
                  <a:tcPr marT="91425" marB="91425" marR="91425" marL="91425"/>
                </a:tc>
                <a:tc>
                  <a:txBody>
                    <a:bodyPr/>
                    <a:lstStyle/>
                    <a:p>
                      <a:pPr indent="0" lvl="0" marL="0" rtl="0" algn="ctr">
                        <a:spcBef>
                          <a:spcPts val="0"/>
                        </a:spcBef>
                        <a:spcAft>
                          <a:spcPts val="0"/>
                        </a:spcAft>
                        <a:buNone/>
                      </a:pPr>
                      <a:r>
                        <a:rPr lang="en-US"/>
                        <a:t>Web UI Tests</a:t>
                      </a:r>
                      <a:endParaRPr/>
                    </a:p>
                  </a:txBody>
                  <a:tcPr marT="91425" marB="91425" marR="91425" marL="91425"/>
                </a:tc>
                <a:tc>
                  <a:txBody>
                    <a:bodyPr/>
                    <a:lstStyle/>
                    <a:p>
                      <a:pPr indent="0" lvl="0" marL="0" rtl="0" algn="l">
                        <a:spcBef>
                          <a:spcPts val="0"/>
                        </a:spcBef>
                        <a:spcAft>
                          <a:spcPts val="0"/>
                        </a:spcAft>
                        <a:buNone/>
                      </a:pPr>
                      <a:r>
                        <a:rPr lang="en-US"/>
                        <a:t>Clicking and dragging on the map should pan the area of interest.</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bl>
          </a:graphicData>
        </a:graphic>
      </p:graphicFrame>
      <p:sp>
        <p:nvSpPr>
          <p:cNvPr id="322" name="Google Shape;322;g7aa7755211_0_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g7aa7755211_0_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Integration Tests (3 of 3)</a:t>
            </a:r>
            <a:endParaRPr b="1"/>
          </a:p>
        </p:txBody>
      </p:sp>
      <p:graphicFrame>
        <p:nvGraphicFramePr>
          <p:cNvPr id="328" name="Google Shape;328;g7aa7755211_0_66"/>
          <p:cNvGraphicFramePr/>
          <p:nvPr/>
        </p:nvGraphicFramePr>
        <p:xfrm>
          <a:off x="421188" y="1643475"/>
          <a:ext cx="3000000" cy="3000000"/>
        </p:xfrm>
        <a:graphic>
          <a:graphicData uri="http://schemas.openxmlformats.org/drawingml/2006/table">
            <a:tbl>
              <a:tblPr>
                <a:noFill/>
                <a:tableStyleId>{2FFDD334-E91D-4855-9D6C-61BA0B703A1B}</a:tableStyleId>
              </a:tblPr>
              <a:tblGrid>
                <a:gridCol w="1011300"/>
                <a:gridCol w="1919950"/>
                <a:gridCol w="2950275"/>
                <a:gridCol w="1157300"/>
                <a:gridCol w="1262800"/>
              </a:tblGrid>
              <a:tr h="389600">
                <a:tc>
                  <a:txBody>
                    <a:bodyPr/>
                    <a:lstStyle/>
                    <a:p>
                      <a:pPr indent="0" lvl="0" marL="0" rtl="0" algn="ctr">
                        <a:spcBef>
                          <a:spcPts val="0"/>
                        </a:spcBef>
                        <a:spcAft>
                          <a:spcPts val="0"/>
                        </a:spcAft>
                        <a:buNone/>
                      </a:pPr>
                      <a:r>
                        <a:rPr lang="en-US"/>
                        <a:t>ID</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Category</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Description</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Pass/Fail?</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Date</a:t>
                      </a:r>
                      <a:endParaRPr/>
                    </a:p>
                  </a:txBody>
                  <a:tcPr marT="91425" marB="91425" marR="91425" marL="91425">
                    <a:solidFill>
                      <a:srgbClr val="CCCCCC"/>
                    </a:solidFill>
                  </a:tcPr>
                </a:tc>
              </a:tr>
              <a:tr h="843000">
                <a:tc>
                  <a:txBody>
                    <a:bodyPr/>
                    <a:lstStyle/>
                    <a:p>
                      <a:pPr indent="0" lvl="0" marL="0" rtl="0" algn="ctr">
                        <a:spcBef>
                          <a:spcPts val="0"/>
                        </a:spcBef>
                        <a:spcAft>
                          <a:spcPts val="0"/>
                        </a:spcAft>
                        <a:buNone/>
                      </a:pPr>
                      <a:r>
                        <a:rPr lang="en-US"/>
                        <a:t>FPWA-I7</a:t>
                      </a:r>
                      <a:endParaRPr/>
                    </a:p>
                  </a:txBody>
                  <a:tcPr marT="91425" marB="91425" marR="91425" marL="91425"/>
                </a:tc>
                <a:tc>
                  <a:txBody>
                    <a:bodyPr/>
                    <a:lstStyle/>
                    <a:p>
                      <a:pPr indent="0" lvl="0" marL="0" rtl="0" algn="ctr">
                        <a:spcBef>
                          <a:spcPts val="0"/>
                        </a:spcBef>
                        <a:spcAft>
                          <a:spcPts val="0"/>
                        </a:spcAft>
                        <a:buNone/>
                      </a:pPr>
                      <a:r>
                        <a:rPr lang="en-US"/>
                        <a:t>Web UI Tests</a:t>
                      </a:r>
                      <a:endParaRPr/>
                    </a:p>
                  </a:txBody>
                  <a:tcPr marT="91425" marB="91425" marR="91425" marL="91425"/>
                </a:tc>
                <a:tc>
                  <a:txBody>
                    <a:bodyPr/>
                    <a:lstStyle/>
                    <a:p>
                      <a:pPr indent="0" lvl="0" marL="0" rtl="0" algn="l">
                        <a:spcBef>
                          <a:spcPts val="0"/>
                        </a:spcBef>
                        <a:spcAft>
                          <a:spcPts val="0"/>
                        </a:spcAft>
                        <a:buNone/>
                      </a:pPr>
                      <a:r>
                        <a:rPr lang="en-US"/>
                        <a:t>Hovering the mouse pointer over an individual voter should render a tooltip with more information about the voter.</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r h="843000">
                <a:tc>
                  <a:txBody>
                    <a:bodyPr/>
                    <a:lstStyle/>
                    <a:p>
                      <a:pPr indent="0" lvl="0" marL="0" rtl="0" algn="ctr">
                        <a:spcBef>
                          <a:spcPts val="0"/>
                        </a:spcBef>
                        <a:spcAft>
                          <a:spcPts val="0"/>
                        </a:spcAft>
                        <a:buNone/>
                      </a:pPr>
                      <a:r>
                        <a:rPr lang="en-US"/>
                        <a:t>FPWA-I8</a:t>
                      </a:r>
                      <a:endParaRPr/>
                    </a:p>
                  </a:txBody>
                  <a:tcPr marT="91425" marB="91425" marR="91425" marL="91425"/>
                </a:tc>
                <a:tc>
                  <a:txBody>
                    <a:bodyPr/>
                    <a:lstStyle/>
                    <a:p>
                      <a:pPr indent="0" lvl="0" marL="0" rtl="0" algn="ctr">
                        <a:spcBef>
                          <a:spcPts val="0"/>
                        </a:spcBef>
                        <a:spcAft>
                          <a:spcPts val="0"/>
                        </a:spcAft>
                        <a:buNone/>
                      </a:pPr>
                      <a:r>
                        <a:rPr lang="en-US"/>
                        <a:t>Web UI Tests</a:t>
                      </a:r>
                      <a:endParaRPr/>
                    </a:p>
                  </a:txBody>
                  <a:tcPr marT="91425" marB="91425" marR="91425" marL="91425"/>
                </a:tc>
                <a:tc>
                  <a:txBody>
                    <a:bodyPr/>
                    <a:lstStyle/>
                    <a:p>
                      <a:pPr indent="0" lvl="0" marL="0" rtl="0" algn="l">
                        <a:spcBef>
                          <a:spcPts val="0"/>
                        </a:spcBef>
                        <a:spcAft>
                          <a:spcPts val="0"/>
                        </a:spcAft>
                        <a:buNone/>
                      </a:pPr>
                      <a:r>
                        <a:rPr lang="en-US"/>
                        <a:t>Sliding the scatterplot slider left or right should shrink or enlarge the voter marks, respectively.</a:t>
                      </a:r>
                      <a:endParaRPr/>
                    </a:p>
                  </a:txBody>
                  <a:tcPr marT="91425" marB="91425" marR="91425" marL="91425"/>
                </a:tc>
                <a:tc>
                  <a:txBody>
                    <a:bodyPr/>
                    <a:lstStyle/>
                    <a:p>
                      <a:pPr indent="0" lvl="0" marL="0" rtl="0" algn="ctr">
                        <a:spcBef>
                          <a:spcPts val="0"/>
                        </a:spcBef>
                        <a:spcAft>
                          <a:spcPts val="0"/>
                        </a:spcAft>
                        <a:buNone/>
                      </a:pPr>
                      <a:r>
                        <a:rPr b="1" lang="en-US">
                          <a:solidFill>
                            <a:schemeClr val="lt2"/>
                          </a:solidFill>
                        </a:rPr>
                        <a:t>Pass</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lang="en-US"/>
                        <a:t>12/06/2019</a:t>
                      </a:r>
                      <a:endParaRPr/>
                    </a:p>
                  </a:txBody>
                  <a:tcPr marT="91425" marB="91425" marR="91425" marL="91425"/>
                </a:tc>
              </a:tr>
            </a:tbl>
          </a:graphicData>
        </a:graphic>
      </p:graphicFrame>
      <p:sp>
        <p:nvSpPr>
          <p:cNvPr id="329" name="Google Shape;329;g7aa7755211_0_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g6c1ea27cc4_5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Procedures</a:t>
            </a:r>
            <a:endParaRPr b="1"/>
          </a:p>
        </p:txBody>
      </p:sp>
      <p:graphicFrame>
        <p:nvGraphicFramePr>
          <p:cNvPr id="335" name="Google Shape;335;g6c1ea27cc4_5_0"/>
          <p:cNvGraphicFramePr/>
          <p:nvPr/>
        </p:nvGraphicFramePr>
        <p:xfrm>
          <a:off x="311675" y="1452950"/>
          <a:ext cx="3000000" cy="3000000"/>
        </p:xfrm>
        <a:graphic>
          <a:graphicData uri="http://schemas.openxmlformats.org/drawingml/2006/table">
            <a:tbl>
              <a:tblPr>
                <a:noFill/>
                <a:tableStyleId>{2FFDD334-E91D-4855-9D6C-61BA0B703A1B}</a:tableStyleId>
              </a:tblPr>
              <a:tblGrid>
                <a:gridCol w="1144325"/>
                <a:gridCol w="2515400"/>
                <a:gridCol w="2053000"/>
                <a:gridCol w="1833950"/>
                <a:gridCol w="973950"/>
              </a:tblGrid>
              <a:tr h="599200">
                <a:tc>
                  <a:txBody>
                    <a:bodyPr/>
                    <a:lstStyle/>
                    <a:p>
                      <a:pPr indent="0" lvl="0" marL="0" rtl="0" algn="ctr">
                        <a:spcBef>
                          <a:spcPts val="0"/>
                        </a:spcBef>
                        <a:spcAft>
                          <a:spcPts val="0"/>
                        </a:spcAft>
                        <a:buNone/>
                      </a:pPr>
                      <a:r>
                        <a:rPr lang="en-US"/>
                        <a:t>Date</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Test Identifiers</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Responsible Person(s)</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Resources</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US"/>
                        <a:t>Training Needed</a:t>
                      </a:r>
                      <a:endParaRPr/>
                    </a:p>
                  </a:txBody>
                  <a:tcPr marT="91425" marB="91425" marR="91425" marL="91425">
                    <a:solidFill>
                      <a:srgbClr val="CCCCCC"/>
                    </a:solidFill>
                  </a:tcPr>
                </a:tc>
              </a:tr>
              <a:tr h="651425">
                <a:tc>
                  <a:txBody>
                    <a:bodyPr/>
                    <a:lstStyle/>
                    <a:p>
                      <a:pPr indent="0" lvl="0" marL="0" rtl="0" algn="ctr">
                        <a:spcBef>
                          <a:spcPts val="0"/>
                        </a:spcBef>
                        <a:spcAft>
                          <a:spcPts val="0"/>
                        </a:spcAft>
                        <a:buNone/>
                      </a:pPr>
                      <a:r>
                        <a:rPr lang="en-US"/>
                        <a:t>11/22/2019-12/06/2019</a:t>
                      </a:r>
                      <a:endParaRPr/>
                    </a:p>
                  </a:txBody>
                  <a:tcPr marT="91425" marB="91425" marR="91425" marL="91425"/>
                </a:tc>
                <a:tc>
                  <a:txBody>
                    <a:bodyPr/>
                    <a:lstStyle/>
                    <a:p>
                      <a:pPr indent="0" lvl="0" marL="0" rtl="0" algn="l">
                        <a:spcBef>
                          <a:spcPts val="0"/>
                        </a:spcBef>
                        <a:spcAft>
                          <a:spcPts val="0"/>
                        </a:spcAft>
                        <a:buNone/>
                      </a:pPr>
                      <a:r>
                        <a:rPr lang="en-US"/>
                        <a:t>FPWA-B1 - FPWA-B10, FPWA-F1 - FPWA-F11, FPWA-I1 - FPWA-I8</a:t>
                      </a:r>
                      <a:endParaRPr/>
                    </a:p>
                  </a:txBody>
                  <a:tcPr marT="91425" marB="91425" marR="91425" marL="91425"/>
                </a:tc>
                <a:tc>
                  <a:txBody>
                    <a:bodyPr/>
                    <a:lstStyle/>
                    <a:p>
                      <a:pPr indent="0" lvl="0" marL="0" rtl="0" algn="ctr">
                        <a:spcBef>
                          <a:spcPts val="0"/>
                        </a:spcBef>
                        <a:spcAft>
                          <a:spcPts val="0"/>
                        </a:spcAft>
                        <a:buNone/>
                      </a:pPr>
                      <a:r>
                        <a:rPr lang="en-US"/>
                        <a:t>Kevin Grimes</a:t>
                      </a:r>
                      <a:endParaRPr/>
                    </a:p>
                  </a:txBody>
                  <a:tcPr marT="91425" marB="91425" marR="91425" marL="91425"/>
                </a:tc>
                <a:tc>
                  <a:txBody>
                    <a:bodyPr/>
                    <a:lstStyle/>
                    <a:p>
                      <a:pPr indent="0" lvl="0" marL="0" rtl="0" algn="ctr">
                        <a:spcBef>
                          <a:spcPts val="0"/>
                        </a:spcBef>
                        <a:spcAft>
                          <a:spcPts val="0"/>
                        </a:spcAft>
                        <a:buNone/>
                      </a:pPr>
                      <a:r>
                        <a:rPr lang="en-US"/>
                        <a:t>Created </a:t>
                      </a:r>
                      <a:r>
                        <a:rPr lang="en-US"/>
                        <a:t>Test Code</a:t>
                      </a:r>
                      <a:endParaRPr/>
                    </a:p>
                  </a:txBody>
                  <a:tcPr marT="91425" marB="91425" marR="91425" marL="91425"/>
                </a:tc>
                <a:tc>
                  <a:txBody>
                    <a:bodyPr/>
                    <a:lstStyle/>
                    <a:p>
                      <a:pPr indent="0" lvl="0" marL="0" rtl="0" algn="ctr">
                        <a:spcBef>
                          <a:spcPts val="0"/>
                        </a:spcBef>
                        <a:spcAft>
                          <a:spcPts val="0"/>
                        </a:spcAft>
                        <a:buNone/>
                      </a:pPr>
                      <a:r>
                        <a:rPr lang="en-US"/>
                        <a:t>N/A</a:t>
                      </a:r>
                      <a:endParaRPr/>
                    </a:p>
                  </a:txBody>
                  <a:tcPr marT="91425" marB="91425" marR="91425" marL="91425"/>
                </a:tc>
              </a:tr>
              <a:tr h="651425">
                <a:tc>
                  <a:txBody>
                    <a:bodyPr/>
                    <a:lstStyle/>
                    <a:p>
                      <a:pPr indent="0" lvl="0" marL="0" rtl="0" algn="ctr">
                        <a:spcBef>
                          <a:spcPts val="0"/>
                        </a:spcBef>
                        <a:spcAft>
                          <a:spcPts val="0"/>
                        </a:spcAft>
                        <a:buNone/>
                      </a:pPr>
                      <a:r>
                        <a:rPr lang="en-US"/>
                        <a:t>12/06/2019</a:t>
                      </a:r>
                      <a:endParaRPr/>
                    </a:p>
                  </a:txBody>
                  <a:tcPr marT="91425" marB="91425" marR="91425" marL="91425"/>
                </a:tc>
                <a:tc>
                  <a:txBody>
                    <a:bodyPr/>
                    <a:lstStyle/>
                    <a:p>
                      <a:pPr indent="0" lvl="0" marL="0" rtl="0" algn="l">
                        <a:spcBef>
                          <a:spcPts val="0"/>
                        </a:spcBef>
                        <a:spcAft>
                          <a:spcPts val="0"/>
                        </a:spcAft>
                        <a:buNone/>
                      </a:pPr>
                      <a:r>
                        <a:rPr lang="en-US"/>
                        <a:t>Execute </a:t>
                      </a:r>
                      <a:r>
                        <a:rPr lang="en-US"/>
                        <a:t>automated</a:t>
                      </a:r>
                      <a:r>
                        <a:rPr lang="en-US"/>
                        <a:t> test cases</a:t>
                      </a:r>
                      <a:endParaRPr/>
                    </a:p>
                  </a:txBody>
                  <a:tcPr marT="91425" marB="91425" marR="91425" marL="91425"/>
                </a:tc>
                <a:tc>
                  <a:txBody>
                    <a:bodyPr/>
                    <a:lstStyle/>
                    <a:p>
                      <a:pPr indent="0" lvl="0" marL="0" rtl="0" algn="ctr">
                        <a:spcBef>
                          <a:spcPts val="0"/>
                        </a:spcBef>
                        <a:spcAft>
                          <a:spcPts val="0"/>
                        </a:spcAft>
                        <a:buNone/>
                      </a:pPr>
                      <a:r>
                        <a:rPr lang="en-US"/>
                        <a:t>Aishwarya Joisa</a:t>
                      </a:r>
                      <a:endParaRPr/>
                    </a:p>
                  </a:txBody>
                  <a:tcPr marT="91425" marB="91425" marR="91425" marL="91425"/>
                </a:tc>
                <a:tc>
                  <a:txBody>
                    <a:bodyPr/>
                    <a:lstStyle/>
                    <a:p>
                      <a:pPr indent="0" lvl="0" marL="0" rtl="0" algn="ctr">
                        <a:spcBef>
                          <a:spcPts val="0"/>
                        </a:spcBef>
                        <a:spcAft>
                          <a:spcPts val="0"/>
                        </a:spcAft>
                        <a:buNone/>
                      </a:pPr>
                      <a:r>
                        <a:rPr lang="en-US"/>
                        <a:t>Test Case Results</a:t>
                      </a:r>
                      <a:endParaRPr/>
                    </a:p>
                  </a:txBody>
                  <a:tcPr marT="91425" marB="91425" marR="91425" marL="91425"/>
                </a:tc>
                <a:tc>
                  <a:txBody>
                    <a:bodyPr/>
                    <a:lstStyle/>
                    <a:p>
                      <a:pPr indent="0" lvl="0" marL="0" rtl="0" algn="ctr">
                        <a:spcBef>
                          <a:spcPts val="0"/>
                        </a:spcBef>
                        <a:spcAft>
                          <a:spcPts val="0"/>
                        </a:spcAft>
                        <a:buNone/>
                      </a:pPr>
                      <a:r>
                        <a:rPr lang="en-US"/>
                        <a:t>N/A</a:t>
                      </a:r>
                      <a:endParaRPr/>
                    </a:p>
                  </a:txBody>
                  <a:tcPr marT="91425" marB="91425" marR="91425" marL="91425"/>
                </a:tc>
              </a:tr>
              <a:tr h="651425">
                <a:tc>
                  <a:txBody>
                    <a:bodyPr/>
                    <a:lstStyle/>
                    <a:p>
                      <a:pPr indent="0" lvl="0" marL="0" rtl="0" algn="ctr">
                        <a:spcBef>
                          <a:spcPts val="0"/>
                        </a:spcBef>
                        <a:spcAft>
                          <a:spcPts val="0"/>
                        </a:spcAft>
                        <a:buNone/>
                      </a:pPr>
                      <a:r>
                        <a:rPr lang="en-US"/>
                        <a:t>12/06/2019</a:t>
                      </a:r>
                      <a:endParaRPr/>
                    </a:p>
                  </a:txBody>
                  <a:tcPr marT="91425" marB="91425" marR="91425" marL="91425"/>
                </a:tc>
                <a:tc>
                  <a:txBody>
                    <a:bodyPr/>
                    <a:lstStyle/>
                    <a:p>
                      <a:pPr indent="0" lvl="0" marL="0" rtl="0" algn="l">
                        <a:spcBef>
                          <a:spcPts val="0"/>
                        </a:spcBef>
                        <a:spcAft>
                          <a:spcPts val="0"/>
                        </a:spcAft>
                        <a:buNone/>
                      </a:pPr>
                      <a:r>
                        <a:rPr lang="en-US"/>
                        <a:t>Run manual integration test procedures</a:t>
                      </a:r>
                      <a:endParaRPr/>
                    </a:p>
                  </a:txBody>
                  <a:tcPr marT="91425" marB="91425" marR="91425" marL="91425"/>
                </a:tc>
                <a:tc>
                  <a:txBody>
                    <a:bodyPr/>
                    <a:lstStyle/>
                    <a:p>
                      <a:pPr indent="0" lvl="0" marL="0" rtl="0" algn="ctr">
                        <a:spcBef>
                          <a:spcPts val="0"/>
                        </a:spcBef>
                        <a:spcAft>
                          <a:spcPts val="0"/>
                        </a:spcAft>
                        <a:buNone/>
                      </a:pPr>
                      <a:r>
                        <a:rPr lang="en-US"/>
                        <a:t>Aishwarya Joisa</a:t>
                      </a:r>
                      <a:endParaRPr/>
                    </a:p>
                  </a:txBody>
                  <a:tcPr marT="91425" marB="91425" marR="91425" marL="91425"/>
                </a:tc>
                <a:tc>
                  <a:txBody>
                    <a:bodyPr/>
                    <a:lstStyle/>
                    <a:p>
                      <a:pPr indent="0" lvl="0" marL="0" rtl="0" algn="ctr">
                        <a:spcBef>
                          <a:spcPts val="0"/>
                        </a:spcBef>
                        <a:spcAft>
                          <a:spcPts val="0"/>
                        </a:spcAft>
                        <a:buNone/>
                      </a:pPr>
                      <a:r>
                        <a:rPr lang="en-US"/>
                        <a:t>Test Case Results</a:t>
                      </a:r>
                      <a:endParaRPr/>
                    </a:p>
                  </a:txBody>
                  <a:tcPr marT="91425" marB="91425" marR="91425" marL="91425"/>
                </a:tc>
                <a:tc>
                  <a:txBody>
                    <a:bodyPr/>
                    <a:lstStyle/>
                    <a:p>
                      <a:pPr indent="0" lvl="0" marL="0" rtl="0" algn="ctr">
                        <a:spcBef>
                          <a:spcPts val="0"/>
                        </a:spcBef>
                        <a:spcAft>
                          <a:spcPts val="0"/>
                        </a:spcAft>
                        <a:buNone/>
                      </a:pPr>
                      <a:r>
                        <a:rPr lang="en-US"/>
                        <a:t>N/A</a:t>
                      </a:r>
                      <a:endParaRPr/>
                    </a:p>
                  </a:txBody>
                  <a:tcPr marT="91425" marB="91425" marR="91425" marL="91425"/>
                </a:tc>
              </a:tr>
            </a:tbl>
          </a:graphicData>
        </a:graphic>
      </p:graphicFrame>
      <p:sp>
        <p:nvSpPr>
          <p:cNvPr id="336" name="Google Shape;336;g6c1ea27cc4_5_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10"/>
          <p:cNvSpPr txBox="1"/>
          <p:nvPr>
            <p:ph type="title"/>
          </p:nvPr>
        </p:nvSpPr>
        <p:spPr>
          <a:xfrm>
            <a:off x="311700" y="2096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3000"/>
              <a:t>Quality Focal Point </a:t>
            </a:r>
            <a:endParaRPr b="1" sz="3000"/>
          </a:p>
          <a:p>
            <a:pPr indent="0" lvl="0" marL="0" rtl="0" algn="ctr">
              <a:lnSpc>
                <a:spcPct val="100000"/>
              </a:lnSpc>
              <a:spcBef>
                <a:spcPts val="0"/>
              </a:spcBef>
              <a:spcAft>
                <a:spcPts val="0"/>
              </a:spcAft>
              <a:buSzPts val="2800"/>
              <a:buNone/>
            </a:pPr>
            <a:r>
              <a:rPr i="1" lang="en-US" sz="1800"/>
              <a:t>Aishwarya Joisa</a:t>
            </a:r>
            <a:endParaRPr i="1" sz="18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342" name="Google Shape;3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g6c1d71c4cb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Traceability</a:t>
            </a:r>
            <a:r>
              <a:rPr b="1" lang="en-US"/>
              <a:t> Matrix</a:t>
            </a:r>
            <a:endParaRPr b="1"/>
          </a:p>
        </p:txBody>
      </p:sp>
      <p:graphicFrame>
        <p:nvGraphicFramePr>
          <p:cNvPr id="348" name="Google Shape;348;g6c1d71c4cb_0_0"/>
          <p:cNvGraphicFramePr/>
          <p:nvPr/>
        </p:nvGraphicFramePr>
        <p:xfrm>
          <a:off x="476525" y="1186945"/>
          <a:ext cx="3000000" cy="3000000"/>
        </p:xfrm>
        <a:graphic>
          <a:graphicData uri="http://schemas.openxmlformats.org/drawingml/2006/table">
            <a:tbl>
              <a:tblPr>
                <a:noFill/>
                <a:tableStyleId>{2FFDD334-E91D-4855-9D6C-61BA0B703A1B}</a:tableStyleId>
              </a:tblPr>
              <a:tblGrid>
                <a:gridCol w="2432375"/>
                <a:gridCol w="2432375"/>
                <a:gridCol w="2432375"/>
              </a:tblGrid>
              <a:tr h="396275">
                <a:tc>
                  <a:txBody>
                    <a:bodyPr/>
                    <a:lstStyle/>
                    <a:p>
                      <a:pPr indent="0" lvl="0" marL="0" rtl="0" algn="l">
                        <a:spcBef>
                          <a:spcPts val="0"/>
                        </a:spcBef>
                        <a:spcAft>
                          <a:spcPts val="0"/>
                        </a:spcAft>
                        <a:buNone/>
                      </a:pPr>
                      <a:r>
                        <a:rPr b="1" lang="en-US"/>
                        <a:t>OCD</a:t>
                      </a:r>
                      <a:endParaRPr b="1"/>
                    </a:p>
                  </a:txBody>
                  <a:tcPr marT="91425" marB="91425" marR="91425" marL="91425"/>
                </a:tc>
                <a:tc>
                  <a:txBody>
                    <a:bodyPr/>
                    <a:lstStyle/>
                    <a:p>
                      <a:pPr indent="0" lvl="0" marL="0" rtl="0" algn="l">
                        <a:spcBef>
                          <a:spcPts val="0"/>
                        </a:spcBef>
                        <a:spcAft>
                          <a:spcPts val="0"/>
                        </a:spcAft>
                        <a:buNone/>
                      </a:pPr>
                      <a:r>
                        <a:rPr b="1" lang="en-US"/>
                        <a:t>Requirements</a:t>
                      </a:r>
                      <a:endParaRPr b="1"/>
                    </a:p>
                  </a:txBody>
                  <a:tcPr marT="91425" marB="91425" marR="91425" marL="91425"/>
                </a:tc>
                <a:tc>
                  <a:txBody>
                    <a:bodyPr/>
                    <a:lstStyle/>
                    <a:p>
                      <a:pPr indent="0" lvl="0" marL="0" rtl="0" algn="l">
                        <a:spcBef>
                          <a:spcPts val="0"/>
                        </a:spcBef>
                        <a:spcAft>
                          <a:spcPts val="0"/>
                        </a:spcAft>
                        <a:buNone/>
                      </a:pPr>
                      <a:r>
                        <a:rPr b="1" lang="en-US"/>
                        <a:t>Test cases</a:t>
                      </a:r>
                      <a:endParaRPr b="1"/>
                    </a:p>
                  </a:txBody>
                  <a:tcPr marT="91425" marB="91425" marR="91425" marL="91425"/>
                </a:tc>
              </a:tr>
              <a:tr h="607875">
                <a:tc>
                  <a:txBody>
                    <a:bodyPr/>
                    <a:lstStyle/>
                    <a:p>
                      <a:pPr indent="0" lvl="0" marL="0" rtl="0" algn="l">
                        <a:spcBef>
                          <a:spcPts val="0"/>
                        </a:spcBef>
                        <a:spcAft>
                          <a:spcPts val="0"/>
                        </a:spcAft>
                        <a:buNone/>
                      </a:pPr>
                      <a:r>
                        <a:rPr lang="en-US"/>
                        <a:t>OC-1 Take voter data as input</a:t>
                      </a:r>
                      <a:endParaRPr/>
                    </a:p>
                  </a:txBody>
                  <a:tcPr marT="91425" marB="91425" marR="91425" marL="91425"/>
                </a:tc>
                <a:tc>
                  <a:txBody>
                    <a:bodyPr/>
                    <a:lstStyle/>
                    <a:p>
                      <a:pPr indent="0" lvl="0" marL="0" rtl="0" algn="l">
                        <a:spcBef>
                          <a:spcPts val="0"/>
                        </a:spcBef>
                        <a:spcAft>
                          <a:spcPts val="0"/>
                        </a:spcAft>
                        <a:buNone/>
                      </a:pPr>
                      <a:r>
                        <a:rPr lang="en-US"/>
                        <a:t>WC_5507</a:t>
                      </a:r>
                      <a:endParaRPr/>
                    </a:p>
                  </a:txBody>
                  <a:tcPr marT="91425" marB="91425" marR="91425" marL="91425"/>
                </a:tc>
                <a:tc>
                  <a:txBody>
                    <a:bodyPr/>
                    <a:lstStyle/>
                    <a:p>
                      <a:pPr indent="0" lvl="0" marL="0" rtl="0" algn="l">
                        <a:spcBef>
                          <a:spcPts val="0"/>
                        </a:spcBef>
                        <a:spcAft>
                          <a:spcPts val="0"/>
                        </a:spcAft>
                        <a:buNone/>
                      </a:pPr>
                      <a:r>
                        <a:rPr lang="en-US"/>
                        <a:t>TC-B1, TC-B2, TC-B3</a:t>
                      </a:r>
                      <a:endParaRPr/>
                    </a:p>
                  </a:txBody>
                  <a:tcPr marT="91425" marB="91425" marR="91425" marL="91425"/>
                </a:tc>
              </a:tr>
              <a:tr h="396275">
                <a:tc rowSpan="2">
                  <a:txBody>
                    <a:bodyPr/>
                    <a:lstStyle/>
                    <a:p>
                      <a:pPr indent="0" lvl="0" marL="0" rtl="0" algn="l">
                        <a:spcBef>
                          <a:spcPts val="0"/>
                        </a:spcBef>
                        <a:spcAft>
                          <a:spcPts val="0"/>
                        </a:spcAft>
                        <a:buNone/>
                      </a:pPr>
                      <a:r>
                        <a:rPr lang="en-US"/>
                        <a:t>OC-2 Take volunteer information</a:t>
                      </a:r>
                      <a:endParaRPr/>
                    </a:p>
                  </a:txBody>
                  <a:tcPr marT="91425" marB="91425" marR="91425" marL="91425"/>
                </a:tc>
                <a:tc>
                  <a:txBody>
                    <a:bodyPr/>
                    <a:lstStyle/>
                    <a:p>
                      <a:pPr indent="0" lvl="0" marL="0" rtl="0" algn="l">
                        <a:spcBef>
                          <a:spcPts val="0"/>
                        </a:spcBef>
                        <a:spcAft>
                          <a:spcPts val="0"/>
                        </a:spcAft>
                        <a:buNone/>
                      </a:pPr>
                      <a:r>
                        <a:rPr lang="en-US"/>
                        <a:t>WC_5508</a:t>
                      </a:r>
                      <a:endParaRPr/>
                    </a:p>
                  </a:txBody>
                  <a:tcPr marT="91425" marB="91425" marR="91425" marL="91425"/>
                </a:tc>
                <a:tc>
                  <a:txBody>
                    <a:bodyPr/>
                    <a:lstStyle/>
                    <a:p>
                      <a:pPr indent="0" lvl="0" marL="0" rtl="0" algn="l">
                        <a:spcBef>
                          <a:spcPts val="0"/>
                        </a:spcBef>
                        <a:spcAft>
                          <a:spcPts val="0"/>
                        </a:spcAft>
                        <a:buNone/>
                      </a:pPr>
                      <a:r>
                        <a:rPr lang="en-US"/>
                        <a:t>TC-B4</a:t>
                      </a:r>
                      <a:endParaRPr/>
                    </a:p>
                  </a:txBody>
                  <a:tcPr marT="91425" marB="91425" marR="91425" marL="91425"/>
                </a:tc>
              </a:tr>
              <a:tr h="396275">
                <a:tc vMerge="1"/>
                <a:tc>
                  <a:txBody>
                    <a:bodyPr/>
                    <a:lstStyle/>
                    <a:p>
                      <a:pPr indent="0" lvl="0" marL="0" rtl="0" algn="l">
                        <a:spcBef>
                          <a:spcPts val="0"/>
                        </a:spcBef>
                        <a:spcAft>
                          <a:spcPts val="0"/>
                        </a:spcAft>
                        <a:buNone/>
                      </a:pPr>
                      <a:r>
                        <a:rPr lang="en-US"/>
                        <a:t>WC_5488</a:t>
                      </a:r>
                      <a:endParaRPr/>
                    </a:p>
                  </a:txBody>
                  <a:tcPr marT="91425" marB="91425" marR="91425" marL="91425"/>
                </a:tc>
                <a:tc>
                  <a:txBody>
                    <a:bodyPr/>
                    <a:lstStyle/>
                    <a:p>
                      <a:pPr indent="0" lvl="0" marL="0" rtl="0" algn="l">
                        <a:spcBef>
                          <a:spcPts val="0"/>
                        </a:spcBef>
                        <a:spcAft>
                          <a:spcPts val="0"/>
                        </a:spcAft>
                        <a:buNone/>
                      </a:pPr>
                      <a:r>
                        <a:rPr lang="en-US"/>
                        <a:t>TC-B5, TC-B6</a:t>
                      </a:r>
                      <a:endParaRPr/>
                    </a:p>
                  </a:txBody>
                  <a:tcPr marT="91425" marB="91425" marR="91425" marL="91425"/>
                </a:tc>
              </a:tr>
              <a:tr h="819500">
                <a:tc>
                  <a:txBody>
                    <a:bodyPr/>
                    <a:lstStyle/>
                    <a:p>
                      <a:pPr indent="0" lvl="0" marL="0" rtl="0" algn="l">
                        <a:spcBef>
                          <a:spcPts val="0"/>
                        </a:spcBef>
                        <a:spcAft>
                          <a:spcPts val="0"/>
                        </a:spcAft>
                        <a:buNone/>
                      </a:pPr>
                      <a:r>
                        <a:rPr lang="en-US"/>
                        <a:t>OC-3 Generate turfs within precincts</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WC_5507</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TC-B9, TC-B10</a:t>
                      </a:r>
                      <a:endParaRPr/>
                    </a:p>
                  </a:txBody>
                  <a:tcPr marT="91425" marB="91425" marR="91425" marL="91425"/>
                </a:tc>
              </a:tr>
              <a:tr h="400125">
                <a:tc rowSpan="2">
                  <a:txBody>
                    <a:bodyPr/>
                    <a:lstStyle/>
                    <a:p>
                      <a:pPr indent="0" lvl="0" marL="0" rtl="0" algn="l">
                        <a:spcBef>
                          <a:spcPts val="0"/>
                        </a:spcBef>
                        <a:spcAft>
                          <a:spcPts val="0"/>
                        </a:spcAft>
                        <a:buNone/>
                      </a:pPr>
                      <a:r>
                        <a:rPr lang="en-US"/>
                        <a:t>OC-4 Visualization of turfs</a:t>
                      </a:r>
                      <a:endParaRPr/>
                    </a:p>
                  </a:txBody>
                  <a:tcPr marT="91425" marB="91425" marR="91425" marL="91425"/>
                </a:tc>
                <a:tc>
                  <a:txBody>
                    <a:bodyPr/>
                    <a:lstStyle/>
                    <a:p>
                      <a:pPr indent="0" lvl="0" marL="0" rtl="0" algn="l">
                        <a:spcBef>
                          <a:spcPts val="0"/>
                        </a:spcBef>
                        <a:spcAft>
                          <a:spcPts val="0"/>
                        </a:spcAft>
                        <a:buNone/>
                      </a:pPr>
                      <a:r>
                        <a:rPr lang="en-US"/>
                        <a:t>WC_5696</a:t>
                      </a:r>
                      <a:endParaRPr/>
                    </a:p>
                  </a:txBody>
                  <a:tcPr marT="91425" marB="91425" marR="91425" marL="91425"/>
                </a:tc>
                <a:tc>
                  <a:txBody>
                    <a:bodyPr/>
                    <a:lstStyle/>
                    <a:p>
                      <a:pPr indent="0" lvl="0" marL="0" rtl="0" algn="l">
                        <a:spcBef>
                          <a:spcPts val="0"/>
                        </a:spcBef>
                        <a:spcAft>
                          <a:spcPts val="0"/>
                        </a:spcAft>
                        <a:buNone/>
                      </a:pPr>
                      <a:r>
                        <a:rPr lang="en-US"/>
                        <a:t>TC- I7, TC-I8</a:t>
                      </a:r>
                      <a:endParaRPr/>
                    </a:p>
                  </a:txBody>
                  <a:tcPr marT="91425" marB="91425" marR="91425" marL="91425"/>
                </a:tc>
              </a:tr>
              <a:tr h="400125">
                <a:tc vMerge="1"/>
                <a:tc>
                  <a:txBody>
                    <a:bodyPr/>
                    <a:lstStyle/>
                    <a:p>
                      <a:pPr indent="0" lvl="0" marL="0" rtl="0" algn="l">
                        <a:spcBef>
                          <a:spcPts val="0"/>
                        </a:spcBef>
                        <a:spcAft>
                          <a:spcPts val="0"/>
                        </a:spcAft>
                        <a:buNone/>
                      </a:pPr>
                      <a:r>
                        <a:rPr lang="en-US"/>
                        <a:t>WC_5687</a:t>
                      </a:r>
                      <a:endParaRPr/>
                    </a:p>
                  </a:txBody>
                  <a:tcPr marT="91425" marB="91425" marR="91425" marL="91425"/>
                </a:tc>
                <a:tc>
                  <a:txBody>
                    <a:bodyPr/>
                    <a:lstStyle/>
                    <a:p>
                      <a:pPr indent="0" lvl="0" marL="0" rtl="0" algn="l">
                        <a:spcBef>
                          <a:spcPts val="0"/>
                        </a:spcBef>
                        <a:spcAft>
                          <a:spcPts val="0"/>
                        </a:spcAft>
                        <a:buNone/>
                      </a:pPr>
                      <a:r>
                        <a:rPr lang="en-US"/>
                        <a:t>TC-F7</a:t>
                      </a:r>
                      <a:endParaRPr/>
                    </a:p>
                  </a:txBody>
                  <a:tcPr marT="91425" marB="91425" marR="91425" marL="91425"/>
                </a:tc>
              </a:tr>
            </a:tbl>
          </a:graphicData>
        </a:graphic>
      </p:graphicFrame>
      <p:sp>
        <p:nvSpPr>
          <p:cNvPr id="349" name="Google Shape;349;g6c1d71c4cb_0_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g6c1ea27cc4_1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Technical Debt- Solved</a:t>
            </a:r>
            <a:endParaRPr b="1"/>
          </a:p>
        </p:txBody>
      </p:sp>
      <p:graphicFrame>
        <p:nvGraphicFramePr>
          <p:cNvPr id="355" name="Google Shape;355;g6c1ea27cc4_1_0"/>
          <p:cNvGraphicFramePr/>
          <p:nvPr/>
        </p:nvGraphicFramePr>
        <p:xfrm>
          <a:off x="791400" y="1378900"/>
          <a:ext cx="3000000" cy="3000000"/>
        </p:xfrm>
        <a:graphic>
          <a:graphicData uri="http://schemas.openxmlformats.org/drawingml/2006/table">
            <a:tbl>
              <a:tblPr>
                <a:noFill/>
                <a:tableStyleId>{2FFDD334-E91D-4855-9D6C-61BA0B703A1B}</a:tableStyleId>
              </a:tblPr>
              <a:tblGrid>
                <a:gridCol w="3670100"/>
                <a:gridCol w="3670100"/>
              </a:tblGrid>
              <a:tr h="527450">
                <a:tc>
                  <a:txBody>
                    <a:bodyPr/>
                    <a:lstStyle/>
                    <a:p>
                      <a:pPr indent="0" lvl="0" marL="0" rtl="0" algn="l">
                        <a:spcBef>
                          <a:spcPts val="0"/>
                        </a:spcBef>
                        <a:spcAft>
                          <a:spcPts val="0"/>
                        </a:spcAft>
                        <a:buNone/>
                      </a:pPr>
                      <a:r>
                        <a:rPr b="1" lang="en-US"/>
                        <a:t>Technical Debt.</a:t>
                      </a:r>
                      <a:endParaRPr b="1"/>
                    </a:p>
                  </a:txBody>
                  <a:tcPr marT="91425" marB="91425" marR="91425" marL="91425"/>
                </a:tc>
                <a:tc>
                  <a:txBody>
                    <a:bodyPr/>
                    <a:lstStyle/>
                    <a:p>
                      <a:pPr indent="0" lvl="0" marL="0" rtl="0" algn="l">
                        <a:spcBef>
                          <a:spcPts val="0"/>
                        </a:spcBef>
                        <a:spcAft>
                          <a:spcPts val="0"/>
                        </a:spcAft>
                        <a:buNone/>
                      </a:pPr>
                      <a:r>
                        <a:rPr b="1" lang="en-US"/>
                        <a:t>Description</a:t>
                      </a:r>
                      <a:endParaRPr b="1"/>
                    </a:p>
                  </a:txBody>
                  <a:tcPr marT="91425" marB="91425" marR="91425" marL="91425"/>
                </a:tc>
              </a:tr>
              <a:tr h="916600">
                <a:tc>
                  <a:txBody>
                    <a:bodyPr/>
                    <a:lstStyle/>
                    <a:p>
                      <a:pPr indent="0" lvl="0" marL="0" rtl="0" algn="l">
                        <a:spcBef>
                          <a:spcPts val="0"/>
                        </a:spcBef>
                        <a:spcAft>
                          <a:spcPts val="0"/>
                        </a:spcAft>
                        <a:buNone/>
                      </a:pPr>
                      <a:r>
                        <a:rPr lang="en-US"/>
                        <a:t>Lack of React.js knowledge for frontend development</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We learned the technologies required for the project through online documentations and knowledge sharing among team members.</a:t>
                      </a:r>
                      <a:endParaRPr/>
                    </a:p>
                  </a:txBody>
                  <a:tcPr marT="91425" marB="91425" marR="91425" marL="91425"/>
                </a:tc>
              </a:tr>
              <a:tr h="916600">
                <a:tc>
                  <a:txBody>
                    <a:bodyPr/>
                    <a:lstStyle/>
                    <a:p>
                      <a:pPr indent="0" lvl="0" marL="0" rtl="0" algn="l">
                        <a:spcBef>
                          <a:spcPts val="0"/>
                        </a:spcBef>
                        <a:spcAft>
                          <a:spcPts val="0"/>
                        </a:spcAft>
                        <a:buNone/>
                      </a:pPr>
                      <a:r>
                        <a:rPr lang="en-US"/>
                        <a:t>Precinct data was not provided by clients</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Requested the data from the clients, which they provided</a:t>
                      </a:r>
                      <a:endParaRPr/>
                    </a:p>
                  </a:txBody>
                  <a:tcPr marT="91425" marB="91425" marR="91425" marL="91425"/>
                </a:tc>
              </a:tr>
            </a:tbl>
          </a:graphicData>
        </a:graphic>
      </p:graphicFrame>
      <p:sp>
        <p:nvSpPr>
          <p:cNvPr id="356" name="Google Shape;356;g6c1ea27cc4_1_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g6c1ea27cc4_1_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Technical Debt- Solved(Contd)</a:t>
            </a:r>
            <a:endParaRPr b="1"/>
          </a:p>
        </p:txBody>
      </p:sp>
      <p:graphicFrame>
        <p:nvGraphicFramePr>
          <p:cNvPr id="362" name="Google Shape;362;g6c1ea27cc4_1_7"/>
          <p:cNvGraphicFramePr/>
          <p:nvPr/>
        </p:nvGraphicFramePr>
        <p:xfrm>
          <a:off x="598675" y="1374650"/>
          <a:ext cx="3000000" cy="3000000"/>
        </p:xfrm>
        <a:graphic>
          <a:graphicData uri="http://schemas.openxmlformats.org/drawingml/2006/table">
            <a:tbl>
              <a:tblPr>
                <a:noFill/>
                <a:tableStyleId>{2FFDD334-E91D-4855-9D6C-61BA0B703A1B}</a:tableStyleId>
              </a:tblPr>
              <a:tblGrid>
                <a:gridCol w="3766200"/>
                <a:gridCol w="3766200"/>
              </a:tblGrid>
              <a:tr h="899175">
                <a:tc>
                  <a:txBody>
                    <a:bodyPr/>
                    <a:lstStyle/>
                    <a:p>
                      <a:pPr indent="0" lvl="0" marL="0" rtl="0" algn="l">
                        <a:spcBef>
                          <a:spcPts val="0"/>
                        </a:spcBef>
                        <a:spcAft>
                          <a:spcPts val="0"/>
                        </a:spcAft>
                        <a:buNone/>
                      </a:pPr>
                      <a:r>
                        <a:rPr lang="en-US"/>
                        <a:t>Integration of frontend and backend</a:t>
                      </a:r>
                      <a:endParaRPr/>
                    </a:p>
                  </a:txBody>
                  <a:tcPr marT="91425" marB="91425" marR="91425" marL="91425"/>
                </a:tc>
                <a:tc>
                  <a:txBody>
                    <a:bodyPr/>
                    <a:lstStyle/>
                    <a:p>
                      <a:pPr indent="0" lvl="0" marL="0" rtl="0" algn="l">
                        <a:spcBef>
                          <a:spcPts val="0"/>
                        </a:spcBef>
                        <a:spcAft>
                          <a:spcPts val="0"/>
                        </a:spcAft>
                        <a:buNone/>
                      </a:pPr>
                      <a:r>
                        <a:rPr lang="en-US"/>
                        <a:t>Actively exploring alternatives to interface between Python and React.js.</a:t>
                      </a:r>
                      <a:endParaRPr/>
                    </a:p>
                    <a:p>
                      <a:pPr indent="0" lvl="0" marL="0" rtl="0" algn="l">
                        <a:spcBef>
                          <a:spcPts val="0"/>
                        </a:spcBef>
                        <a:spcAft>
                          <a:spcPts val="0"/>
                        </a:spcAft>
                        <a:buNone/>
                      </a:pPr>
                      <a:r>
                        <a:rPr lang="en-US"/>
                        <a:t>Also, constant effort into it with a lot of research.</a:t>
                      </a:r>
                      <a:endParaRPr/>
                    </a:p>
                  </a:txBody>
                  <a:tcPr marT="91425" marB="91425" marR="91425" marL="91425"/>
                </a:tc>
              </a:tr>
              <a:tr h="899175">
                <a:tc>
                  <a:txBody>
                    <a:bodyPr/>
                    <a:lstStyle/>
                    <a:p>
                      <a:pPr indent="0" lvl="0" marL="0" rtl="0" algn="l">
                        <a:spcBef>
                          <a:spcPts val="0"/>
                        </a:spcBef>
                        <a:spcAft>
                          <a:spcPts val="0"/>
                        </a:spcAft>
                        <a:buNone/>
                      </a:pPr>
                      <a:r>
                        <a:rPr lang="en-US"/>
                        <a:t>No unit/integration test modules</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Created test cases and implemented it to function for the code written</a:t>
                      </a:r>
                      <a:endParaRPr/>
                    </a:p>
                  </a:txBody>
                  <a:tcPr marT="91425" marB="91425" marR="91425" marL="91425"/>
                </a:tc>
              </a:tr>
            </a:tbl>
          </a:graphicData>
        </a:graphic>
      </p:graphicFrame>
      <p:sp>
        <p:nvSpPr>
          <p:cNvPr id="363" name="Google Shape;363;g6c1ea27cc4_1_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g6c1ea27cc4_1_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Technical Debt- Unsolved</a:t>
            </a:r>
            <a:endParaRPr b="1"/>
          </a:p>
        </p:txBody>
      </p:sp>
      <p:graphicFrame>
        <p:nvGraphicFramePr>
          <p:cNvPr id="369" name="Google Shape;369;g6c1ea27cc4_1_12"/>
          <p:cNvGraphicFramePr/>
          <p:nvPr/>
        </p:nvGraphicFramePr>
        <p:xfrm>
          <a:off x="797150" y="1823250"/>
          <a:ext cx="3000000" cy="3000000"/>
        </p:xfrm>
        <a:graphic>
          <a:graphicData uri="http://schemas.openxmlformats.org/drawingml/2006/table">
            <a:tbl>
              <a:tblPr>
                <a:noFill/>
                <a:tableStyleId>{2FFDD334-E91D-4855-9D6C-61BA0B703A1B}</a:tableStyleId>
              </a:tblPr>
              <a:tblGrid>
                <a:gridCol w="3786350"/>
                <a:gridCol w="3786350"/>
              </a:tblGrid>
              <a:tr h="924350">
                <a:tc>
                  <a:txBody>
                    <a:bodyPr/>
                    <a:lstStyle/>
                    <a:p>
                      <a:pPr indent="0" lvl="0" marL="0" rtl="0" algn="l">
                        <a:spcBef>
                          <a:spcPts val="0"/>
                        </a:spcBef>
                        <a:spcAft>
                          <a:spcPts val="0"/>
                        </a:spcAft>
                        <a:buNone/>
                      </a:pPr>
                      <a:r>
                        <a:rPr b="1" lang="en-US"/>
                        <a:t>Technical</a:t>
                      </a:r>
                      <a:r>
                        <a:rPr b="1" lang="en-US"/>
                        <a:t> Debt</a:t>
                      </a:r>
                      <a:endParaRPr b="1"/>
                    </a:p>
                  </a:txBody>
                  <a:tcPr marT="91425" marB="91425" marR="91425" marL="91425"/>
                </a:tc>
                <a:tc>
                  <a:txBody>
                    <a:bodyPr/>
                    <a:lstStyle/>
                    <a:p>
                      <a:pPr indent="0" lvl="0" marL="0" rtl="0" algn="l">
                        <a:spcBef>
                          <a:spcPts val="0"/>
                        </a:spcBef>
                        <a:spcAft>
                          <a:spcPts val="0"/>
                        </a:spcAft>
                        <a:buNone/>
                      </a:pPr>
                      <a:r>
                        <a:rPr b="1" lang="en-US"/>
                        <a:t>Description</a:t>
                      </a:r>
                      <a:endParaRPr b="1"/>
                    </a:p>
                  </a:txBody>
                  <a:tcPr marT="91425" marB="91425" marR="91425" marL="91425"/>
                </a:tc>
              </a:tr>
              <a:tr h="924350">
                <a:tc>
                  <a:txBody>
                    <a:bodyPr/>
                    <a:lstStyle/>
                    <a:p>
                      <a:pPr indent="0" lvl="0" marL="0" rtl="0" algn="l">
                        <a:spcBef>
                          <a:spcPts val="0"/>
                        </a:spcBef>
                        <a:spcAft>
                          <a:spcPts val="0"/>
                        </a:spcAft>
                        <a:buNone/>
                      </a:pPr>
                      <a:r>
                        <a:rPr lang="en-US"/>
                        <a:t>Lack of real-time test data</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As voter data is confidential, it is hard to get real time data for the clients.</a:t>
                      </a:r>
                      <a:endParaRPr/>
                    </a:p>
                  </a:txBody>
                  <a:tcPr marT="91425" marB="91425" marR="91425" marL="91425"/>
                </a:tc>
              </a:tr>
            </a:tbl>
          </a:graphicData>
        </a:graphic>
      </p:graphicFrame>
      <p:sp>
        <p:nvSpPr>
          <p:cNvPr id="370" name="Google Shape;370;g6c1ea27cc4_1_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g6c1ea27cc4_2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System Purpose</a:t>
            </a:r>
            <a:endParaRPr b="1"/>
          </a:p>
          <a:p>
            <a:pPr indent="0" lvl="0" marL="0" rtl="0" algn="l">
              <a:spcBef>
                <a:spcPts val="0"/>
              </a:spcBef>
              <a:spcAft>
                <a:spcPts val="0"/>
              </a:spcAft>
              <a:buNone/>
            </a:pPr>
            <a:r>
              <a:t/>
            </a:r>
            <a:endParaRPr b="1"/>
          </a:p>
        </p:txBody>
      </p:sp>
      <p:sp>
        <p:nvSpPr>
          <p:cNvPr id="83" name="Google Shape;83;g6c1ea27cc4_2_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84" name="Google Shape;84;g6c1ea27cc4_2_0"/>
          <p:cNvPicPr preferRelativeResize="0"/>
          <p:nvPr/>
        </p:nvPicPr>
        <p:blipFill>
          <a:blip r:embed="rId3">
            <a:alphaModFix/>
          </a:blip>
          <a:stretch>
            <a:fillRect/>
          </a:stretch>
        </p:blipFill>
        <p:spPr>
          <a:xfrm>
            <a:off x="3449775" y="242125"/>
            <a:ext cx="5382525" cy="446869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g6c1ea27cc4_3_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Clr>
                <a:srgbClr val="000000"/>
              </a:buClr>
              <a:buSzPts val="2800"/>
              <a:buFont typeface="Arial"/>
              <a:buNone/>
            </a:pPr>
            <a:r>
              <a:rPr b="1" lang="en-US" sz="2500"/>
              <a:t>Estimated Time vs Actual Time</a:t>
            </a:r>
            <a:br>
              <a:rPr b="1" lang="en-US" sz="2500"/>
            </a:br>
            <a:r>
              <a:rPr b="1" lang="en-US" sz="1500"/>
              <a:t>per development task</a:t>
            </a:r>
            <a:endParaRPr sz="1500"/>
          </a:p>
        </p:txBody>
      </p:sp>
      <p:sp>
        <p:nvSpPr>
          <p:cNvPr id="376" name="Google Shape;376;g6c1ea27cc4_3_11"/>
          <p:cNvSpPr txBox="1"/>
          <p:nvPr>
            <p:ph idx="1" type="body"/>
          </p:nvPr>
        </p:nvSpPr>
        <p:spPr>
          <a:xfrm>
            <a:off x="1795400" y="1498675"/>
            <a:ext cx="5143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77" name="Google Shape;377;g6c1ea27cc4_3_11"/>
          <p:cNvPicPr preferRelativeResize="0"/>
          <p:nvPr/>
        </p:nvPicPr>
        <p:blipFill rotWithShape="1">
          <a:blip r:embed="rId3">
            <a:alphaModFix/>
          </a:blip>
          <a:srcRect b="5069" l="0" r="0" t="-5070"/>
          <a:stretch/>
        </p:blipFill>
        <p:spPr>
          <a:xfrm>
            <a:off x="1646900" y="1325575"/>
            <a:ext cx="5292000" cy="3589499"/>
          </a:xfrm>
          <a:prstGeom prst="rect">
            <a:avLst/>
          </a:prstGeom>
          <a:noFill/>
          <a:ln>
            <a:noFill/>
          </a:ln>
        </p:spPr>
      </p:pic>
      <p:sp>
        <p:nvSpPr>
          <p:cNvPr id="378" name="Google Shape;378;g6c1ea27cc4_3_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g6c1ea27cc4_3_17"/>
          <p:cNvSpPr txBox="1"/>
          <p:nvPr>
            <p:ph type="title"/>
          </p:nvPr>
        </p:nvSpPr>
        <p:spPr>
          <a:xfrm>
            <a:off x="219650" y="491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2500"/>
              <a:t>Effort Hours</a:t>
            </a:r>
            <a:endParaRPr/>
          </a:p>
        </p:txBody>
      </p:sp>
      <p:sp>
        <p:nvSpPr>
          <p:cNvPr id="384" name="Google Shape;384;g6c1ea27cc4_3_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385" name="Google Shape;385;g6c1ea27cc4_3_17"/>
          <p:cNvPicPr preferRelativeResize="0"/>
          <p:nvPr/>
        </p:nvPicPr>
        <p:blipFill>
          <a:blip r:embed="rId3">
            <a:alphaModFix/>
          </a:blip>
          <a:stretch>
            <a:fillRect/>
          </a:stretch>
        </p:blipFill>
        <p:spPr>
          <a:xfrm>
            <a:off x="1938500" y="986200"/>
            <a:ext cx="4791695" cy="3993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12"/>
          <p:cNvSpPr txBox="1"/>
          <p:nvPr>
            <p:ph type="title"/>
          </p:nvPr>
        </p:nvSpPr>
        <p:spPr>
          <a:xfrm>
            <a:off x="311700" y="2096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3000"/>
              <a:t>Transition Plan</a:t>
            </a:r>
            <a:endParaRPr b="1" sz="3000"/>
          </a:p>
          <a:p>
            <a:pPr indent="0" lvl="0" marL="0" rtl="0" algn="ctr">
              <a:lnSpc>
                <a:spcPct val="100000"/>
              </a:lnSpc>
              <a:spcBef>
                <a:spcPts val="0"/>
              </a:spcBef>
              <a:spcAft>
                <a:spcPts val="0"/>
              </a:spcAft>
              <a:buSzPts val="2800"/>
              <a:buNone/>
            </a:pPr>
            <a:r>
              <a:rPr i="1" lang="en-US" sz="1800"/>
              <a:t>Madhavi Shantaram</a:t>
            </a:r>
            <a:endParaRPr i="1" sz="1800"/>
          </a:p>
        </p:txBody>
      </p:sp>
      <p:sp>
        <p:nvSpPr>
          <p:cNvPr id="391" name="Google Shape;39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000"/>
              <a:t>Transition Plan</a:t>
            </a:r>
            <a:endParaRPr sz="1000"/>
          </a:p>
          <a:p>
            <a:pPr indent="0" lvl="0" marL="0" rtl="0" algn="l">
              <a:lnSpc>
                <a:spcPct val="100000"/>
              </a:lnSpc>
              <a:spcBef>
                <a:spcPts val="0"/>
              </a:spcBef>
              <a:spcAft>
                <a:spcPts val="0"/>
              </a:spcAft>
              <a:buSzPts val="2800"/>
              <a:buNone/>
            </a:pPr>
            <a:r>
              <a:rPr b="1" lang="en-US" sz="2500"/>
              <a:t>Preparation</a:t>
            </a:r>
            <a:endParaRPr b="1"/>
          </a:p>
        </p:txBody>
      </p:sp>
      <p:sp>
        <p:nvSpPr>
          <p:cNvPr id="397" name="Google Shape;39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500"/>
              <a:t>Hardware Preparation</a:t>
            </a:r>
            <a:endParaRPr b="1" sz="1500"/>
          </a:p>
          <a:p>
            <a:pPr indent="0" lvl="0" marL="0" rtl="0" algn="l">
              <a:lnSpc>
                <a:spcPct val="115000"/>
              </a:lnSpc>
              <a:spcBef>
                <a:spcPts val="1600"/>
              </a:spcBef>
              <a:spcAft>
                <a:spcPts val="0"/>
              </a:spcAft>
              <a:buNone/>
            </a:pPr>
            <a:r>
              <a:rPr lang="en-US" sz="1300">
                <a:solidFill>
                  <a:srgbClr val="5E696C"/>
                </a:solidFill>
              </a:rPr>
              <a:t>   	Desktop/Laptop</a:t>
            </a:r>
            <a:endParaRPr sz="1300">
              <a:solidFill>
                <a:srgbClr val="5E696C"/>
              </a:solidFill>
            </a:endParaRPr>
          </a:p>
          <a:p>
            <a:pPr indent="0" lvl="0" marL="0" rtl="0" algn="l">
              <a:lnSpc>
                <a:spcPct val="115000"/>
              </a:lnSpc>
              <a:spcBef>
                <a:spcPts val="1600"/>
              </a:spcBef>
              <a:spcAft>
                <a:spcPts val="0"/>
              </a:spcAft>
              <a:buNone/>
            </a:pPr>
            <a:r>
              <a:rPr b="1" lang="en-US" sz="1500"/>
              <a:t>Software Preparation</a:t>
            </a:r>
            <a:endParaRPr b="1" sz="1500"/>
          </a:p>
          <a:p>
            <a:pPr indent="0" lvl="0" marL="457200" rtl="0" algn="l">
              <a:lnSpc>
                <a:spcPct val="115000"/>
              </a:lnSpc>
              <a:spcBef>
                <a:spcPts val="1600"/>
              </a:spcBef>
              <a:spcAft>
                <a:spcPts val="0"/>
              </a:spcAft>
              <a:buNone/>
            </a:pPr>
            <a:r>
              <a:rPr lang="en-US" sz="1400">
                <a:solidFill>
                  <a:srgbClr val="5E696C"/>
                </a:solidFill>
                <a:latin typeface="Arial"/>
                <a:ea typeface="Arial"/>
                <a:cs typeface="Arial"/>
                <a:sym typeface="Arial"/>
              </a:rPr>
              <a:t>●  </a:t>
            </a:r>
            <a:r>
              <a:rPr lang="en-US" sz="1300">
                <a:solidFill>
                  <a:srgbClr val="5E696C"/>
                </a:solidFill>
              </a:rPr>
              <a:t>Source code provided through private GitHub repository</a:t>
            </a:r>
            <a:endParaRPr sz="1300">
              <a:solidFill>
                <a:srgbClr val="5E696C"/>
              </a:solidFill>
            </a:endParaRPr>
          </a:p>
          <a:p>
            <a:pPr indent="0" lvl="0" marL="457200" rtl="0" algn="l">
              <a:lnSpc>
                <a:spcPct val="115000"/>
              </a:lnSpc>
              <a:spcBef>
                <a:spcPts val="0"/>
              </a:spcBef>
              <a:spcAft>
                <a:spcPts val="0"/>
              </a:spcAft>
              <a:buNone/>
            </a:pPr>
            <a:r>
              <a:rPr lang="en-US" sz="1400">
                <a:solidFill>
                  <a:srgbClr val="5E696C"/>
                </a:solidFill>
                <a:latin typeface="Arial"/>
                <a:ea typeface="Arial"/>
                <a:cs typeface="Arial"/>
                <a:sym typeface="Arial"/>
              </a:rPr>
              <a:t>●  </a:t>
            </a:r>
            <a:r>
              <a:rPr lang="en-US" sz="1300">
                <a:solidFill>
                  <a:srgbClr val="5E696C"/>
                </a:solidFill>
              </a:rPr>
              <a:t>Add configuration files with API keys</a:t>
            </a:r>
            <a:endParaRPr sz="1300">
              <a:solidFill>
                <a:srgbClr val="5E696C"/>
              </a:solidFill>
            </a:endParaRPr>
          </a:p>
          <a:p>
            <a:pPr indent="0" lvl="0" marL="457200" rtl="0" algn="l">
              <a:lnSpc>
                <a:spcPct val="115000"/>
              </a:lnSpc>
              <a:spcBef>
                <a:spcPts val="0"/>
              </a:spcBef>
              <a:spcAft>
                <a:spcPts val="0"/>
              </a:spcAft>
              <a:buNone/>
            </a:pPr>
            <a:r>
              <a:rPr lang="en-US" sz="1400">
                <a:solidFill>
                  <a:srgbClr val="5E696C"/>
                </a:solidFill>
                <a:latin typeface="Arial"/>
                <a:ea typeface="Arial"/>
                <a:cs typeface="Arial"/>
                <a:sym typeface="Arial"/>
              </a:rPr>
              <a:t>●  </a:t>
            </a:r>
            <a:r>
              <a:rPr lang="en-US" sz="1300">
                <a:solidFill>
                  <a:srgbClr val="5E696C"/>
                </a:solidFill>
              </a:rPr>
              <a:t>Install Django, React, Python and npm dependencies</a:t>
            </a:r>
            <a:endParaRPr sz="1300">
              <a:solidFill>
                <a:srgbClr val="5E696C"/>
              </a:solidFill>
            </a:endParaRPr>
          </a:p>
          <a:p>
            <a:pPr indent="0" lvl="0" marL="457200" rtl="0" algn="l">
              <a:lnSpc>
                <a:spcPct val="115000"/>
              </a:lnSpc>
              <a:spcBef>
                <a:spcPts val="0"/>
              </a:spcBef>
              <a:spcAft>
                <a:spcPts val="0"/>
              </a:spcAft>
              <a:buNone/>
            </a:pPr>
            <a:r>
              <a:t/>
            </a:r>
            <a:endParaRPr sz="1300">
              <a:solidFill>
                <a:srgbClr val="5E696C"/>
              </a:solidFill>
            </a:endParaRPr>
          </a:p>
          <a:p>
            <a:pPr indent="0" lvl="0" marL="0" rtl="0" algn="l">
              <a:lnSpc>
                <a:spcPct val="115000"/>
              </a:lnSpc>
              <a:spcBef>
                <a:spcPts val="0"/>
              </a:spcBef>
              <a:spcAft>
                <a:spcPts val="0"/>
              </a:spcAft>
              <a:buNone/>
            </a:pPr>
            <a:r>
              <a:rPr b="1" lang="en-US" sz="1500"/>
              <a:t>Staff Preparation</a:t>
            </a:r>
            <a:endParaRPr b="1" sz="1500"/>
          </a:p>
          <a:p>
            <a:pPr indent="457200" lvl="0" marL="0" rtl="0" algn="l">
              <a:lnSpc>
                <a:spcPct val="115000"/>
              </a:lnSpc>
              <a:spcBef>
                <a:spcPts val="1600"/>
              </a:spcBef>
              <a:spcAft>
                <a:spcPts val="1600"/>
              </a:spcAft>
              <a:buSzPts val="1800"/>
              <a:buNone/>
            </a:pPr>
            <a:r>
              <a:rPr lang="en-US" sz="1300">
                <a:solidFill>
                  <a:srgbClr val="5E696C"/>
                </a:solidFill>
              </a:rPr>
              <a:t>Knowledge of algorithm design and input pattern/method</a:t>
            </a:r>
            <a:endParaRPr i="1"/>
          </a:p>
        </p:txBody>
      </p:sp>
      <p:sp>
        <p:nvSpPr>
          <p:cNvPr id="398" name="Google Shape;39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g6c1ea27cc4_0_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00"/>
              <a:t>Transition Plan</a:t>
            </a:r>
            <a:endParaRPr sz="1000"/>
          </a:p>
          <a:p>
            <a:pPr indent="0" lvl="0" marL="0" rtl="0" algn="l">
              <a:spcBef>
                <a:spcPts val="0"/>
              </a:spcBef>
              <a:spcAft>
                <a:spcPts val="0"/>
              </a:spcAft>
              <a:buNone/>
            </a:pPr>
            <a:r>
              <a:rPr b="1" lang="en-US" sz="2500"/>
              <a:t>Testing, Training and Evaluation</a:t>
            </a:r>
            <a:endParaRPr/>
          </a:p>
        </p:txBody>
      </p:sp>
      <p:sp>
        <p:nvSpPr>
          <p:cNvPr id="404" name="Google Shape;404;g6c1ea27cc4_0_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500"/>
              <a:t>Testing</a:t>
            </a:r>
            <a:endParaRPr b="1" sz="1500"/>
          </a:p>
          <a:p>
            <a:pPr indent="0" lvl="0" marL="457200" rtl="0" algn="l">
              <a:spcBef>
                <a:spcPts val="1600"/>
              </a:spcBef>
              <a:spcAft>
                <a:spcPts val="0"/>
              </a:spcAft>
              <a:buNone/>
            </a:pPr>
            <a:r>
              <a:rPr lang="en-US" sz="1400">
                <a:solidFill>
                  <a:srgbClr val="5E696C"/>
                </a:solidFill>
                <a:latin typeface="Arial"/>
                <a:ea typeface="Arial"/>
                <a:cs typeface="Arial"/>
                <a:sym typeface="Arial"/>
              </a:rPr>
              <a:t>●  </a:t>
            </a:r>
            <a:r>
              <a:rPr lang="en-US" sz="1200">
                <a:solidFill>
                  <a:srgbClr val="5E696C"/>
                </a:solidFill>
              </a:rPr>
              <a:t>Testing has been performed to ensure that implemented capabilities are according to client’s requirements</a:t>
            </a:r>
            <a:endParaRPr sz="1200">
              <a:solidFill>
                <a:srgbClr val="5E696C"/>
              </a:solidFill>
            </a:endParaRPr>
          </a:p>
          <a:p>
            <a:pPr indent="0" lvl="0" marL="457200" rtl="0" algn="l">
              <a:spcBef>
                <a:spcPts val="0"/>
              </a:spcBef>
              <a:spcAft>
                <a:spcPts val="0"/>
              </a:spcAft>
              <a:buNone/>
            </a:pPr>
            <a:r>
              <a:rPr lang="en-US" sz="1400">
                <a:solidFill>
                  <a:srgbClr val="5E696C"/>
                </a:solidFill>
                <a:latin typeface="Arial"/>
                <a:ea typeface="Arial"/>
                <a:cs typeface="Arial"/>
                <a:sym typeface="Arial"/>
              </a:rPr>
              <a:t>●  </a:t>
            </a:r>
            <a:r>
              <a:rPr lang="en-US" sz="1200">
                <a:solidFill>
                  <a:srgbClr val="5E696C"/>
                </a:solidFill>
              </a:rPr>
              <a:t>Test suite will be provided to the clients</a:t>
            </a:r>
            <a:endParaRPr sz="1200">
              <a:solidFill>
                <a:srgbClr val="5E696C"/>
              </a:solidFill>
            </a:endParaRPr>
          </a:p>
          <a:p>
            <a:pPr indent="0" lvl="0" marL="0" rtl="0" algn="l">
              <a:spcBef>
                <a:spcPts val="0"/>
              </a:spcBef>
              <a:spcAft>
                <a:spcPts val="0"/>
              </a:spcAft>
              <a:buNone/>
            </a:pPr>
            <a:r>
              <a:rPr b="1" lang="en-US" sz="1500"/>
              <a:t>Training</a:t>
            </a:r>
            <a:endParaRPr b="1" sz="1500"/>
          </a:p>
          <a:p>
            <a:pPr indent="457200" lvl="0" marL="0" rtl="0" algn="l">
              <a:spcBef>
                <a:spcPts val="1600"/>
              </a:spcBef>
              <a:spcAft>
                <a:spcPts val="0"/>
              </a:spcAft>
              <a:buNone/>
            </a:pPr>
            <a:r>
              <a:rPr lang="en-US" sz="1200">
                <a:solidFill>
                  <a:srgbClr val="5E696C"/>
                </a:solidFill>
              </a:rPr>
              <a:t>User manual will be provided to the clients which helps them in</a:t>
            </a:r>
            <a:endParaRPr sz="1200">
              <a:solidFill>
                <a:srgbClr val="5E696C"/>
              </a:solidFill>
            </a:endParaRPr>
          </a:p>
          <a:p>
            <a:pPr indent="0" lvl="0" marL="457200" rtl="0" algn="l">
              <a:spcBef>
                <a:spcPts val="0"/>
              </a:spcBef>
              <a:spcAft>
                <a:spcPts val="0"/>
              </a:spcAft>
              <a:buNone/>
            </a:pPr>
            <a:r>
              <a:rPr lang="en-US" sz="1400">
                <a:solidFill>
                  <a:srgbClr val="5E696C"/>
                </a:solidFill>
                <a:latin typeface="Arial"/>
                <a:ea typeface="Arial"/>
                <a:cs typeface="Arial"/>
                <a:sym typeface="Arial"/>
              </a:rPr>
              <a:t>●  </a:t>
            </a:r>
            <a:r>
              <a:rPr lang="en-US" sz="1200">
                <a:solidFill>
                  <a:srgbClr val="5E696C"/>
                </a:solidFill>
              </a:rPr>
              <a:t>Configuring the system to run the application (algorithm)</a:t>
            </a:r>
            <a:endParaRPr sz="1200">
              <a:solidFill>
                <a:srgbClr val="5E696C"/>
              </a:solidFill>
            </a:endParaRPr>
          </a:p>
          <a:p>
            <a:pPr indent="0" lvl="0" marL="457200" rtl="0" algn="l">
              <a:spcBef>
                <a:spcPts val="0"/>
              </a:spcBef>
              <a:spcAft>
                <a:spcPts val="0"/>
              </a:spcAft>
              <a:buNone/>
            </a:pPr>
            <a:r>
              <a:rPr lang="en-US" sz="1400">
                <a:solidFill>
                  <a:srgbClr val="5E696C"/>
                </a:solidFill>
                <a:latin typeface="Arial"/>
                <a:ea typeface="Arial"/>
                <a:cs typeface="Arial"/>
                <a:sym typeface="Arial"/>
              </a:rPr>
              <a:t>●  </a:t>
            </a:r>
            <a:r>
              <a:rPr lang="en-US" sz="1200">
                <a:solidFill>
                  <a:srgbClr val="5E696C"/>
                </a:solidFill>
              </a:rPr>
              <a:t>Description of each implemented functionality</a:t>
            </a:r>
            <a:endParaRPr sz="1200">
              <a:solidFill>
                <a:srgbClr val="5E696C"/>
              </a:solidFill>
            </a:endParaRPr>
          </a:p>
          <a:p>
            <a:pPr indent="0" lvl="0" marL="457200" rtl="0" algn="l">
              <a:spcBef>
                <a:spcPts val="0"/>
              </a:spcBef>
              <a:spcAft>
                <a:spcPts val="0"/>
              </a:spcAft>
              <a:buNone/>
            </a:pPr>
            <a:r>
              <a:rPr lang="en-US" sz="1400">
                <a:solidFill>
                  <a:srgbClr val="5E696C"/>
                </a:solidFill>
                <a:latin typeface="Arial"/>
                <a:ea typeface="Arial"/>
                <a:cs typeface="Arial"/>
                <a:sym typeface="Arial"/>
              </a:rPr>
              <a:t>●  </a:t>
            </a:r>
            <a:r>
              <a:rPr lang="en-US" sz="1200">
                <a:solidFill>
                  <a:srgbClr val="5E696C"/>
                </a:solidFill>
              </a:rPr>
              <a:t>Dependencies</a:t>
            </a:r>
            <a:endParaRPr sz="1200">
              <a:solidFill>
                <a:srgbClr val="5E696C"/>
              </a:solidFill>
            </a:endParaRPr>
          </a:p>
          <a:p>
            <a:pPr indent="0" lvl="0" marL="0" rtl="0" algn="l">
              <a:spcBef>
                <a:spcPts val="0"/>
              </a:spcBef>
              <a:spcAft>
                <a:spcPts val="0"/>
              </a:spcAft>
              <a:buNone/>
            </a:pPr>
            <a:r>
              <a:rPr b="1" lang="en-US" sz="1500"/>
              <a:t>Evaluation</a:t>
            </a:r>
            <a:endParaRPr b="1" sz="1500"/>
          </a:p>
          <a:p>
            <a:pPr indent="457200" lvl="0" marL="0" rtl="0" algn="l">
              <a:spcBef>
                <a:spcPts val="1600"/>
              </a:spcBef>
              <a:spcAft>
                <a:spcPts val="0"/>
              </a:spcAft>
              <a:buNone/>
            </a:pPr>
            <a:r>
              <a:rPr lang="en-US" sz="1400">
                <a:solidFill>
                  <a:srgbClr val="5E696C"/>
                </a:solidFill>
                <a:latin typeface="Arial"/>
                <a:ea typeface="Arial"/>
                <a:cs typeface="Arial"/>
                <a:sym typeface="Arial"/>
              </a:rPr>
              <a:t>●  </a:t>
            </a:r>
            <a:r>
              <a:rPr lang="en-US" sz="1200">
                <a:solidFill>
                  <a:srgbClr val="5E696C"/>
                </a:solidFill>
              </a:rPr>
              <a:t>Performed code refactoring according to client’s feedback during CCD</a:t>
            </a:r>
            <a:endParaRPr sz="1200">
              <a:solidFill>
                <a:srgbClr val="5E696C"/>
              </a:solidFill>
            </a:endParaRPr>
          </a:p>
          <a:p>
            <a:pPr indent="0" lvl="0" marL="0" rtl="0" algn="l">
              <a:spcBef>
                <a:spcPts val="0"/>
              </a:spcBef>
              <a:spcAft>
                <a:spcPts val="0"/>
              </a:spcAft>
              <a:buNone/>
            </a:pPr>
            <a:r>
              <a:t/>
            </a:r>
            <a:endParaRPr/>
          </a:p>
        </p:txBody>
      </p:sp>
      <p:sp>
        <p:nvSpPr>
          <p:cNvPr id="405" name="Google Shape;405;g6c1ea27cc4_0_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g6c1ea27cc4_0_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00"/>
              <a:t>Transition Plan</a:t>
            </a:r>
            <a:endParaRPr sz="1000"/>
          </a:p>
          <a:p>
            <a:pPr indent="0" lvl="0" marL="0" rtl="0" algn="l">
              <a:spcBef>
                <a:spcPts val="0"/>
              </a:spcBef>
              <a:spcAft>
                <a:spcPts val="0"/>
              </a:spcAft>
              <a:buNone/>
            </a:pPr>
            <a:r>
              <a:rPr b="1" lang="en-US" sz="2500"/>
              <a:t>Stakeholders Responsibilities</a:t>
            </a:r>
            <a:endParaRPr/>
          </a:p>
        </p:txBody>
      </p:sp>
      <p:sp>
        <p:nvSpPr>
          <p:cNvPr id="411" name="Google Shape;411;g6c1ea27cc4_0_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12" name="Google Shape;412;g6c1ea27cc4_0_37"/>
          <p:cNvPicPr preferRelativeResize="0"/>
          <p:nvPr/>
        </p:nvPicPr>
        <p:blipFill>
          <a:blip r:embed="rId3">
            <a:alphaModFix/>
          </a:blip>
          <a:stretch>
            <a:fillRect/>
          </a:stretch>
        </p:blipFill>
        <p:spPr>
          <a:xfrm>
            <a:off x="237400" y="1083100"/>
            <a:ext cx="8902126" cy="3831775"/>
          </a:xfrm>
          <a:prstGeom prst="rect">
            <a:avLst/>
          </a:prstGeom>
          <a:noFill/>
          <a:ln>
            <a:noFill/>
          </a:ln>
        </p:spPr>
      </p:pic>
      <p:sp>
        <p:nvSpPr>
          <p:cNvPr id="413" name="Google Shape;413;g6c1ea27cc4_0_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g6c1ea27cc4_0_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00"/>
              <a:t>Transition Plan</a:t>
            </a:r>
            <a:endParaRPr sz="1000"/>
          </a:p>
          <a:p>
            <a:pPr indent="0" lvl="0" marL="0" rtl="0" algn="l">
              <a:spcBef>
                <a:spcPts val="0"/>
              </a:spcBef>
              <a:spcAft>
                <a:spcPts val="0"/>
              </a:spcAft>
              <a:buNone/>
            </a:pPr>
            <a:r>
              <a:rPr b="1" lang="en-US" sz="2500"/>
              <a:t>Milestone Plan</a:t>
            </a:r>
            <a:endParaRPr/>
          </a:p>
        </p:txBody>
      </p:sp>
      <p:sp>
        <p:nvSpPr>
          <p:cNvPr id="419" name="Google Shape;419;g6c1ea27cc4_0_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20" name="Google Shape;420;g6c1ea27cc4_0_44"/>
          <p:cNvPicPr preferRelativeResize="0"/>
          <p:nvPr/>
        </p:nvPicPr>
        <p:blipFill>
          <a:blip r:embed="rId3">
            <a:alphaModFix/>
          </a:blip>
          <a:stretch>
            <a:fillRect/>
          </a:stretch>
        </p:blipFill>
        <p:spPr>
          <a:xfrm>
            <a:off x="311700" y="1152475"/>
            <a:ext cx="8520600" cy="3763949"/>
          </a:xfrm>
          <a:prstGeom prst="rect">
            <a:avLst/>
          </a:prstGeom>
          <a:noFill/>
          <a:ln>
            <a:noFill/>
          </a:ln>
        </p:spPr>
      </p:pic>
      <p:sp>
        <p:nvSpPr>
          <p:cNvPr id="421" name="Google Shape;421;g6c1ea27cc4_0_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g6c1ea27cc4_0_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00"/>
              <a:t>Transition Plan</a:t>
            </a:r>
            <a:endParaRPr sz="1000"/>
          </a:p>
          <a:p>
            <a:pPr indent="0" lvl="0" marL="0" rtl="0" algn="l">
              <a:spcBef>
                <a:spcPts val="0"/>
              </a:spcBef>
              <a:spcAft>
                <a:spcPts val="0"/>
              </a:spcAft>
              <a:buNone/>
            </a:pPr>
            <a:r>
              <a:rPr b="1" lang="en-US" sz="2500"/>
              <a:t>Required Resources</a:t>
            </a:r>
            <a:endParaRPr/>
          </a:p>
        </p:txBody>
      </p:sp>
      <p:sp>
        <p:nvSpPr>
          <p:cNvPr id="427" name="Google Shape;427;g6c1ea27cc4_0_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500"/>
              <a:t>Documentation</a:t>
            </a:r>
            <a:endParaRPr b="1" sz="1500"/>
          </a:p>
          <a:p>
            <a:pPr indent="0" lvl="0" marL="457200" marR="0" rtl="0" algn="l">
              <a:lnSpc>
                <a:spcPct val="115000"/>
              </a:lnSpc>
              <a:spcBef>
                <a:spcPts val="1600"/>
              </a:spcBef>
              <a:spcAft>
                <a:spcPts val="0"/>
              </a:spcAft>
              <a:buNone/>
            </a:pPr>
            <a:r>
              <a:rPr lang="en-US" sz="1400">
                <a:solidFill>
                  <a:srgbClr val="5E696C"/>
                </a:solidFill>
                <a:latin typeface="Arial"/>
                <a:ea typeface="Arial"/>
                <a:cs typeface="Arial"/>
                <a:sym typeface="Arial"/>
              </a:rPr>
              <a:t>●  </a:t>
            </a:r>
            <a:r>
              <a:rPr lang="en-US" sz="1200">
                <a:solidFill>
                  <a:srgbClr val="5E696C"/>
                </a:solidFill>
              </a:rPr>
              <a:t>Technical manual explaining the algorithm design and implementation</a:t>
            </a:r>
            <a:endParaRPr sz="1200">
              <a:solidFill>
                <a:srgbClr val="5E696C"/>
              </a:solidFill>
            </a:endParaRPr>
          </a:p>
          <a:p>
            <a:pPr indent="0" lvl="0" marL="457200" rtl="0" algn="l">
              <a:spcBef>
                <a:spcPts val="0"/>
              </a:spcBef>
              <a:spcAft>
                <a:spcPts val="0"/>
              </a:spcAft>
              <a:buNone/>
            </a:pPr>
            <a:r>
              <a:rPr lang="en-US" sz="1400">
                <a:solidFill>
                  <a:srgbClr val="5E696C"/>
                </a:solidFill>
                <a:latin typeface="Arial"/>
                <a:ea typeface="Arial"/>
                <a:cs typeface="Arial"/>
                <a:sym typeface="Arial"/>
              </a:rPr>
              <a:t>●  </a:t>
            </a:r>
            <a:r>
              <a:rPr lang="en-US" sz="1200">
                <a:solidFill>
                  <a:srgbClr val="5E696C"/>
                </a:solidFill>
              </a:rPr>
              <a:t>User  manual on how to run the application (algorithm)</a:t>
            </a:r>
            <a:endParaRPr sz="1200">
              <a:solidFill>
                <a:srgbClr val="5E696C"/>
              </a:solidFill>
            </a:endParaRPr>
          </a:p>
          <a:p>
            <a:pPr indent="0" lvl="0" marL="457200" rtl="0" algn="l">
              <a:spcBef>
                <a:spcPts val="0"/>
              </a:spcBef>
              <a:spcAft>
                <a:spcPts val="0"/>
              </a:spcAft>
              <a:buNone/>
            </a:pPr>
            <a:r>
              <a:rPr lang="en-US" sz="1400">
                <a:solidFill>
                  <a:srgbClr val="5E696C"/>
                </a:solidFill>
                <a:latin typeface="Arial"/>
                <a:ea typeface="Arial"/>
                <a:cs typeface="Arial"/>
                <a:sym typeface="Arial"/>
              </a:rPr>
              <a:t>●  </a:t>
            </a:r>
            <a:r>
              <a:rPr lang="en-US" sz="1200">
                <a:solidFill>
                  <a:srgbClr val="5E696C"/>
                </a:solidFill>
              </a:rPr>
              <a:t>Required documents on the team website</a:t>
            </a:r>
            <a:endParaRPr sz="1200">
              <a:solidFill>
                <a:srgbClr val="5E696C"/>
              </a:solidFill>
            </a:endParaRPr>
          </a:p>
          <a:p>
            <a:pPr indent="0" lvl="0" marL="457200" rtl="0" algn="l">
              <a:spcBef>
                <a:spcPts val="0"/>
              </a:spcBef>
              <a:spcAft>
                <a:spcPts val="0"/>
              </a:spcAft>
              <a:buNone/>
            </a:pPr>
            <a:r>
              <a:rPr lang="en-US" sz="1400">
                <a:solidFill>
                  <a:srgbClr val="5E696C"/>
                </a:solidFill>
                <a:latin typeface="Arial"/>
                <a:ea typeface="Arial"/>
                <a:cs typeface="Arial"/>
                <a:sym typeface="Arial"/>
              </a:rPr>
              <a:t>●  </a:t>
            </a:r>
            <a:r>
              <a:rPr lang="en-US" sz="1200">
                <a:solidFill>
                  <a:srgbClr val="5E696C"/>
                </a:solidFill>
              </a:rPr>
              <a:t>Client training session</a:t>
            </a:r>
            <a:endParaRPr sz="1200">
              <a:solidFill>
                <a:srgbClr val="5E696C"/>
              </a:solidFill>
            </a:endParaRPr>
          </a:p>
          <a:p>
            <a:pPr indent="0" lvl="0" marL="457200" rtl="0" algn="l">
              <a:spcBef>
                <a:spcPts val="0"/>
              </a:spcBef>
              <a:spcAft>
                <a:spcPts val="0"/>
              </a:spcAft>
              <a:buNone/>
            </a:pPr>
            <a:r>
              <a:t/>
            </a:r>
            <a:endParaRPr sz="1200">
              <a:solidFill>
                <a:srgbClr val="5E696C"/>
              </a:solidFill>
            </a:endParaRPr>
          </a:p>
          <a:p>
            <a:pPr indent="0" lvl="0" marL="0" rtl="0" algn="l">
              <a:spcBef>
                <a:spcPts val="0"/>
              </a:spcBef>
              <a:spcAft>
                <a:spcPts val="0"/>
              </a:spcAft>
              <a:buNone/>
            </a:pPr>
            <a:r>
              <a:rPr b="1" lang="en-US" sz="1500"/>
              <a:t>Product</a:t>
            </a:r>
            <a:endParaRPr b="1" sz="1500"/>
          </a:p>
          <a:p>
            <a:pPr indent="457200" lvl="0" marL="0" rtl="0" algn="l">
              <a:spcBef>
                <a:spcPts val="1600"/>
              </a:spcBef>
              <a:spcAft>
                <a:spcPts val="0"/>
              </a:spcAft>
              <a:buNone/>
            </a:pPr>
            <a:r>
              <a:rPr lang="en-US" sz="1400">
                <a:solidFill>
                  <a:srgbClr val="5E696C"/>
                </a:solidFill>
                <a:latin typeface="Arial"/>
                <a:ea typeface="Arial"/>
                <a:cs typeface="Arial"/>
                <a:sym typeface="Arial"/>
              </a:rPr>
              <a:t>●  </a:t>
            </a:r>
            <a:r>
              <a:rPr lang="en-US" sz="1200">
                <a:solidFill>
                  <a:srgbClr val="5E696C"/>
                </a:solidFill>
              </a:rPr>
              <a:t>Source code through private GitHub Repository</a:t>
            </a:r>
            <a:endParaRPr sz="1200">
              <a:solidFill>
                <a:srgbClr val="5E696C"/>
              </a:solidFill>
            </a:endParaRPr>
          </a:p>
          <a:p>
            <a:pPr indent="0" lvl="0" marL="0" rtl="0" algn="l">
              <a:spcBef>
                <a:spcPts val="0"/>
              </a:spcBef>
              <a:spcAft>
                <a:spcPts val="0"/>
              </a:spcAft>
              <a:buNone/>
            </a:pPr>
            <a:r>
              <a:t/>
            </a:r>
            <a:endParaRPr/>
          </a:p>
        </p:txBody>
      </p:sp>
      <p:sp>
        <p:nvSpPr>
          <p:cNvPr id="428" name="Google Shape;428;g6c1ea27cc4_0_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g6c1ea27cc4_2_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Shared Vision</a:t>
            </a:r>
            <a:endParaRPr/>
          </a:p>
        </p:txBody>
      </p:sp>
      <p:sp>
        <p:nvSpPr>
          <p:cNvPr id="90" name="Google Shape;90;g6c1ea27cc4_2_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91" name="Google Shape;91;g6c1ea27cc4_2_12"/>
          <p:cNvGraphicFramePr/>
          <p:nvPr/>
        </p:nvGraphicFramePr>
        <p:xfrm>
          <a:off x="448575" y="1017725"/>
          <a:ext cx="3000000" cy="3000000"/>
        </p:xfrm>
        <a:graphic>
          <a:graphicData uri="http://schemas.openxmlformats.org/drawingml/2006/table">
            <a:tbl>
              <a:tblPr>
                <a:noFill/>
                <a:tableStyleId>{2DF04306-F38D-44D9-8A04-9F0BE3835999}</a:tableStyleId>
              </a:tblPr>
              <a:tblGrid>
                <a:gridCol w="8520600"/>
              </a:tblGrid>
              <a:tr h="988250">
                <a:tc>
                  <a:txBody>
                    <a:bodyPr/>
                    <a:lstStyle/>
                    <a:p>
                      <a:pPr indent="0" lvl="0" marL="0" rtl="0" algn="l">
                        <a:lnSpc>
                          <a:spcPct val="115000"/>
                        </a:lnSpc>
                        <a:spcBef>
                          <a:spcPts val="0"/>
                        </a:spcBef>
                        <a:spcAft>
                          <a:spcPts val="0"/>
                        </a:spcAft>
                        <a:buNone/>
                      </a:pPr>
                      <a:r>
                        <a:rPr b="1" lang="en-US" sz="1200"/>
                        <a:t>Assumptions</a:t>
                      </a:r>
                      <a:endParaRPr b="1" sz="1200"/>
                    </a:p>
                    <a:p>
                      <a:pPr indent="0" lvl="0" marL="0" rtl="0" algn="l">
                        <a:lnSpc>
                          <a:spcPct val="115000"/>
                        </a:lnSpc>
                        <a:spcBef>
                          <a:spcPts val="0"/>
                        </a:spcBef>
                        <a:spcAft>
                          <a:spcPts val="0"/>
                        </a:spcAft>
                        <a:buNone/>
                      </a:pPr>
                      <a:r>
                        <a:rPr lang="en-US" sz="1200"/>
                        <a:t>•Current turf cutting process in not necessarily efficient.</a:t>
                      </a:r>
                      <a:endParaRPr sz="1200"/>
                    </a:p>
                    <a:p>
                      <a:pPr indent="0" lvl="0" marL="0" rtl="0" algn="l">
                        <a:lnSpc>
                          <a:spcPct val="115000"/>
                        </a:lnSpc>
                        <a:spcBef>
                          <a:spcPts val="0"/>
                        </a:spcBef>
                        <a:spcAft>
                          <a:spcPts val="0"/>
                        </a:spcAft>
                        <a:buNone/>
                      </a:pPr>
                      <a:r>
                        <a:rPr lang="en-US" sz="1200"/>
                        <a:t>•Current system is too expensive and not easily accessible or available for smaller campaigns.</a:t>
                      </a:r>
                      <a:endParaRPr sz="1200"/>
                    </a:p>
                    <a:p>
                      <a:pPr indent="0" lvl="0" marL="0" rtl="0" algn="l">
                        <a:lnSpc>
                          <a:spcPct val="115000"/>
                        </a:lnSpc>
                        <a:spcBef>
                          <a:spcPts val="0"/>
                        </a:spcBef>
                        <a:spcAft>
                          <a:spcPts val="0"/>
                        </a:spcAft>
                        <a:buNone/>
                      </a:pPr>
                      <a:r>
                        <a:rPr lang="en-US" sz="1200"/>
                        <a:t>•Volunteers will be able to talk to most of the voters assigned to them during their availability.</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92" name="Google Shape;92;g6c1ea27cc4_2_12"/>
          <p:cNvGraphicFramePr/>
          <p:nvPr/>
        </p:nvGraphicFramePr>
        <p:xfrm>
          <a:off x="448575" y="2005975"/>
          <a:ext cx="3000000" cy="3000000"/>
        </p:xfrm>
        <a:graphic>
          <a:graphicData uri="http://schemas.openxmlformats.org/drawingml/2006/table">
            <a:tbl>
              <a:tblPr>
                <a:noFill/>
                <a:tableStyleId>{2DF04306-F38D-44D9-8A04-9F0BE3835999}</a:tableStyleId>
              </a:tblPr>
              <a:tblGrid>
                <a:gridCol w="2041400"/>
                <a:gridCol w="2224125"/>
                <a:gridCol w="1929650"/>
                <a:gridCol w="2325425"/>
              </a:tblGrid>
              <a:tr h="490775">
                <a:tc>
                  <a:txBody>
                    <a:bodyPr/>
                    <a:lstStyle/>
                    <a:p>
                      <a:pPr indent="0" lvl="0" marL="0" rtl="0" algn="l">
                        <a:lnSpc>
                          <a:spcPct val="115000"/>
                        </a:lnSpc>
                        <a:spcBef>
                          <a:spcPts val="0"/>
                        </a:spcBef>
                        <a:spcAft>
                          <a:spcPts val="0"/>
                        </a:spcAft>
                        <a:buNone/>
                      </a:pPr>
                      <a:r>
                        <a:rPr b="1" lang="en-US" sz="1200"/>
                        <a:t>Stakeholders(Who?)</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200"/>
                        <a:t>Initiatives(What?)</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200"/>
                        <a:t>Value Propositions(Why?)</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200"/>
                        <a:t>Beneficiaries(For whom?)</a:t>
                      </a:r>
                      <a:endParaRPr b="1"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96325">
                <a:tc>
                  <a:txBody>
                    <a:bodyPr/>
                    <a:lstStyle/>
                    <a:p>
                      <a:pPr indent="0" lvl="0" marL="0" rtl="0" algn="l">
                        <a:lnSpc>
                          <a:spcPct val="115000"/>
                        </a:lnSpc>
                        <a:spcBef>
                          <a:spcPts val="0"/>
                        </a:spcBef>
                        <a:spcAft>
                          <a:spcPts val="0"/>
                        </a:spcAft>
                        <a:buNone/>
                      </a:pPr>
                      <a:r>
                        <a:rPr lang="en-US" sz="1200"/>
                        <a:t>•Clients</a:t>
                      </a:r>
                      <a:endParaRPr sz="1200"/>
                    </a:p>
                    <a:p>
                      <a:pPr indent="0" lvl="0" marL="0" rtl="0" algn="l">
                        <a:lnSpc>
                          <a:spcPct val="115000"/>
                        </a:lnSpc>
                        <a:spcBef>
                          <a:spcPts val="0"/>
                        </a:spcBef>
                        <a:spcAft>
                          <a:spcPts val="0"/>
                        </a:spcAft>
                        <a:buNone/>
                      </a:pPr>
                      <a:r>
                        <a:rPr lang="en-US" sz="1200"/>
                        <a:t>•Campaign Managers</a:t>
                      </a:r>
                      <a:endParaRPr sz="1200"/>
                    </a:p>
                    <a:p>
                      <a:pPr indent="0" lvl="0" marL="0" rtl="0" algn="l">
                        <a:lnSpc>
                          <a:spcPct val="115000"/>
                        </a:lnSpc>
                        <a:spcBef>
                          <a:spcPts val="0"/>
                        </a:spcBef>
                        <a:spcAft>
                          <a:spcPts val="0"/>
                        </a:spcAft>
                        <a:buNone/>
                      </a:pPr>
                      <a:r>
                        <a:rPr lang="en-US" sz="1200"/>
                        <a:t>•Developers</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•Design and develop a web application</a:t>
                      </a:r>
                      <a:endParaRPr sz="1200"/>
                    </a:p>
                    <a:p>
                      <a:pPr indent="0" lvl="0" marL="0" rtl="0" algn="l">
                        <a:lnSpc>
                          <a:spcPct val="115000"/>
                        </a:lnSpc>
                        <a:spcBef>
                          <a:spcPts val="0"/>
                        </a:spcBef>
                        <a:spcAft>
                          <a:spcPts val="0"/>
                        </a:spcAft>
                        <a:buNone/>
                      </a:pPr>
                      <a:r>
                        <a:rPr lang="en-US" sz="1200"/>
                        <a:t>•Implement turf cutting algorithm</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•The need for a better turf cutting process for campaigns.</a:t>
                      </a:r>
                      <a:endParaRPr sz="1200"/>
                    </a:p>
                    <a:p>
                      <a:pPr indent="0" lvl="0" marL="0" rtl="0" algn="l">
                        <a:lnSpc>
                          <a:spcPct val="115000"/>
                        </a:lnSpc>
                        <a:spcBef>
                          <a:spcPts val="0"/>
                        </a:spcBef>
                        <a:spcAft>
                          <a:spcPts val="0"/>
                        </a:spcAft>
                        <a:buNone/>
                      </a:pPr>
                      <a:r>
                        <a:rPr lang="en-US" sz="1200"/>
                        <a:t>•Increasing the number of voters to be reached and spoken to.</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•Campaign Manager</a:t>
                      </a:r>
                      <a:endParaRPr sz="1200"/>
                    </a:p>
                    <a:p>
                      <a:pPr indent="0" lvl="0" marL="0" rtl="0" algn="l">
                        <a:lnSpc>
                          <a:spcPct val="115000"/>
                        </a:lnSpc>
                        <a:spcBef>
                          <a:spcPts val="0"/>
                        </a:spcBef>
                        <a:spcAft>
                          <a:spcPts val="0"/>
                        </a:spcAft>
                        <a:buNone/>
                      </a:pPr>
                      <a:r>
                        <a:rPr lang="en-US" sz="1200"/>
                        <a:t>•Volunteers</a:t>
                      </a:r>
                      <a:endParaRPr sz="1200"/>
                    </a:p>
                    <a:p>
                      <a:pPr indent="0" lvl="0" marL="0" rtl="0" algn="l">
                        <a:lnSpc>
                          <a:spcPct val="115000"/>
                        </a:lnSpc>
                        <a:spcBef>
                          <a:spcPts val="0"/>
                        </a:spcBef>
                        <a:spcAft>
                          <a:spcPts val="0"/>
                        </a:spcAft>
                        <a:buNone/>
                      </a:pPr>
                      <a:r>
                        <a:rPr lang="en-US" sz="1200"/>
                        <a:t>•Candidates</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93" name="Google Shape;93;g6c1ea27cc4_2_12"/>
          <p:cNvGraphicFramePr/>
          <p:nvPr/>
        </p:nvGraphicFramePr>
        <p:xfrm>
          <a:off x="448575" y="3865275"/>
          <a:ext cx="3000000" cy="3000000"/>
        </p:xfrm>
        <a:graphic>
          <a:graphicData uri="http://schemas.openxmlformats.org/drawingml/2006/table">
            <a:tbl>
              <a:tblPr>
                <a:noFill/>
                <a:tableStyleId>{2DF04306-F38D-44D9-8A04-9F0BE3835999}</a:tableStyleId>
              </a:tblPr>
              <a:tblGrid>
                <a:gridCol w="4260300"/>
                <a:gridCol w="4260300"/>
              </a:tblGrid>
              <a:tr h="1127400">
                <a:tc>
                  <a:txBody>
                    <a:bodyPr/>
                    <a:lstStyle/>
                    <a:p>
                      <a:pPr indent="0" lvl="0" marL="0" rtl="0" algn="l">
                        <a:lnSpc>
                          <a:spcPct val="115000"/>
                        </a:lnSpc>
                        <a:spcBef>
                          <a:spcPts val="0"/>
                        </a:spcBef>
                        <a:spcAft>
                          <a:spcPts val="0"/>
                        </a:spcAft>
                        <a:buNone/>
                      </a:pPr>
                      <a:r>
                        <a:rPr b="1" lang="en-US" sz="1200"/>
                        <a:t>Cost</a:t>
                      </a:r>
                      <a:endParaRPr b="1" sz="1200"/>
                    </a:p>
                    <a:p>
                      <a:pPr indent="0" lvl="0" marL="0" rtl="0" algn="l">
                        <a:lnSpc>
                          <a:spcPct val="115000"/>
                        </a:lnSpc>
                        <a:spcBef>
                          <a:spcPts val="0"/>
                        </a:spcBef>
                        <a:spcAft>
                          <a:spcPts val="0"/>
                        </a:spcAft>
                        <a:buNone/>
                      </a:pPr>
                      <a:r>
                        <a:rPr lang="en-US" sz="1200"/>
                        <a:t>•Development costs</a:t>
                      </a:r>
                      <a:endParaRPr sz="1200"/>
                    </a:p>
                    <a:p>
                      <a:pPr indent="0" lvl="0" marL="0" rtl="0" algn="l">
                        <a:lnSpc>
                          <a:spcPct val="115000"/>
                        </a:lnSpc>
                        <a:spcBef>
                          <a:spcPts val="0"/>
                        </a:spcBef>
                        <a:spcAft>
                          <a:spcPts val="0"/>
                        </a:spcAft>
                        <a:buNone/>
                      </a:pPr>
                      <a:r>
                        <a:rPr lang="en-US" sz="1200"/>
                        <a:t>•Maintenance costs</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200"/>
                        <a:t>Benefits</a:t>
                      </a:r>
                      <a:endParaRPr b="1" sz="1200"/>
                    </a:p>
                    <a:p>
                      <a:pPr indent="0" lvl="0" marL="0" rtl="0" algn="l">
                        <a:lnSpc>
                          <a:spcPct val="115000"/>
                        </a:lnSpc>
                        <a:spcBef>
                          <a:spcPts val="0"/>
                        </a:spcBef>
                        <a:spcAft>
                          <a:spcPts val="0"/>
                        </a:spcAft>
                        <a:buNone/>
                      </a:pPr>
                      <a:r>
                        <a:rPr lang="en-US" sz="1200"/>
                        <a:t>•Measuring voter turnout</a:t>
                      </a:r>
                      <a:endParaRPr sz="1200"/>
                    </a:p>
                    <a:p>
                      <a:pPr indent="0" lvl="0" marL="0" rtl="0" algn="l">
                        <a:lnSpc>
                          <a:spcPct val="115000"/>
                        </a:lnSpc>
                        <a:spcBef>
                          <a:spcPts val="0"/>
                        </a:spcBef>
                        <a:spcAft>
                          <a:spcPts val="0"/>
                        </a:spcAft>
                        <a:buNone/>
                      </a:pPr>
                      <a:r>
                        <a:rPr lang="en-US" sz="1200"/>
                        <a:t>•Increase in number of voters being reached to by the volunteers</a:t>
                      </a:r>
                      <a:endParaRPr sz="12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g6c1ea27cc4_2_20"/>
          <p:cNvSpPr txBox="1"/>
          <p:nvPr>
            <p:ph type="title"/>
          </p:nvPr>
        </p:nvSpPr>
        <p:spPr>
          <a:xfrm>
            <a:off x="311700" y="445025"/>
            <a:ext cx="2196000" cy="18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Benefit Chain Diagram</a:t>
            </a:r>
            <a:endParaRPr/>
          </a:p>
        </p:txBody>
      </p:sp>
      <p:sp>
        <p:nvSpPr>
          <p:cNvPr id="99" name="Google Shape;99;g6c1ea27cc4_2_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100" name="Google Shape;100;g6c1ea27cc4_2_20"/>
          <p:cNvPicPr preferRelativeResize="0"/>
          <p:nvPr/>
        </p:nvPicPr>
        <p:blipFill>
          <a:blip r:embed="rId3">
            <a:alphaModFix/>
          </a:blip>
          <a:stretch>
            <a:fillRect/>
          </a:stretch>
        </p:blipFill>
        <p:spPr>
          <a:xfrm>
            <a:off x="2063325" y="163150"/>
            <a:ext cx="6663699" cy="465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g6c1ea27cc4_2_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Core Capabilities</a:t>
            </a:r>
            <a:endParaRPr/>
          </a:p>
        </p:txBody>
      </p:sp>
      <p:sp>
        <p:nvSpPr>
          <p:cNvPr id="106" name="Google Shape;106;g6c1ea27cc4_2_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107" name="Google Shape;107;g6c1ea27cc4_2_32"/>
          <p:cNvPicPr preferRelativeResize="0"/>
          <p:nvPr/>
        </p:nvPicPr>
        <p:blipFill>
          <a:blip r:embed="rId3">
            <a:alphaModFix/>
          </a:blip>
          <a:stretch>
            <a:fillRect/>
          </a:stretch>
        </p:blipFill>
        <p:spPr>
          <a:xfrm>
            <a:off x="477050" y="1196537"/>
            <a:ext cx="8355250" cy="328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g6c1ea27cc4_2_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Constraints</a:t>
            </a:r>
            <a:endParaRPr/>
          </a:p>
        </p:txBody>
      </p:sp>
      <p:sp>
        <p:nvSpPr>
          <p:cNvPr id="113" name="Google Shape;113;g6c1ea27cc4_2_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Browser Compatibility</a:t>
            </a:r>
            <a:r>
              <a:rPr lang="en-US"/>
              <a:t> : The application should be compatible with commonly used browsers like Chrome, Firefox, and Safari. </a:t>
            </a:r>
            <a:endParaRPr/>
          </a:p>
          <a:p>
            <a:pPr indent="0" lvl="0" marL="0" rtl="0" algn="l">
              <a:spcBef>
                <a:spcPts val="0"/>
              </a:spcBef>
              <a:spcAft>
                <a:spcPts val="0"/>
              </a:spcAft>
              <a:buNone/>
            </a:pPr>
            <a:r>
              <a:rPr b="1" lang="en-US"/>
              <a:t>MapBox Compatibility</a:t>
            </a:r>
            <a:r>
              <a:rPr lang="en-US"/>
              <a:t> : Mapbox API allows efficient route between a minimum of 2 and maximum of 25 point locations on the map. </a:t>
            </a:r>
            <a:endParaRPr/>
          </a:p>
          <a:p>
            <a:pPr indent="0" lvl="0" marL="0" rtl="0" algn="l">
              <a:spcBef>
                <a:spcPts val="0"/>
              </a:spcBef>
              <a:spcAft>
                <a:spcPts val="0"/>
              </a:spcAft>
              <a:buNone/>
            </a:pPr>
            <a:r>
              <a:rPr lang="en-US"/>
              <a:t>This generates the need of hierarchical clustering.</a:t>
            </a:r>
            <a:endParaRPr/>
          </a:p>
          <a:p>
            <a:pPr indent="0" lvl="0" marL="0" rtl="0" algn="l">
              <a:spcBef>
                <a:spcPts val="0"/>
              </a:spcBef>
              <a:spcAft>
                <a:spcPts val="0"/>
              </a:spcAft>
              <a:buNone/>
            </a:pPr>
            <a:r>
              <a:rPr b="1" lang="en-US"/>
              <a:t>Monetary Funds</a:t>
            </a:r>
            <a:r>
              <a:rPr lang="en-US"/>
              <a:t> : Limitations in terms of funds doesn’t allow use of Google Maps API because it starts billing after certain number of API calls.</a:t>
            </a:r>
            <a:endParaRPr/>
          </a:p>
        </p:txBody>
      </p:sp>
      <p:sp>
        <p:nvSpPr>
          <p:cNvPr id="114" name="Google Shape;114;g6c1ea27cc4_2_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5"/>
          <p:cNvSpPr txBox="1"/>
          <p:nvPr>
            <p:ph type="title"/>
          </p:nvPr>
        </p:nvSpPr>
        <p:spPr>
          <a:xfrm>
            <a:off x="311700" y="2096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3000"/>
              <a:t>Transition Objectives and Strategy </a:t>
            </a:r>
            <a:endParaRPr b="1" sz="3000"/>
          </a:p>
          <a:p>
            <a:pPr indent="0" lvl="0" marL="0" rtl="0" algn="ctr">
              <a:lnSpc>
                <a:spcPct val="100000"/>
              </a:lnSpc>
              <a:spcBef>
                <a:spcPts val="0"/>
              </a:spcBef>
              <a:spcAft>
                <a:spcPts val="0"/>
              </a:spcAft>
              <a:buSzPts val="2800"/>
              <a:buNone/>
            </a:pPr>
            <a:r>
              <a:rPr i="1" lang="en-US" sz="1800"/>
              <a:t>Sahithi Velma</a:t>
            </a:r>
            <a:endParaRPr i="1" sz="1800"/>
          </a:p>
        </p:txBody>
      </p:sp>
      <p:sp>
        <p:nvSpPr>
          <p:cNvPr id="120" name="Google Shape;12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madhavi</dc:creator>
</cp:coreProperties>
</file>