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Roboto" panose="02000000000000000000" pitchFamily="2" charset="0"/>
      <p:regular r:id="rId11"/>
      <p:bold r:id="rId12"/>
      <p:italic r:id="rId13"/>
      <p:boldItalic r:id="rId14"/>
    </p:embeddedFont>
    <p:embeddedFont>
      <p:font typeface="Roboto Slab" pitchFamily="2"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p:cViewPr varScale="1">
        <p:scale>
          <a:sx n="138" d="100"/>
          <a:sy n="138" d="100"/>
        </p:scale>
        <p:origin x="88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649ddd6b74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649ddd6b7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49ddd6b74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649ddd6b74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49ddd6b74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49ddd6b7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49ddd6b74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649ddd6b7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649ddd6b74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649ddd6b74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649ddd6b74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649ddd6b74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Field Progress App  </a:t>
            </a:r>
            <a:endParaRPr/>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Team 04 prototype presentation </a:t>
            </a:r>
            <a:endParaRPr/>
          </a:p>
        </p:txBody>
      </p:sp>
      <p:sp>
        <p:nvSpPr>
          <p:cNvPr id="65" name="Google Shape;65;p13"/>
          <p:cNvSpPr txBox="1"/>
          <p:nvPr/>
        </p:nvSpPr>
        <p:spPr>
          <a:xfrm>
            <a:off x="6053700" y="3915850"/>
            <a:ext cx="1410000" cy="328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800">
                <a:solidFill>
                  <a:srgbClr val="93C47D"/>
                </a:solidFill>
                <a:latin typeface="Roboto"/>
                <a:ea typeface="Roboto"/>
                <a:cs typeface="Roboto"/>
                <a:sym typeface="Roboto"/>
              </a:rPr>
              <a:t>10/04/2019</a:t>
            </a:r>
            <a:endParaRPr sz="1800">
              <a:solidFill>
                <a:srgbClr val="93C47D"/>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Project Overview </a:t>
            </a:r>
            <a:endParaRPr/>
          </a:p>
        </p:txBody>
      </p:sp>
      <p:sp>
        <p:nvSpPr>
          <p:cNvPr id="71" name="Google Shape;71;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aim of the project is to help local campaign volunteers travel to their voters more efficiently </a:t>
            </a:r>
            <a:endParaRPr/>
          </a:p>
          <a:p>
            <a:pPr marL="0" lvl="0" indent="0" algn="l" rtl="0">
              <a:spcBef>
                <a:spcPts val="1600"/>
              </a:spcBef>
              <a:spcAft>
                <a:spcPts val="1600"/>
              </a:spcAft>
              <a:buNone/>
            </a:pPr>
            <a:r>
              <a:rPr lang="en"/>
              <a:t>During campaigns, there comes a time when campaign managers have to assign volunteers to a particular districts to talk to voters. The current process is time consuming, as the managers have to manually draw out territories on a map (cut turfs) in order to assign them to voters using GIS tools. Either that or they create a spreadsheet of various voters for various volunteers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Overview contd</a:t>
            </a:r>
            <a:endParaRPr/>
          </a:p>
        </p:txBody>
      </p:sp>
      <p:sp>
        <p:nvSpPr>
          <p:cNvPr id="77" name="Google Shape;77;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aim of our project is to help automate the process of turf cutting for the campaign managers. This way we free up time for the managers to put towards other productive activities </a:t>
            </a:r>
            <a:endParaRPr/>
          </a:p>
          <a:p>
            <a:pPr marL="0" lvl="0" indent="0" algn="l" rtl="0">
              <a:spcBef>
                <a:spcPts val="1600"/>
              </a:spcBef>
              <a:spcAft>
                <a:spcPts val="0"/>
              </a:spcAft>
              <a:buNone/>
            </a:pPr>
            <a:endParaRPr/>
          </a:p>
          <a:p>
            <a:pPr marL="0" lvl="0" indent="0" algn="l" rtl="0">
              <a:spcBef>
                <a:spcPts val="1600"/>
              </a:spcBef>
              <a:spcAft>
                <a:spcPts val="1600"/>
              </a:spcAft>
              <a:buNone/>
            </a:pPr>
            <a:r>
              <a:rPr lang="en"/>
              <a:t>Our product will aim to automate the turf cutting process, and help volunteers optimize their time spent on the field talking to voters. This way managers can measure metrics about the volunteers interaction with voters, and better optimize the process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Core Capabilities </a:t>
            </a:r>
            <a:endParaRPr/>
          </a:p>
        </p:txBody>
      </p:sp>
      <p:sp>
        <p:nvSpPr>
          <p:cNvPr id="83" name="Google Shape;83;p1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two core capabilities of the project </a:t>
            </a:r>
            <a:endParaRPr/>
          </a:p>
          <a:p>
            <a:pPr marL="457200" lvl="0" indent="-342900" algn="l" rtl="0">
              <a:spcBef>
                <a:spcPts val="1600"/>
              </a:spcBef>
              <a:spcAft>
                <a:spcPts val="0"/>
              </a:spcAft>
              <a:buSzPts val="1800"/>
              <a:buAutoNum type="arabicParenR"/>
            </a:pPr>
            <a:r>
              <a:rPr lang="en"/>
              <a:t>An algorithm that automates the process of cutting the turfs. This is basically a clustering algorithm that assigns the voters to certain clusters based on the number of volunteers. There will be certain heuristics included to help optimize the time and distance volunteers need to travel </a:t>
            </a:r>
            <a:endParaRPr/>
          </a:p>
          <a:p>
            <a:pPr marL="457200" lvl="0" indent="-342900" algn="l" rtl="0">
              <a:spcBef>
                <a:spcPts val="0"/>
              </a:spcBef>
              <a:spcAft>
                <a:spcPts val="0"/>
              </a:spcAft>
              <a:buSzPts val="1800"/>
              <a:buAutoNum type="arabicParenR"/>
            </a:pPr>
            <a:r>
              <a:rPr lang="en"/>
              <a:t>The visualization aspect. In order to visualize the result of the algorithm, and the clustering of voters on a map, various tools will be used for this; these include MapBox, Deck.gl and some other GIS tools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87900" y="458025"/>
            <a:ext cx="26496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Personas - 1</a:t>
            </a:r>
            <a:endParaRPr/>
          </a:p>
        </p:txBody>
      </p:sp>
      <p:sp>
        <p:nvSpPr>
          <p:cNvPr id="89" name="Google Shape;89;p17"/>
          <p:cNvSpPr txBox="1"/>
          <p:nvPr/>
        </p:nvSpPr>
        <p:spPr>
          <a:xfrm>
            <a:off x="3037500" y="730225"/>
            <a:ext cx="5718600" cy="420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Roboto"/>
                <a:ea typeface="Roboto"/>
                <a:cs typeface="Roboto"/>
                <a:sym typeface="Roboto"/>
              </a:rPr>
              <a:t>Name</a:t>
            </a:r>
            <a:r>
              <a:rPr lang="en">
                <a:solidFill>
                  <a:srgbClr val="FFFFFF"/>
                </a:solidFill>
                <a:latin typeface="Roboto"/>
                <a:ea typeface="Roboto"/>
                <a:cs typeface="Roboto"/>
                <a:sym typeface="Roboto"/>
              </a:rPr>
              <a:t>: Kevin Keller</a:t>
            </a:r>
            <a:endParaRPr>
              <a:solidFill>
                <a:srgbClr val="FFFFFF"/>
              </a:solidFill>
              <a:latin typeface="Roboto"/>
              <a:ea typeface="Roboto"/>
              <a:cs typeface="Roboto"/>
              <a:sym typeface="Roboto"/>
            </a:endParaRPr>
          </a:p>
          <a:p>
            <a:pPr marL="0" lvl="0" indent="0" algn="l" rtl="0">
              <a:spcBef>
                <a:spcPts val="0"/>
              </a:spcBef>
              <a:spcAft>
                <a:spcPts val="0"/>
              </a:spcAft>
              <a:buNone/>
            </a:pPr>
            <a:r>
              <a:rPr lang="en" b="1">
                <a:solidFill>
                  <a:srgbClr val="FFFFFF"/>
                </a:solidFill>
                <a:latin typeface="Roboto"/>
                <a:ea typeface="Roboto"/>
                <a:cs typeface="Roboto"/>
                <a:sym typeface="Roboto"/>
              </a:rPr>
              <a:t>Age:</a:t>
            </a:r>
            <a:r>
              <a:rPr lang="en">
                <a:solidFill>
                  <a:srgbClr val="FFFFFF"/>
                </a:solidFill>
                <a:latin typeface="Roboto"/>
                <a:ea typeface="Roboto"/>
                <a:cs typeface="Roboto"/>
                <a:sym typeface="Roboto"/>
              </a:rPr>
              <a:t> 32</a:t>
            </a:r>
            <a:endParaRPr>
              <a:solidFill>
                <a:srgbClr val="FFFFFF"/>
              </a:solidFill>
              <a:latin typeface="Roboto"/>
              <a:ea typeface="Roboto"/>
              <a:cs typeface="Roboto"/>
              <a:sym typeface="Roboto"/>
            </a:endParaRPr>
          </a:p>
          <a:p>
            <a:pPr marL="0" lvl="0" indent="0" algn="l" rtl="0">
              <a:spcBef>
                <a:spcPts val="0"/>
              </a:spcBef>
              <a:spcAft>
                <a:spcPts val="0"/>
              </a:spcAft>
              <a:buNone/>
            </a:pPr>
            <a:r>
              <a:rPr lang="en" b="1">
                <a:solidFill>
                  <a:srgbClr val="FFFFFF"/>
                </a:solidFill>
                <a:latin typeface="Roboto"/>
                <a:ea typeface="Roboto"/>
                <a:cs typeface="Roboto"/>
                <a:sym typeface="Roboto"/>
              </a:rPr>
              <a:t>Gender</a:t>
            </a:r>
            <a:r>
              <a:rPr lang="en">
                <a:solidFill>
                  <a:srgbClr val="FFFFFF"/>
                </a:solidFill>
                <a:latin typeface="Roboto"/>
                <a:ea typeface="Roboto"/>
                <a:cs typeface="Roboto"/>
                <a:sym typeface="Roboto"/>
              </a:rPr>
              <a:t>: Male </a:t>
            </a:r>
            <a:endParaRPr>
              <a:solidFill>
                <a:srgbClr val="FFFFFF"/>
              </a:solidFill>
              <a:latin typeface="Roboto"/>
              <a:ea typeface="Roboto"/>
              <a:cs typeface="Roboto"/>
              <a:sym typeface="Roboto"/>
            </a:endParaRPr>
          </a:p>
          <a:p>
            <a:pPr marL="0" lvl="0" indent="0" algn="l" rtl="0">
              <a:spcBef>
                <a:spcPts val="0"/>
              </a:spcBef>
              <a:spcAft>
                <a:spcPts val="0"/>
              </a:spcAft>
              <a:buNone/>
            </a:pPr>
            <a:r>
              <a:rPr lang="en" b="1">
                <a:solidFill>
                  <a:srgbClr val="FFFFFF"/>
                </a:solidFill>
                <a:latin typeface="Roboto"/>
                <a:ea typeface="Roboto"/>
                <a:cs typeface="Roboto"/>
                <a:sym typeface="Roboto"/>
              </a:rPr>
              <a:t>Location:</a:t>
            </a:r>
            <a:r>
              <a:rPr lang="en">
                <a:solidFill>
                  <a:srgbClr val="FFFFFF"/>
                </a:solidFill>
                <a:latin typeface="Roboto"/>
                <a:ea typeface="Roboto"/>
                <a:cs typeface="Roboto"/>
                <a:sym typeface="Roboto"/>
              </a:rPr>
              <a:t> Los Angeles, CA</a:t>
            </a:r>
            <a:endParaRPr>
              <a:solidFill>
                <a:srgbClr val="FFFFFF"/>
              </a:solidFill>
              <a:latin typeface="Roboto"/>
              <a:ea typeface="Roboto"/>
              <a:cs typeface="Roboto"/>
              <a:sym typeface="Roboto"/>
            </a:endParaRPr>
          </a:p>
          <a:p>
            <a:pPr marL="0" lvl="0" indent="0" algn="l" rtl="0">
              <a:spcBef>
                <a:spcPts val="0"/>
              </a:spcBef>
              <a:spcAft>
                <a:spcPts val="0"/>
              </a:spcAft>
              <a:buNone/>
            </a:pPr>
            <a:r>
              <a:rPr lang="en" b="1">
                <a:solidFill>
                  <a:srgbClr val="FFFFFF"/>
                </a:solidFill>
                <a:latin typeface="Roboto"/>
                <a:ea typeface="Roboto"/>
                <a:cs typeface="Roboto"/>
                <a:sym typeface="Roboto"/>
              </a:rPr>
              <a:t>Description</a:t>
            </a:r>
            <a:r>
              <a:rPr lang="en">
                <a:solidFill>
                  <a:srgbClr val="FFFFFF"/>
                </a:solidFill>
                <a:latin typeface="Roboto"/>
                <a:ea typeface="Roboto"/>
                <a:cs typeface="Roboto"/>
                <a:sym typeface="Roboto"/>
              </a:rPr>
              <a:t>: Kevin is a graduate of Georgetown University in Washington D.C, where he studied political science in his undergraduate degree. Since he was a kid he had always been interested in politics, and has worked his way to being a campaign manager .</a:t>
            </a:r>
            <a:endParaRPr>
              <a:solidFill>
                <a:srgbClr val="FFFFFF"/>
              </a:solidFill>
              <a:latin typeface="Roboto"/>
              <a:ea typeface="Roboto"/>
              <a:cs typeface="Roboto"/>
              <a:sym typeface="Roboto"/>
            </a:endParaRPr>
          </a:p>
          <a:p>
            <a:pPr marL="0" lvl="0" indent="0" algn="l" rtl="0">
              <a:spcBef>
                <a:spcPts val="0"/>
              </a:spcBef>
              <a:spcAft>
                <a:spcPts val="0"/>
              </a:spcAft>
              <a:buNone/>
            </a:pPr>
            <a:r>
              <a:rPr lang="en" b="1">
                <a:solidFill>
                  <a:srgbClr val="FFFFFF"/>
                </a:solidFill>
                <a:latin typeface="Roboto"/>
                <a:ea typeface="Roboto"/>
                <a:cs typeface="Roboto"/>
                <a:sym typeface="Roboto"/>
              </a:rPr>
              <a:t>User Stories</a:t>
            </a:r>
            <a:r>
              <a:rPr lang="en">
                <a:solidFill>
                  <a:srgbClr val="FFFFFF"/>
                </a:solidFill>
                <a:latin typeface="Roboto"/>
                <a:ea typeface="Roboto"/>
                <a:cs typeface="Roboto"/>
                <a:sym typeface="Roboto"/>
              </a:rPr>
              <a:t>: During campaigns, Kevin always wants to ensure that the volunteers are always spending their time efficiently talking to voters, so he is always meticulous when assigning them turfs to go to, as he draws them out himself on a GIS tool, but always ends up spending valuable time than required because of his meticulous nature </a:t>
            </a:r>
            <a:endParaRPr>
              <a:solidFill>
                <a:srgbClr val="FFFFFF"/>
              </a:solidFill>
              <a:latin typeface="Roboto"/>
              <a:ea typeface="Roboto"/>
              <a:cs typeface="Roboto"/>
              <a:sym typeface="Roboto"/>
            </a:endParaRPr>
          </a:p>
          <a:p>
            <a:pPr marL="0" lvl="0" indent="0" algn="l" rtl="0">
              <a:spcBef>
                <a:spcPts val="0"/>
              </a:spcBef>
              <a:spcAft>
                <a:spcPts val="0"/>
              </a:spcAft>
              <a:buNone/>
            </a:pPr>
            <a:r>
              <a:rPr lang="en" b="1">
                <a:solidFill>
                  <a:srgbClr val="FFFFFF"/>
                </a:solidFill>
                <a:latin typeface="Roboto"/>
                <a:ea typeface="Roboto"/>
                <a:cs typeface="Roboto"/>
                <a:sym typeface="Roboto"/>
              </a:rPr>
              <a:t>Computer Literacy: </a:t>
            </a:r>
            <a:r>
              <a:rPr lang="en">
                <a:solidFill>
                  <a:srgbClr val="FFFFFF"/>
                </a:solidFill>
                <a:latin typeface="Roboto"/>
                <a:ea typeface="Roboto"/>
                <a:cs typeface="Roboto"/>
                <a:sym typeface="Roboto"/>
              </a:rPr>
              <a:t>Has an above average understanding in the use of excel as he uses it daily, has an Iphone, macbook, ipad and iwatch. Sometimes feels bold enough to use the terminal on his mac, and considers himself tech savvy </a:t>
            </a:r>
            <a:endParaRPr>
              <a:solidFill>
                <a:srgbClr val="FFFFFF"/>
              </a:solidFill>
              <a:latin typeface="Roboto"/>
              <a:ea typeface="Roboto"/>
              <a:cs typeface="Roboto"/>
              <a:sym typeface="Roboto"/>
            </a:endParaRPr>
          </a:p>
        </p:txBody>
      </p:sp>
      <p:pic>
        <p:nvPicPr>
          <p:cNvPr id="90" name="Google Shape;90;p17"/>
          <p:cNvPicPr preferRelativeResize="0"/>
          <p:nvPr/>
        </p:nvPicPr>
        <p:blipFill>
          <a:blip r:embed="rId3">
            <a:alphaModFix/>
          </a:blip>
          <a:stretch>
            <a:fillRect/>
          </a:stretch>
        </p:blipFill>
        <p:spPr>
          <a:xfrm>
            <a:off x="190500" y="1375725"/>
            <a:ext cx="2370676" cy="3556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87900" y="458025"/>
            <a:ext cx="26496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Personas - 2</a:t>
            </a:r>
            <a:endParaRPr/>
          </a:p>
        </p:txBody>
      </p:sp>
      <p:sp>
        <p:nvSpPr>
          <p:cNvPr id="96" name="Google Shape;96;p18"/>
          <p:cNvSpPr txBox="1"/>
          <p:nvPr/>
        </p:nvSpPr>
        <p:spPr>
          <a:xfrm>
            <a:off x="3037500" y="730225"/>
            <a:ext cx="5718600" cy="420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Roboto"/>
                <a:ea typeface="Roboto"/>
                <a:cs typeface="Roboto"/>
                <a:sym typeface="Roboto"/>
              </a:rPr>
              <a:t>Name</a:t>
            </a:r>
            <a:r>
              <a:rPr lang="en">
                <a:solidFill>
                  <a:srgbClr val="FFFFFF"/>
                </a:solidFill>
                <a:latin typeface="Roboto"/>
                <a:ea typeface="Roboto"/>
                <a:cs typeface="Roboto"/>
                <a:sym typeface="Roboto"/>
              </a:rPr>
              <a:t>: Sarah Liberman</a:t>
            </a:r>
            <a:endParaRPr>
              <a:solidFill>
                <a:srgbClr val="FFFFFF"/>
              </a:solidFill>
              <a:latin typeface="Roboto"/>
              <a:ea typeface="Roboto"/>
              <a:cs typeface="Roboto"/>
              <a:sym typeface="Roboto"/>
            </a:endParaRPr>
          </a:p>
          <a:p>
            <a:pPr marL="0" lvl="0" indent="0" algn="l" rtl="0">
              <a:spcBef>
                <a:spcPts val="0"/>
              </a:spcBef>
              <a:spcAft>
                <a:spcPts val="0"/>
              </a:spcAft>
              <a:buNone/>
            </a:pPr>
            <a:r>
              <a:rPr lang="en" b="1">
                <a:solidFill>
                  <a:srgbClr val="FFFFFF"/>
                </a:solidFill>
                <a:latin typeface="Roboto"/>
                <a:ea typeface="Roboto"/>
                <a:cs typeface="Roboto"/>
                <a:sym typeface="Roboto"/>
              </a:rPr>
              <a:t>Age:</a:t>
            </a:r>
            <a:r>
              <a:rPr lang="en">
                <a:solidFill>
                  <a:srgbClr val="FFFFFF"/>
                </a:solidFill>
                <a:latin typeface="Roboto"/>
                <a:ea typeface="Roboto"/>
                <a:cs typeface="Roboto"/>
                <a:sym typeface="Roboto"/>
              </a:rPr>
              <a:t> 28</a:t>
            </a:r>
            <a:endParaRPr>
              <a:solidFill>
                <a:srgbClr val="FFFFFF"/>
              </a:solidFill>
              <a:latin typeface="Roboto"/>
              <a:ea typeface="Roboto"/>
              <a:cs typeface="Roboto"/>
              <a:sym typeface="Roboto"/>
            </a:endParaRPr>
          </a:p>
          <a:p>
            <a:pPr marL="0" lvl="0" indent="0" algn="l" rtl="0">
              <a:spcBef>
                <a:spcPts val="0"/>
              </a:spcBef>
              <a:spcAft>
                <a:spcPts val="0"/>
              </a:spcAft>
              <a:buNone/>
            </a:pPr>
            <a:r>
              <a:rPr lang="en" b="1">
                <a:solidFill>
                  <a:srgbClr val="FFFFFF"/>
                </a:solidFill>
                <a:latin typeface="Roboto"/>
                <a:ea typeface="Roboto"/>
                <a:cs typeface="Roboto"/>
                <a:sym typeface="Roboto"/>
              </a:rPr>
              <a:t>Gender</a:t>
            </a:r>
            <a:r>
              <a:rPr lang="en">
                <a:solidFill>
                  <a:srgbClr val="FFFFFF"/>
                </a:solidFill>
                <a:latin typeface="Roboto"/>
                <a:ea typeface="Roboto"/>
                <a:cs typeface="Roboto"/>
                <a:sym typeface="Roboto"/>
              </a:rPr>
              <a:t>: Female </a:t>
            </a:r>
            <a:endParaRPr>
              <a:solidFill>
                <a:srgbClr val="FFFFFF"/>
              </a:solidFill>
              <a:latin typeface="Roboto"/>
              <a:ea typeface="Roboto"/>
              <a:cs typeface="Roboto"/>
              <a:sym typeface="Roboto"/>
            </a:endParaRPr>
          </a:p>
          <a:p>
            <a:pPr marL="0" lvl="0" indent="0" algn="l" rtl="0">
              <a:spcBef>
                <a:spcPts val="0"/>
              </a:spcBef>
              <a:spcAft>
                <a:spcPts val="0"/>
              </a:spcAft>
              <a:buNone/>
            </a:pPr>
            <a:r>
              <a:rPr lang="en" b="1">
                <a:solidFill>
                  <a:srgbClr val="FFFFFF"/>
                </a:solidFill>
                <a:latin typeface="Roboto"/>
                <a:ea typeface="Roboto"/>
                <a:cs typeface="Roboto"/>
                <a:sym typeface="Roboto"/>
              </a:rPr>
              <a:t>Location:</a:t>
            </a:r>
            <a:r>
              <a:rPr lang="en">
                <a:solidFill>
                  <a:srgbClr val="FFFFFF"/>
                </a:solidFill>
                <a:latin typeface="Roboto"/>
                <a:ea typeface="Roboto"/>
                <a:cs typeface="Roboto"/>
                <a:sym typeface="Roboto"/>
              </a:rPr>
              <a:t> Seattle, WA</a:t>
            </a:r>
            <a:endParaRPr>
              <a:solidFill>
                <a:srgbClr val="FFFFFF"/>
              </a:solidFill>
              <a:latin typeface="Roboto"/>
              <a:ea typeface="Roboto"/>
              <a:cs typeface="Roboto"/>
              <a:sym typeface="Roboto"/>
            </a:endParaRPr>
          </a:p>
          <a:p>
            <a:pPr marL="0" lvl="0" indent="0" algn="l" rtl="0">
              <a:spcBef>
                <a:spcPts val="0"/>
              </a:spcBef>
              <a:spcAft>
                <a:spcPts val="0"/>
              </a:spcAft>
              <a:buNone/>
            </a:pPr>
            <a:r>
              <a:rPr lang="en" b="1">
                <a:solidFill>
                  <a:srgbClr val="FFFFFF"/>
                </a:solidFill>
                <a:latin typeface="Roboto"/>
                <a:ea typeface="Roboto"/>
                <a:cs typeface="Roboto"/>
                <a:sym typeface="Roboto"/>
              </a:rPr>
              <a:t>Description</a:t>
            </a:r>
            <a:r>
              <a:rPr lang="en">
                <a:solidFill>
                  <a:srgbClr val="FFFFFF"/>
                </a:solidFill>
                <a:latin typeface="Roboto"/>
                <a:ea typeface="Roboto"/>
                <a:cs typeface="Roboto"/>
                <a:sym typeface="Roboto"/>
              </a:rPr>
              <a:t>: Originally from Texas, Sarah recently moved to Seattle because she wants to help her best friend Jackie who is running for councilman win her campaign. She enjoys the atmosphere of seattle and wants to move after the campaign is over  </a:t>
            </a:r>
            <a:endParaRPr>
              <a:solidFill>
                <a:srgbClr val="FFFFFF"/>
              </a:solidFill>
              <a:latin typeface="Roboto"/>
              <a:ea typeface="Roboto"/>
              <a:cs typeface="Roboto"/>
              <a:sym typeface="Roboto"/>
            </a:endParaRPr>
          </a:p>
          <a:p>
            <a:pPr marL="0" lvl="0" indent="0" algn="l" rtl="0">
              <a:spcBef>
                <a:spcPts val="0"/>
              </a:spcBef>
              <a:spcAft>
                <a:spcPts val="0"/>
              </a:spcAft>
              <a:buNone/>
            </a:pPr>
            <a:r>
              <a:rPr lang="en" b="1">
                <a:solidFill>
                  <a:srgbClr val="FFFFFF"/>
                </a:solidFill>
                <a:latin typeface="Roboto"/>
                <a:ea typeface="Roboto"/>
                <a:cs typeface="Roboto"/>
                <a:sym typeface="Roboto"/>
              </a:rPr>
              <a:t>User Stories</a:t>
            </a:r>
            <a:r>
              <a:rPr lang="en">
                <a:solidFill>
                  <a:srgbClr val="FFFFFF"/>
                </a:solidFill>
                <a:latin typeface="Roboto"/>
                <a:ea typeface="Roboto"/>
                <a:cs typeface="Roboto"/>
                <a:sym typeface="Roboto"/>
              </a:rPr>
              <a:t>: As a novice to campaigning and campaign strategies, she seeks to always find new opportunities to optimize the time she spends doing campaign activities.She notices that when they have volunteers, she spends a lot of time planning out the turfs and places their volunteers are to go to and wants to find a more efficient way to optimize this process so she can spend her time completing other tasks </a:t>
            </a:r>
            <a:endParaRPr>
              <a:solidFill>
                <a:srgbClr val="FFFFFF"/>
              </a:solidFill>
              <a:latin typeface="Roboto"/>
              <a:ea typeface="Roboto"/>
              <a:cs typeface="Roboto"/>
              <a:sym typeface="Roboto"/>
            </a:endParaRPr>
          </a:p>
          <a:p>
            <a:pPr marL="0" lvl="0" indent="0" algn="l" rtl="0">
              <a:spcBef>
                <a:spcPts val="0"/>
              </a:spcBef>
              <a:spcAft>
                <a:spcPts val="0"/>
              </a:spcAft>
              <a:buNone/>
            </a:pPr>
            <a:r>
              <a:rPr lang="en" b="1">
                <a:solidFill>
                  <a:srgbClr val="FFFFFF"/>
                </a:solidFill>
                <a:latin typeface="Roboto"/>
                <a:ea typeface="Roboto"/>
                <a:cs typeface="Roboto"/>
                <a:sym typeface="Roboto"/>
              </a:rPr>
              <a:t>Computer Literacy: </a:t>
            </a:r>
            <a:r>
              <a:rPr lang="en">
                <a:solidFill>
                  <a:srgbClr val="FFFFFF"/>
                </a:solidFill>
                <a:latin typeface="Roboto"/>
                <a:ea typeface="Roboto"/>
                <a:cs typeface="Roboto"/>
                <a:sym typeface="Roboto"/>
              </a:rPr>
              <a:t>Basic computer Literacy. She uses her computer everyday, and spends a lot of her time using google and reading wiki pages. Also uses a chromebook and a fitbit to track her steps a day</a:t>
            </a:r>
            <a:endParaRPr>
              <a:solidFill>
                <a:srgbClr val="FFFFFF"/>
              </a:solidFill>
              <a:latin typeface="Roboto"/>
              <a:ea typeface="Roboto"/>
              <a:cs typeface="Roboto"/>
              <a:sym typeface="Roboto"/>
            </a:endParaRPr>
          </a:p>
        </p:txBody>
      </p:sp>
      <p:pic>
        <p:nvPicPr>
          <p:cNvPr id="97" name="Google Shape;97;p18"/>
          <p:cNvPicPr preferRelativeResize="0"/>
          <p:nvPr/>
        </p:nvPicPr>
        <p:blipFill>
          <a:blip r:embed="rId3">
            <a:alphaModFix/>
          </a:blip>
          <a:stretch>
            <a:fillRect/>
          </a:stretch>
        </p:blipFill>
        <p:spPr>
          <a:xfrm>
            <a:off x="448725" y="1429077"/>
            <a:ext cx="2366450" cy="3238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87900" y="29927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Functionalities Prototyped </a:t>
            </a:r>
            <a:endParaRPr/>
          </a:p>
        </p:txBody>
      </p:sp>
      <p:sp>
        <p:nvSpPr>
          <p:cNvPr id="103" name="Google Shape;103;p19"/>
          <p:cNvSpPr txBox="1">
            <a:spLocks noGrp="1"/>
          </p:cNvSpPr>
          <p:nvPr>
            <p:ph type="body" idx="1"/>
          </p:nvPr>
        </p:nvSpPr>
        <p:spPr>
          <a:xfrm>
            <a:off x="387900" y="1193500"/>
            <a:ext cx="8368200" cy="3791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AutoNum type="arabicParenR"/>
            </a:pPr>
            <a:r>
              <a:rPr lang="en" sz="1700" b="1"/>
              <a:t>Algorithm:</a:t>
            </a:r>
            <a:r>
              <a:rPr lang="en" sz="1700"/>
              <a:t> Prototyping of the algorithm helps in providing a basis of understanding on what turf cutting using an algorithm should look like. With the basic in mind, we can implement heuristics to help improve the functionality of the algorithm   </a:t>
            </a:r>
            <a:endParaRPr sz="1700"/>
          </a:p>
          <a:p>
            <a:pPr marL="457200" lvl="0" indent="-336550" algn="l" rtl="0">
              <a:spcBef>
                <a:spcPts val="0"/>
              </a:spcBef>
              <a:spcAft>
                <a:spcPts val="0"/>
              </a:spcAft>
              <a:buSzPts val="1700"/>
              <a:buAutoNum type="arabicParenR"/>
            </a:pPr>
            <a:r>
              <a:rPr lang="en" sz="1700" b="1"/>
              <a:t>Visualization</a:t>
            </a:r>
            <a:r>
              <a:rPr lang="en" sz="1700"/>
              <a:t>: In order to visually see progress, visualization comes into play. The need to see data on the map, or a result of data transformation requires some form of visualization which will be implemented with some COTS software </a:t>
            </a:r>
            <a:endParaRPr sz="1700"/>
          </a:p>
          <a:p>
            <a:pPr marL="457200" lvl="0" indent="-342900" algn="l" rtl="0">
              <a:spcBef>
                <a:spcPts val="0"/>
              </a:spcBef>
              <a:spcAft>
                <a:spcPts val="0"/>
              </a:spcAft>
              <a:buSzPts val="1800"/>
              <a:buAutoNum type="arabicParenR"/>
            </a:pPr>
            <a:r>
              <a:rPr lang="en" sz="1700" b="1"/>
              <a:t>COTS integration:</a:t>
            </a:r>
            <a:r>
              <a:rPr lang="en" b="1"/>
              <a:t> </a:t>
            </a:r>
            <a:r>
              <a:rPr lang="en"/>
              <a:t>With the algorithm outputting voter data in clusters, the visual component will have to take that information and render it, so that users (campaign managers and volunteers) can see where their time can be spent. Prototyping this would reduce the risk of COTS integration issues down the line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73C1-A8C6-EB47-893C-4BF719336563}"/>
              </a:ext>
            </a:extLst>
          </p:cNvPr>
          <p:cNvSpPr>
            <a:spLocks noGrp="1"/>
          </p:cNvSpPr>
          <p:nvPr>
            <p:ph type="title"/>
          </p:nvPr>
        </p:nvSpPr>
        <p:spPr/>
        <p:txBody>
          <a:bodyPr/>
          <a:lstStyle/>
          <a:p>
            <a:r>
              <a:rPr lang="en-US" dirty="0"/>
              <a:t>Risk Mitigation</a:t>
            </a:r>
          </a:p>
        </p:txBody>
      </p:sp>
      <p:sp>
        <p:nvSpPr>
          <p:cNvPr id="3" name="Text Placeholder 2">
            <a:extLst>
              <a:ext uri="{FF2B5EF4-FFF2-40B4-BE49-F238E27FC236}">
                <a16:creationId xmlns:a16="http://schemas.microsoft.com/office/drawing/2014/main" id="{E9971BB8-5806-D747-A7DB-7D4D82621366}"/>
              </a:ext>
            </a:extLst>
          </p:cNvPr>
          <p:cNvSpPr>
            <a:spLocks noGrp="1"/>
          </p:cNvSpPr>
          <p:nvPr>
            <p:ph type="body" idx="1"/>
          </p:nvPr>
        </p:nvSpPr>
        <p:spPr/>
        <p:txBody>
          <a:bodyPr/>
          <a:lstStyle/>
          <a:p>
            <a:r>
              <a:rPr lang="en-US" dirty="0"/>
              <a:t>Risk - Algorithm for turf </a:t>
            </a:r>
            <a:r>
              <a:rPr lang="en-US"/>
              <a:t>cutting </a:t>
            </a:r>
            <a:endParaRPr lang="en-US" dirty="0"/>
          </a:p>
          <a:p>
            <a:pPr marL="114300" indent="0">
              <a:buNone/>
            </a:pPr>
            <a:r>
              <a:rPr lang="en-US" dirty="0"/>
              <a:t> Risk Mitigation – Implemented the K-means clustering algorithm which would be the foundation on top which further improvements and heuristics can be applied to add additional features.</a:t>
            </a:r>
          </a:p>
          <a:p>
            <a:r>
              <a:rPr lang="en-US" dirty="0"/>
              <a:t>Risk -  Visualization using COTS</a:t>
            </a:r>
          </a:p>
          <a:p>
            <a:pPr marL="114300" indent="0">
              <a:buNone/>
            </a:pPr>
            <a:r>
              <a:rPr lang="en-US" dirty="0"/>
              <a:t> Risk Mitigation –We were successful in mitigating the risk of COTS software integration for implementing the visualization of the turfs by integrating </a:t>
            </a:r>
            <a:r>
              <a:rPr lang="en-US" dirty="0" err="1"/>
              <a:t>Mapbox</a:t>
            </a:r>
            <a:r>
              <a:rPr lang="en-US" dirty="0"/>
              <a:t> and </a:t>
            </a:r>
            <a:r>
              <a:rPr lang="en-US" dirty="0" err="1"/>
              <a:t>Jupyter</a:t>
            </a:r>
            <a:r>
              <a:rPr lang="en-US" dirty="0"/>
              <a:t> notebook for visualizing the results of the algorithm.</a:t>
            </a:r>
          </a:p>
        </p:txBody>
      </p:sp>
    </p:spTree>
    <p:extLst>
      <p:ext uri="{BB962C8B-B14F-4D97-AF65-F5344CB8AC3E}">
        <p14:creationId xmlns:p14="http://schemas.microsoft.com/office/powerpoint/2010/main" val="3321376594"/>
      </p:ext>
    </p:extLst>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851</Words>
  <Application>Microsoft Macintosh PowerPoint</Application>
  <PresentationFormat>On-screen Show (16:9)</PresentationFormat>
  <Paragraphs>39</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Roboto Slab</vt:lpstr>
      <vt:lpstr>Roboto</vt:lpstr>
      <vt:lpstr>Arial</vt:lpstr>
      <vt:lpstr>Marina</vt:lpstr>
      <vt:lpstr>Field Progress App  </vt:lpstr>
      <vt:lpstr>Project Overview </vt:lpstr>
      <vt:lpstr>Overview contd</vt:lpstr>
      <vt:lpstr>Core Capabilities </vt:lpstr>
      <vt:lpstr>Personas - 1</vt:lpstr>
      <vt:lpstr>Personas - 2</vt:lpstr>
      <vt:lpstr>Functionalities Prototyped </vt:lpstr>
      <vt:lpstr>Risk Mitigation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Field Progress App  </dc:title>
  <cp:lastModifiedBy>Sahithi Reddy Velma</cp:lastModifiedBy>
  <cp:revision>3</cp:revision>
  <dcterms:modified xsi:type="dcterms:W3CDTF">2019-10-05T02:37:15Z</dcterms:modified>
</cp:coreProperties>
</file>