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5"/>
    <p:sldMasterId id="2147483721" r:id="rId6"/>
    <p:sldMasterId id="214748372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Arial Black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7085CF-2EB2-417A-827A-07DB8C61062C}">
  <a:tblStyle styleId="{617085CF-2EB2-417A-827A-07DB8C610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2.xml"/><Relationship Id="rId41" Type="http://schemas.openxmlformats.org/officeDocument/2006/relationships/font" Target="fonts/ArialBlack-regular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Roboto-regular.fntdata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Roboto-italic.fntdata"/><Relationship Id="rId16" Type="http://schemas.openxmlformats.org/officeDocument/2006/relationships/slide" Target="slides/slide8.xml"/><Relationship Id="rId38" Type="http://schemas.openxmlformats.org/officeDocument/2006/relationships/font" Target="fonts/Roboto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b0c67dde9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b0c67dde9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0332c7c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0332c7c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65fc19ec15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65fc19ec15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31c548da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31c548da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b0332c7c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b0332c7c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 if they want to do it themselves!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b0332c7ca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b0332c7ca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b0332c7ca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b0332c7ca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b0332c7ca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b0332c7c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b0332c7ca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b0332c7ca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b0332c7ca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b0332c7ca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b0332c7ca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b0332c7ca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b0c67dde9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b0c67dde9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b0332c7ca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b0332c7ca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6605bc48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6605bc48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b0332c7c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b0332c7c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the sizing breakdown, ask which is more efficient/better for use</a:t>
            </a:r>
            <a:endParaRPr sz="10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answer is it depends on usage - if we want to be able to access the super, then probably the first one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b11b3222c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b11b3222c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4773803c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4773803c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a31c548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a31c548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5bfee616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5bfee6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5bfee616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5bfee616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addcd72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addcd72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b0c67dde9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b0c67dde9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b0c67dde9_2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b0c67dde9_2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b0c67dde9_2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b0c67dde9_2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0332c7c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0332c7c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65fc19ec15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65fc19ec15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65fc19ec15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65fc19ec15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0332c7c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b0332c7c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Blank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Agenda White with 2 columns">
  <p:cSld name="CUSTOM_3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302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4168625" y="472450"/>
            <a:ext cx="4340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28"/>
          <p:cNvCxnSpPr/>
          <p:nvPr/>
        </p:nvCxnSpPr>
        <p:spPr>
          <a:xfrm>
            <a:off x="389120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 and gold heading">
  <p:cSld name="CUSTOM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3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ext with small vertical photo to the right">
  <p:cSld name="CUSTOM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5387925" y="-12950"/>
            <a:ext cx="37560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1475625"/>
            <a:ext cx="46224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and black heading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wo Column Format Gold Right">
  <p:cSld name="Section title and 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type="title"/>
          </p:nvPr>
        </p:nvSpPr>
        <p:spPr>
          <a:xfrm>
            <a:off x="311700" y="4450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showMasterSp="0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ctrTitle"/>
          </p:nvPr>
        </p:nvSpPr>
        <p:spPr>
          <a:xfrm>
            <a:off x="628650" y="1304920"/>
            <a:ext cx="81252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subTitle"/>
          </p:nvPr>
        </p:nvSpPr>
        <p:spPr>
          <a:xfrm>
            <a:off x="796836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" type="body"/>
          </p:nvPr>
        </p:nvSpPr>
        <p:spPr>
          <a:xfrm>
            <a:off x="1401900" y="1440300"/>
            <a:ext cx="7886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showMasterSp="0">
  <p:cSld name="Title slide #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>
            <p:ph idx="1" type="subTitle"/>
          </p:nvPr>
        </p:nvSpPr>
        <p:spPr>
          <a:xfrm>
            <a:off x="628651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42"/>
          <p:cNvSpPr txBox="1"/>
          <p:nvPr>
            <p:ph type="ctrTitle"/>
          </p:nvPr>
        </p:nvSpPr>
        <p:spPr>
          <a:xfrm>
            <a:off x="628650" y="1295859"/>
            <a:ext cx="81252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2" type="body"/>
          </p:nvPr>
        </p:nvSpPr>
        <p:spPr>
          <a:xfrm>
            <a:off x="628651" y="2112556"/>
            <a:ext cx="81249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3" type="body"/>
          </p:nvPr>
        </p:nvSpPr>
        <p:spPr>
          <a:xfrm>
            <a:off x="647440" y="2941780"/>
            <a:ext cx="6943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ctrTitle"/>
          </p:nvPr>
        </p:nvSpPr>
        <p:spPr>
          <a:xfrm>
            <a:off x="461963" y="1509591"/>
            <a:ext cx="7772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461964" y="1208849"/>
            <a:ext cx="42576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461964" y="2832497"/>
            <a:ext cx="6709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3"/>
              <a:buNone/>
              <a:defRPr sz="1875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3" showMasterSp="0">
  <p:cSld name="Title slide #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/>
          <p:nvPr>
            <p:ph idx="2" type="pic"/>
          </p:nvPr>
        </p:nvSpPr>
        <p:spPr>
          <a:xfrm>
            <a:off x="0" y="0"/>
            <a:ext cx="914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4"/>
          <p:cNvSpPr txBox="1"/>
          <p:nvPr>
            <p:ph type="ctrTitle"/>
          </p:nvPr>
        </p:nvSpPr>
        <p:spPr>
          <a:xfrm>
            <a:off x="509452" y="2964979"/>
            <a:ext cx="8517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203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633736" y="361869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4" showMasterSp="0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" type="body"/>
          </p:nvPr>
        </p:nvSpPr>
        <p:spPr>
          <a:xfrm>
            <a:off x="623888" y="3540869"/>
            <a:ext cx="7886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SU_Horiz_RGB_Digital_MaroonGold.png" id="182" name="Google Shape;18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069" y="187047"/>
            <a:ext cx="3844969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1" showMasterSp="0">
  <p:cSld name="Agenda #1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87" name="Google Shape;187;p46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2" showMasterSp="0">
  <p:cSld name="Agenda #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maroon)" showMasterSp="0">
  <p:cSld name="Break or bold statement (maroon)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Arial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gold)" showMasterSp="0">
  <p:cSld name="Break or bold statement (gold)">
    <p:bg>
      <p:bgPr>
        <a:solidFill>
          <a:schemeClr val="accen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maroon)" showMasterSp="0">
  <p:cSld name="Break bar (maroon)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0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gold)" showMasterSp="0">
  <p:cSld name="Break bar (gold)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1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" type="obj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>
            <a:off x="628651" y="410034"/>
            <a:ext cx="66963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with image and gold box" showMasterSp="0">
  <p:cSld name="Break with image and gold box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53"/>
          <p:cNvSpPr txBox="1"/>
          <p:nvPr>
            <p:ph type="title"/>
          </p:nvPr>
        </p:nvSpPr>
        <p:spPr>
          <a:xfrm>
            <a:off x="628650" y="3970357"/>
            <a:ext cx="7396800" cy="45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0/50">
  <p:cSld name="Title and 50/5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4"/>
          <p:cNvSpPr txBox="1"/>
          <p:nvPr>
            <p:ph idx="1" type="body"/>
          </p:nvPr>
        </p:nvSpPr>
        <p:spPr>
          <a:xfrm>
            <a:off x="6286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4"/>
          <p:cNvSpPr txBox="1"/>
          <p:nvPr>
            <p:ph idx="2" type="body"/>
          </p:nvPr>
        </p:nvSpPr>
        <p:spPr>
          <a:xfrm>
            <a:off x="46291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mparison">
  <p:cSld name="Title and comparis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629841" y="406646"/>
            <a:ext cx="6704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" type="body"/>
          </p:nvPr>
        </p:nvSpPr>
        <p:spPr>
          <a:xfrm>
            <a:off x="629842" y="924128"/>
            <a:ext cx="3868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6" name="Google Shape;226;p55"/>
          <p:cNvSpPr txBox="1"/>
          <p:nvPr>
            <p:ph idx="2" type="body"/>
          </p:nvPr>
        </p:nvSpPr>
        <p:spPr>
          <a:xfrm>
            <a:off x="629842" y="1257858"/>
            <a:ext cx="38682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5"/>
          <p:cNvSpPr txBox="1"/>
          <p:nvPr>
            <p:ph idx="3" type="body"/>
          </p:nvPr>
        </p:nvSpPr>
        <p:spPr>
          <a:xfrm>
            <a:off x="4629151" y="924128"/>
            <a:ext cx="38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55"/>
          <p:cNvSpPr txBox="1"/>
          <p:nvPr>
            <p:ph idx="4" type="body"/>
          </p:nvPr>
        </p:nvSpPr>
        <p:spPr>
          <a:xfrm>
            <a:off x="4629151" y="1257858"/>
            <a:ext cx="388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right ">
  <p:cSld name="1/3 Column on right 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" type="body"/>
          </p:nvPr>
        </p:nvSpPr>
        <p:spPr>
          <a:xfrm>
            <a:off x="628650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6"/>
          <p:cNvSpPr txBox="1"/>
          <p:nvPr>
            <p:ph idx="2" type="body"/>
          </p:nvPr>
        </p:nvSpPr>
        <p:spPr>
          <a:xfrm>
            <a:off x="5971566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6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left">
  <p:cSld name="1/3 Column on lef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7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7"/>
          <p:cNvSpPr txBox="1"/>
          <p:nvPr>
            <p:ph idx="1" type="body"/>
          </p:nvPr>
        </p:nvSpPr>
        <p:spPr>
          <a:xfrm>
            <a:off x="3468102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2" type="body"/>
          </p:nvPr>
        </p:nvSpPr>
        <p:spPr>
          <a:xfrm>
            <a:off x="637674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Right">
  <p:cSld name="List with Image on 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/>
          <p:nvPr>
            <p:ph type="title"/>
          </p:nvPr>
        </p:nvSpPr>
        <p:spPr>
          <a:xfrm>
            <a:off x="748967" y="438150"/>
            <a:ext cx="34527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8"/>
          <p:cNvSpPr txBox="1"/>
          <p:nvPr>
            <p:ph idx="1" type="body"/>
          </p:nvPr>
        </p:nvSpPr>
        <p:spPr>
          <a:xfrm>
            <a:off x="748967" y="1028700"/>
            <a:ext cx="3452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Left">
  <p:cSld name="List with Image on Lef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929810" y="438150"/>
            <a:ext cx="34803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929829" y="1028702"/>
            <a:ext cx="3480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 (black-gold title)">
  <p:cSld name="Title and one column content (black-gold title)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idx="1" type="body"/>
          </p:nvPr>
        </p:nvSpPr>
        <p:spPr>
          <a:xfrm>
            <a:off x="2519266" y="914400"/>
            <a:ext cx="57942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2519264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0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 (black-gold title)">
  <p:cSld name="Title and two column content (black-gold title)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2519267" y="914400"/>
            <a:ext cx="5795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61"/>
          <p:cNvSpPr txBox="1"/>
          <p:nvPr>
            <p:ph idx="2" type="body"/>
          </p:nvPr>
        </p:nvSpPr>
        <p:spPr>
          <a:xfrm>
            <a:off x="2519266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61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1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0 photos">
  <p:cSld name="Title and 10 photo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/>
          <p:nvPr>
            <p:ph idx="1" type="body"/>
          </p:nvPr>
        </p:nvSpPr>
        <p:spPr>
          <a:xfrm>
            <a:off x="22514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2" type="body"/>
          </p:nvPr>
        </p:nvSpPr>
        <p:spPr>
          <a:xfrm>
            <a:off x="54518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3" type="body"/>
          </p:nvPr>
        </p:nvSpPr>
        <p:spPr>
          <a:xfrm>
            <a:off x="6512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4" type="body"/>
          </p:nvPr>
        </p:nvSpPr>
        <p:spPr>
          <a:xfrm>
            <a:off x="38516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5" type="body"/>
          </p:nvPr>
        </p:nvSpPr>
        <p:spPr>
          <a:xfrm>
            <a:off x="7043873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6" type="body"/>
          </p:nvPr>
        </p:nvSpPr>
        <p:spPr>
          <a:xfrm>
            <a:off x="22514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7" type="body"/>
          </p:nvPr>
        </p:nvSpPr>
        <p:spPr>
          <a:xfrm>
            <a:off x="54518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62"/>
          <p:cNvSpPr txBox="1"/>
          <p:nvPr>
            <p:ph type="title"/>
          </p:nvPr>
        </p:nvSpPr>
        <p:spPr>
          <a:xfrm>
            <a:off x="747395" y="438150"/>
            <a:ext cx="69951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2"/>
          <p:cNvSpPr/>
          <p:nvPr>
            <p:ph idx="8" type="pic"/>
          </p:nvPr>
        </p:nvSpPr>
        <p:spPr>
          <a:xfrm>
            <a:off x="747395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62"/>
          <p:cNvSpPr/>
          <p:nvPr>
            <p:ph idx="9" type="pic"/>
          </p:nvPr>
        </p:nvSpPr>
        <p:spPr>
          <a:xfrm>
            <a:off x="2344616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62"/>
          <p:cNvSpPr/>
          <p:nvPr>
            <p:ph idx="13" type="pic"/>
          </p:nvPr>
        </p:nvSpPr>
        <p:spPr>
          <a:xfrm>
            <a:off x="3941837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62"/>
          <p:cNvSpPr/>
          <p:nvPr>
            <p:ph idx="14" type="pic"/>
          </p:nvPr>
        </p:nvSpPr>
        <p:spPr>
          <a:xfrm>
            <a:off x="5539058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62"/>
          <p:cNvSpPr/>
          <p:nvPr>
            <p:ph idx="15" type="pic"/>
          </p:nvPr>
        </p:nvSpPr>
        <p:spPr>
          <a:xfrm>
            <a:off x="7136279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62"/>
          <p:cNvSpPr/>
          <p:nvPr>
            <p:ph idx="16" type="pic"/>
          </p:nvPr>
        </p:nvSpPr>
        <p:spPr>
          <a:xfrm>
            <a:off x="747395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62"/>
          <p:cNvSpPr/>
          <p:nvPr>
            <p:ph idx="17" type="pic"/>
          </p:nvPr>
        </p:nvSpPr>
        <p:spPr>
          <a:xfrm>
            <a:off x="2344616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62"/>
          <p:cNvSpPr/>
          <p:nvPr>
            <p:ph idx="18" type="pic"/>
          </p:nvPr>
        </p:nvSpPr>
        <p:spPr>
          <a:xfrm>
            <a:off x="3941837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62"/>
          <p:cNvSpPr/>
          <p:nvPr>
            <p:ph idx="19" type="pic"/>
          </p:nvPr>
        </p:nvSpPr>
        <p:spPr>
          <a:xfrm>
            <a:off x="5539058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62"/>
          <p:cNvSpPr/>
          <p:nvPr>
            <p:ph idx="20" type="pic"/>
          </p:nvPr>
        </p:nvSpPr>
        <p:spPr>
          <a:xfrm>
            <a:off x="7136279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62"/>
          <p:cNvSpPr txBox="1"/>
          <p:nvPr>
            <p:ph idx="21" type="body"/>
          </p:nvPr>
        </p:nvSpPr>
        <p:spPr>
          <a:xfrm>
            <a:off x="6512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62"/>
          <p:cNvSpPr txBox="1"/>
          <p:nvPr>
            <p:ph idx="22" type="body"/>
          </p:nvPr>
        </p:nvSpPr>
        <p:spPr>
          <a:xfrm>
            <a:off x="38516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2"/>
          <p:cNvSpPr txBox="1"/>
          <p:nvPr>
            <p:ph idx="23" type="body"/>
          </p:nvPr>
        </p:nvSpPr>
        <p:spPr>
          <a:xfrm>
            <a:off x="7043873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(Vertical split)">
  <p:cSld name="Title and two content (Vertical split)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3"/>
          <p:cNvSpPr txBox="1"/>
          <p:nvPr>
            <p:ph type="title"/>
          </p:nvPr>
        </p:nvSpPr>
        <p:spPr>
          <a:xfrm>
            <a:off x="628651" y="740570"/>
            <a:ext cx="3578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3"/>
          <p:cNvSpPr txBox="1"/>
          <p:nvPr>
            <p:ph idx="1" type="body"/>
          </p:nvPr>
        </p:nvSpPr>
        <p:spPr>
          <a:xfrm>
            <a:off x="4834647" y="740570"/>
            <a:ext cx="368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indent="-3708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1600"/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94" name="Google Shape;294;p63"/>
          <p:cNvSpPr txBox="1"/>
          <p:nvPr>
            <p:ph idx="2" type="body"/>
          </p:nvPr>
        </p:nvSpPr>
        <p:spPr>
          <a:xfrm>
            <a:off x="629840" y="1767264"/>
            <a:ext cx="357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5" name="Google Shape;295;p6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Horiz. split)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4"/>
          <p:cNvSpPr/>
          <p:nvPr/>
        </p:nvSpPr>
        <p:spPr>
          <a:xfrm>
            <a:off x="0" y="1663431"/>
            <a:ext cx="9144000" cy="3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4"/>
          <p:cNvSpPr txBox="1"/>
          <p:nvPr>
            <p:ph type="title"/>
          </p:nvPr>
        </p:nvSpPr>
        <p:spPr>
          <a:xfrm>
            <a:off x="628650" y="1"/>
            <a:ext cx="851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1/3 [gold] Column on Left">
  <p:cSld name="2_1/3 [gold] Column on Lef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5"/>
          <p:cNvSpPr/>
          <p:nvPr/>
        </p:nvSpPr>
        <p:spPr>
          <a:xfrm>
            <a:off x="0" y="0"/>
            <a:ext cx="295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5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5"/>
          <p:cNvSpPr txBox="1"/>
          <p:nvPr>
            <p:ph idx="1" type="body"/>
          </p:nvPr>
        </p:nvSpPr>
        <p:spPr>
          <a:xfrm>
            <a:off x="316205" y="1964531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6" name="Google Shape;306;p65"/>
          <p:cNvSpPr txBox="1"/>
          <p:nvPr>
            <p:ph idx="2" type="body"/>
          </p:nvPr>
        </p:nvSpPr>
        <p:spPr>
          <a:xfrm>
            <a:off x="3186112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7" name="Google Shape;30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[white] Column on Left" showMasterSp="0">
  <p:cSld name="1/3 [white] Column on Lef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6"/>
          <p:cNvSpPr txBox="1"/>
          <p:nvPr>
            <p:ph idx="1" type="body"/>
          </p:nvPr>
        </p:nvSpPr>
        <p:spPr>
          <a:xfrm>
            <a:off x="316205" y="1964530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3" name="Google Shape;313;p66"/>
          <p:cNvSpPr txBox="1"/>
          <p:nvPr>
            <p:ph idx="2" type="body"/>
          </p:nvPr>
        </p:nvSpPr>
        <p:spPr>
          <a:xfrm>
            <a:off x="3186113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4" name="Google Shape;31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and Content-Right">
  <p:cSld name="Title-Left and Content-Righ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7"/>
          <p:cNvSpPr txBox="1"/>
          <p:nvPr>
            <p:ph idx="1" type="body"/>
          </p:nvPr>
        </p:nvSpPr>
        <p:spPr>
          <a:xfrm>
            <a:off x="2653642" y="376403"/>
            <a:ext cx="9273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0"/>
              <a:buNone/>
              <a:defRPr sz="8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67"/>
          <p:cNvSpPr txBox="1"/>
          <p:nvPr>
            <p:ph type="title"/>
          </p:nvPr>
        </p:nvSpPr>
        <p:spPr>
          <a:xfrm>
            <a:off x="400928" y="1828801"/>
            <a:ext cx="2995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67"/>
          <p:cNvSpPr txBox="1"/>
          <p:nvPr>
            <p:ph idx="2" type="body"/>
          </p:nvPr>
        </p:nvSpPr>
        <p:spPr>
          <a:xfrm>
            <a:off x="3910014" y="1"/>
            <a:ext cx="420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3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19" name="Google Shape;319;p67"/>
          <p:cNvCxnSpPr/>
          <p:nvPr/>
        </p:nvCxnSpPr>
        <p:spPr>
          <a:xfrm>
            <a:off x="3654127" y="759406"/>
            <a:ext cx="0" cy="366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top : title-Left : content right">
  <p:cSld name="Image-top : title-Left : content righ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8"/>
          <p:cNvSpPr txBox="1"/>
          <p:nvPr>
            <p:ph type="title"/>
          </p:nvPr>
        </p:nvSpPr>
        <p:spPr>
          <a:xfrm>
            <a:off x="1" y="2575932"/>
            <a:ext cx="3958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8"/>
          <p:cNvSpPr txBox="1"/>
          <p:nvPr>
            <p:ph idx="1" type="body"/>
          </p:nvPr>
        </p:nvSpPr>
        <p:spPr>
          <a:xfrm>
            <a:off x="4362360" y="2575933"/>
            <a:ext cx="4435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24" name="Google Shape;324;p68"/>
          <p:cNvCxnSpPr/>
          <p:nvPr/>
        </p:nvCxnSpPr>
        <p:spPr>
          <a:xfrm>
            <a:off x="4157842" y="2932772"/>
            <a:ext cx="0" cy="186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68"/>
          <p:cNvSpPr/>
          <p:nvPr>
            <p:ph idx="2" type="pic"/>
          </p:nvPr>
        </p:nvSpPr>
        <p:spPr>
          <a:xfrm>
            <a:off x="0" y="0"/>
            <a:ext cx="914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: content right">
  <p:cSld name="Title-Left : content righ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9"/>
          <p:cNvSpPr txBox="1"/>
          <p:nvPr>
            <p:ph type="title"/>
          </p:nvPr>
        </p:nvSpPr>
        <p:spPr>
          <a:xfrm>
            <a:off x="142876" y="0"/>
            <a:ext cx="42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69"/>
          <p:cNvSpPr txBox="1"/>
          <p:nvPr>
            <p:ph idx="1" type="body"/>
          </p:nvPr>
        </p:nvSpPr>
        <p:spPr>
          <a:xfrm>
            <a:off x="4743450" y="1"/>
            <a:ext cx="405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30" name="Google Shape;330;p69"/>
          <p:cNvCxnSpPr/>
          <p:nvPr/>
        </p:nvCxnSpPr>
        <p:spPr>
          <a:xfrm>
            <a:off x="4572000" y="759406"/>
            <a:ext cx="0" cy="36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: side-by-side" showMasterSp="0">
  <p:cSld name="Title and content : side-by-side"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0"/>
          <p:cNvSpPr txBox="1"/>
          <p:nvPr>
            <p:ph type="title"/>
          </p:nvPr>
        </p:nvSpPr>
        <p:spPr>
          <a:xfrm>
            <a:off x="1" y="0"/>
            <a:ext cx="442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0"/>
          <p:cNvSpPr txBox="1"/>
          <p:nvPr>
            <p:ph idx="1" type="body"/>
          </p:nvPr>
        </p:nvSpPr>
        <p:spPr>
          <a:xfrm>
            <a:off x="4754564" y="0"/>
            <a:ext cx="438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0" sz="2700"/>
            </a:lvl1pPr>
            <a:lvl2pPr indent="-388619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5" name="Google Shape;335;p70"/>
          <p:cNvCxnSpPr/>
          <p:nvPr/>
        </p:nvCxnSpPr>
        <p:spPr>
          <a:xfrm>
            <a:off x="4572000" y="758536"/>
            <a:ext cx="0" cy="365760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6" name="Google Shape;33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4599147"/>
            <a:ext cx="805470" cy="4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1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71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688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65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5pPr>
            <a:lvl6pPr indent="-228600" lvl="5" marL="27432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6pPr>
            <a:lvl7pPr indent="-228600" lvl="6" marL="32004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indent="-228600" lvl="7" marL="36576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indent="-228600" lvl="8" marL="41148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45" name="Google Shape;345;p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2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900">
              <a:solidFill>
                <a:srgbClr val="888888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3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350" name="Google Shape;350;p7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4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5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6" name="Google Shape;356;p75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51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628650" y="410034"/>
            <a:ext cx="78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277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8" r:id="rId37"/>
    <p:sldLayoutId id="2147483719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hyperlink" Target="http://bit.ly/ASN2324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racuna1/ser334-public" TargetMode="External"/><Relationship Id="rId4" Type="http://schemas.openxmlformats.org/officeDocument/2006/relationships/hyperlink" Target="https://en.wikipedia.org/wiki/BMP_file_format" TargetMode="External"/><Relationship Id="rId5" Type="http://schemas.openxmlformats.org/officeDocument/2006/relationships/hyperlink" Target="https://docs.kernel.org/core-api/kernel-api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utoring.asu.edu" TargetMode="External"/><Relationship Id="rId4" Type="http://schemas.openxmlformats.org/officeDocument/2006/relationships/hyperlink" Target="http://tutoring.asu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6"/>
          <p:cNvSpPr txBox="1"/>
          <p:nvPr/>
        </p:nvSpPr>
        <p:spPr>
          <a:xfrm>
            <a:off x="710900" y="1332975"/>
            <a:ext cx="7516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SER 334 A Session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C627"/>
                </a:highlight>
              </a:rPr>
              <a:t>SI Session</a:t>
            </a:r>
            <a:endParaRPr b="1" sz="2400"/>
          </a:p>
        </p:txBody>
      </p:sp>
      <p:sp>
        <p:nvSpPr>
          <p:cNvPr id="363" name="Google Shape;363;p76"/>
          <p:cNvSpPr txBox="1"/>
          <p:nvPr/>
        </p:nvSpPr>
        <p:spPr>
          <a:xfrm>
            <a:off x="754475" y="3948050"/>
            <a:ext cx="34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7:00 pm - 8:00 pm MST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64" name="Google Shape;364;p76"/>
          <p:cNvSpPr txBox="1"/>
          <p:nvPr/>
        </p:nvSpPr>
        <p:spPr>
          <a:xfrm>
            <a:off x="754475" y="3679275"/>
            <a:ext cx="300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Thursday, January 18th 2024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451" y="0"/>
            <a:ext cx="33672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8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63" name="Google Shape;463;p8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64" name="Google Shape;464;p85"/>
          <p:cNvSpPr txBox="1"/>
          <p:nvPr/>
        </p:nvSpPr>
        <p:spPr>
          <a:xfrm>
            <a:off x="3443400" y="152400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Trace the following code with box and arrow notation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465" name="Google Shape;465;p85"/>
          <p:cNvGrpSpPr/>
          <p:nvPr/>
        </p:nvGrpSpPr>
        <p:grpSpPr>
          <a:xfrm>
            <a:off x="6449875" y="2986095"/>
            <a:ext cx="1524738" cy="563405"/>
            <a:chOff x="6449875" y="2986095"/>
            <a:chExt cx="1524738" cy="563405"/>
          </a:xfrm>
        </p:grpSpPr>
        <p:sp>
          <p:nvSpPr>
            <p:cNvPr id="466" name="Google Shape;466;p85"/>
            <p:cNvSpPr/>
            <p:nvPr/>
          </p:nvSpPr>
          <p:spPr>
            <a:xfrm>
              <a:off x="7171213" y="298609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67" name="Google Shape;467;p85"/>
            <p:cNvSpPr txBox="1"/>
            <p:nvPr/>
          </p:nvSpPr>
          <p:spPr>
            <a:xfrm>
              <a:off x="6449875" y="2986100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iPtr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68" name="Google Shape;468;p85"/>
          <p:cNvGrpSpPr/>
          <p:nvPr/>
        </p:nvGrpSpPr>
        <p:grpSpPr>
          <a:xfrm>
            <a:off x="6449863" y="3751850"/>
            <a:ext cx="1524750" cy="566185"/>
            <a:chOff x="6449863" y="3751850"/>
            <a:chExt cx="1524750" cy="566185"/>
          </a:xfrm>
        </p:grpSpPr>
        <p:sp>
          <p:nvSpPr>
            <p:cNvPr id="469" name="Google Shape;469;p85"/>
            <p:cNvSpPr/>
            <p:nvPr/>
          </p:nvSpPr>
          <p:spPr>
            <a:xfrm>
              <a:off x="7171213" y="375463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70" name="Google Shape;470;p85"/>
            <p:cNvSpPr txBox="1"/>
            <p:nvPr/>
          </p:nvSpPr>
          <p:spPr>
            <a:xfrm>
              <a:off x="6449863" y="3751850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jPtr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71" name="Google Shape;471;p85"/>
          <p:cNvGrpSpPr/>
          <p:nvPr/>
        </p:nvGrpSpPr>
        <p:grpSpPr>
          <a:xfrm>
            <a:off x="6380026" y="4517600"/>
            <a:ext cx="1594586" cy="568975"/>
            <a:chOff x="6380026" y="4517600"/>
            <a:chExt cx="1594586" cy="568975"/>
          </a:xfrm>
        </p:grpSpPr>
        <p:sp>
          <p:nvSpPr>
            <p:cNvPr id="472" name="Google Shape;472;p85"/>
            <p:cNvSpPr/>
            <p:nvPr/>
          </p:nvSpPr>
          <p:spPr>
            <a:xfrm>
              <a:off x="7171213" y="45231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73" name="Google Shape;473;p85"/>
            <p:cNvSpPr txBox="1"/>
            <p:nvPr/>
          </p:nvSpPr>
          <p:spPr>
            <a:xfrm>
              <a:off x="6380026" y="4517600"/>
              <a:ext cx="6813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kPtr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474" name="Google Shape;474;p85"/>
          <p:cNvSpPr/>
          <p:nvPr/>
        </p:nvSpPr>
        <p:spPr>
          <a:xfrm>
            <a:off x="666650" y="2086675"/>
            <a:ext cx="923100" cy="7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85"/>
          <p:cNvSpPr/>
          <p:nvPr/>
        </p:nvSpPr>
        <p:spPr>
          <a:xfrm>
            <a:off x="1836800" y="2012425"/>
            <a:ext cx="239700" cy="87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85"/>
          <p:cNvSpPr/>
          <p:nvPr/>
        </p:nvSpPr>
        <p:spPr>
          <a:xfrm>
            <a:off x="7211775" y="746625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85"/>
          <p:cNvGrpSpPr/>
          <p:nvPr/>
        </p:nvGrpSpPr>
        <p:grpSpPr>
          <a:xfrm>
            <a:off x="6449875" y="680475"/>
            <a:ext cx="1524738" cy="563400"/>
            <a:chOff x="6449875" y="680475"/>
            <a:chExt cx="1524738" cy="563400"/>
          </a:xfrm>
        </p:grpSpPr>
        <p:sp>
          <p:nvSpPr>
            <p:cNvPr id="478" name="Google Shape;478;p85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57</a:t>
              </a:r>
              <a:endParaRPr sz="2000"/>
            </a:p>
          </p:txBody>
        </p:sp>
        <p:sp>
          <p:nvSpPr>
            <p:cNvPr id="479" name="Google Shape;479;p85"/>
            <p:cNvSpPr txBox="1"/>
            <p:nvPr/>
          </p:nvSpPr>
          <p:spPr>
            <a:xfrm>
              <a:off x="6449875" y="68047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x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85"/>
          <p:cNvGrpSpPr/>
          <p:nvPr/>
        </p:nvGrpSpPr>
        <p:grpSpPr>
          <a:xfrm>
            <a:off x="6449863" y="1449015"/>
            <a:ext cx="1524750" cy="563410"/>
            <a:chOff x="6449863" y="1449015"/>
            <a:chExt cx="1524750" cy="563410"/>
          </a:xfrm>
        </p:grpSpPr>
        <p:sp>
          <p:nvSpPr>
            <p:cNvPr id="481" name="Google Shape;481;p85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99</a:t>
              </a:r>
              <a:endParaRPr sz="2000"/>
            </a:p>
          </p:txBody>
        </p:sp>
        <p:sp>
          <p:nvSpPr>
            <p:cNvPr id="482" name="Google Shape;482;p85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y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83" name="Google Shape;483;p85"/>
          <p:cNvGrpSpPr/>
          <p:nvPr/>
        </p:nvGrpSpPr>
        <p:grpSpPr>
          <a:xfrm>
            <a:off x="6449863" y="2217555"/>
            <a:ext cx="1524750" cy="566183"/>
            <a:chOff x="6449863" y="2217555"/>
            <a:chExt cx="1524750" cy="566183"/>
          </a:xfrm>
        </p:grpSpPr>
        <p:sp>
          <p:nvSpPr>
            <p:cNvPr id="484" name="Google Shape;484;p85"/>
            <p:cNvSpPr/>
            <p:nvPr/>
          </p:nvSpPr>
          <p:spPr>
            <a:xfrm>
              <a:off x="7171213" y="221755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8888</a:t>
              </a:r>
              <a:endParaRPr sz="2000"/>
            </a:p>
          </p:txBody>
        </p:sp>
        <p:sp>
          <p:nvSpPr>
            <p:cNvPr id="485" name="Google Shape;485;p85"/>
            <p:cNvSpPr txBox="1"/>
            <p:nvPr/>
          </p:nvSpPr>
          <p:spPr>
            <a:xfrm>
              <a:off x="6449863" y="2220338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z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486" name="Google Shape;486;p85"/>
          <p:cNvSpPr/>
          <p:nvPr/>
        </p:nvSpPr>
        <p:spPr>
          <a:xfrm>
            <a:off x="7211775" y="1515163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5"/>
          <p:cNvSpPr/>
          <p:nvPr/>
        </p:nvSpPr>
        <p:spPr>
          <a:xfrm>
            <a:off x="7211775" y="2283713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5"/>
          <p:cNvSpPr/>
          <p:nvPr/>
        </p:nvSpPr>
        <p:spPr>
          <a:xfrm flipH="1" rot="10800000">
            <a:off x="8049625" y="1561925"/>
            <a:ext cx="800400" cy="2522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5"/>
          <p:cNvSpPr/>
          <p:nvPr/>
        </p:nvSpPr>
        <p:spPr>
          <a:xfrm flipH="1" rot="10800000">
            <a:off x="8095125" y="759850"/>
            <a:ext cx="967500" cy="417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85"/>
          <p:cNvSpPr/>
          <p:nvPr/>
        </p:nvSpPr>
        <p:spPr>
          <a:xfrm flipH="1" rot="10800000">
            <a:off x="8075425" y="2364025"/>
            <a:ext cx="574200" cy="973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>
            <a:off x="8014200" y="628925"/>
            <a:ext cx="1107900" cy="43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/>
          <p:nvPr/>
        </p:nvSpPr>
        <p:spPr>
          <a:xfrm>
            <a:off x="7211775" y="746613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85"/>
          <p:cNvSpPr txBox="1"/>
          <p:nvPr/>
        </p:nvSpPr>
        <p:spPr>
          <a:xfrm>
            <a:off x="0" y="1654213"/>
            <a:ext cx="4318500" cy="3582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25">
                <a:solidFill>
                  <a:schemeClr val="dk1"/>
                </a:solidFill>
              </a:rPr>
              <a:t>Check out the recording for the walkthrough!</a:t>
            </a:r>
            <a:endParaRPr i="1" sz="16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451" y="0"/>
            <a:ext cx="33672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00" name="Google Shape;500;p8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01" name="Google Shape;501;p86"/>
          <p:cNvSpPr txBox="1"/>
          <p:nvPr/>
        </p:nvSpPr>
        <p:spPr>
          <a:xfrm>
            <a:off x="3443400" y="152400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Trace the following code with box and arrow notation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502" name="Google Shape;502;p86"/>
          <p:cNvGrpSpPr/>
          <p:nvPr/>
        </p:nvGrpSpPr>
        <p:grpSpPr>
          <a:xfrm>
            <a:off x="6449875" y="680475"/>
            <a:ext cx="1524738" cy="563400"/>
            <a:chOff x="6449875" y="680475"/>
            <a:chExt cx="1524738" cy="563400"/>
          </a:xfrm>
        </p:grpSpPr>
        <p:sp>
          <p:nvSpPr>
            <p:cNvPr id="503" name="Google Shape;503;p86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57</a:t>
              </a:r>
              <a:endParaRPr sz="2000"/>
            </a:p>
          </p:txBody>
        </p:sp>
        <p:sp>
          <p:nvSpPr>
            <p:cNvPr id="504" name="Google Shape;504;p86"/>
            <p:cNvSpPr txBox="1"/>
            <p:nvPr/>
          </p:nvSpPr>
          <p:spPr>
            <a:xfrm>
              <a:off x="6449875" y="68047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x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86"/>
          <p:cNvGrpSpPr/>
          <p:nvPr/>
        </p:nvGrpSpPr>
        <p:grpSpPr>
          <a:xfrm>
            <a:off x="6449863" y="1449015"/>
            <a:ext cx="1524750" cy="563410"/>
            <a:chOff x="6449863" y="1449015"/>
            <a:chExt cx="1524750" cy="563410"/>
          </a:xfrm>
        </p:grpSpPr>
        <p:sp>
          <p:nvSpPr>
            <p:cNvPr id="506" name="Google Shape;506;p86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99</a:t>
              </a:r>
              <a:endParaRPr sz="2000"/>
            </a:p>
          </p:txBody>
        </p:sp>
        <p:sp>
          <p:nvSpPr>
            <p:cNvPr id="507" name="Google Shape;507;p86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y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86"/>
          <p:cNvGrpSpPr/>
          <p:nvPr/>
        </p:nvGrpSpPr>
        <p:grpSpPr>
          <a:xfrm>
            <a:off x="6449863" y="2217555"/>
            <a:ext cx="1524750" cy="566183"/>
            <a:chOff x="6449863" y="2217555"/>
            <a:chExt cx="1524750" cy="566183"/>
          </a:xfrm>
        </p:grpSpPr>
        <p:sp>
          <p:nvSpPr>
            <p:cNvPr id="509" name="Google Shape;509;p86"/>
            <p:cNvSpPr/>
            <p:nvPr/>
          </p:nvSpPr>
          <p:spPr>
            <a:xfrm>
              <a:off x="7171213" y="221755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8888</a:t>
              </a:r>
              <a:endParaRPr sz="2000"/>
            </a:p>
          </p:txBody>
        </p:sp>
        <p:sp>
          <p:nvSpPr>
            <p:cNvPr id="510" name="Google Shape;510;p86"/>
            <p:cNvSpPr txBox="1"/>
            <p:nvPr/>
          </p:nvSpPr>
          <p:spPr>
            <a:xfrm>
              <a:off x="6449863" y="2220338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z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86"/>
          <p:cNvGrpSpPr/>
          <p:nvPr/>
        </p:nvGrpSpPr>
        <p:grpSpPr>
          <a:xfrm>
            <a:off x="6449875" y="2986095"/>
            <a:ext cx="1524738" cy="563405"/>
            <a:chOff x="6449875" y="2986095"/>
            <a:chExt cx="1524738" cy="563405"/>
          </a:xfrm>
        </p:grpSpPr>
        <p:sp>
          <p:nvSpPr>
            <p:cNvPr id="512" name="Google Shape;512;p86"/>
            <p:cNvSpPr/>
            <p:nvPr/>
          </p:nvSpPr>
          <p:spPr>
            <a:xfrm>
              <a:off x="7171213" y="298609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513" name="Google Shape;513;p86"/>
            <p:cNvSpPr txBox="1"/>
            <p:nvPr/>
          </p:nvSpPr>
          <p:spPr>
            <a:xfrm>
              <a:off x="6449875" y="2986100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iPtr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14" name="Google Shape;514;p86"/>
          <p:cNvGrpSpPr/>
          <p:nvPr/>
        </p:nvGrpSpPr>
        <p:grpSpPr>
          <a:xfrm>
            <a:off x="6449863" y="3751850"/>
            <a:ext cx="1524750" cy="566185"/>
            <a:chOff x="6449863" y="3751850"/>
            <a:chExt cx="1524750" cy="566185"/>
          </a:xfrm>
        </p:grpSpPr>
        <p:sp>
          <p:nvSpPr>
            <p:cNvPr id="515" name="Google Shape;515;p86"/>
            <p:cNvSpPr/>
            <p:nvPr/>
          </p:nvSpPr>
          <p:spPr>
            <a:xfrm>
              <a:off x="7171213" y="375463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516" name="Google Shape;516;p86"/>
            <p:cNvSpPr txBox="1"/>
            <p:nvPr/>
          </p:nvSpPr>
          <p:spPr>
            <a:xfrm>
              <a:off x="6449863" y="3751850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jPtr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17" name="Google Shape;517;p86"/>
          <p:cNvGrpSpPr/>
          <p:nvPr/>
        </p:nvGrpSpPr>
        <p:grpSpPr>
          <a:xfrm>
            <a:off x="6380026" y="4517600"/>
            <a:ext cx="1594586" cy="568975"/>
            <a:chOff x="6380026" y="4517600"/>
            <a:chExt cx="1594586" cy="568975"/>
          </a:xfrm>
        </p:grpSpPr>
        <p:sp>
          <p:nvSpPr>
            <p:cNvPr id="518" name="Google Shape;518;p86"/>
            <p:cNvSpPr/>
            <p:nvPr/>
          </p:nvSpPr>
          <p:spPr>
            <a:xfrm>
              <a:off x="7171213" y="45231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519" name="Google Shape;519;p86"/>
            <p:cNvSpPr txBox="1"/>
            <p:nvPr/>
          </p:nvSpPr>
          <p:spPr>
            <a:xfrm>
              <a:off x="6380026" y="4517600"/>
              <a:ext cx="6813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kPtr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20" name="Google Shape;520;p86"/>
          <p:cNvSpPr/>
          <p:nvPr/>
        </p:nvSpPr>
        <p:spPr>
          <a:xfrm>
            <a:off x="643050" y="4280925"/>
            <a:ext cx="923100" cy="7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6"/>
          <p:cNvSpPr/>
          <p:nvPr/>
        </p:nvSpPr>
        <p:spPr>
          <a:xfrm>
            <a:off x="1813200" y="4206675"/>
            <a:ext cx="239700" cy="87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6"/>
          <p:cNvSpPr/>
          <p:nvPr/>
        </p:nvSpPr>
        <p:spPr>
          <a:xfrm flipH="1" rot="10800000">
            <a:off x="8049625" y="1561925"/>
            <a:ext cx="800400" cy="2522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6"/>
          <p:cNvSpPr/>
          <p:nvPr/>
        </p:nvSpPr>
        <p:spPr>
          <a:xfrm flipH="1" rot="10800000">
            <a:off x="8095125" y="759850"/>
            <a:ext cx="967500" cy="417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6"/>
          <p:cNvSpPr/>
          <p:nvPr/>
        </p:nvSpPr>
        <p:spPr>
          <a:xfrm flipH="1" rot="10800000">
            <a:off x="8075425" y="2364025"/>
            <a:ext cx="574200" cy="973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6"/>
          <p:cNvSpPr/>
          <p:nvPr/>
        </p:nvSpPr>
        <p:spPr>
          <a:xfrm flipH="1" rot="10800000">
            <a:off x="8059725" y="972125"/>
            <a:ext cx="790200" cy="3112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6"/>
          <p:cNvSpPr/>
          <p:nvPr/>
        </p:nvSpPr>
        <p:spPr>
          <a:xfrm>
            <a:off x="7211775" y="2283713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527" name="Google Shape;527;p86"/>
          <p:cNvSpPr/>
          <p:nvPr/>
        </p:nvSpPr>
        <p:spPr>
          <a:xfrm flipH="1" rot="10800000">
            <a:off x="8075425" y="3961450"/>
            <a:ext cx="574200" cy="973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6"/>
          <p:cNvSpPr txBox="1"/>
          <p:nvPr/>
        </p:nvSpPr>
        <p:spPr>
          <a:xfrm>
            <a:off x="0" y="1654213"/>
            <a:ext cx="4318500" cy="3582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25">
                <a:solidFill>
                  <a:schemeClr val="dk1"/>
                </a:solidFill>
              </a:rPr>
              <a:t>Check out the recording for the walkthrough!</a:t>
            </a:r>
            <a:endParaRPr i="1" sz="1625">
              <a:solidFill>
                <a:schemeClr val="dk1"/>
              </a:solidFill>
            </a:endParaRPr>
          </a:p>
        </p:txBody>
      </p:sp>
      <p:sp>
        <p:nvSpPr>
          <p:cNvPr id="529" name="Google Shape;529;p86"/>
          <p:cNvSpPr/>
          <p:nvPr/>
        </p:nvSpPr>
        <p:spPr>
          <a:xfrm>
            <a:off x="8014200" y="628925"/>
            <a:ext cx="1107900" cy="43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6"/>
          <p:cNvSpPr/>
          <p:nvPr/>
        </p:nvSpPr>
        <p:spPr>
          <a:xfrm>
            <a:off x="7211775" y="746613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36" name="Google Shape;536;p8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37" name="Google Shape;537;p87"/>
          <p:cNvSpPr txBox="1"/>
          <p:nvPr/>
        </p:nvSpPr>
        <p:spPr>
          <a:xfrm>
            <a:off x="146275" y="1567150"/>
            <a:ext cx="2613600" cy="22503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5">
                <a:solidFill>
                  <a:schemeClr val="dk1"/>
                </a:solidFill>
              </a:rPr>
              <a:t>Does anyone want to fill in the memory diagram from here?</a:t>
            </a:r>
            <a:endParaRPr b="1" sz="2125">
              <a:solidFill>
                <a:schemeClr val="dk1"/>
              </a:solidFill>
            </a:endParaRPr>
          </a:p>
        </p:txBody>
      </p:sp>
      <p:sp>
        <p:nvSpPr>
          <p:cNvPr id="538" name="Google Shape;538;p87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sp>
        <p:nvSpPr>
          <p:cNvPr id="539" name="Google Shape;539;p87"/>
          <p:cNvSpPr txBox="1"/>
          <p:nvPr/>
        </p:nvSpPr>
        <p:spPr>
          <a:xfrm>
            <a:off x="6397375" y="1567150"/>
            <a:ext cx="2613600" cy="22503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5">
                <a:solidFill>
                  <a:schemeClr val="dk1"/>
                </a:solidFill>
              </a:rPr>
              <a:t>Otherwise I can give some hints…</a:t>
            </a:r>
            <a:endParaRPr b="1" sz="2125">
              <a:solidFill>
                <a:schemeClr val="dk1"/>
              </a:solidFill>
            </a:endParaRPr>
          </a:p>
        </p:txBody>
      </p:sp>
      <p:grpSp>
        <p:nvGrpSpPr>
          <p:cNvPr id="540" name="Google Shape;540;p87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541" name="Google Shape;541;p87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87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87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49" name="Google Shape;549;p8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50" name="Google Shape;550;p88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551" name="Google Shape;551;p88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552" name="Google Shape;552;p88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Google Shape;553;p88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88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60" name="Google Shape;560;p8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61" name="Google Shape;561;p89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562" name="Google Shape;562;p89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563" name="Google Shape;563;p89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4" name="Google Shape;564;p89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89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6" name="Google Shape;566;p89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567" name="Google Shape;567;p89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89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69" name="Google Shape;569;p89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70" name="Google Shape;570;p89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71" name="Google Shape;571;p89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72" name="Google Shape;572;p89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89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9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9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9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577" name="Google Shape;577;p89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</a:t>
            </a:r>
            <a:r>
              <a:rPr b="1" lang="en"/>
              <a:t>Pointer</a:t>
            </a:r>
            <a:endParaRPr b="1"/>
          </a:p>
        </p:txBody>
      </p:sp>
      <p:sp>
        <p:nvSpPr>
          <p:cNvPr id="578" name="Google Shape;578;p89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79" name="Google Shape;579;p89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</a:t>
            </a:r>
            <a:r>
              <a:rPr lang="en" sz="1625">
                <a:solidFill>
                  <a:schemeClr val="dk1"/>
                </a:solidFill>
              </a:rPr>
              <a:t>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80" name="Google Shape;580;p89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86" name="Google Shape;586;p9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87" name="Google Shape;587;p90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588" name="Google Shape;588;p90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589" name="Google Shape;589;p90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0" name="Google Shape;590;p90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90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90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593" name="Google Shape;593;p90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90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95" name="Google Shape;595;p90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96" name="Google Shape;596;p90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97" name="Google Shape;597;p90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98" name="Google Shape;598;p90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90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90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90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90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03" name="Google Shape;603;p90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04" name="Google Shape;604;p90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05" name="Google Shape;605;p90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11" name="Google Shape;611;p9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12" name="Google Shape;612;p91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613" name="Google Shape;613;p91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614" name="Google Shape;614;p91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91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91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7" name="Google Shape;617;p91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618" name="Google Shape;618;p91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91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20" name="Google Shape;620;p91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21" name="Google Shape;621;p91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22" name="Google Shape;622;p91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23" name="Google Shape;623;p91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91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91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91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91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28" name="Google Shape;628;p91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29" name="Google Shape;629;p91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0" name="Google Shape;630;p91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1" name="Google Shape;631;p91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32" name="Google Shape;632;p91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3" name="Google Shape;633;p91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4" name="Google Shape;634;p91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5" name="Google Shape;635;p91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6" name="Google Shape;636;p91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7" name="Google Shape;637;p91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8" name="Google Shape;638;p91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39" name="Google Shape;639;p91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91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91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1"/>
          <p:cNvSpPr txBox="1"/>
          <p:nvPr/>
        </p:nvSpPr>
        <p:spPr>
          <a:xfrm>
            <a:off x="6520125" y="2008413"/>
            <a:ext cx="2670900" cy="1522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Which type of memory is deallocated when it passes out of scope?</a:t>
            </a:r>
            <a:endParaRPr b="1" sz="18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48" name="Google Shape;648;p9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49" name="Google Shape;649;p92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650" name="Google Shape;650;p92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651" name="Google Shape;651;p92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2" name="Google Shape;652;p92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92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4" name="Google Shape;654;p92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655" name="Google Shape;655;p92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92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57" name="Google Shape;657;p92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58" name="Google Shape;658;p92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59" name="Google Shape;659;p92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0" name="Google Shape;660;p92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2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92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92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92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65" name="Google Shape;665;p92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66" name="Google Shape;666;p92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7" name="Google Shape;667;p92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8" name="Google Shape;668;p92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69" name="Google Shape;669;p92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70" name="Google Shape;670;p92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71" name="Google Shape;671;p92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72" name="Google Shape;672;p92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73" name="Google Shape;673;p92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74" name="Google Shape;674;p92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75" name="Google Shape;675;p92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76" name="Google Shape;676;p92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2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92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92"/>
          <p:cNvSpPr/>
          <p:nvPr/>
        </p:nvSpPr>
        <p:spPr>
          <a:xfrm>
            <a:off x="4490500" y="3467450"/>
            <a:ext cx="2069400" cy="93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92"/>
          <p:cNvGrpSpPr/>
          <p:nvPr/>
        </p:nvGrpSpPr>
        <p:grpSpPr>
          <a:xfrm>
            <a:off x="7311525" y="616250"/>
            <a:ext cx="1750500" cy="3644100"/>
            <a:chOff x="7311525" y="616250"/>
            <a:chExt cx="1750500" cy="3644100"/>
          </a:xfrm>
        </p:grpSpPr>
        <p:grpSp>
          <p:nvGrpSpPr>
            <p:cNvPr id="681" name="Google Shape;681;p92"/>
            <p:cNvGrpSpPr/>
            <p:nvPr/>
          </p:nvGrpSpPr>
          <p:grpSpPr>
            <a:xfrm>
              <a:off x="7311525" y="616250"/>
              <a:ext cx="1750500" cy="3644100"/>
              <a:chOff x="7311525" y="616250"/>
              <a:chExt cx="1750500" cy="3644100"/>
            </a:xfrm>
          </p:grpSpPr>
          <p:grpSp>
            <p:nvGrpSpPr>
              <p:cNvPr id="682" name="Google Shape;682;p92"/>
              <p:cNvGrpSpPr/>
              <p:nvPr/>
            </p:nvGrpSpPr>
            <p:grpSpPr>
              <a:xfrm>
                <a:off x="7311525" y="1101650"/>
                <a:ext cx="1750500" cy="3158700"/>
                <a:chOff x="7311525" y="1101650"/>
                <a:chExt cx="1750500" cy="3158700"/>
              </a:xfrm>
            </p:grpSpPr>
            <p:sp>
              <p:nvSpPr>
                <p:cNvPr id="683" name="Google Shape;683;p92"/>
                <p:cNvSpPr/>
                <p:nvPr/>
              </p:nvSpPr>
              <p:spPr>
                <a:xfrm>
                  <a:off x="7311525" y="1101650"/>
                  <a:ext cx="1750500" cy="315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84" name="Google Shape;684;p92"/>
                <p:cNvCxnSpPr/>
                <p:nvPr/>
              </p:nvCxnSpPr>
              <p:spPr>
                <a:xfrm>
                  <a:off x="7311525" y="3976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5" name="Google Shape;685;p92"/>
                <p:cNvCxnSpPr/>
                <p:nvPr/>
              </p:nvCxnSpPr>
              <p:spPr>
                <a:xfrm>
                  <a:off x="7311525" y="36716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6" name="Google Shape;686;p92"/>
                <p:cNvCxnSpPr/>
                <p:nvPr/>
              </p:nvCxnSpPr>
              <p:spPr>
                <a:xfrm>
                  <a:off x="7311525" y="33668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7" name="Google Shape;687;p92"/>
                <p:cNvCxnSpPr/>
                <p:nvPr/>
              </p:nvCxnSpPr>
              <p:spPr>
                <a:xfrm>
                  <a:off x="7311525" y="30620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8" name="Google Shape;688;p92"/>
                <p:cNvCxnSpPr/>
                <p:nvPr/>
              </p:nvCxnSpPr>
              <p:spPr>
                <a:xfrm>
                  <a:off x="7311525" y="27572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9" name="Google Shape;689;p92"/>
                <p:cNvCxnSpPr/>
                <p:nvPr/>
              </p:nvCxnSpPr>
              <p:spPr>
                <a:xfrm>
                  <a:off x="7311525" y="2452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90" name="Google Shape;690;p92"/>
              <p:cNvSpPr txBox="1"/>
              <p:nvPr/>
            </p:nvSpPr>
            <p:spPr>
              <a:xfrm>
                <a:off x="7372125" y="616250"/>
                <a:ext cx="1629300" cy="41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25">
                    <a:solidFill>
                      <a:schemeClr val="dk1"/>
                    </a:solidFill>
                  </a:rPr>
                  <a:t>Stack</a:t>
                </a:r>
                <a:endParaRPr b="1" sz="2025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91" name="Google Shape;691;p92"/>
            <p:cNvSpPr txBox="1"/>
            <p:nvPr/>
          </p:nvSpPr>
          <p:spPr>
            <a:xfrm>
              <a:off x="7699125" y="3999649"/>
              <a:ext cx="975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25">
                  <a:solidFill>
                    <a:schemeClr val="dk1"/>
                  </a:solidFill>
                </a:rPr>
                <a:t>Occupied </a:t>
              </a:r>
              <a:endParaRPr sz="1225">
                <a:solidFill>
                  <a:schemeClr val="dk1"/>
                </a:solidFill>
              </a:endParaRPr>
            </a:p>
          </p:txBody>
        </p:sp>
      </p:grpSp>
      <p:sp>
        <p:nvSpPr>
          <p:cNvPr id="692" name="Google Shape;692;p92"/>
          <p:cNvSpPr/>
          <p:nvPr/>
        </p:nvSpPr>
        <p:spPr>
          <a:xfrm>
            <a:off x="6586788" y="3874100"/>
            <a:ext cx="697800" cy="1974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98" name="Google Shape;698;p9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99" name="Google Shape;699;p93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700" name="Google Shape;700;p93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701" name="Google Shape;701;p93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2" name="Google Shape;702;p93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93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4" name="Google Shape;704;p93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705" name="Google Shape;705;p93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93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07" name="Google Shape;707;p93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08" name="Google Shape;708;p93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09" name="Google Shape;709;p93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0" name="Google Shape;710;p93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93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93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93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93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715" name="Google Shape;715;p93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716" name="Google Shape;716;p93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7" name="Google Shape;717;p93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8" name="Google Shape;718;p93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719" name="Google Shape;719;p93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20" name="Google Shape;720;p93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21" name="Google Shape;721;p93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22" name="Google Shape;722;p93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23" name="Google Shape;723;p93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24" name="Google Shape;724;p93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25" name="Google Shape;725;p93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726" name="Google Shape;726;p93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93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93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3"/>
          <p:cNvSpPr/>
          <p:nvPr/>
        </p:nvSpPr>
        <p:spPr>
          <a:xfrm>
            <a:off x="4490500" y="3467450"/>
            <a:ext cx="2069400" cy="93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93"/>
          <p:cNvGrpSpPr/>
          <p:nvPr/>
        </p:nvGrpSpPr>
        <p:grpSpPr>
          <a:xfrm>
            <a:off x="7311525" y="616250"/>
            <a:ext cx="1750500" cy="3644100"/>
            <a:chOff x="7311525" y="616250"/>
            <a:chExt cx="1750500" cy="3644100"/>
          </a:xfrm>
        </p:grpSpPr>
        <p:grpSp>
          <p:nvGrpSpPr>
            <p:cNvPr id="731" name="Google Shape;731;p93"/>
            <p:cNvGrpSpPr/>
            <p:nvPr/>
          </p:nvGrpSpPr>
          <p:grpSpPr>
            <a:xfrm>
              <a:off x="7311525" y="616250"/>
              <a:ext cx="1750500" cy="3644100"/>
              <a:chOff x="7311525" y="616250"/>
              <a:chExt cx="1750500" cy="3644100"/>
            </a:xfrm>
          </p:grpSpPr>
          <p:grpSp>
            <p:nvGrpSpPr>
              <p:cNvPr id="732" name="Google Shape;732;p93"/>
              <p:cNvGrpSpPr/>
              <p:nvPr/>
            </p:nvGrpSpPr>
            <p:grpSpPr>
              <a:xfrm>
                <a:off x="7311525" y="1101650"/>
                <a:ext cx="1750500" cy="3158700"/>
                <a:chOff x="7311525" y="1101650"/>
                <a:chExt cx="1750500" cy="3158700"/>
              </a:xfrm>
            </p:grpSpPr>
            <p:sp>
              <p:nvSpPr>
                <p:cNvPr id="733" name="Google Shape;733;p93"/>
                <p:cNvSpPr/>
                <p:nvPr/>
              </p:nvSpPr>
              <p:spPr>
                <a:xfrm>
                  <a:off x="7311525" y="1101650"/>
                  <a:ext cx="1750500" cy="315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34" name="Google Shape;734;p93"/>
                <p:cNvCxnSpPr/>
                <p:nvPr/>
              </p:nvCxnSpPr>
              <p:spPr>
                <a:xfrm>
                  <a:off x="7311525" y="3976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5" name="Google Shape;735;p93"/>
                <p:cNvCxnSpPr/>
                <p:nvPr/>
              </p:nvCxnSpPr>
              <p:spPr>
                <a:xfrm>
                  <a:off x="7311525" y="36716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6" name="Google Shape;736;p93"/>
                <p:cNvCxnSpPr/>
                <p:nvPr/>
              </p:nvCxnSpPr>
              <p:spPr>
                <a:xfrm>
                  <a:off x="7311525" y="33668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7" name="Google Shape;737;p93"/>
                <p:cNvCxnSpPr/>
                <p:nvPr/>
              </p:nvCxnSpPr>
              <p:spPr>
                <a:xfrm>
                  <a:off x="7311525" y="30620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8" name="Google Shape;738;p93"/>
                <p:cNvCxnSpPr/>
                <p:nvPr/>
              </p:nvCxnSpPr>
              <p:spPr>
                <a:xfrm>
                  <a:off x="7311525" y="27572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9" name="Google Shape;739;p93"/>
                <p:cNvCxnSpPr/>
                <p:nvPr/>
              </p:nvCxnSpPr>
              <p:spPr>
                <a:xfrm>
                  <a:off x="7311525" y="2452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0" name="Google Shape;740;p93"/>
              <p:cNvSpPr txBox="1"/>
              <p:nvPr/>
            </p:nvSpPr>
            <p:spPr>
              <a:xfrm>
                <a:off x="7372125" y="616250"/>
                <a:ext cx="1629300" cy="41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25">
                    <a:solidFill>
                      <a:schemeClr val="dk1"/>
                    </a:solidFill>
                  </a:rPr>
                  <a:t>Stack</a:t>
                </a:r>
                <a:endParaRPr b="1" sz="2025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41" name="Google Shape;741;p93"/>
            <p:cNvSpPr txBox="1"/>
            <p:nvPr/>
          </p:nvSpPr>
          <p:spPr>
            <a:xfrm>
              <a:off x="7699125" y="3999649"/>
              <a:ext cx="975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25">
                  <a:solidFill>
                    <a:schemeClr val="dk1"/>
                  </a:solidFill>
                </a:rPr>
                <a:t>Occupied </a:t>
              </a:r>
              <a:endParaRPr sz="1225">
                <a:solidFill>
                  <a:schemeClr val="dk1"/>
                </a:solidFill>
              </a:endParaRPr>
            </a:p>
          </p:txBody>
        </p:sp>
      </p:grpSp>
      <p:sp>
        <p:nvSpPr>
          <p:cNvPr id="742" name="Google Shape;742;p93"/>
          <p:cNvSpPr/>
          <p:nvPr/>
        </p:nvSpPr>
        <p:spPr>
          <a:xfrm>
            <a:off x="6586788" y="3874100"/>
            <a:ext cx="697800" cy="1974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grpSp>
        <p:nvGrpSpPr>
          <p:cNvPr id="743" name="Google Shape;743;p93"/>
          <p:cNvGrpSpPr/>
          <p:nvPr/>
        </p:nvGrpSpPr>
        <p:grpSpPr>
          <a:xfrm>
            <a:off x="7311525" y="616250"/>
            <a:ext cx="1750500" cy="3644100"/>
            <a:chOff x="7311525" y="616250"/>
            <a:chExt cx="1750500" cy="3644100"/>
          </a:xfrm>
        </p:grpSpPr>
        <p:grpSp>
          <p:nvGrpSpPr>
            <p:cNvPr id="744" name="Google Shape;744;p93"/>
            <p:cNvGrpSpPr/>
            <p:nvPr/>
          </p:nvGrpSpPr>
          <p:grpSpPr>
            <a:xfrm>
              <a:off x="7311525" y="616250"/>
              <a:ext cx="1750500" cy="3644100"/>
              <a:chOff x="7311525" y="616250"/>
              <a:chExt cx="1750500" cy="3644100"/>
            </a:xfrm>
          </p:grpSpPr>
          <p:grpSp>
            <p:nvGrpSpPr>
              <p:cNvPr id="745" name="Google Shape;745;p93"/>
              <p:cNvGrpSpPr/>
              <p:nvPr/>
            </p:nvGrpSpPr>
            <p:grpSpPr>
              <a:xfrm>
                <a:off x="7311525" y="1101650"/>
                <a:ext cx="1750500" cy="3158700"/>
                <a:chOff x="7311525" y="1101650"/>
                <a:chExt cx="1750500" cy="3158700"/>
              </a:xfrm>
            </p:grpSpPr>
            <p:sp>
              <p:nvSpPr>
                <p:cNvPr id="746" name="Google Shape;746;p93"/>
                <p:cNvSpPr/>
                <p:nvPr/>
              </p:nvSpPr>
              <p:spPr>
                <a:xfrm>
                  <a:off x="7311525" y="1101650"/>
                  <a:ext cx="1750500" cy="315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47" name="Google Shape;747;p93"/>
                <p:cNvCxnSpPr/>
                <p:nvPr/>
              </p:nvCxnSpPr>
              <p:spPr>
                <a:xfrm>
                  <a:off x="7311525" y="3976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8" name="Google Shape;748;p93"/>
                <p:cNvCxnSpPr/>
                <p:nvPr/>
              </p:nvCxnSpPr>
              <p:spPr>
                <a:xfrm>
                  <a:off x="7311525" y="36716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9" name="Google Shape;749;p93"/>
                <p:cNvCxnSpPr/>
                <p:nvPr/>
              </p:nvCxnSpPr>
              <p:spPr>
                <a:xfrm>
                  <a:off x="7311525" y="33668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0" name="Google Shape;750;p93"/>
                <p:cNvCxnSpPr/>
                <p:nvPr/>
              </p:nvCxnSpPr>
              <p:spPr>
                <a:xfrm>
                  <a:off x="7311525" y="30620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1" name="Google Shape;751;p93"/>
                <p:cNvCxnSpPr/>
                <p:nvPr/>
              </p:nvCxnSpPr>
              <p:spPr>
                <a:xfrm>
                  <a:off x="7311525" y="27572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2" name="Google Shape;752;p93"/>
                <p:cNvCxnSpPr/>
                <p:nvPr/>
              </p:nvCxnSpPr>
              <p:spPr>
                <a:xfrm>
                  <a:off x="7311525" y="2452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53" name="Google Shape;753;p93"/>
              <p:cNvSpPr txBox="1"/>
              <p:nvPr/>
            </p:nvSpPr>
            <p:spPr>
              <a:xfrm>
                <a:off x="7372125" y="616250"/>
                <a:ext cx="1629300" cy="41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25">
                    <a:solidFill>
                      <a:schemeClr val="dk1"/>
                    </a:solidFill>
                  </a:rPr>
                  <a:t>Stack</a:t>
                </a:r>
                <a:endParaRPr b="1" sz="2025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54" name="Google Shape;754;p93"/>
            <p:cNvSpPr txBox="1"/>
            <p:nvPr/>
          </p:nvSpPr>
          <p:spPr>
            <a:xfrm>
              <a:off x="7699125" y="3999649"/>
              <a:ext cx="975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25">
                  <a:solidFill>
                    <a:schemeClr val="dk1"/>
                  </a:solidFill>
                </a:rPr>
                <a:t>Occupied </a:t>
              </a:r>
              <a:endParaRPr sz="1225">
                <a:solidFill>
                  <a:schemeClr val="dk1"/>
                </a:solidFill>
              </a:endParaRPr>
            </a:p>
          </p:txBody>
        </p:sp>
      </p:grpSp>
      <p:sp>
        <p:nvSpPr>
          <p:cNvPr id="755" name="Google Shape;755;p93"/>
          <p:cNvSpPr txBox="1"/>
          <p:nvPr/>
        </p:nvSpPr>
        <p:spPr>
          <a:xfrm>
            <a:off x="7460025" y="3679850"/>
            <a:ext cx="14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>
                <a:solidFill>
                  <a:schemeClr val="dk1"/>
                </a:solidFill>
              </a:rPr>
              <a:t>Return Address</a:t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756" name="Google Shape;756;p93"/>
          <p:cNvSpPr/>
          <p:nvPr/>
        </p:nvSpPr>
        <p:spPr>
          <a:xfrm>
            <a:off x="6586813" y="3580050"/>
            <a:ext cx="697800" cy="1974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757" name="Google Shape;757;p93"/>
          <p:cNvSpPr txBox="1"/>
          <p:nvPr/>
        </p:nvSpPr>
        <p:spPr>
          <a:xfrm>
            <a:off x="7460025" y="3398138"/>
            <a:ext cx="14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>
                <a:solidFill>
                  <a:schemeClr val="dk1"/>
                </a:solidFill>
              </a:rPr>
              <a:t>Stack Frame</a:t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758" name="Google Shape;758;p93"/>
          <p:cNvSpPr/>
          <p:nvPr/>
        </p:nvSpPr>
        <p:spPr>
          <a:xfrm>
            <a:off x="6586800" y="3286000"/>
            <a:ext cx="697800" cy="1974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759" name="Google Shape;759;p93"/>
          <p:cNvSpPr/>
          <p:nvPr/>
        </p:nvSpPr>
        <p:spPr>
          <a:xfrm>
            <a:off x="6586800" y="3580050"/>
            <a:ext cx="697800" cy="1974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65" name="Google Shape;765;p9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766" name="Google Shape;766;p94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767" name="Google Shape;767;p94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768" name="Google Shape;768;p94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9" name="Google Shape;769;p94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94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1" name="Google Shape;771;p94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772" name="Google Shape;772;p94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94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74" name="Google Shape;774;p94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75" name="Google Shape;775;p94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76" name="Google Shape;776;p94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77" name="Google Shape;777;p94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94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94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94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94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782" name="Google Shape;782;p94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783" name="Google Shape;783;p94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4" name="Google Shape;784;p94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5" name="Google Shape;785;p94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786" name="Google Shape;786;p94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7" name="Google Shape;787;p94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8" name="Google Shape;788;p94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9" name="Google Shape;789;p94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90" name="Google Shape;790;p94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91" name="Google Shape;791;p94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92" name="Google Shape;792;p94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793" name="Google Shape;793;p94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94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94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94"/>
          <p:cNvSpPr txBox="1"/>
          <p:nvPr/>
        </p:nvSpPr>
        <p:spPr>
          <a:xfrm>
            <a:off x="6520125" y="2008400"/>
            <a:ext cx="2670900" cy="15228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What about dynamic/run-time memory allocation?</a:t>
            </a:r>
            <a:endParaRPr b="1"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7"/>
          <p:cNvSpPr/>
          <p:nvPr/>
        </p:nvSpPr>
        <p:spPr>
          <a:xfrm>
            <a:off x="33075" y="11138"/>
            <a:ext cx="9144000" cy="512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7"/>
          <p:cNvSpPr txBox="1"/>
          <p:nvPr>
            <p:ph type="title"/>
          </p:nvPr>
        </p:nvSpPr>
        <p:spPr>
          <a:xfrm>
            <a:off x="1450156" y="1865675"/>
            <a:ext cx="2623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Agenda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71" name="Google Shape;371;p77"/>
          <p:cNvSpPr txBox="1"/>
          <p:nvPr>
            <p:ph idx="1" type="body"/>
          </p:nvPr>
        </p:nvSpPr>
        <p:spPr>
          <a:xfrm>
            <a:off x="4572000" y="1019825"/>
            <a:ext cx="420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Pointer Tracing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Static and Heap Memory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Structs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Parameters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Macros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77"/>
          <p:cNvSpPr txBox="1"/>
          <p:nvPr>
            <p:ph type="title"/>
          </p:nvPr>
        </p:nvSpPr>
        <p:spPr>
          <a:xfrm>
            <a:off x="3260138" y="271838"/>
            <a:ext cx="26238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0">
                <a:solidFill>
                  <a:srgbClr val="FFC627"/>
                </a:solidFill>
              </a:rPr>
              <a:t>{</a:t>
            </a:r>
            <a:endParaRPr sz="22000">
              <a:solidFill>
                <a:srgbClr val="FFC6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02" name="Google Shape;802;p9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803" name="Google Shape;803;p95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804" name="Google Shape;804;p95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805" name="Google Shape;805;p95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6" name="Google Shape;806;p95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95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8" name="Google Shape;808;p95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809" name="Google Shape;809;p95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95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11" name="Google Shape;811;p95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12" name="Google Shape;812;p95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13" name="Google Shape;813;p95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14" name="Google Shape;814;p95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95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95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95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95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819" name="Google Shape;819;p95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820" name="Google Shape;820;p95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1" name="Google Shape;821;p95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2" name="Google Shape;822;p95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823" name="Google Shape;823;p95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4" name="Google Shape;824;p95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5" name="Google Shape;825;p95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6" name="Google Shape;826;p95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7" name="Google Shape;827;p95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8" name="Google Shape;828;p95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9" name="Google Shape;829;p95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830" name="Google Shape;830;p95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95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95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95"/>
          <p:cNvSpPr txBox="1"/>
          <p:nvPr/>
        </p:nvSpPr>
        <p:spPr>
          <a:xfrm>
            <a:off x="6520125" y="2008400"/>
            <a:ext cx="2670900" cy="15228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What about dynamic/run-time memory allocation?</a:t>
            </a:r>
            <a:endParaRPr b="1" sz="1825">
              <a:solidFill>
                <a:schemeClr val="dk1"/>
              </a:solidFill>
            </a:endParaRPr>
          </a:p>
        </p:txBody>
      </p:sp>
      <p:sp>
        <p:nvSpPr>
          <p:cNvPr id="834" name="Google Shape;834;p95"/>
          <p:cNvSpPr txBox="1"/>
          <p:nvPr/>
        </p:nvSpPr>
        <p:spPr>
          <a:xfrm>
            <a:off x="6520125" y="2008413"/>
            <a:ext cx="2670900" cy="15228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What’s different with heap memory?</a:t>
            </a:r>
            <a:endParaRPr b="1"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40" name="Google Shape;840;p9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Structs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841" name="Google Shape;84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74" y="804250"/>
            <a:ext cx="2988925" cy="43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96"/>
          <p:cNvSpPr txBox="1"/>
          <p:nvPr/>
        </p:nvSpPr>
        <p:spPr>
          <a:xfrm>
            <a:off x="1907875" y="14082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Which structure uses more memory?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48" name="Google Shape;848;p9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Structs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849" name="Google Shape;84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74" y="804250"/>
            <a:ext cx="2988925" cy="43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97"/>
          <p:cNvSpPr txBox="1"/>
          <p:nvPr/>
        </p:nvSpPr>
        <p:spPr>
          <a:xfrm>
            <a:off x="1907875" y="14082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Which structure uses more memory?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1" name="Google Shape;851;p97"/>
          <p:cNvSpPr/>
          <p:nvPr/>
        </p:nvSpPr>
        <p:spPr>
          <a:xfrm>
            <a:off x="4712875" y="1645200"/>
            <a:ext cx="4152300" cy="455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2" name="Google Shape;852;p97"/>
          <p:cNvCxnSpPr/>
          <p:nvPr/>
        </p:nvCxnSpPr>
        <p:spPr>
          <a:xfrm>
            <a:off x="5036425" y="164520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97"/>
          <p:cNvCxnSpPr/>
          <p:nvPr/>
        </p:nvCxnSpPr>
        <p:spPr>
          <a:xfrm>
            <a:off x="6408025" y="164520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97"/>
          <p:cNvCxnSpPr/>
          <p:nvPr/>
        </p:nvCxnSpPr>
        <p:spPr>
          <a:xfrm>
            <a:off x="8313025" y="164520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97"/>
          <p:cNvCxnSpPr/>
          <p:nvPr/>
        </p:nvCxnSpPr>
        <p:spPr>
          <a:xfrm>
            <a:off x="8160625" y="164520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97"/>
          <p:cNvSpPr txBox="1"/>
          <p:nvPr/>
        </p:nvSpPr>
        <p:spPr>
          <a:xfrm>
            <a:off x="4698300" y="1628950"/>
            <a:ext cx="3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4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7" name="Google Shape;857;p97"/>
          <p:cNvSpPr txBox="1"/>
          <p:nvPr/>
        </p:nvSpPr>
        <p:spPr>
          <a:xfrm>
            <a:off x="5036400" y="1637100"/>
            <a:ext cx="1371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128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8" name="Google Shape;858;p97"/>
          <p:cNvSpPr txBox="1"/>
          <p:nvPr/>
        </p:nvSpPr>
        <p:spPr>
          <a:xfrm>
            <a:off x="6408000" y="1637100"/>
            <a:ext cx="1752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150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9" name="Google Shape;859;p97"/>
          <p:cNvSpPr txBox="1"/>
          <p:nvPr/>
        </p:nvSpPr>
        <p:spPr>
          <a:xfrm>
            <a:off x="8078400" y="2322775"/>
            <a:ext cx="3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60" name="Google Shape;860;p97"/>
          <p:cNvSpPr txBox="1"/>
          <p:nvPr/>
        </p:nvSpPr>
        <p:spPr>
          <a:xfrm>
            <a:off x="8313025" y="1637100"/>
            <a:ext cx="552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61" name="Google Shape;861;p97"/>
          <p:cNvSpPr/>
          <p:nvPr/>
        </p:nvSpPr>
        <p:spPr>
          <a:xfrm>
            <a:off x="8117250" y="2146375"/>
            <a:ext cx="260400" cy="26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97"/>
          <p:cNvSpPr/>
          <p:nvPr/>
        </p:nvSpPr>
        <p:spPr>
          <a:xfrm rot="5400000">
            <a:off x="6626875" y="-722600"/>
            <a:ext cx="340500" cy="4168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7"/>
          <p:cNvSpPr txBox="1"/>
          <p:nvPr/>
        </p:nvSpPr>
        <p:spPr>
          <a:xfrm>
            <a:off x="6483675" y="658025"/>
            <a:ext cx="639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296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64" name="Google Shape;864;p97"/>
          <p:cNvSpPr/>
          <p:nvPr/>
        </p:nvSpPr>
        <p:spPr>
          <a:xfrm>
            <a:off x="4726376" y="3917850"/>
            <a:ext cx="4360800" cy="455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Google Shape;865;p97"/>
          <p:cNvCxnSpPr/>
          <p:nvPr/>
        </p:nvCxnSpPr>
        <p:spPr>
          <a:xfrm>
            <a:off x="5049913" y="39178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97"/>
          <p:cNvCxnSpPr/>
          <p:nvPr/>
        </p:nvCxnSpPr>
        <p:spPr>
          <a:xfrm>
            <a:off x="6421513" y="39178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97"/>
          <p:cNvCxnSpPr/>
          <p:nvPr/>
        </p:nvCxnSpPr>
        <p:spPr>
          <a:xfrm>
            <a:off x="8326513" y="39178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97"/>
          <p:cNvCxnSpPr/>
          <p:nvPr/>
        </p:nvCxnSpPr>
        <p:spPr>
          <a:xfrm>
            <a:off x="8174113" y="39178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97"/>
          <p:cNvSpPr txBox="1"/>
          <p:nvPr/>
        </p:nvSpPr>
        <p:spPr>
          <a:xfrm>
            <a:off x="4711788" y="3901600"/>
            <a:ext cx="3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4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70" name="Google Shape;870;p97"/>
          <p:cNvSpPr txBox="1"/>
          <p:nvPr/>
        </p:nvSpPr>
        <p:spPr>
          <a:xfrm>
            <a:off x="5049888" y="3909750"/>
            <a:ext cx="1371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128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71" name="Google Shape;871;p97"/>
          <p:cNvSpPr txBox="1"/>
          <p:nvPr/>
        </p:nvSpPr>
        <p:spPr>
          <a:xfrm>
            <a:off x="6421488" y="3909750"/>
            <a:ext cx="1752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150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72" name="Google Shape;872;p97"/>
          <p:cNvSpPr txBox="1"/>
          <p:nvPr/>
        </p:nvSpPr>
        <p:spPr>
          <a:xfrm>
            <a:off x="8091888" y="4595425"/>
            <a:ext cx="3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73" name="Google Shape;873;p97"/>
          <p:cNvSpPr txBox="1"/>
          <p:nvPr/>
        </p:nvSpPr>
        <p:spPr>
          <a:xfrm>
            <a:off x="8326529" y="3909750"/>
            <a:ext cx="760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128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74" name="Google Shape;874;p97"/>
          <p:cNvSpPr/>
          <p:nvPr/>
        </p:nvSpPr>
        <p:spPr>
          <a:xfrm>
            <a:off x="8130738" y="4419025"/>
            <a:ext cx="260400" cy="26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97"/>
          <p:cNvSpPr/>
          <p:nvPr/>
        </p:nvSpPr>
        <p:spPr>
          <a:xfrm rot="5400000">
            <a:off x="6640363" y="1550050"/>
            <a:ext cx="340500" cy="4168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97"/>
          <p:cNvSpPr txBox="1"/>
          <p:nvPr/>
        </p:nvSpPr>
        <p:spPr>
          <a:xfrm>
            <a:off x="6497163" y="2930675"/>
            <a:ext cx="639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412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77" name="Google Shape;877;p97"/>
          <p:cNvSpPr txBox="1"/>
          <p:nvPr/>
        </p:nvSpPr>
        <p:spPr>
          <a:xfrm>
            <a:off x="86300" y="2669974"/>
            <a:ext cx="5181900" cy="5208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25">
                <a:solidFill>
                  <a:schemeClr val="dk1"/>
                </a:solidFill>
              </a:rPr>
              <a:t>Check out the recording for a </a:t>
            </a:r>
            <a:r>
              <a:rPr b="1" i="1" lang="en" sz="1625">
                <a:solidFill>
                  <a:schemeClr val="dk1"/>
                </a:solidFill>
              </a:rPr>
              <a:t>GREAT </a:t>
            </a:r>
            <a:r>
              <a:rPr i="1" lang="en" sz="1625">
                <a:solidFill>
                  <a:schemeClr val="dk1"/>
                </a:solidFill>
              </a:rPr>
              <a:t>discussion!</a:t>
            </a:r>
            <a:endParaRPr i="1" sz="16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83" name="Google Shape;883;p9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Structs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884" name="Google Shape;88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" y="1076125"/>
            <a:ext cx="2801171" cy="405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800" y="53425"/>
            <a:ext cx="5736524" cy="4971924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98"/>
          <p:cNvSpPr/>
          <p:nvPr/>
        </p:nvSpPr>
        <p:spPr>
          <a:xfrm>
            <a:off x="2088175" y="1083900"/>
            <a:ext cx="792000" cy="358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296</a:t>
            </a:r>
            <a:endParaRPr sz="1800"/>
          </a:p>
        </p:txBody>
      </p:sp>
      <p:sp>
        <p:nvSpPr>
          <p:cNvPr id="887" name="Google Shape;887;p98"/>
          <p:cNvSpPr/>
          <p:nvPr/>
        </p:nvSpPr>
        <p:spPr>
          <a:xfrm>
            <a:off x="2088175" y="3361100"/>
            <a:ext cx="7920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412</a:t>
            </a:r>
            <a:endParaRPr sz="1800"/>
          </a:p>
        </p:txBody>
      </p:sp>
      <p:pic>
        <p:nvPicPr>
          <p:cNvPr id="888" name="Google Shape;88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999" y="1572977"/>
            <a:ext cx="2950150" cy="1788125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9"/>
          <p:cNvSpPr txBox="1"/>
          <p:nvPr>
            <p:ph type="title"/>
          </p:nvPr>
        </p:nvSpPr>
        <p:spPr>
          <a:xfrm>
            <a:off x="628650" y="410025"/>
            <a:ext cx="52770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Upcoming Events</a:t>
            </a:r>
            <a:endParaRPr b="1" sz="2400"/>
          </a:p>
        </p:txBody>
      </p:sp>
      <p:sp>
        <p:nvSpPr>
          <p:cNvPr id="894" name="Google Shape;894;p99"/>
          <p:cNvSpPr txBox="1"/>
          <p:nvPr>
            <p:ph idx="1" type="body"/>
          </p:nvPr>
        </p:nvSpPr>
        <p:spPr>
          <a:xfrm>
            <a:off x="628650" y="914400"/>
            <a:ext cx="79464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SI Sessions: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January 21st at 7:00 pm MST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January 22nd at 7:00 pm MST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January 28th at 7:00 pm MST  </a:t>
            </a:r>
            <a:r>
              <a:rPr b="1" lang="en" sz="1600">
                <a:solidFill>
                  <a:schemeClr val="accent1"/>
                </a:solidFill>
              </a:rPr>
              <a:t>Cancelled - good luck on Exam 1!</a:t>
            </a:r>
            <a:endParaRPr b="1"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January 29th at 7:00 pm MST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Review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1 Review: Thursday, January 25th 7:00 pm - 9:00 pm MST 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u="sng"/>
          </a:p>
        </p:txBody>
      </p:sp>
      <p:sp>
        <p:nvSpPr>
          <p:cNvPr id="895" name="Google Shape;895;p99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0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1" name="Google Shape;901;p100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902" name="Google Shape;90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650" y="914400"/>
            <a:ext cx="2933551" cy="37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00"/>
          <p:cNvSpPr txBox="1"/>
          <p:nvPr/>
        </p:nvSpPr>
        <p:spPr>
          <a:xfrm>
            <a:off x="476250" y="457200"/>
            <a:ext cx="47235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3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Questions?</a:t>
            </a:r>
            <a:endParaRPr b="1" sz="35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Survey: </a:t>
            </a:r>
            <a:endParaRPr sz="17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8C1D4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http://bit.ly/ASN2324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0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09" name="Google Shape;909;p10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910" name="Google Shape;910;p101"/>
          <p:cNvSpPr txBox="1"/>
          <p:nvPr/>
        </p:nvSpPr>
        <p:spPr>
          <a:xfrm>
            <a:off x="457700" y="10097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</a:t>
            </a:r>
            <a:endParaRPr b="1"/>
          </a:p>
        </p:txBody>
      </p:sp>
      <p:pic>
        <p:nvPicPr>
          <p:cNvPr id="911" name="Google Shape;911;p101"/>
          <p:cNvPicPr preferRelativeResize="0"/>
          <p:nvPr/>
        </p:nvPicPr>
        <p:blipFill rotWithShape="1">
          <a:blip r:embed="rId3">
            <a:alphaModFix/>
          </a:blip>
          <a:srcRect b="17142" l="3405" r="80584" t="72277"/>
          <a:stretch/>
        </p:blipFill>
        <p:spPr>
          <a:xfrm>
            <a:off x="6969300" y="1592475"/>
            <a:ext cx="1554176" cy="6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101"/>
          <p:cNvSpPr txBox="1"/>
          <p:nvPr/>
        </p:nvSpPr>
        <p:spPr>
          <a:xfrm>
            <a:off x="6869175" y="3079125"/>
            <a:ext cx="16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Click on ‘Go to Zoom’ to log onto our Online Tutoring Center.</a:t>
            </a:r>
            <a:endParaRPr b="1" sz="1000">
              <a:solidFill>
                <a:schemeClr val="dk1"/>
              </a:solidFill>
            </a:endParaRPr>
          </a:p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Click on ‘View the tutoring schedule’ to see when tutors are available for specific courses. </a:t>
            </a:r>
            <a:endParaRPr b="1" sz="1000"/>
          </a:p>
        </p:txBody>
      </p:sp>
      <p:sp>
        <p:nvSpPr>
          <p:cNvPr id="913" name="Google Shape;913;p101"/>
          <p:cNvSpPr/>
          <p:nvPr/>
        </p:nvSpPr>
        <p:spPr>
          <a:xfrm>
            <a:off x="4758231" y="3468025"/>
            <a:ext cx="18381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01"/>
          <p:cNvSpPr/>
          <p:nvPr/>
        </p:nvSpPr>
        <p:spPr>
          <a:xfrm>
            <a:off x="6685200" y="1900675"/>
            <a:ext cx="260163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1-</a:t>
            </a:r>
          </a:p>
        </p:txBody>
      </p:sp>
      <p:sp>
        <p:nvSpPr>
          <p:cNvPr id="915" name="Google Shape;915;p101"/>
          <p:cNvSpPr/>
          <p:nvPr/>
        </p:nvSpPr>
        <p:spPr>
          <a:xfrm>
            <a:off x="6735480" y="2449338"/>
            <a:ext cx="233815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2-</a:t>
            </a:r>
          </a:p>
        </p:txBody>
      </p:sp>
      <p:pic>
        <p:nvPicPr>
          <p:cNvPr id="916" name="Google Shape;916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342950"/>
            <a:ext cx="4027695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101"/>
          <p:cNvPicPr preferRelativeResize="0"/>
          <p:nvPr/>
        </p:nvPicPr>
        <p:blipFill rotWithShape="1">
          <a:blip r:embed="rId4">
            <a:alphaModFix/>
          </a:blip>
          <a:srcRect b="6796" l="0" r="75168" t="81262"/>
          <a:stretch/>
        </p:blipFill>
        <p:spPr>
          <a:xfrm>
            <a:off x="6970425" y="2197791"/>
            <a:ext cx="1678500" cy="7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23" name="Google Shape;923;p10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924" name="Google Shape;924;p102"/>
          <p:cNvSpPr txBox="1"/>
          <p:nvPr/>
        </p:nvSpPr>
        <p:spPr>
          <a:xfrm>
            <a:off x="457700" y="1111475"/>
            <a:ext cx="3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tutoring.asu.edu/online-study-hub</a:t>
            </a:r>
            <a:endParaRPr b="1"/>
          </a:p>
        </p:txBody>
      </p:sp>
      <p:sp>
        <p:nvSpPr>
          <p:cNvPr id="925" name="Google Shape;925;p102"/>
          <p:cNvSpPr txBox="1"/>
          <p:nvPr/>
        </p:nvSpPr>
        <p:spPr>
          <a:xfrm>
            <a:off x="5809975" y="288182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check out the Online Study Hub for additional resources!</a:t>
            </a:r>
            <a:endParaRPr/>
          </a:p>
        </p:txBody>
      </p:sp>
      <p:pic>
        <p:nvPicPr>
          <p:cNvPr id="926" name="Google Shape;92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475163"/>
            <a:ext cx="4179024" cy="3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00" y="300600"/>
            <a:ext cx="4179024" cy="23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03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Resources</a:t>
            </a:r>
            <a:endParaRPr b="1"/>
          </a:p>
        </p:txBody>
      </p:sp>
      <p:sp>
        <p:nvSpPr>
          <p:cNvPr id="933" name="Google Shape;933;p103"/>
          <p:cNvSpPr txBox="1"/>
          <p:nvPr>
            <p:ph idx="1" type="body"/>
          </p:nvPr>
        </p:nvSpPr>
        <p:spPr>
          <a:xfrm>
            <a:off x="628650" y="1024200"/>
            <a:ext cx="7886700" cy="30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Course Repo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BMP File Format (Wiki)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Linux Kernel API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SI Session Expectations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78" name="Google Shape;378;p7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to the </a:t>
            </a:r>
            <a:r>
              <a:rPr b="1" lang="en">
                <a:solidFill>
                  <a:schemeClr val="accent1"/>
                </a:solidFill>
              </a:rPr>
              <a:t>Enter course</a:t>
            </a:r>
            <a:r>
              <a:rPr lang="en"/>
              <a:t> </a:t>
            </a:r>
            <a:r>
              <a:rPr lang="en"/>
              <a:t>SI session. We have a packed agenda and we are going to try to get through as many of our planned example problems as possible. This session will be recorded and shared with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after this you want to see additional examples, please visit the drop-in tutoring center.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post the link in the chat now and at the end of the session.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t</a:t>
            </a:r>
            <a:r>
              <a:rPr lang="en" u="sng">
                <a:solidFill>
                  <a:schemeClr val="hlink"/>
                </a:solidFill>
                <a:hlinkClick r:id="rId4"/>
              </a:rPr>
              <a:t>utoring.asu.edu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Please keep in mind we are recording this session and it will be made available for you to review 24-48 hours after this session concludes.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please be respectful to each other during the session.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/>
        </p:nvSpPr>
        <p:spPr>
          <a:xfrm>
            <a:off x="457700" y="815425"/>
            <a:ext cx="833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</a:rPr>
              <a:t>Zoom Features</a:t>
            </a:r>
            <a:endParaRPr b="1"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384" name="Google Shape;384;p79"/>
          <p:cNvSpPr txBox="1"/>
          <p:nvPr>
            <p:ph idx="1" type="body"/>
          </p:nvPr>
        </p:nvSpPr>
        <p:spPr>
          <a:xfrm>
            <a:off x="762500" y="3491575"/>
            <a:ext cx="2613000" cy="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Use the chat feature to interact with the presenter and respond to presenter’s questions.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Annotations are encouraged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85" name="Google Shape;385;p79"/>
          <p:cNvSpPr txBox="1"/>
          <p:nvPr/>
        </p:nvSpPr>
        <p:spPr>
          <a:xfrm>
            <a:off x="457700" y="457225"/>
            <a:ext cx="3934800" cy="35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Interact with us: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86" name="Google Shape;386;p79"/>
          <p:cNvSpPr txBox="1"/>
          <p:nvPr>
            <p:ph idx="12" type="sldNum"/>
          </p:nvPr>
        </p:nvSpPr>
        <p:spPr>
          <a:xfrm>
            <a:off x="510225" y="4370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9"/>
          <p:cNvSpPr txBox="1"/>
          <p:nvPr/>
        </p:nvSpPr>
        <p:spPr>
          <a:xfrm>
            <a:off x="762500" y="3267304"/>
            <a:ext cx="1973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Zoom Chat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388" name="Google Shape;3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5" y="1591150"/>
            <a:ext cx="2312541" cy="14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94" name="Google Shape;394;p80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8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396" name="Google Shape;39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62" y="0"/>
            <a:ext cx="457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80"/>
          <p:cNvSpPr txBox="1"/>
          <p:nvPr/>
        </p:nvSpPr>
        <p:spPr>
          <a:xfrm>
            <a:off x="74350" y="146840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Tracing Practice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398" name="Google Shape;39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800" y="259838"/>
            <a:ext cx="28194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04" name="Google Shape;404;p8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05" name="Google Shape;4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62" y="0"/>
            <a:ext cx="457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81"/>
          <p:cNvSpPr/>
          <p:nvPr/>
        </p:nvSpPr>
        <p:spPr>
          <a:xfrm>
            <a:off x="2015725" y="1597050"/>
            <a:ext cx="3599700" cy="86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81"/>
          <p:cNvSpPr txBox="1"/>
          <p:nvPr/>
        </p:nvSpPr>
        <p:spPr>
          <a:xfrm>
            <a:off x="74350" y="146840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Tracing Practice</a:t>
            </a:r>
            <a:endParaRPr sz="1825">
              <a:solidFill>
                <a:schemeClr val="dk1"/>
              </a:solidFill>
            </a:endParaRPr>
          </a:p>
        </p:txBody>
      </p:sp>
      <p:graphicFrame>
        <p:nvGraphicFramePr>
          <p:cNvPr id="408" name="Google Shape;408;p81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{617085CF-2EB2-417A-827A-07DB8C61062C}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9" name="Google Shape;409;p81"/>
          <p:cNvSpPr txBox="1"/>
          <p:nvPr/>
        </p:nvSpPr>
        <p:spPr>
          <a:xfrm>
            <a:off x="74350" y="337855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Prints: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Address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57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410" name="Google Shape;410;p81"/>
          <p:cNvSpPr/>
          <p:nvPr/>
        </p:nvSpPr>
        <p:spPr>
          <a:xfrm>
            <a:off x="344475" y="4015700"/>
            <a:ext cx="1262400" cy="643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81"/>
          <p:cNvSpPr/>
          <p:nvPr/>
        </p:nvSpPr>
        <p:spPr>
          <a:xfrm>
            <a:off x="78409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1"/>
          <p:cNvSpPr/>
          <p:nvPr/>
        </p:nvSpPr>
        <p:spPr>
          <a:xfrm>
            <a:off x="2043250" y="514625"/>
            <a:ext cx="11679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81"/>
          <p:cNvSpPr/>
          <p:nvPr/>
        </p:nvSpPr>
        <p:spPr>
          <a:xfrm>
            <a:off x="70957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1"/>
          <p:cNvSpPr/>
          <p:nvPr/>
        </p:nvSpPr>
        <p:spPr>
          <a:xfrm>
            <a:off x="2043250" y="-700"/>
            <a:ext cx="5898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20" name="Google Shape;420;p8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21" name="Google Shape;42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62" y="0"/>
            <a:ext cx="457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82"/>
          <p:cNvSpPr/>
          <p:nvPr/>
        </p:nvSpPr>
        <p:spPr>
          <a:xfrm>
            <a:off x="2024650" y="3205125"/>
            <a:ext cx="3599700" cy="86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82"/>
          <p:cNvSpPr txBox="1"/>
          <p:nvPr/>
        </p:nvSpPr>
        <p:spPr>
          <a:xfrm>
            <a:off x="74350" y="146840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Tracing Practice</a:t>
            </a:r>
            <a:endParaRPr sz="1825">
              <a:solidFill>
                <a:schemeClr val="dk1"/>
              </a:solidFill>
            </a:endParaRPr>
          </a:p>
        </p:txBody>
      </p:sp>
      <p:graphicFrame>
        <p:nvGraphicFramePr>
          <p:cNvPr id="424" name="Google Shape;424;p82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{617085CF-2EB2-417A-827A-07DB8C61062C}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25" name="Google Shape;425;p82"/>
          <p:cNvSpPr txBox="1"/>
          <p:nvPr/>
        </p:nvSpPr>
        <p:spPr>
          <a:xfrm>
            <a:off x="74350" y="337855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Prints: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Address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426" name="Google Shape;426;p82"/>
          <p:cNvSpPr/>
          <p:nvPr/>
        </p:nvSpPr>
        <p:spPr>
          <a:xfrm>
            <a:off x="378100" y="4015675"/>
            <a:ext cx="1262400" cy="643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2"/>
          <p:cNvSpPr/>
          <p:nvPr/>
        </p:nvSpPr>
        <p:spPr>
          <a:xfrm>
            <a:off x="2043250" y="-700"/>
            <a:ext cx="5898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2"/>
          <p:cNvSpPr/>
          <p:nvPr/>
        </p:nvSpPr>
        <p:spPr>
          <a:xfrm>
            <a:off x="78409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82"/>
          <p:cNvSpPr/>
          <p:nvPr/>
        </p:nvSpPr>
        <p:spPr>
          <a:xfrm>
            <a:off x="2043250" y="514625"/>
            <a:ext cx="11679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2"/>
          <p:cNvSpPr/>
          <p:nvPr/>
        </p:nvSpPr>
        <p:spPr>
          <a:xfrm>
            <a:off x="70957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82"/>
          <p:cNvSpPr/>
          <p:nvPr/>
        </p:nvSpPr>
        <p:spPr>
          <a:xfrm>
            <a:off x="7095775" y="1644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37" name="Google Shape;437;p8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38" name="Google Shape;43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62" y="0"/>
            <a:ext cx="457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83"/>
          <p:cNvSpPr/>
          <p:nvPr/>
        </p:nvSpPr>
        <p:spPr>
          <a:xfrm>
            <a:off x="1977850" y="4736675"/>
            <a:ext cx="45129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3"/>
          <p:cNvSpPr txBox="1"/>
          <p:nvPr/>
        </p:nvSpPr>
        <p:spPr>
          <a:xfrm>
            <a:off x="74350" y="146840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Tracing Practice</a:t>
            </a:r>
            <a:endParaRPr sz="1825">
              <a:solidFill>
                <a:schemeClr val="dk1"/>
              </a:solidFill>
            </a:endParaRPr>
          </a:p>
        </p:txBody>
      </p:sp>
      <p:graphicFrame>
        <p:nvGraphicFramePr>
          <p:cNvPr id="441" name="Google Shape;441;p83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{617085CF-2EB2-417A-827A-07DB8C61062C}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42" name="Google Shape;442;p83"/>
          <p:cNvSpPr txBox="1"/>
          <p:nvPr/>
        </p:nvSpPr>
        <p:spPr>
          <a:xfrm>
            <a:off x="74350" y="337855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Prints: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443" name="Google Shape;443;p83"/>
          <p:cNvSpPr/>
          <p:nvPr/>
        </p:nvSpPr>
        <p:spPr>
          <a:xfrm>
            <a:off x="378100" y="4015675"/>
            <a:ext cx="1262400" cy="643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83"/>
          <p:cNvSpPr/>
          <p:nvPr/>
        </p:nvSpPr>
        <p:spPr>
          <a:xfrm>
            <a:off x="2043250" y="-700"/>
            <a:ext cx="5898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83"/>
          <p:cNvSpPr/>
          <p:nvPr/>
        </p:nvSpPr>
        <p:spPr>
          <a:xfrm>
            <a:off x="78409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83"/>
          <p:cNvSpPr/>
          <p:nvPr/>
        </p:nvSpPr>
        <p:spPr>
          <a:xfrm>
            <a:off x="2043250" y="514625"/>
            <a:ext cx="11679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3"/>
          <p:cNvSpPr/>
          <p:nvPr/>
        </p:nvSpPr>
        <p:spPr>
          <a:xfrm>
            <a:off x="7095775" y="1644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3"/>
          <p:cNvSpPr/>
          <p:nvPr/>
        </p:nvSpPr>
        <p:spPr>
          <a:xfrm>
            <a:off x="7929950" y="1727075"/>
            <a:ext cx="589800" cy="26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54" name="Google Shape;454;p8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55" name="Google Shape;45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10" y="0"/>
            <a:ext cx="34669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4"/>
          <p:cNvSpPr txBox="1"/>
          <p:nvPr/>
        </p:nvSpPr>
        <p:spPr>
          <a:xfrm>
            <a:off x="3443400" y="152400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Trace the following code with box and arrow notation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019-July-Provost-Office">
  <a:themeElements>
    <a:clrScheme name="ASU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