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4"/>
    <p:sldMasterId id="2147483721" r:id="rId5"/>
    <p:sldMasterId id="214748372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Arial Black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ArialBlack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19287f29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b19287f29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19287f29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19287f29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19287f29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b19287f29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19287f29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b19287f29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b19287f29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b19287f29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19287f2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b19287f2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19287f29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b19287f29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b19287f29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b19287f29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19287f29d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19287f29d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b19287f29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b19287f29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b19287f29d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b19287f29d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a31c548d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a31c548d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b19287f29d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b19287f29d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664c7001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664c7001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bits - a nibble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b1cc6b6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b1cc6b6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bits - a nibble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a31c548da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a31c548da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664c7001c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664c7001c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664c7001c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664c7001c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664c7001ca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664c7001ca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664c7001c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664c7001c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664c7001c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664c7001c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 (in pixels)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664c7001c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664c7001c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(in pixels)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664c7001c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664c7001c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b1c36ff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b1c36ff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 per pixel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b1c36ff6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b1c36ff6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b1c36ff6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b1c36ff6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pix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pix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in color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color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b1c36ff6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b1c36ff6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pix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pix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in color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color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b1c36ff6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b1c36ff6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pix per meter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in color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color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b1c36ff6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b1c36ff6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in color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color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b1c36ff6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b1c36ff6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color 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4773803c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4773803c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b19287f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b19287f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64c700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64c700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substitution!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b0c67dde9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b0c67dde9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19287f29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19287f29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 different?? - different bc we make a 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or zero?? - 5 bc we only updated the copy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19287f29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19287f29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 different?? - different bc we make a 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or zero?? - 5 bc we only updated the copy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19287f29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19287f29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hyperlink" Target="https://github.com/racuna1/ser334-public/blob/master/code_samples/CP3_HeaderViewer/main.c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hyperlink" Target="https://github.com/racuna1/ser334-public/blob/master/code_samples/CP3_HeaderViewer/main.c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Relationship Id="rId4" Type="http://schemas.openxmlformats.org/officeDocument/2006/relationships/hyperlink" Target="http://bit.ly/ASN2324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en.wikipedia.org/wiki/BMP_file_format" TargetMode="External"/><Relationship Id="rId5" Type="http://schemas.openxmlformats.org/officeDocument/2006/relationships/hyperlink" Target="https://docs.kernel.org/core-api/kernel-api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3" name="Google Shape;363;p76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4" name="Google Shape;364;p76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Sunday, January 21st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65" name="Google Shape;465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66" name="Google Shape;466;p85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67" name="Google Shape;46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700" y="0"/>
            <a:ext cx="345318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9" name="Google Shape;469;p85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76" name="Google Shape;476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77" name="Google Shape;477;p86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78" name="Google Shape;47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p86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86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481" name="Google Shape;481;p86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482" name="Google Shape;482;p86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0x5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83" name="Google Shape;483;p86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484" name="Google Shape;484;p86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0x5</a:t>
              </a:r>
              <a:endParaRPr sz="1300"/>
            </a:p>
          </p:txBody>
        </p:sp>
        <p:sp>
          <p:nvSpPr>
            <p:cNvPr id="485" name="Google Shape;485;p86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86" name="Google Shape;486;p86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0x88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487" name="Google Shape;487;p86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4" name="Google Shape;494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95" name="Google Shape;495;p87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96" name="Google Shape;49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97" name="Google Shape;497;p87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498" name="Google Shape;498;p87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499" name="Google Shape;499;p87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0x3632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0" name="Google Shape;500;p87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501" name="Google Shape;501;p87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502" name="Google Shape;502;p87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03" name="Google Shape;503;p87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504" name="Google Shape;504;p87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87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12" name="Google Shape;512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13" name="Google Shape;513;p88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514" name="Google Shape;51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15" name="Google Shape;515;p88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516" name="Google Shape;516;p88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517" name="Google Shape;517;p88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0x3632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88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519" name="Google Shape;519;p88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520" name="Google Shape;520;p88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21" name="Google Shape;521;p88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</a:t>
            </a:r>
            <a:r>
              <a:rPr lang="en" sz="2025">
                <a:solidFill>
                  <a:schemeClr val="dk1"/>
                </a:solidFill>
              </a:rPr>
              <a:t>7424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522" name="Google Shape;522;p88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88"/>
          <p:cNvGrpSpPr/>
          <p:nvPr/>
        </p:nvGrpSpPr>
        <p:grpSpPr>
          <a:xfrm>
            <a:off x="2606613" y="1616253"/>
            <a:ext cx="1524750" cy="563410"/>
            <a:chOff x="6449863" y="1449015"/>
            <a:chExt cx="1524750" cy="563410"/>
          </a:xfrm>
        </p:grpSpPr>
        <p:sp>
          <p:nvSpPr>
            <p:cNvPr id="524" name="Google Shape;524;p88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525" name="Google Shape;525;p88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26" name="Google Shape;526;p88"/>
          <p:cNvSpPr txBox="1"/>
          <p:nvPr/>
        </p:nvSpPr>
        <p:spPr>
          <a:xfrm>
            <a:off x="1566874" y="1617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0x7376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527" name="Google Shape;527;p88"/>
          <p:cNvSpPr/>
          <p:nvPr/>
        </p:nvSpPr>
        <p:spPr>
          <a:xfrm>
            <a:off x="3426050" y="1705063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8"/>
          <p:cNvSpPr/>
          <p:nvPr/>
        </p:nvSpPr>
        <p:spPr>
          <a:xfrm>
            <a:off x="1566875" y="1782650"/>
            <a:ext cx="9822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8"/>
          <p:cNvSpPr/>
          <p:nvPr/>
        </p:nvSpPr>
        <p:spPr>
          <a:xfrm flipH="1" rot="10800000">
            <a:off x="4221200" y="152100"/>
            <a:ext cx="1247700" cy="1882500"/>
          </a:xfrm>
          <a:prstGeom prst="curvedLeftArrow">
            <a:avLst>
              <a:gd fmla="val 25000" name="adj1"/>
              <a:gd fmla="val 48377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5" name="Google Shape;535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6" name="Google Shape;536;p89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9"/>
          <p:cNvSpPr txBox="1"/>
          <p:nvPr/>
        </p:nvSpPr>
        <p:spPr>
          <a:xfrm>
            <a:off x="2097900" y="40040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Same Function, but </a:t>
            </a:r>
            <a:r>
              <a:rPr b="1" lang="en" sz="1825">
                <a:solidFill>
                  <a:schemeClr val="dk1"/>
                </a:solidFill>
              </a:rPr>
              <a:t>Pass-By-Reference</a:t>
            </a:r>
            <a:endParaRPr b="1" sz="1825">
              <a:solidFill>
                <a:schemeClr val="dk1"/>
              </a:solidFill>
            </a:endParaRPr>
          </a:p>
        </p:txBody>
      </p:sp>
      <p:pic>
        <p:nvPicPr>
          <p:cNvPr id="539" name="Google Shape;53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89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89"/>
          <p:cNvSpPr/>
          <p:nvPr/>
        </p:nvSpPr>
        <p:spPr>
          <a:xfrm>
            <a:off x="5861150" y="1224850"/>
            <a:ext cx="3283200" cy="22419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89"/>
          <p:cNvSpPr/>
          <p:nvPr/>
        </p:nvSpPr>
        <p:spPr>
          <a:xfrm rot="-5400000">
            <a:off x="3327650" y="311875"/>
            <a:ext cx="431700" cy="41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9"/>
          <p:cNvSpPr/>
          <p:nvPr/>
        </p:nvSpPr>
        <p:spPr>
          <a:xfrm>
            <a:off x="6182150" y="1497200"/>
            <a:ext cx="1979400" cy="139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 notice that we are using a normal int and not a pointer!</a:t>
            </a:r>
            <a:endParaRPr b="1" i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0" name="Google Shape;550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51" name="Google Shape;551;p90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552" name="Google Shape;55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90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90"/>
          <p:cNvSpPr/>
          <p:nvPr/>
        </p:nvSpPr>
        <p:spPr>
          <a:xfrm>
            <a:off x="5861150" y="1224850"/>
            <a:ext cx="3283200" cy="22419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90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558" name="Google Shape;558;p90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559" name="Google Shape;559;p90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60" name="Google Shape;560;p90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561" name="Google Shape;561;p90"/>
          <p:cNvSpPr/>
          <p:nvPr/>
        </p:nvSpPr>
        <p:spPr>
          <a:xfrm>
            <a:off x="7938425" y="3620000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0"/>
          <p:cNvSpPr/>
          <p:nvPr/>
        </p:nvSpPr>
        <p:spPr>
          <a:xfrm>
            <a:off x="6208225" y="3621400"/>
            <a:ext cx="8766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68" name="Google Shape;568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69" name="Google Shape;569;p91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570" name="Google Shape;57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91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91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575" name="Google Shape;575;p91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576" name="Google Shape;576;p91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77" name="Google Shape;577;p91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grpSp>
        <p:nvGrpSpPr>
          <p:cNvPr id="578" name="Google Shape;578;p91"/>
          <p:cNvGrpSpPr/>
          <p:nvPr/>
        </p:nvGrpSpPr>
        <p:grpSpPr>
          <a:xfrm>
            <a:off x="7162038" y="4293202"/>
            <a:ext cx="1524750" cy="563410"/>
            <a:chOff x="6449863" y="1449015"/>
            <a:chExt cx="1524750" cy="563410"/>
          </a:xfrm>
        </p:grpSpPr>
        <p:sp>
          <p:nvSpPr>
            <p:cNvPr id="579" name="Google Shape;579;p91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580" name="Google Shape;580;p91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81" name="Google Shape;581;p91"/>
          <p:cNvSpPr txBox="1"/>
          <p:nvPr/>
        </p:nvSpPr>
        <p:spPr>
          <a:xfrm>
            <a:off x="6122299" y="4294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582" name="Google Shape;582;p91"/>
          <p:cNvSpPr/>
          <p:nvPr/>
        </p:nvSpPr>
        <p:spPr>
          <a:xfrm>
            <a:off x="7938425" y="4382000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91"/>
          <p:cNvSpPr/>
          <p:nvPr/>
        </p:nvSpPr>
        <p:spPr>
          <a:xfrm>
            <a:off x="6208225" y="4383400"/>
            <a:ext cx="8766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9" name="Google Shape;589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90" name="Google Shape;590;p92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92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92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596" name="Google Shape;596;p92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597" name="Google Shape;597;p92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98" name="Google Shape;598;p92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grpSp>
        <p:nvGrpSpPr>
          <p:cNvPr id="599" name="Google Shape;599;p92"/>
          <p:cNvGrpSpPr/>
          <p:nvPr/>
        </p:nvGrpSpPr>
        <p:grpSpPr>
          <a:xfrm>
            <a:off x="7162038" y="4293202"/>
            <a:ext cx="1524750" cy="563410"/>
            <a:chOff x="6449863" y="1449015"/>
            <a:chExt cx="1524750" cy="563410"/>
          </a:xfrm>
        </p:grpSpPr>
        <p:sp>
          <p:nvSpPr>
            <p:cNvPr id="600" name="Google Shape;600;p92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0x7420</a:t>
              </a:r>
              <a:endParaRPr sz="1300"/>
            </a:p>
          </p:txBody>
        </p:sp>
        <p:sp>
          <p:nvSpPr>
            <p:cNvPr id="601" name="Google Shape;601;p92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602" name="Google Shape;602;p92"/>
          <p:cNvSpPr txBox="1"/>
          <p:nvPr/>
        </p:nvSpPr>
        <p:spPr>
          <a:xfrm>
            <a:off x="6122299" y="4294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0x7376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03" name="Google Shape;603;p92"/>
          <p:cNvSpPr/>
          <p:nvPr/>
        </p:nvSpPr>
        <p:spPr>
          <a:xfrm flipH="1" rot="10800000">
            <a:off x="8722275" y="3683300"/>
            <a:ext cx="398400" cy="104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969" y="42800"/>
            <a:ext cx="2416517" cy="24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2"/>
          <p:cNvSpPr txBox="1"/>
          <p:nvPr/>
        </p:nvSpPr>
        <p:spPr>
          <a:xfrm>
            <a:off x="1216800" y="963775"/>
            <a:ext cx="4703100" cy="9666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chemeClr val="dk1"/>
                </a:solidFill>
              </a:rPr>
              <a:t>What about sending </a:t>
            </a:r>
            <a:r>
              <a:rPr i="1" lang="en" sz="2225">
                <a:solidFill>
                  <a:schemeClr val="dk1"/>
                </a:solidFill>
              </a:rPr>
              <a:t>the location</a:t>
            </a:r>
            <a:r>
              <a:rPr lang="en" sz="2225">
                <a:solidFill>
                  <a:schemeClr val="dk1"/>
                </a:solidFill>
              </a:rPr>
              <a:t> of a pointer? Any ideas?</a:t>
            </a:r>
            <a:endParaRPr sz="2225">
              <a:solidFill>
                <a:schemeClr val="dk1"/>
              </a:solidFill>
            </a:endParaRPr>
          </a:p>
        </p:txBody>
      </p:sp>
      <p:pic>
        <p:nvPicPr>
          <p:cNvPr id="606" name="Google Shape;606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8487" y="2122836"/>
            <a:ext cx="4579724" cy="3012664"/>
          </a:xfrm>
          <a:prstGeom prst="rect">
            <a:avLst/>
          </a:prstGeom>
          <a:noFill/>
          <a:ln cap="flat" cmpd="sng" w="762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7" name="Google Shape;607;p92"/>
          <p:cNvSpPr txBox="1"/>
          <p:nvPr/>
        </p:nvSpPr>
        <p:spPr>
          <a:xfrm>
            <a:off x="4431475" y="2761850"/>
            <a:ext cx="13572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🤔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14" name="Google Shape;614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15" name="Google Shape;615;p93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to a pointer - we don’t have the value!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616" name="Google Shape;616;p93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617" name="Google Shape;617;p93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77</a:t>
              </a:r>
              <a:endParaRPr sz="2000"/>
            </a:p>
          </p:txBody>
        </p:sp>
        <p:sp>
          <p:nvSpPr>
            <p:cNvPr id="618" name="Google Shape;618;p93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0x4784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619" name="Google Shape;619;p93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620" name="Google Shape;620;p93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0x4784</a:t>
              </a:r>
              <a:endParaRPr sz="1300"/>
            </a:p>
          </p:txBody>
        </p:sp>
        <p:sp>
          <p:nvSpPr>
            <p:cNvPr id="621" name="Google Shape;621;p93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u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622" name="Google Shape;622;p93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0x5072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23" name="Google Shape;623;p93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93"/>
          <p:cNvGrpSpPr/>
          <p:nvPr/>
        </p:nvGrpSpPr>
        <p:grpSpPr>
          <a:xfrm>
            <a:off x="2606613" y="1616253"/>
            <a:ext cx="1524750" cy="563410"/>
            <a:chOff x="6449863" y="1449015"/>
            <a:chExt cx="1524750" cy="563410"/>
          </a:xfrm>
        </p:grpSpPr>
        <p:sp>
          <p:nvSpPr>
            <p:cNvPr id="625" name="Google Shape;625;p93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0x5072</a:t>
              </a:r>
              <a:endParaRPr sz="1300"/>
            </a:p>
          </p:txBody>
        </p:sp>
        <p:sp>
          <p:nvSpPr>
            <p:cNvPr id="626" name="Google Shape;626;p93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627" name="Google Shape;627;p93"/>
          <p:cNvSpPr txBox="1"/>
          <p:nvPr/>
        </p:nvSpPr>
        <p:spPr>
          <a:xfrm>
            <a:off x="1566874" y="1617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0x5104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28" name="Google Shape;628;p93"/>
          <p:cNvSpPr/>
          <p:nvPr/>
        </p:nvSpPr>
        <p:spPr>
          <a:xfrm>
            <a:off x="3426050" y="1705063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3"/>
          <p:cNvSpPr/>
          <p:nvPr/>
        </p:nvSpPr>
        <p:spPr>
          <a:xfrm>
            <a:off x="1566875" y="1782650"/>
            <a:ext cx="9822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93"/>
          <p:cNvSpPr/>
          <p:nvPr/>
        </p:nvSpPr>
        <p:spPr>
          <a:xfrm flipH="1" rot="10800000">
            <a:off x="4221200" y="993000"/>
            <a:ext cx="674700" cy="1041600"/>
          </a:xfrm>
          <a:prstGeom prst="curvedLeftArrow">
            <a:avLst>
              <a:gd fmla="val 25000" name="adj1"/>
              <a:gd fmla="val 48377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772" y="0"/>
            <a:ext cx="3218226" cy="34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37" name="Google Shape;637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38" name="Google Shape;63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0" y="1348400"/>
            <a:ext cx="3495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" y="2571750"/>
            <a:ext cx="35623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94"/>
          <p:cNvSpPr txBox="1"/>
          <p:nvPr/>
        </p:nvSpPr>
        <p:spPr>
          <a:xfrm>
            <a:off x="5229825" y="1222700"/>
            <a:ext cx="2661600" cy="6705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Makes a local copy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41" name="Google Shape;641;p94"/>
          <p:cNvSpPr/>
          <p:nvPr/>
        </p:nvSpPr>
        <p:spPr>
          <a:xfrm>
            <a:off x="4270675" y="1335625"/>
            <a:ext cx="6261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4"/>
          <p:cNvSpPr/>
          <p:nvPr/>
        </p:nvSpPr>
        <p:spPr>
          <a:xfrm>
            <a:off x="3631650" y="144925"/>
            <a:ext cx="18807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</a:t>
            </a:r>
            <a:endParaRPr sz="2400"/>
          </a:p>
        </p:txBody>
      </p:sp>
      <p:sp>
        <p:nvSpPr>
          <p:cNvPr id="643" name="Google Shape;643;p94"/>
          <p:cNvSpPr txBox="1"/>
          <p:nvPr/>
        </p:nvSpPr>
        <p:spPr>
          <a:xfrm>
            <a:off x="5244775" y="2446050"/>
            <a:ext cx="2661600" cy="6705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Makes a pointer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44" name="Google Shape;644;p94"/>
          <p:cNvSpPr/>
          <p:nvPr/>
        </p:nvSpPr>
        <p:spPr>
          <a:xfrm>
            <a:off x="4285625" y="2558975"/>
            <a:ext cx="6261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7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1" name="Google Shape;371;p77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Macros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Parameters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BMP File Format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Reading Contents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Headers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77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50" name="Google Shape;650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51" name="Google Shape;65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50" y="1348400"/>
            <a:ext cx="3495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813" y="2571750"/>
            <a:ext cx="35623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95"/>
          <p:cNvSpPr txBox="1"/>
          <p:nvPr/>
        </p:nvSpPr>
        <p:spPr>
          <a:xfrm>
            <a:off x="5229825" y="1222700"/>
            <a:ext cx="2661600" cy="6705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Makes a local copy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54" name="Google Shape;654;p95"/>
          <p:cNvSpPr txBox="1"/>
          <p:nvPr/>
        </p:nvSpPr>
        <p:spPr>
          <a:xfrm>
            <a:off x="692250" y="3998925"/>
            <a:ext cx="3122700" cy="10893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Makes a new pointer, that is pointing to the same address as the parameter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55" name="Google Shape;655;p95"/>
          <p:cNvSpPr/>
          <p:nvPr/>
        </p:nvSpPr>
        <p:spPr>
          <a:xfrm>
            <a:off x="4270675" y="1335625"/>
            <a:ext cx="6261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95"/>
          <p:cNvGrpSpPr/>
          <p:nvPr/>
        </p:nvGrpSpPr>
        <p:grpSpPr>
          <a:xfrm>
            <a:off x="2796004" y="2943131"/>
            <a:ext cx="1092000" cy="1128518"/>
            <a:chOff x="2796004" y="2943131"/>
            <a:chExt cx="1092000" cy="1128518"/>
          </a:xfrm>
        </p:grpSpPr>
        <p:sp>
          <p:nvSpPr>
            <p:cNvPr id="657" name="Google Shape;657;p95"/>
            <p:cNvSpPr/>
            <p:nvPr/>
          </p:nvSpPr>
          <p:spPr>
            <a:xfrm rot="7242855">
              <a:off x="2928499" y="3127596"/>
              <a:ext cx="827008" cy="77900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9CB9C"/>
            </a:solidFill>
            <a:ln cap="flat" cmpd="sng" w="38100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5"/>
            <p:cNvSpPr txBox="1"/>
            <p:nvPr/>
          </p:nvSpPr>
          <p:spPr>
            <a:xfrm rot="-3524706">
              <a:off x="2932948" y="3208554"/>
              <a:ext cx="891015" cy="480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25">
                  <a:solidFill>
                    <a:schemeClr val="dk1"/>
                  </a:solidFill>
                </a:rPr>
                <a:t>Pointer</a:t>
              </a:r>
              <a:endParaRPr sz="1625"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95"/>
          <p:cNvGrpSpPr/>
          <p:nvPr/>
        </p:nvGrpSpPr>
        <p:grpSpPr>
          <a:xfrm flipH="1">
            <a:off x="4896779" y="2962548"/>
            <a:ext cx="1092000" cy="1109100"/>
            <a:chOff x="2796004" y="2962548"/>
            <a:chExt cx="1092000" cy="1109100"/>
          </a:xfrm>
        </p:grpSpPr>
        <p:sp>
          <p:nvSpPr>
            <p:cNvPr id="660" name="Google Shape;660;p95"/>
            <p:cNvSpPr/>
            <p:nvPr/>
          </p:nvSpPr>
          <p:spPr>
            <a:xfrm rot="7242855">
              <a:off x="2928499" y="3127596"/>
              <a:ext cx="827008" cy="77900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5"/>
            <p:cNvSpPr txBox="1"/>
            <p:nvPr/>
          </p:nvSpPr>
          <p:spPr>
            <a:xfrm rot="-3524706">
              <a:off x="2896498" y="3267016"/>
              <a:ext cx="891015" cy="480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25">
                  <a:solidFill>
                    <a:schemeClr val="dk1"/>
                  </a:solidFill>
                </a:rPr>
                <a:t>Integer</a:t>
              </a:r>
              <a:endParaRPr sz="1625">
                <a:solidFill>
                  <a:schemeClr val="dk1"/>
                </a:solidFill>
              </a:endParaRPr>
            </a:p>
          </p:txBody>
        </p:sp>
      </p:grpSp>
      <p:sp>
        <p:nvSpPr>
          <p:cNvPr id="662" name="Google Shape;662;p95"/>
          <p:cNvSpPr txBox="1"/>
          <p:nvPr/>
        </p:nvSpPr>
        <p:spPr>
          <a:xfrm>
            <a:off x="5170625" y="3998925"/>
            <a:ext cx="3122700" cy="10893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Makes a new pointer, that is pointing to the same address as the parameter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663" name="Google Shape;663;p95"/>
          <p:cNvSpPr/>
          <p:nvPr/>
        </p:nvSpPr>
        <p:spPr>
          <a:xfrm>
            <a:off x="3631650" y="144925"/>
            <a:ext cx="18807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Summary</a:t>
            </a:r>
            <a:endParaRPr sz="2400"/>
          </a:p>
        </p:txBody>
      </p:sp>
      <p:sp>
        <p:nvSpPr>
          <p:cNvPr id="664" name="Google Shape;664;p95"/>
          <p:cNvSpPr/>
          <p:nvPr/>
        </p:nvSpPr>
        <p:spPr>
          <a:xfrm>
            <a:off x="4068875" y="4279725"/>
            <a:ext cx="847800" cy="5277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??</a:t>
            </a:r>
            <a:endParaRPr b="1" sz="2400"/>
          </a:p>
        </p:txBody>
      </p:sp>
      <p:sp>
        <p:nvSpPr>
          <p:cNvPr id="665" name="Google Shape;665;p95"/>
          <p:cNvSpPr/>
          <p:nvPr/>
        </p:nvSpPr>
        <p:spPr>
          <a:xfrm>
            <a:off x="491050" y="2571750"/>
            <a:ext cx="2035200" cy="13098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pointer exists outside of funcTwo, one pointer exists within funcTwo</a:t>
            </a:r>
            <a:endParaRPr/>
          </a:p>
        </p:txBody>
      </p:sp>
      <p:sp>
        <p:nvSpPr>
          <p:cNvPr id="666" name="Google Shape;666;p95"/>
          <p:cNvSpPr/>
          <p:nvPr/>
        </p:nvSpPr>
        <p:spPr>
          <a:xfrm>
            <a:off x="6703750" y="2571750"/>
            <a:ext cx="2035200" cy="13098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exists outside of funcTwo, the pointer exists within funcTwo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72" name="Google Shape;672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73" name="Google Shape;67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00" y="36462"/>
            <a:ext cx="3819312" cy="507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96"/>
          <p:cNvSpPr txBox="1"/>
          <p:nvPr/>
        </p:nvSpPr>
        <p:spPr>
          <a:xfrm>
            <a:off x="6836575" y="111925"/>
            <a:ext cx="2143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 u="sng">
                <a:solidFill>
                  <a:schemeClr val="hlink"/>
                </a:solidFill>
                <a:hlinkClick r:id="rId4"/>
              </a:rPr>
              <a:t>BMP Header Starter Code</a:t>
            </a:r>
            <a:endParaRPr sz="12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80" name="Google Shape;680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81" name="Google Shape;68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700" y="36462"/>
            <a:ext cx="3819312" cy="507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97"/>
          <p:cNvSpPr txBox="1"/>
          <p:nvPr/>
        </p:nvSpPr>
        <p:spPr>
          <a:xfrm>
            <a:off x="6836575" y="111925"/>
            <a:ext cx="2143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 u="sng">
                <a:solidFill>
                  <a:schemeClr val="hlink"/>
                </a:solidFill>
                <a:hlinkClick r:id="rId4"/>
              </a:rPr>
              <a:t>BMP Header Starter Code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683" name="Google Shape;683;p97"/>
          <p:cNvSpPr/>
          <p:nvPr/>
        </p:nvSpPr>
        <p:spPr>
          <a:xfrm>
            <a:off x="1812125" y="338125"/>
            <a:ext cx="905100" cy="1631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7"/>
          <p:cNvSpPr txBox="1"/>
          <p:nvPr/>
        </p:nvSpPr>
        <p:spPr>
          <a:xfrm>
            <a:off x="457700" y="2107350"/>
            <a:ext cx="1726500" cy="4644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BMP Header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85" name="Google Shape;685;p97"/>
          <p:cNvSpPr txBox="1"/>
          <p:nvPr/>
        </p:nvSpPr>
        <p:spPr>
          <a:xfrm>
            <a:off x="5110075" y="1475125"/>
            <a:ext cx="1726500" cy="464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DIB </a:t>
            </a:r>
            <a:r>
              <a:rPr lang="en" sz="1825">
                <a:solidFill>
                  <a:schemeClr val="dk1"/>
                </a:solidFill>
              </a:rPr>
              <a:t>Header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86" name="Google Shape;686;p97"/>
          <p:cNvSpPr/>
          <p:nvPr/>
        </p:nvSpPr>
        <p:spPr>
          <a:xfrm>
            <a:off x="4158500" y="1445425"/>
            <a:ext cx="738300" cy="523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97"/>
          <p:cNvSpPr txBox="1"/>
          <p:nvPr/>
        </p:nvSpPr>
        <p:spPr>
          <a:xfrm>
            <a:off x="457700" y="2709875"/>
            <a:ext cx="1726500" cy="4644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Size: 14 bytes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88" name="Google Shape;688;p97"/>
          <p:cNvSpPr txBox="1"/>
          <p:nvPr/>
        </p:nvSpPr>
        <p:spPr>
          <a:xfrm>
            <a:off x="5110075" y="2107350"/>
            <a:ext cx="1726500" cy="464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Size: 40 bytes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89" name="Google Shape;689;p97"/>
          <p:cNvSpPr/>
          <p:nvPr/>
        </p:nvSpPr>
        <p:spPr>
          <a:xfrm>
            <a:off x="5792425" y="2174250"/>
            <a:ext cx="949500" cy="312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97"/>
          <p:cNvSpPr/>
          <p:nvPr/>
        </p:nvSpPr>
        <p:spPr>
          <a:xfrm>
            <a:off x="1160150" y="2789800"/>
            <a:ext cx="905100" cy="312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96" name="Google Shape;696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97" name="Google Shape;697;p98"/>
          <p:cNvSpPr txBox="1"/>
          <p:nvPr/>
        </p:nvSpPr>
        <p:spPr>
          <a:xfrm>
            <a:off x="2856250" y="815425"/>
            <a:ext cx="5273100" cy="7329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chemeClr val="dk1"/>
                </a:solidFill>
              </a:rPr>
              <a:t>Remember to </a:t>
            </a:r>
            <a:r>
              <a:rPr lang="en" sz="2225">
                <a:solidFill>
                  <a:schemeClr val="dk1"/>
                </a:solidFill>
              </a:rPr>
              <a:t>account</a:t>
            </a:r>
            <a:r>
              <a:rPr lang="en" sz="2225">
                <a:solidFill>
                  <a:schemeClr val="dk1"/>
                </a:solidFill>
              </a:rPr>
              <a:t> for </a:t>
            </a:r>
            <a:r>
              <a:rPr lang="en" sz="2225">
                <a:solidFill>
                  <a:schemeClr val="dk1"/>
                </a:solidFill>
              </a:rPr>
              <a:t>Endianness</a:t>
            </a:r>
            <a:r>
              <a:rPr lang="en" sz="2225">
                <a:solidFill>
                  <a:schemeClr val="dk1"/>
                </a:solidFill>
              </a:rPr>
              <a:t>!</a:t>
            </a:r>
            <a:endParaRPr sz="2225">
              <a:solidFill>
                <a:schemeClr val="dk1"/>
              </a:solidFill>
            </a:endParaRPr>
          </a:p>
        </p:txBody>
      </p:sp>
      <p:grpSp>
        <p:nvGrpSpPr>
          <p:cNvPr id="698" name="Google Shape;698;p98"/>
          <p:cNvGrpSpPr/>
          <p:nvPr/>
        </p:nvGrpSpPr>
        <p:grpSpPr>
          <a:xfrm>
            <a:off x="669800" y="2664600"/>
            <a:ext cx="3025500" cy="480000"/>
            <a:chOff x="669800" y="2664600"/>
            <a:chExt cx="3025500" cy="480000"/>
          </a:xfrm>
        </p:grpSpPr>
        <p:sp>
          <p:nvSpPr>
            <p:cNvPr id="699" name="Google Shape;699;p98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0" name="Google Shape;700;p98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98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98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98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98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98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98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98"/>
          <p:cNvGrpSpPr/>
          <p:nvPr/>
        </p:nvGrpSpPr>
        <p:grpSpPr>
          <a:xfrm>
            <a:off x="5569250" y="2664600"/>
            <a:ext cx="3025500" cy="480000"/>
            <a:chOff x="669800" y="2664600"/>
            <a:chExt cx="3025500" cy="480000"/>
          </a:xfrm>
        </p:grpSpPr>
        <p:sp>
          <p:nvSpPr>
            <p:cNvPr id="708" name="Google Shape;708;p98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9" name="Google Shape;709;p98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98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98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98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98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98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98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6" name="Google Shape;716;p98"/>
          <p:cNvSpPr txBox="1"/>
          <p:nvPr/>
        </p:nvSpPr>
        <p:spPr>
          <a:xfrm>
            <a:off x="109755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Big 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717" name="Google Shape;717;p98"/>
          <p:cNvSpPr txBox="1"/>
          <p:nvPr/>
        </p:nvSpPr>
        <p:spPr>
          <a:xfrm>
            <a:off x="589790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Little </a:t>
            </a:r>
            <a:r>
              <a:rPr lang="en" sz="1825">
                <a:solidFill>
                  <a:schemeClr val="dk1"/>
                </a:solidFill>
              </a:rPr>
              <a:t>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718" name="Google Shape;718;p98"/>
          <p:cNvSpPr txBox="1"/>
          <p:nvPr/>
        </p:nvSpPr>
        <p:spPr>
          <a:xfrm>
            <a:off x="3387900" y="4037675"/>
            <a:ext cx="270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Decimal: 285, 282, 320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719" name="Google Shape;719;p98"/>
          <p:cNvGrpSpPr/>
          <p:nvPr/>
        </p:nvGrpSpPr>
        <p:grpSpPr>
          <a:xfrm>
            <a:off x="669800" y="2664600"/>
            <a:ext cx="3030675" cy="480000"/>
            <a:chOff x="669800" y="2664600"/>
            <a:chExt cx="3030675" cy="480000"/>
          </a:xfrm>
        </p:grpSpPr>
        <p:sp>
          <p:nvSpPr>
            <p:cNvPr id="720" name="Google Shape;720;p98"/>
            <p:cNvSpPr txBox="1"/>
            <p:nvPr/>
          </p:nvSpPr>
          <p:spPr>
            <a:xfrm>
              <a:off x="6698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98"/>
            <p:cNvSpPr txBox="1"/>
            <p:nvPr/>
          </p:nvSpPr>
          <p:spPr>
            <a:xfrm>
              <a:off x="10571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98"/>
            <p:cNvSpPr txBox="1"/>
            <p:nvPr/>
          </p:nvSpPr>
          <p:spPr>
            <a:xfrm>
              <a:off x="14444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98"/>
            <p:cNvSpPr txBox="1"/>
            <p:nvPr/>
          </p:nvSpPr>
          <p:spPr>
            <a:xfrm>
              <a:off x="18317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98"/>
            <p:cNvSpPr txBox="1"/>
            <p:nvPr/>
          </p:nvSpPr>
          <p:spPr>
            <a:xfrm>
              <a:off x="22190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98"/>
            <p:cNvSpPr txBox="1"/>
            <p:nvPr/>
          </p:nvSpPr>
          <p:spPr>
            <a:xfrm>
              <a:off x="26063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98"/>
            <p:cNvSpPr txBox="1"/>
            <p:nvPr/>
          </p:nvSpPr>
          <p:spPr>
            <a:xfrm>
              <a:off x="295092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98"/>
            <p:cNvSpPr txBox="1"/>
            <p:nvPr/>
          </p:nvSpPr>
          <p:spPr>
            <a:xfrm>
              <a:off x="331317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</p:grpSp>
      <p:sp>
        <p:nvSpPr>
          <p:cNvPr id="728" name="Google Shape;728;p98"/>
          <p:cNvSpPr txBox="1"/>
          <p:nvPr/>
        </p:nvSpPr>
        <p:spPr>
          <a:xfrm>
            <a:off x="55692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29" name="Google Shape;729;p98"/>
          <p:cNvSpPr txBox="1"/>
          <p:nvPr/>
        </p:nvSpPr>
        <p:spPr>
          <a:xfrm>
            <a:off x="59565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0" name="Google Shape;730;p98"/>
          <p:cNvSpPr txBox="1"/>
          <p:nvPr/>
        </p:nvSpPr>
        <p:spPr>
          <a:xfrm>
            <a:off x="63438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1" name="Google Shape;731;p98"/>
          <p:cNvSpPr txBox="1"/>
          <p:nvPr/>
        </p:nvSpPr>
        <p:spPr>
          <a:xfrm>
            <a:off x="67311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2" name="Google Shape;732;p98"/>
          <p:cNvSpPr txBox="1"/>
          <p:nvPr/>
        </p:nvSpPr>
        <p:spPr>
          <a:xfrm>
            <a:off x="71184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3" name="Google Shape;733;p98"/>
          <p:cNvSpPr txBox="1"/>
          <p:nvPr/>
        </p:nvSpPr>
        <p:spPr>
          <a:xfrm>
            <a:off x="75057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785037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5" name="Google Shape;735;p98"/>
          <p:cNvSpPr txBox="1"/>
          <p:nvPr/>
        </p:nvSpPr>
        <p:spPr>
          <a:xfrm>
            <a:off x="821262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36" name="Google Shape;736;p98"/>
          <p:cNvSpPr/>
          <p:nvPr/>
        </p:nvSpPr>
        <p:spPr>
          <a:xfrm>
            <a:off x="116783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 → R</a:t>
            </a:r>
            <a:endParaRPr/>
          </a:p>
        </p:txBody>
      </p:sp>
      <p:sp>
        <p:nvSpPr>
          <p:cNvPr id="737" name="Google Shape;737;p98"/>
          <p:cNvSpPr/>
          <p:nvPr/>
        </p:nvSpPr>
        <p:spPr>
          <a:xfrm flipH="1">
            <a:off x="606468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 → L</a:t>
            </a:r>
            <a:endParaRPr/>
          </a:p>
        </p:txBody>
      </p:sp>
      <p:sp>
        <p:nvSpPr>
          <p:cNvPr id="738" name="Google Shape;738;p98"/>
          <p:cNvSpPr txBox="1"/>
          <p:nvPr/>
        </p:nvSpPr>
        <p:spPr>
          <a:xfrm>
            <a:off x="1493400" y="4442875"/>
            <a:ext cx="6157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Binary: 0001 0001 0000 0001 0001 0000 0001 0000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44" name="Google Shape;744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45" name="Google Shape;745;p99"/>
          <p:cNvSpPr txBox="1"/>
          <p:nvPr/>
        </p:nvSpPr>
        <p:spPr>
          <a:xfrm>
            <a:off x="2856250" y="815425"/>
            <a:ext cx="5273100" cy="7329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chemeClr val="dk1"/>
                </a:solidFill>
              </a:rPr>
              <a:t>Remember to account for Endianness!</a:t>
            </a:r>
            <a:endParaRPr sz="2225">
              <a:solidFill>
                <a:schemeClr val="dk1"/>
              </a:solidFill>
            </a:endParaRPr>
          </a:p>
        </p:txBody>
      </p:sp>
      <p:grpSp>
        <p:nvGrpSpPr>
          <p:cNvPr id="746" name="Google Shape;746;p99"/>
          <p:cNvGrpSpPr/>
          <p:nvPr/>
        </p:nvGrpSpPr>
        <p:grpSpPr>
          <a:xfrm>
            <a:off x="669800" y="2664600"/>
            <a:ext cx="3025500" cy="480000"/>
            <a:chOff x="669800" y="2664600"/>
            <a:chExt cx="3025500" cy="480000"/>
          </a:xfrm>
        </p:grpSpPr>
        <p:sp>
          <p:nvSpPr>
            <p:cNvPr id="747" name="Google Shape;747;p99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8" name="Google Shape;748;p99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99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99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99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99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99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99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5" name="Google Shape;755;p99"/>
          <p:cNvSpPr txBox="1"/>
          <p:nvPr/>
        </p:nvSpPr>
        <p:spPr>
          <a:xfrm>
            <a:off x="3387900" y="4037675"/>
            <a:ext cx="270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Decimal: 285, 282, 320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756" name="Google Shape;756;p99"/>
          <p:cNvGrpSpPr/>
          <p:nvPr/>
        </p:nvGrpSpPr>
        <p:grpSpPr>
          <a:xfrm>
            <a:off x="669800" y="2664600"/>
            <a:ext cx="3030675" cy="480000"/>
            <a:chOff x="669800" y="2664600"/>
            <a:chExt cx="3030675" cy="480000"/>
          </a:xfrm>
        </p:grpSpPr>
        <p:sp>
          <p:nvSpPr>
            <p:cNvPr id="757" name="Google Shape;757;p99"/>
            <p:cNvSpPr txBox="1"/>
            <p:nvPr/>
          </p:nvSpPr>
          <p:spPr>
            <a:xfrm>
              <a:off x="6698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99"/>
            <p:cNvSpPr txBox="1"/>
            <p:nvPr/>
          </p:nvSpPr>
          <p:spPr>
            <a:xfrm>
              <a:off x="10571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99"/>
            <p:cNvSpPr txBox="1"/>
            <p:nvPr/>
          </p:nvSpPr>
          <p:spPr>
            <a:xfrm>
              <a:off x="14444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99"/>
            <p:cNvSpPr txBox="1"/>
            <p:nvPr/>
          </p:nvSpPr>
          <p:spPr>
            <a:xfrm>
              <a:off x="18317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99"/>
            <p:cNvSpPr txBox="1"/>
            <p:nvPr/>
          </p:nvSpPr>
          <p:spPr>
            <a:xfrm>
              <a:off x="22190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99"/>
            <p:cNvSpPr txBox="1"/>
            <p:nvPr/>
          </p:nvSpPr>
          <p:spPr>
            <a:xfrm>
              <a:off x="26063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99"/>
            <p:cNvSpPr txBox="1"/>
            <p:nvPr/>
          </p:nvSpPr>
          <p:spPr>
            <a:xfrm>
              <a:off x="295092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99"/>
            <p:cNvSpPr txBox="1"/>
            <p:nvPr/>
          </p:nvSpPr>
          <p:spPr>
            <a:xfrm>
              <a:off x="331317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</p:grpSp>
      <p:sp>
        <p:nvSpPr>
          <p:cNvPr id="765" name="Google Shape;765;p99"/>
          <p:cNvSpPr/>
          <p:nvPr/>
        </p:nvSpPr>
        <p:spPr>
          <a:xfrm>
            <a:off x="116783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 → R</a:t>
            </a:r>
            <a:endParaRPr/>
          </a:p>
        </p:txBody>
      </p:sp>
      <p:sp>
        <p:nvSpPr>
          <p:cNvPr id="766" name="Google Shape;766;p99"/>
          <p:cNvSpPr/>
          <p:nvPr/>
        </p:nvSpPr>
        <p:spPr>
          <a:xfrm flipH="1">
            <a:off x="606468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 → L</a:t>
            </a:r>
            <a:endParaRPr/>
          </a:p>
        </p:txBody>
      </p:sp>
      <p:sp>
        <p:nvSpPr>
          <p:cNvPr id="767" name="Google Shape;767;p99"/>
          <p:cNvSpPr txBox="1"/>
          <p:nvPr/>
        </p:nvSpPr>
        <p:spPr>
          <a:xfrm>
            <a:off x="1493400" y="4442875"/>
            <a:ext cx="6157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Binary: 0001 0001 0000 0001 0001 0000 0001 0000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768" name="Google Shape;768;p99"/>
          <p:cNvGrpSpPr/>
          <p:nvPr/>
        </p:nvGrpSpPr>
        <p:grpSpPr>
          <a:xfrm>
            <a:off x="669800" y="2664600"/>
            <a:ext cx="3025500" cy="480000"/>
            <a:chOff x="669800" y="2664600"/>
            <a:chExt cx="3025500" cy="480000"/>
          </a:xfrm>
        </p:grpSpPr>
        <p:sp>
          <p:nvSpPr>
            <p:cNvPr id="769" name="Google Shape;769;p99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0" name="Google Shape;770;p99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99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99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99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99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99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99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7" name="Google Shape;777;p99"/>
          <p:cNvGrpSpPr/>
          <p:nvPr/>
        </p:nvGrpSpPr>
        <p:grpSpPr>
          <a:xfrm>
            <a:off x="5569250" y="2664600"/>
            <a:ext cx="3025500" cy="480000"/>
            <a:chOff x="669800" y="2664600"/>
            <a:chExt cx="3025500" cy="480000"/>
          </a:xfrm>
        </p:grpSpPr>
        <p:sp>
          <p:nvSpPr>
            <p:cNvPr id="778" name="Google Shape;778;p99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9" name="Google Shape;779;p99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99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99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99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99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99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99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6" name="Google Shape;786;p99"/>
          <p:cNvSpPr txBox="1"/>
          <p:nvPr/>
        </p:nvSpPr>
        <p:spPr>
          <a:xfrm>
            <a:off x="109755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Big 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787" name="Google Shape;787;p99"/>
          <p:cNvSpPr txBox="1"/>
          <p:nvPr/>
        </p:nvSpPr>
        <p:spPr>
          <a:xfrm>
            <a:off x="589790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Little 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grpSp>
        <p:nvGrpSpPr>
          <p:cNvPr id="788" name="Google Shape;788;p99"/>
          <p:cNvGrpSpPr/>
          <p:nvPr/>
        </p:nvGrpSpPr>
        <p:grpSpPr>
          <a:xfrm>
            <a:off x="669800" y="2664600"/>
            <a:ext cx="3030675" cy="480000"/>
            <a:chOff x="669800" y="2664600"/>
            <a:chExt cx="3030675" cy="480000"/>
          </a:xfrm>
        </p:grpSpPr>
        <p:sp>
          <p:nvSpPr>
            <p:cNvPr id="789" name="Google Shape;789;p99"/>
            <p:cNvSpPr txBox="1"/>
            <p:nvPr/>
          </p:nvSpPr>
          <p:spPr>
            <a:xfrm>
              <a:off x="6698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99"/>
            <p:cNvSpPr txBox="1"/>
            <p:nvPr/>
          </p:nvSpPr>
          <p:spPr>
            <a:xfrm>
              <a:off x="10571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99"/>
            <p:cNvSpPr txBox="1"/>
            <p:nvPr/>
          </p:nvSpPr>
          <p:spPr>
            <a:xfrm>
              <a:off x="14444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99"/>
            <p:cNvSpPr txBox="1"/>
            <p:nvPr/>
          </p:nvSpPr>
          <p:spPr>
            <a:xfrm>
              <a:off x="18317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99"/>
            <p:cNvSpPr txBox="1"/>
            <p:nvPr/>
          </p:nvSpPr>
          <p:spPr>
            <a:xfrm>
              <a:off x="22190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99"/>
            <p:cNvSpPr txBox="1"/>
            <p:nvPr/>
          </p:nvSpPr>
          <p:spPr>
            <a:xfrm>
              <a:off x="26063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99"/>
            <p:cNvSpPr txBox="1"/>
            <p:nvPr/>
          </p:nvSpPr>
          <p:spPr>
            <a:xfrm>
              <a:off x="295092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99"/>
            <p:cNvSpPr txBox="1"/>
            <p:nvPr/>
          </p:nvSpPr>
          <p:spPr>
            <a:xfrm>
              <a:off x="331317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</p:grpSp>
      <p:sp>
        <p:nvSpPr>
          <p:cNvPr id="797" name="Google Shape;797;p99"/>
          <p:cNvSpPr txBox="1"/>
          <p:nvPr/>
        </p:nvSpPr>
        <p:spPr>
          <a:xfrm>
            <a:off x="55692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98" name="Google Shape;798;p99"/>
          <p:cNvSpPr txBox="1"/>
          <p:nvPr/>
        </p:nvSpPr>
        <p:spPr>
          <a:xfrm>
            <a:off x="59565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799" name="Google Shape;799;p99"/>
          <p:cNvSpPr txBox="1"/>
          <p:nvPr/>
        </p:nvSpPr>
        <p:spPr>
          <a:xfrm>
            <a:off x="63438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0" name="Google Shape;800;p99"/>
          <p:cNvSpPr txBox="1"/>
          <p:nvPr/>
        </p:nvSpPr>
        <p:spPr>
          <a:xfrm>
            <a:off x="67311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1" name="Google Shape;801;p99"/>
          <p:cNvSpPr txBox="1"/>
          <p:nvPr/>
        </p:nvSpPr>
        <p:spPr>
          <a:xfrm>
            <a:off x="71184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2" name="Google Shape;802;p99"/>
          <p:cNvSpPr txBox="1"/>
          <p:nvPr/>
        </p:nvSpPr>
        <p:spPr>
          <a:xfrm>
            <a:off x="75057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3" name="Google Shape;803;p99"/>
          <p:cNvSpPr txBox="1"/>
          <p:nvPr/>
        </p:nvSpPr>
        <p:spPr>
          <a:xfrm>
            <a:off x="785037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4" name="Google Shape;804;p99"/>
          <p:cNvSpPr txBox="1"/>
          <p:nvPr/>
        </p:nvSpPr>
        <p:spPr>
          <a:xfrm>
            <a:off x="821262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05" name="Google Shape;805;p99"/>
          <p:cNvSpPr/>
          <p:nvPr/>
        </p:nvSpPr>
        <p:spPr>
          <a:xfrm>
            <a:off x="2952875" y="2664600"/>
            <a:ext cx="7476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99"/>
          <p:cNvSpPr/>
          <p:nvPr/>
        </p:nvSpPr>
        <p:spPr>
          <a:xfrm>
            <a:off x="3696900" y="1686388"/>
            <a:ext cx="1750200" cy="77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size of this section?</a:t>
            </a:r>
            <a:endParaRPr/>
          </a:p>
        </p:txBody>
      </p:sp>
      <p:sp>
        <p:nvSpPr>
          <p:cNvPr id="807" name="Google Shape;807;p99"/>
          <p:cNvSpPr/>
          <p:nvPr/>
        </p:nvSpPr>
        <p:spPr>
          <a:xfrm>
            <a:off x="3344325" y="2664600"/>
            <a:ext cx="3423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99"/>
          <p:cNvSpPr/>
          <p:nvPr/>
        </p:nvSpPr>
        <p:spPr>
          <a:xfrm>
            <a:off x="3915825" y="3439575"/>
            <a:ext cx="1448100" cy="480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 bits</a:t>
            </a:r>
            <a:endParaRPr sz="2000"/>
          </a:p>
        </p:txBody>
      </p:sp>
      <p:sp>
        <p:nvSpPr>
          <p:cNvPr id="809" name="Google Shape;809;p99"/>
          <p:cNvSpPr/>
          <p:nvPr/>
        </p:nvSpPr>
        <p:spPr>
          <a:xfrm>
            <a:off x="3915825" y="3439575"/>
            <a:ext cx="1448100" cy="480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byte</a:t>
            </a:r>
            <a:endParaRPr sz="2000"/>
          </a:p>
        </p:txBody>
      </p:sp>
      <p:sp>
        <p:nvSpPr>
          <p:cNvPr id="810" name="Google Shape;810;p99"/>
          <p:cNvSpPr/>
          <p:nvPr/>
        </p:nvSpPr>
        <p:spPr>
          <a:xfrm>
            <a:off x="6703425" y="4503775"/>
            <a:ext cx="5787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9"/>
          <p:cNvSpPr/>
          <p:nvPr/>
        </p:nvSpPr>
        <p:spPr>
          <a:xfrm>
            <a:off x="5979050" y="2664600"/>
            <a:ext cx="3423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99"/>
          <p:cNvSpPr/>
          <p:nvPr/>
        </p:nvSpPr>
        <p:spPr>
          <a:xfrm>
            <a:off x="5575825" y="2664600"/>
            <a:ext cx="7476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99"/>
          <p:cNvSpPr/>
          <p:nvPr/>
        </p:nvSpPr>
        <p:spPr>
          <a:xfrm>
            <a:off x="6130800" y="4503775"/>
            <a:ext cx="11514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19" name="Google Shape;819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820" name="Google Shape;820;p100"/>
          <p:cNvSpPr txBox="1"/>
          <p:nvPr/>
        </p:nvSpPr>
        <p:spPr>
          <a:xfrm>
            <a:off x="2856250" y="815425"/>
            <a:ext cx="5273100" cy="7329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chemeClr val="dk1"/>
                </a:solidFill>
              </a:rPr>
              <a:t>Remember to account for Endianness!</a:t>
            </a:r>
            <a:endParaRPr sz="2225">
              <a:solidFill>
                <a:schemeClr val="dk1"/>
              </a:solidFill>
            </a:endParaRPr>
          </a:p>
        </p:txBody>
      </p:sp>
      <p:grpSp>
        <p:nvGrpSpPr>
          <p:cNvPr id="821" name="Google Shape;821;p100"/>
          <p:cNvGrpSpPr/>
          <p:nvPr/>
        </p:nvGrpSpPr>
        <p:grpSpPr>
          <a:xfrm>
            <a:off x="669800" y="2664600"/>
            <a:ext cx="3025500" cy="480000"/>
            <a:chOff x="669800" y="2664600"/>
            <a:chExt cx="3025500" cy="480000"/>
          </a:xfrm>
        </p:grpSpPr>
        <p:sp>
          <p:nvSpPr>
            <p:cNvPr id="822" name="Google Shape;822;p100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100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100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100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100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100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100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100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0" name="Google Shape;830;p100"/>
          <p:cNvSpPr txBox="1"/>
          <p:nvPr/>
        </p:nvSpPr>
        <p:spPr>
          <a:xfrm>
            <a:off x="3387900" y="4037675"/>
            <a:ext cx="270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Decimal: 285, 282, 320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831" name="Google Shape;831;p100"/>
          <p:cNvGrpSpPr/>
          <p:nvPr/>
        </p:nvGrpSpPr>
        <p:grpSpPr>
          <a:xfrm>
            <a:off x="669800" y="2664600"/>
            <a:ext cx="3030675" cy="480000"/>
            <a:chOff x="669800" y="2664600"/>
            <a:chExt cx="3030675" cy="480000"/>
          </a:xfrm>
        </p:grpSpPr>
        <p:sp>
          <p:nvSpPr>
            <p:cNvPr id="832" name="Google Shape;832;p100"/>
            <p:cNvSpPr txBox="1"/>
            <p:nvPr/>
          </p:nvSpPr>
          <p:spPr>
            <a:xfrm>
              <a:off x="6698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3" name="Google Shape;833;p100"/>
            <p:cNvSpPr txBox="1"/>
            <p:nvPr/>
          </p:nvSpPr>
          <p:spPr>
            <a:xfrm>
              <a:off x="10571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100"/>
            <p:cNvSpPr txBox="1"/>
            <p:nvPr/>
          </p:nvSpPr>
          <p:spPr>
            <a:xfrm>
              <a:off x="14444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100"/>
            <p:cNvSpPr txBox="1"/>
            <p:nvPr/>
          </p:nvSpPr>
          <p:spPr>
            <a:xfrm>
              <a:off x="18317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100"/>
            <p:cNvSpPr txBox="1"/>
            <p:nvPr/>
          </p:nvSpPr>
          <p:spPr>
            <a:xfrm>
              <a:off x="22190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100"/>
            <p:cNvSpPr txBox="1"/>
            <p:nvPr/>
          </p:nvSpPr>
          <p:spPr>
            <a:xfrm>
              <a:off x="26063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100"/>
            <p:cNvSpPr txBox="1"/>
            <p:nvPr/>
          </p:nvSpPr>
          <p:spPr>
            <a:xfrm>
              <a:off x="295092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100"/>
            <p:cNvSpPr txBox="1"/>
            <p:nvPr/>
          </p:nvSpPr>
          <p:spPr>
            <a:xfrm>
              <a:off x="331317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</p:grpSp>
      <p:sp>
        <p:nvSpPr>
          <p:cNvPr id="840" name="Google Shape;840;p100"/>
          <p:cNvSpPr/>
          <p:nvPr/>
        </p:nvSpPr>
        <p:spPr>
          <a:xfrm>
            <a:off x="116783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 → R</a:t>
            </a:r>
            <a:endParaRPr/>
          </a:p>
        </p:txBody>
      </p:sp>
      <p:sp>
        <p:nvSpPr>
          <p:cNvPr id="841" name="Google Shape;841;p100"/>
          <p:cNvSpPr/>
          <p:nvPr/>
        </p:nvSpPr>
        <p:spPr>
          <a:xfrm flipH="1">
            <a:off x="6064688" y="3304775"/>
            <a:ext cx="2034600" cy="73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 → L</a:t>
            </a:r>
            <a:endParaRPr/>
          </a:p>
        </p:txBody>
      </p:sp>
      <p:sp>
        <p:nvSpPr>
          <p:cNvPr id="842" name="Google Shape;842;p100"/>
          <p:cNvSpPr txBox="1"/>
          <p:nvPr/>
        </p:nvSpPr>
        <p:spPr>
          <a:xfrm>
            <a:off x="1493400" y="4442875"/>
            <a:ext cx="6157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Binary: 0001 0001 0000 0001 0001 0000 0001 0000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843" name="Google Shape;843;p100"/>
          <p:cNvGrpSpPr/>
          <p:nvPr/>
        </p:nvGrpSpPr>
        <p:grpSpPr>
          <a:xfrm>
            <a:off x="669800" y="2664600"/>
            <a:ext cx="3025500" cy="480000"/>
            <a:chOff x="669800" y="2664600"/>
            <a:chExt cx="3025500" cy="480000"/>
          </a:xfrm>
        </p:grpSpPr>
        <p:sp>
          <p:nvSpPr>
            <p:cNvPr id="844" name="Google Shape;844;p100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5" name="Google Shape;845;p100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100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100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100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100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100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100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2" name="Google Shape;852;p100"/>
          <p:cNvGrpSpPr/>
          <p:nvPr/>
        </p:nvGrpSpPr>
        <p:grpSpPr>
          <a:xfrm>
            <a:off x="5569250" y="2664600"/>
            <a:ext cx="3025500" cy="480000"/>
            <a:chOff x="669800" y="2664600"/>
            <a:chExt cx="3025500" cy="480000"/>
          </a:xfrm>
        </p:grpSpPr>
        <p:sp>
          <p:nvSpPr>
            <p:cNvPr id="853" name="Google Shape;853;p100"/>
            <p:cNvSpPr/>
            <p:nvPr/>
          </p:nvSpPr>
          <p:spPr>
            <a:xfrm>
              <a:off x="669800" y="2664600"/>
              <a:ext cx="3025500" cy="480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4" name="Google Shape;854;p100"/>
            <p:cNvCxnSpPr/>
            <p:nvPr/>
          </p:nvCxnSpPr>
          <p:spPr>
            <a:xfrm>
              <a:off x="1057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100"/>
            <p:cNvCxnSpPr/>
            <p:nvPr/>
          </p:nvCxnSpPr>
          <p:spPr>
            <a:xfrm>
              <a:off x="1438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100"/>
            <p:cNvCxnSpPr/>
            <p:nvPr/>
          </p:nvCxnSpPr>
          <p:spPr>
            <a:xfrm>
              <a:off x="1819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100"/>
            <p:cNvCxnSpPr/>
            <p:nvPr/>
          </p:nvCxnSpPr>
          <p:spPr>
            <a:xfrm>
              <a:off x="2200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100"/>
            <p:cNvCxnSpPr/>
            <p:nvPr/>
          </p:nvCxnSpPr>
          <p:spPr>
            <a:xfrm>
              <a:off x="2581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100"/>
            <p:cNvCxnSpPr/>
            <p:nvPr/>
          </p:nvCxnSpPr>
          <p:spPr>
            <a:xfrm>
              <a:off x="2962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100"/>
            <p:cNvCxnSpPr/>
            <p:nvPr/>
          </p:nvCxnSpPr>
          <p:spPr>
            <a:xfrm>
              <a:off x="3343250" y="2664600"/>
              <a:ext cx="0" cy="480000"/>
            </a:xfrm>
            <a:prstGeom prst="straightConnector1">
              <a:avLst/>
            </a:prstGeom>
            <a:noFill/>
            <a:ln cap="flat" cmpd="sng" w="38100">
              <a:solidFill>
                <a:srgbClr val="88888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1" name="Google Shape;861;p100"/>
          <p:cNvSpPr txBox="1"/>
          <p:nvPr/>
        </p:nvSpPr>
        <p:spPr>
          <a:xfrm>
            <a:off x="109755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Big 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862" name="Google Shape;862;p100"/>
          <p:cNvSpPr txBox="1"/>
          <p:nvPr/>
        </p:nvSpPr>
        <p:spPr>
          <a:xfrm>
            <a:off x="5897900" y="1913425"/>
            <a:ext cx="2368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Little Endian </a:t>
            </a:r>
            <a:r>
              <a:rPr b="1" lang="en" sz="1825">
                <a:solidFill>
                  <a:schemeClr val="dk1"/>
                </a:solidFill>
              </a:rPr>
              <a:t>HEX</a:t>
            </a:r>
            <a:endParaRPr b="1" sz="1825">
              <a:solidFill>
                <a:schemeClr val="dk1"/>
              </a:solidFill>
            </a:endParaRPr>
          </a:p>
        </p:txBody>
      </p:sp>
      <p:grpSp>
        <p:nvGrpSpPr>
          <p:cNvPr id="863" name="Google Shape;863;p100"/>
          <p:cNvGrpSpPr/>
          <p:nvPr/>
        </p:nvGrpSpPr>
        <p:grpSpPr>
          <a:xfrm>
            <a:off x="669800" y="2664600"/>
            <a:ext cx="3030675" cy="480000"/>
            <a:chOff x="669800" y="2664600"/>
            <a:chExt cx="3030675" cy="480000"/>
          </a:xfrm>
        </p:grpSpPr>
        <p:sp>
          <p:nvSpPr>
            <p:cNvPr id="864" name="Google Shape;864;p100"/>
            <p:cNvSpPr txBox="1"/>
            <p:nvPr/>
          </p:nvSpPr>
          <p:spPr>
            <a:xfrm>
              <a:off x="6698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100"/>
            <p:cNvSpPr txBox="1"/>
            <p:nvPr/>
          </p:nvSpPr>
          <p:spPr>
            <a:xfrm>
              <a:off x="10571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100"/>
            <p:cNvSpPr txBox="1"/>
            <p:nvPr/>
          </p:nvSpPr>
          <p:spPr>
            <a:xfrm>
              <a:off x="14444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100"/>
            <p:cNvSpPr txBox="1"/>
            <p:nvPr/>
          </p:nvSpPr>
          <p:spPr>
            <a:xfrm>
              <a:off x="18317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100"/>
            <p:cNvSpPr txBox="1"/>
            <p:nvPr/>
          </p:nvSpPr>
          <p:spPr>
            <a:xfrm>
              <a:off x="22190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100"/>
            <p:cNvSpPr txBox="1"/>
            <p:nvPr/>
          </p:nvSpPr>
          <p:spPr>
            <a:xfrm>
              <a:off x="2606300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100"/>
            <p:cNvSpPr txBox="1"/>
            <p:nvPr/>
          </p:nvSpPr>
          <p:spPr>
            <a:xfrm>
              <a:off x="295092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1</a:t>
              </a:r>
              <a:endParaRPr sz="1425"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100"/>
            <p:cNvSpPr txBox="1"/>
            <p:nvPr/>
          </p:nvSpPr>
          <p:spPr>
            <a:xfrm>
              <a:off x="3313175" y="2664600"/>
              <a:ext cx="387300" cy="48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25">
                  <a:solidFill>
                    <a:schemeClr val="dk1"/>
                  </a:solidFill>
                </a:rPr>
                <a:t>0</a:t>
              </a:r>
              <a:endParaRPr sz="1425">
                <a:solidFill>
                  <a:schemeClr val="dk1"/>
                </a:solidFill>
              </a:endParaRPr>
            </a:p>
          </p:txBody>
        </p:sp>
      </p:grpSp>
      <p:sp>
        <p:nvSpPr>
          <p:cNvPr id="872" name="Google Shape;872;p100"/>
          <p:cNvSpPr txBox="1"/>
          <p:nvPr/>
        </p:nvSpPr>
        <p:spPr>
          <a:xfrm>
            <a:off x="55692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3" name="Google Shape;873;p100"/>
          <p:cNvSpPr txBox="1"/>
          <p:nvPr/>
        </p:nvSpPr>
        <p:spPr>
          <a:xfrm>
            <a:off x="59565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4" name="Google Shape;874;p100"/>
          <p:cNvSpPr txBox="1"/>
          <p:nvPr/>
        </p:nvSpPr>
        <p:spPr>
          <a:xfrm>
            <a:off x="63438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5" name="Google Shape;875;p100"/>
          <p:cNvSpPr txBox="1"/>
          <p:nvPr/>
        </p:nvSpPr>
        <p:spPr>
          <a:xfrm>
            <a:off x="67311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6" name="Google Shape;876;p100"/>
          <p:cNvSpPr txBox="1"/>
          <p:nvPr/>
        </p:nvSpPr>
        <p:spPr>
          <a:xfrm>
            <a:off x="71184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0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7" name="Google Shape;877;p100"/>
          <p:cNvSpPr txBox="1"/>
          <p:nvPr/>
        </p:nvSpPr>
        <p:spPr>
          <a:xfrm>
            <a:off x="7505750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8" name="Google Shape;878;p100"/>
          <p:cNvSpPr txBox="1"/>
          <p:nvPr/>
        </p:nvSpPr>
        <p:spPr>
          <a:xfrm>
            <a:off x="785037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79" name="Google Shape;879;p100"/>
          <p:cNvSpPr txBox="1"/>
          <p:nvPr/>
        </p:nvSpPr>
        <p:spPr>
          <a:xfrm>
            <a:off x="8212625" y="2664600"/>
            <a:ext cx="38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1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880" name="Google Shape;880;p100"/>
          <p:cNvSpPr/>
          <p:nvPr/>
        </p:nvSpPr>
        <p:spPr>
          <a:xfrm>
            <a:off x="2952875" y="2664600"/>
            <a:ext cx="7476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00"/>
          <p:cNvSpPr/>
          <p:nvPr/>
        </p:nvSpPr>
        <p:spPr>
          <a:xfrm>
            <a:off x="3696900" y="1686388"/>
            <a:ext cx="1750200" cy="77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size of this section?</a:t>
            </a:r>
            <a:endParaRPr/>
          </a:p>
        </p:txBody>
      </p:sp>
      <p:sp>
        <p:nvSpPr>
          <p:cNvPr id="882" name="Google Shape;882;p100"/>
          <p:cNvSpPr/>
          <p:nvPr/>
        </p:nvSpPr>
        <p:spPr>
          <a:xfrm>
            <a:off x="3344325" y="2664600"/>
            <a:ext cx="342300" cy="48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00"/>
          <p:cNvSpPr/>
          <p:nvPr/>
        </p:nvSpPr>
        <p:spPr>
          <a:xfrm>
            <a:off x="3915825" y="3439575"/>
            <a:ext cx="1448100" cy="480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 bits</a:t>
            </a:r>
            <a:endParaRPr sz="2000"/>
          </a:p>
        </p:txBody>
      </p:sp>
      <p:sp>
        <p:nvSpPr>
          <p:cNvPr id="884" name="Google Shape;884;p100"/>
          <p:cNvSpPr/>
          <p:nvPr/>
        </p:nvSpPr>
        <p:spPr>
          <a:xfrm>
            <a:off x="3915825" y="3439575"/>
            <a:ext cx="1448100" cy="480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 byte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90" name="Google Shape;890;p10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92" name="Google Shape;89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01"/>
          <p:cNvSpPr/>
          <p:nvPr/>
        </p:nvSpPr>
        <p:spPr>
          <a:xfrm>
            <a:off x="1233175" y="1652600"/>
            <a:ext cx="6930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01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00" name="Google Shape;900;p102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0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02" name="Google Shape;90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02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04" name="Google Shape;904;p102"/>
          <p:cNvSpPr/>
          <p:nvPr/>
        </p:nvSpPr>
        <p:spPr>
          <a:xfrm>
            <a:off x="1926175" y="16526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10" name="Google Shape;910;p103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0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12" name="Google Shape;91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03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14" name="Google Shape;914;p103"/>
          <p:cNvSpPr/>
          <p:nvPr/>
        </p:nvSpPr>
        <p:spPr>
          <a:xfrm>
            <a:off x="3376075" y="16420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20" name="Google Shape;920;p104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0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22" name="Google Shape;92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04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24" name="Google Shape;924;p104"/>
          <p:cNvSpPr/>
          <p:nvPr/>
        </p:nvSpPr>
        <p:spPr>
          <a:xfrm>
            <a:off x="4823875" y="16420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78" name="Google Shape;378;p7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30" name="Google Shape;930;p10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0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32" name="Google Shape;93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05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34" name="Google Shape;934;p105"/>
          <p:cNvSpPr/>
          <p:nvPr/>
        </p:nvSpPr>
        <p:spPr>
          <a:xfrm>
            <a:off x="6218750" y="1642000"/>
            <a:ext cx="4065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5"/>
          <p:cNvSpPr/>
          <p:nvPr/>
        </p:nvSpPr>
        <p:spPr>
          <a:xfrm>
            <a:off x="1229750" y="1929625"/>
            <a:ext cx="10881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41" name="Google Shape;941;p106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0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43" name="Google Shape;94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06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45" name="Google Shape;945;p106"/>
          <p:cNvSpPr/>
          <p:nvPr/>
        </p:nvSpPr>
        <p:spPr>
          <a:xfrm>
            <a:off x="2309275" y="19468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51" name="Google Shape;951;p107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0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53" name="Google Shape;95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107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55" name="Google Shape;955;p107"/>
          <p:cNvSpPr/>
          <p:nvPr/>
        </p:nvSpPr>
        <p:spPr>
          <a:xfrm>
            <a:off x="3757075" y="19468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61" name="Google Shape;961;p10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0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63" name="Google Shape;96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08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65" name="Google Shape;965;p108"/>
          <p:cNvSpPr/>
          <p:nvPr/>
        </p:nvSpPr>
        <p:spPr>
          <a:xfrm>
            <a:off x="5130850" y="1946800"/>
            <a:ext cx="7428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71" name="Google Shape;971;p10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0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73" name="Google Shape;97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109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75" name="Google Shape;975;p109"/>
          <p:cNvSpPr/>
          <p:nvPr/>
        </p:nvSpPr>
        <p:spPr>
          <a:xfrm>
            <a:off x="5892850" y="1946800"/>
            <a:ext cx="7428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81" name="Google Shape;981;p11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1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83" name="Google Shape;9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110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85" name="Google Shape;985;p110"/>
          <p:cNvSpPr/>
          <p:nvPr/>
        </p:nvSpPr>
        <p:spPr>
          <a:xfrm>
            <a:off x="1234750" y="22180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91" name="Google Shape;991;p11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1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993" name="Google Shape;99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11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95" name="Google Shape;995;p111"/>
          <p:cNvSpPr/>
          <p:nvPr/>
        </p:nvSpPr>
        <p:spPr>
          <a:xfrm>
            <a:off x="2682550" y="22180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01" name="Google Shape;1001;p112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1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1003" name="Google Shape;100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112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05" name="Google Shape;1005;p112"/>
          <p:cNvSpPr/>
          <p:nvPr/>
        </p:nvSpPr>
        <p:spPr>
          <a:xfrm>
            <a:off x="4130350" y="22180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11" name="Google Shape;1011;p113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1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1013" name="Google Shape;101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13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15" name="Google Shape;1015;p113"/>
          <p:cNvSpPr/>
          <p:nvPr/>
        </p:nvSpPr>
        <p:spPr>
          <a:xfrm>
            <a:off x="5501950" y="2218000"/>
            <a:ext cx="11337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13"/>
          <p:cNvSpPr/>
          <p:nvPr/>
        </p:nvSpPr>
        <p:spPr>
          <a:xfrm>
            <a:off x="1244125" y="2530175"/>
            <a:ext cx="3282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1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22" name="Google Shape;1022;p114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1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1024" name="Google Shape;102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14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26" name="Google Shape;1026;p114"/>
          <p:cNvSpPr/>
          <p:nvPr/>
        </p:nvSpPr>
        <p:spPr>
          <a:xfrm>
            <a:off x="1586275" y="25196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4" name="Google Shape;384;p79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5" name="Google Shape;385;p79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6" name="Google Shape;386;p79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9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88" name="Google Shape;3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32" name="Google Shape;1032;p11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1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BMP File Format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1034" name="Google Shape;103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" y="1202791"/>
            <a:ext cx="8110500" cy="366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115"/>
          <p:cNvSpPr txBox="1"/>
          <p:nvPr/>
        </p:nvSpPr>
        <p:spPr>
          <a:xfrm>
            <a:off x="2860750" y="411075"/>
            <a:ext cx="30870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What is this piece?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36" name="Google Shape;1036;p115"/>
          <p:cNvSpPr/>
          <p:nvPr/>
        </p:nvSpPr>
        <p:spPr>
          <a:xfrm>
            <a:off x="3034075" y="2519600"/>
            <a:ext cx="1439400" cy="27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16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1042" name="Google Shape;1042;p116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22nd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28th at 7:00 pm MST  </a:t>
            </a:r>
            <a:r>
              <a:rPr b="1" lang="en" sz="1600">
                <a:solidFill>
                  <a:schemeClr val="accent1"/>
                </a:solidFill>
              </a:rPr>
              <a:t>Cancelled - good luck on Exam 1!</a:t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29th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1 Review: Thursday, January 25th 7:00 pm - 9:00 pm MST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043" name="Google Shape;1043;p116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9" name="Google Shape;1049;p117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050" name="Google Shape;105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117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1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57" name="Google Shape;1057;p11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58" name="Google Shape;1058;p118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1059" name="Google Shape;1059;p118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18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1061" name="Google Shape;1061;p118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18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1063" name="Google Shape;1063;p118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1064" name="Google Shape;1064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118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71" name="Google Shape;1071;p11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72" name="Google Shape;1072;p119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1073" name="Google Shape;1073;p119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1074" name="Google Shape;1074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20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1081" name="Google Shape;1081;p120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Linux Kernel API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4" name="Google Shape;394;p8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Macros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395" name="Google Shape;39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00" y="971300"/>
            <a:ext cx="4124611" cy="37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80"/>
          <p:cNvSpPr txBox="1"/>
          <p:nvPr/>
        </p:nvSpPr>
        <p:spPr>
          <a:xfrm>
            <a:off x="2747875" y="175400"/>
            <a:ext cx="5074800" cy="6399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Very helpful </a:t>
            </a:r>
            <a:r>
              <a:rPr b="1" lang="en" sz="2025">
                <a:solidFill>
                  <a:schemeClr val="dk1"/>
                </a:solidFill>
              </a:rPr>
              <a:t>BUT</a:t>
            </a:r>
            <a:r>
              <a:rPr lang="en" sz="2025">
                <a:solidFill>
                  <a:schemeClr val="dk1"/>
                </a:solidFill>
              </a:rPr>
              <a:t> we need to be </a:t>
            </a:r>
            <a:r>
              <a:rPr i="1" lang="en" sz="2025">
                <a:solidFill>
                  <a:schemeClr val="dk1"/>
                </a:solidFill>
              </a:rPr>
              <a:t>careful</a:t>
            </a:r>
            <a:r>
              <a:rPr lang="en" sz="2025">
                <a:solidFill>
                  <a:schemeClr val="dk1"/>
                </a:solidFill>
              </a:rPr>
              <a:t> </a:t>
            </a:r>
            <a:endParaRPr sz="2025">
              <a:solidFill>
                <a:schemeClr val="dk1"/>
              </a:solidFill>
            </a:endParaRPr>
          </a:p>
        </p:txBody>
      </p:sp>
      <p:pic>
        <p:nvPicPr>
          <p:cNvPr id="397" name="Google Shape;39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336" y="942825"/>
            <a:ext cx="14954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80"/>
          <p:cNvSpPr/>
          <p:nvPr/>
        </p:nvSpPr>
        <p:spPr>
          <a:xfrm>
            <a:off x="6675150" y="2265275"/>
            <a:ext cx="444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80"/>
          <p:cNvSpPr txBox="1"/>
          <p:nvPr/>
        </p:nvSpPr>
        <p:spPr>
          <a:xfrm>
            <a:off x="7354575" y="2119175"/>
            <a:ext cx="359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5">
                <a:solidFill>
                  <a:srgbClr val="FFC627"/>
                </a:solidFill>
              </a:rPr>
              <a:t>?</a:t>
            </a:r>
            <a:endParaRPr b="1" sz="3025">
              <a:solidFill>
                <a:srgbClr val="FFC627"/>
              </a:solidFill>
            </a:endParaRPr>
          </a:p>
        </p:txBody>
      </p:sp>
      <p:sp>
        <p:nvSpPr>
          <p:cNvPr id="400" name="Google Shape;400;p80"/>
          <p:cNvSpPr txBox="1"/>
          <p:nvPr/>
        </p:nvSpPr>
        <p:spPr>
          <a:xfrm>
            <a:off x="5915388" y="2841975"/>
            <a:ext cx="2973300" cy="4590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25">
                <a:solidFill>
                  <a:schemeClr val="dk1"/>
                </a:solidFill>
              </a:rPr>
              <a:t>How can we solve this?</a:t>
            </a:r>
            <a:endParaRPr sz="19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6" name="Google Shape;406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07" name="Google Shape;4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959875"/>
            <a:ext cx="34956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63" y="3190800"/>
            <a:ext cx="35623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81"/>
          <p:cNvSpPr txBox="1"/>
          <p:nvPr/>
        </p:nvSpPr>
        <p:spPr>
          <a:xfrm>
            <a:off x="5229825" y="964775"/>
            <a:ext cx="3093300" cy="9951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Both functions will perform the same task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410" name="Google Shape;410;p81"/>
          <p:cNvSpPr txBox="1"/>
          <p:nvPr/>
        </p:nvSpPr>
        <p:spPr>
          <a:xfrm>
            <a:off x="5229825" y="2902800"/>
            <a:ext cx="3093300" cy="9951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BUT</a:t>
            </a:r>
            <a:r>
              <a:rPr lang="en" sz="2025">
                <a:solidFill>
                  <a:schemeClr val="dk1"/>
                </a:solidFill>
              </a:rPr>
              <a:t> there is a big difference in </a:t>
            </a:r>
            <a:r>
              <a:rPr i="1" lang="en" sz="2025">
                <a:solidFill>
                  <a:schemeClr val="dk1"/>
                </a:solidFill>
              </a:rPr>
              <a:t>implementation</a:t>
            </a:r>
            <a:endParaRPr sz="20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6" name="Google Shape;416;p82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18" name="Google Shape;418;p82"/>
          <p:cNvSpPr txBox="1"/>
          <p:nvPr/>
        </p:nvSpPr>
        <p:spPr>
          <a:xfrm>
            <a:off x="215550" y="22083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Standard Pass-By-Value, same as we have before.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19" name="Google Shape;4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75" y="2717650"/>
            <a:ext cx="7739624" cy="225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846" y="-21116"/>
            <a:ext cx="3949224" cy="21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26" name="Google Shape;426;p83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28" name="Google Shape;428;p83"/>
          <p:cNvSpPr txBox="1"/>
          <p:nvPr/>
        </p:nvSpPr>
        <p:spPr>
          <a:xfrm>
            <a:off x="215550" y="22083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Standard Pass-By-Value, same as we have before.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29" name="Google Shape;42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75" y="2717650"/>
            <a:ext cx="7739624" cy="225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846" y="-21116"/>
            <a:ext cx="3949224" cy="21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5" y="6350"/>
            <a:ext cx="2987600" cy="2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83"/>
          <p:cNvSpPr/>
          <p:nvPr/>
        </p:nvSpPr>
        <p:spPr>
          <a:xfrm>
            <a:off x="8021475" y="993925"/>
            <a:ext cx="10056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3"/>
          <p:cNvSpPr/>
          <p:nvPr/>
        </p:nvSpPr>
        <p:spPr>
          <a:xfrm>
            <a:off x="6390875" y="2023325"/>
            <a:ext cx="3738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83"/>
          <p:cNvSpPr/>
          <p:nvPr/>
        </p:nvSpPr>
        <p:spPr>
          <a:xfrm>
            <a:off x="8308425" y="1295025"/>
            <a:ext cx="431700" cy="41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83"/>
          <p:cNvSpPr/>
          <p:nvPr/>
        </p:nvSpPr>
        <p:spPr>
          <a:xfrm>
            <a:off x="7405100" y="2571750"/>
            <a:ext cx="1678500" cy="1222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 this be the same address as r?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42" name="Google Shape;442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43" name="Google Shape;443;p84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444" name="Google Shape;4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700" y="0"/>
            <a:ext cx="345318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4"/>
          <p:cNvSpPr/>
          <p:nvPr/>
        </p:nvSpPr>
        <p:spPr>
          <a:xfrm>
            <a:off x="1961700" y="2311050"/>
            <a:ext cx="14760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84"/>
          <p:cNvGrpSpPr/>
          <p:nvPr/>
        </p:nvGrpSpPr>
        <p:grpSpPr>
          <a:xfrm>
            <a:off x="6457475" y="167563"/>
            <a:ext cx="1524738" cy="563400"/>
            <a:chOff x="6449875" y="680475"/>
            <a:chExt cx="1524738" cy="563400"/>
          </a:xfrm>
        </p:grpSpPr>
        <p:sp>
          <p:nvSpPr>
            <p:cNvPr id="447" name="Google Shape;447;p84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448" name="Google Shape;448;p84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0x5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49" name="Google Shape;449;p84"/>
          <p:cNvGrpSpPr/>
          <p:nvPr/>
        </p:nvGrpSpPr>
        <p:grpSpPr>
          <a:xfrm>
            <a:off x="6457463" y="936103"/>
            <a:ext cx="1524750" cy="563410"/>
            <a:chOff x="6449863" y="1449015"/>
            <a:chExt cx="1524750" cy="563410"/>
          </a:xfrm>
        </p:grpSpPr>
        <p:sp>
          <p:nvSpPr>
            <p:cNvPr id="450" name="Google Shape;450;p84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0x5</a:t>
              </a:r>
              <a:endParaRPr sz="2000"/>
            </a:p>
          </p:txBody>
        </p:sp>
        <p:sp>
          <p:nvSpPr>
            <p:cNvPr id="451" name="Google Shape;451;p84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52" name="Google Shape;452;p84"/>
          <p:cNvSpPr txBox="1"/>
          <p:nvPr/>
        </p:nvSpPr>
        <p:spPr>
          <a:xfrm>
            <a:off x="5647779" y="937500"/>
            <a:ext cx="8097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0x88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453" name="Google Shape;453;p84"/>
          <p:cNvSpPr/>
          <p:nvPr/>
        </p:nvSpPr>
        <p:spPr>
          <a:xfrm flipH="1" rot="10800000">
            <a:off x="8115000" y="30402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4"/>
          <p:cNvSpPr/>
          <p:nvPr/>
        </p:nvSpPr>
        <p:spPr>
          <a:xfrm>
            <a:off x="7308175" y="280625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4"/>
          <p:cNvSpPr/>
          <p:nvPr/>
        </p:nvSpPr>
        <p:spPr>
          <a:xfrm>
            <a:off x="7308175" y="1024913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84"/>
          <p:cNvSpPr/>
          <p:nvPr/>
        </p:nvSpPr>
        <p:spPr>
          <a:xfrm>
            <a:off x="8045625" y="167575"/>
            <a:ext cx="876300" cy="12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4"/>
          <p:cNvSpPr/>
          <p:nvPr/>
        </p:nvSpPr>
        <p:spPr>
          <a:xfrm rot="6224795">
            <a:off x="1486297" y="2098988"/>
            <a:ext cx="431767" cy="41969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4"/>
          <p:cNvSpPr/>
          <p:nvPr/>
        </p:nvSpPr>
        <p:spPr>
          <a:xfrm>
            <a:off x="50225" y="1184775"/>
            <a:ext cx="1396800" cy="9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Missing something here?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