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724" r:id="rId5"/>
    <p:sldMasterId id="2147483725" r:id="rId6"/>
    <p:sldMasterId id="2147483726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</p:sldIdLst>
  <p:sldSz cy="5143500" cx="9144000"/>
  <p:notesSz cx="6858000" cy="9144000"/>
  <p:embeddedFontLst>
    <p:embeddedFont>
      <p:font typeface="Arial Black"/>
      <p:regular r:id="rId36"/>
    </p:embeddedFont>
    <p:embeddedFont>
      <p:font typeface="Gill Sans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95">
          <p15:clr>
            <a:srgbClr val="9AA0A6"/>
          </p15:clr>
        </p15:guide>
        <p15:guide id="2" pos="185">
          <p15:clr>
            <a:srgbClr val="9AA0A6"/>
          </p15:clr>
        </p15:guide>
        <p15:guide id="3" pos="284">
          <p15:clr>
            <a:srgbClr val="9AA0A6"/>
          </p15:clr>
        </p15:guide>
        <p15:guide id="4" pos="384">
          <p15:clr>
            <a:srgbClr val="9AA0A6"/>
          </p15:clr>
        </p15:guide>
        <p15:guide id="5" pos="1014">
          <p15:clr>
            <a:srgbClr val="9AA0A6"/>
          </p15:clr>
        </p15:guide>
        <p15:guide id="6" pos="288">
          <p15:clr>
            <a:srgbClr val="9AA0A6"/>
          </p15:clr>
        </p15:guide>
        <p15:guide id="7" orient="horz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724764-941D-4033-8273-52DE1DE329C7}">
  <a:tblStyle styleId="{14724764-941D-4033-8273-52DE1DE329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95" orient="horz"/>
        <p:guide pos="185"/>
        <p:guide pos="284"/>
        <p:guide pos="384"/>
        <p:guide pos="1014"/>
        <p:guide pos="288"/>
        <p:guide pos="2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font" Target="fonts/GillSans-regular.fntdata"/><Relationship Id="rId14" Type="http://schemas.openxmlformats.org/officeDocument/2006/relationships/slide" Target="slides/slide6.xml"/><Relationship Id="rId36" Type="http://schemas.openxmlformats.org/officeDocument/2006/relationships/font" Target="fonts/ArialBlack-regular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38" Type="http://schemas.openxmlformats.org/officeDocument/2006/relationships/font" Target="fonts/GillSans-bold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d55feb9e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8d55feb9e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659318b7b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659318b7b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Okay let’s look at operators before we get any deeper…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659318b7b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659318b7b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659318b7b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659318b7b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that mean?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659318b7b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659318b7b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assume the ptr is at 0x5500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659318b7b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659318b7b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then be 0x5503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659318b7b6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659318b7b6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***** Because pointers store memory addresses!!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659318b7b6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659318b7b6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Talk about how it gives you lots of power when you can traverse mem like that (byte addressable)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But is also dangerous - overflow or changing other parts of that prog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ee8bbe63f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ee8bbe63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Lectures illustrated like so, with the pointer literally pointing to the location… good so far?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659318b7b6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659318b7b6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ae3d48569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ae3d48569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904d187a6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904d187a6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ae3d48569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ae3d48569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prints address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prints 57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ae68820a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2ae68820a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Prints new address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whatever is currently there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update to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Prints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ae3d48569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ae3d48569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aa89500f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aa89500f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a30ba612a3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a30ba612a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c5af84a8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c5af84a8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ce869ba2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ce869ba2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a30ba612a3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a30ba612a3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904d187a6a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904d187a6a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904d187a6a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904d187a6a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a15709f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a15709f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0a4a368c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0a4a368c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ea15709f6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ea15709f6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a15709f6d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a15709f6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languages (definitely not low-level)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Imperative ⇒ use statements to change a program’s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libraries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Strongly typed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Garbage collection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Tries to help you be a good programmer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Weakly Typed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garbage collection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**You are responsible for memory management!!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**pointers!!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659318b7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659318b7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we can think of?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that give us more power or less power?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10893" y="131666"/>
            <a:ext cx="75222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>
                <a:solidFill>
                  <a:srgbClr val="2341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788955" y="4685000"/>
            <a:ext cx="17913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ReUp Education | Proprietary &amp; Confidential</a:t>
            </a:r>
            <a:endParaRPr sz="1000">
              <a:solidFill>
                <a:schemeClr val="dk2"/>
              </a:solidFill>
            </a:endParaRPr>
          </a:p>
          <a:p>
            <a:pPr indent="0" lvl="0" marL="0" marR="17780" rtl="0" algn="r">
              <a:spcBef>
                <a:spcPts val="375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‹#›</a:t>
            </a:fld>
            <a:endParaRPr sz="9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810893" y="131666"/>
            <a:ext cx="75222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>
                <a:solidFill>
                  <a:srgbClr val="2341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788955" y="4685000"/>
            <a:ext cx="17913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ReUp Education | Proprietary &amp; Confidential</a:t>
            </a:r>
            <a:endParaRPr sz="1000">
              <a:solidFill>
                <a:schemeClr val="dk2"/>
              </a:solidFill>
            </a:endParaRPr>
          </a:p>
          <a:p>
            <a:pPr indent="0" lvl="0" marL="0" marR="17780" rtl="0" algn="r">
              <a:spcBef>
                <a:spcPts val="375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‹#›</a:t>
            </a:fld>
            <a:endParaRPr sz="900"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no content">
  <p:cSld name="Title, n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28650" y="410034"/>
            <a:ext cx="66867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/>
            </a:lvl1pPr>
            <a:lvl2pPr indent="0" lvl="1" marL="0" algn="l">
              <a:spcBef>
                <a:spcPts val="0"/>
              </a:spcBef>
              <a:buNone/>
              <a:defRPr sz="1100"/>
            </a:lvl2pPr>
            <a:lvl3pPr indent="0" lvl="2" marL="0" algn="l">
              <a:spcBef>
                <a:spcPts val="0"/>
              </a:spcBef>
              <a:buNone/>
              <a:defRPr sz="1100"/>
            </a:lvl3pPr>
            <a:lvl4pPr indent="0" lvl="3" marL="0" algn="l">
              <a:spcBef>
                <a:spcPts val="0"/>
              </a:spcBef>
              <a:buNone/>
              <a:defRPr sz="1100"/>
            </a:lvl4pPr>
            <a:lvl5pPr indent="0" lvl="4" marL="0" algn="l">
              <a:spcBef>
                <a:spcPts val="0"/>
              </a:spcBef>
              <a:buNone/>
              <a:defRPr sz="1100"/>
            </a:lvl5pPr>
            <a:lvl6pPr indent="0" lvl="5" marL="0" algn="l">
              <a:spcBef>
                <a:spcPts val="0"/>
              </a:spcBef>
              <a:buNone/>
              <a:defRPr sz="1100"/>
            </a:lvl6pPr>
            <a:lvl7pPr indent="0" lvl="6" marL="0" algn="l">
              <a:spcBef>
                <a:spcPts val="0"/>
              </a:spcBef>
              <a:buNone/>
              <a:defRPr sz="1100"/>
            </a:lvl7pPr>
            <a:lvl8pPr indent="0" lvl="7" marL="0" algn="l">
              <a:spcBef>
                <a:spcPts val="0"/>
              </a:spcBef>
              <a:buNone/>
              <a:defRPr sz="1100"/>
            </a:lvl8pPr>
            <a:lvl9pPr indent="0" lvl="8" mar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 Slide">
  <p:cSld name="TITLE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4446984" y="4882307"/>
            <a:ext cx="2412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content">
  <p:cSld name="Title and one column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628651" y="410034"/>
            <a:ext cx="6705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628650" y="914400"/>
            <a:ext cx="78867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200"/>
            </a:lvl1pPr>
            <a:lvl2pPr indent="-33528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0"/>
              <a:buChar char="○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#1" showMasterSp="0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ctrTitle"/>
          </p:nvPr>
        </p:nvSpPr>
        <p:spPr>
          <a:xfrm>
            <a:off x="628650" y="1304920"/>
            <a:ext cx="81252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subTitle"/>
          </p:nvPr>
        </p:nvSpPr>
        <p:spPr>
          <a:xfrm>
            <a:off x="796836" y="1005326"/>
            <a:ext cx="2961000" cy="28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400"/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no content">
  <p:cSld name="Title, no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content">
  <p:cSld name="Title and one column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628651" y="410034"/>
            <a:ext cx="6705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1401900" y="1440300"/>
            <a:ext cx="78867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1pPr>
            <a:lvl2pPr indent="-33528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#2" showMasterSp="0">
  <p:cSld name="Title slide #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idx="1" type="subTitle"/>
          </p:nvPr>
        </p:nvSpPr>
        <p:spPr>
          <a:xfrm>
            <a:off x="628651" y="1005326"/>
            <a:ext cx="2961000" cy="28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400"/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23"/>
          <p:cNvSpPr txBox="1"/>
          <p:nvPr>
            <p:ph type="ctrTitle"/>
          </p:nvPr>
        </p:nvSpPr>
        <p:spPr>
          <a:xfrm>
            <a:off x="628650" y="1295859"/>
            <a:ext cx="8125200" cy="82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1" sz="4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2" type="body"/>
          </p:nvPr>
        </p:nvSpPr>
        <p:spPr>
          <a:xfrm>
            <a:off x="628651" y="2112556"/>
            <a:ext cx="8124900" cy="82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b="1" sz="4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3" type="body"/>
          </p:nvPr>
        </p:nvSpPr>
        <p:spPr>
          <a:xfrm>
            <a:off x="647440" y="2941780"/>
            <a:ext cx="69438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lt2"/>
                </a:solidFill>
              </a:defRPr>
            </a:lvl1pPr>
            <a:lvl2pPr lvl="1">
              <a:buNone/>
              <a:defRPr sz="1300">
                <a:solidFill>
                  <a:schemeClr val="lt2"/>
                </a:solidFill>
              </a:defRPr>
            </a:lvl2pPr>
            <a:lvl3pPr lvl="2">
              <a:buNone/>
              <a:defRPr sz="1300">
                <a:solidFill>
                  <a:schemeClr val="lt2"/>
                </a:solidFill>
              </a:defRPr>
            </a:lvl3pPr>
            <a:lvl4pPr lvl="3">
              <a:buNone/>
              <a:defRPr sz="1300">
                <a:solidFill>
                  <a:schemeClr val="lt2"/>
                </a:solidFill>
              </a:defRPr>
            </a:lvl4pPr>
            <a:lvl5pPr lvl="4">
              <a:buNone/>
              <a:defRPr sz="1300">
                <a:solidFill>
                  <a:schemeClr val="lt2"/>
                </a:solidFill>
              </a:defRPr>
            </a:lvl5pPr>
            <a:lvl6pPr lvl="5">
              <a:buNone/>
              <a:defRPr sz="1300">
                <a:solidFill>
                  <a:schemeClr val="lt2"/>
                </a:solidFill>
              </a:defRPr>
            </a:lvl6pPr>
            <a:lvl7pPr lvl="6">
              <a:buNone/>
              <a:defRPr sz="1300">
                <a:solidFill>
                  <a:schemeClr val="lt2"/>
                </a:solidFill>
              </a:defRPr>
            </a:lvl7pPr>
            <a:lvl8pPr lvl="7">
              <a:buNone/>
              <a:defRPr sz="1300">
                <a:solidFill>
                  <a:schemeClr val="lt2"/>
                </a:solidFill>
              </a:defRPr>
            </a:lvl8pPr>
            <a:lvl9pPr lvl="8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ctrTitle"/>
          </p:nvPr>
        </p:nvSpPr>
        <p:spPr>
          <a:xfrm>
            <a:off x="461963" y="1509591"/>
            <a:ext cx="77724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b="1" sz="4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subTitle"/>
          </p:nvPr>
        </p:nvSpPr>
        <p:spPr>
          <a:xfrm>
            <a:off x="461964" y="1208849"/>
            <a:ext cx="4257600" cy="27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b="1"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65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75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75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75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4"/>
          <p:cNvSpPr txBox="1"/>
          <p:nvPr>
            <p:ph idx="2" type="body"/>
          </p:nvPr>
        </p:nvSpPr>
        <p:spPr>
          <a:xfrm>
            <a:off x="461964" y="2832497"/>
            <a:ext cx="67092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3"/>
              <a:buNone/>
              <a:defRPr sz="1875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#3" showMasterSp="0">
  <p:cSld name="Title slide #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/>
          <p:nvPr>
            <p:ph idx="2" type="pic"/>
          </p:nvPr>
        </p:nvSpPr>
        <p:spPr>
          <a:xfrm>
            <a:off x="0" y="0"/>
            <a:ext cx="91440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5"/>
          <p:cNvSpPr txBox="1"/>
          <p:nvPr>
            <p:ph type="ctrTitle"/>
          </p:nvPr>
        </p:nvSpPr>
        <p:spPr>
          <a:xfrm>
            <a:off x="509452" y="2964979"/>
            <a:ext cx="85179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203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633736" y="3618696"/>
            <a:ext cx="2961000" cy="28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400"/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4" showMasterSp="0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623888" y="3540869"/>
            <a:ext cx="7886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28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ASU_Horiz_RGB_Digital_MaroonGold.png" id="110" name="Google Shape;11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5069" y="187047"/>
            <a:ext cx="3844969" cy="10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2"/>
                </a:solidFill>
              </a:defRPr>
            </a:lvl1pPr>
            <a:lvl2pPr lvl="1">
              <a:buNone/>
              <a:defRPr sz="1300">
                <a:solidFill>
                  <a:schemeClr val="dk2"/>
                </a:solidFill>
              </a:defRPr>
            </a:lvl2pPr>
            <a:lvl3pPr lvl="2">
              <a:buNone/>
              <a:defRPr sz="1300">
                <a:solidFill>
                  <a:schemeClr val="dk2"/>
                </a:solidFill>
              </a:defRPr>
            </a:lvl3pPr>
            <a:lvl4pPr lvl="3">
              <a:buNone/>
              <a:defRPr sz="1300">
                <a:solidFill>
                  <a:schemeClr val="dk2"/>
                </a:solidFill>
              </a:defRPr>
            </a:lvl4pPr>
            <a:lvl5pPr lvl="4">
              <a:buNone/>
              <a:defRPr sz="1300">
                <a:solidFill>
                  <a:schemeClr val="dk2"/>
                </a:solidFill>
              </a:defRPr>
            </a:lvl5pPr>
            <a:lvl6pPr lvl="5">
              <a:buNone/>
              <a:defRPr sz="1300">
                <a:solidFill>
                  <a:schemeClr val="dk2"/>
                </a:solidFill>
              </a:defRPr>
            </a:lvl6pPr>
            <a:lvl7pPr lvl="6">
              <a:buNone/>
              <a:defRPr sz="1300">
                <a:solidFill>
                  <a:schemeClr val="dk2"/>
                </a:solidFill>
              </a:defRPr>
            </a:lvl7pPr>
            <a:lvl8pPr lvl="7">
              <a:buNone/>
              <a:defRPr sz="1300">
                <a:solidFill>
                  <a:schemeClr val="dk2"/>
                </a:solidFill>
              </a:defRPr>
            </a:lvl8pPr>
            <a:lvl9pPr lvl="8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#1" showMasterSp="0">
  <p:cSld name="Agenda #1">
    <p:bg>
      <p:bgPr>
        <a:solidFill>
          <a:schemeClr val="dk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160987" y="0"/>
            <a:ext cx="3490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7"/>
          <p:cNvSpPr txBox="1"/>
          <p:nvPr/>
        </p:nvSpPr>
        <p:spPr>
          <a:xfrm>
            <a:off x="3664989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Arial"/>
              <a:buNone/>
            </a:pPr>
            <a:r>
              <a:rPr b="0" i="0" lang="en" sz="2249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4772025" y="0"/>
            <a:ext cx="3657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1800"/>
            </a:lvl2pPr>
            <a:lvl3pPr indent="-2286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lt2"/>
                </a:solidFill>
              </a:defRPr>
            </a:lvl1pPr>
            <a:lvl2pPr lvl="1">
              <a:buNone/>
              <a:defRPr sz="1300">
                <a:solidFill>
                  <a:schemeClr val="lt2"/>
                </a:solidFill>
              </a:defRPr>
            </a:lvl2pPr>
            <a:lvl3pPr lvl="2">
              <a:buNone/>
              <a:defRPr sz="1300">
                <a:solidFill>
                  <a:schemeClr val="lt2"/>
                </a:solidFill>
              </a:defRPr>
            </a:lvl3pPr>
            <a:lvl4pPr lvl="3">
              <a:buNone/>
              <a:defRPr sz="1300">
                <a:solidFill>
                  <a:schemeClr val="lt2"/>
                </a:solidFill>
              </a:defRPr>
            </a:lvl4pPr>
            <a:lvl5pPr lvl="4">
              <a:buNone/>
              <a:defRPr sz="1300">
                <a:solidFill>
                  <a:schemeClr val="lt2"/>
                </a:solidFill>
              </a:defRPr>
            </a:lvl5pPr>
            <a:lvl6pPr lvl="5">
              <a:buNone/>
              <a:defRPr sz="1300">
                <a:solidFill>
                  <a:schemeClr val="lt2"/>
                </a:solidFill>
              </a:defRPr>
            </a:lvl6pPr>
            <a:lvl7pPr lvl="6">
              <a:buNone/>
              <a:defRPr sz="1300">
                <a:solidFill>
                  <a:schemeClr val="lt2"/>
                </a:solidFill>
              </a:defRPr>
            </a:lvl7pPr>
            <a:lvl8pPr lvl="7">
              <a:buNone/>
              <a:defRPr sz="1300">
                <a:solidFill>
                  <a:schemeClr val="lt2"/>
                </a:solidFill>
              </a:defRPr>
            </a:lvl8pPr>
            <a:lvl9pPr lvl="8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#2" showMasterSp="0">
  <p:cSld name="Agenda #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160987" y="0"/>
            <a:ext cx="3490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/>
        </p:nvSpPr>
        <p:spPr>
          <a:xfrm>
            <a:off x="3664989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Arial"/>
              <a:buNone/>
            </a:pPr>
            <a:r>
              <a:rPr b="0" i="0" lang="en" sz="2249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4772025" y="0"/>
            <a:ext cx="3657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1800"/>
            </a:lvl2pPr>
            <a:lvl3pPr indent="-2286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or bold statement (maroon)" showMasterSp="0">
  <p:cSld name="Break or bold statement (maroon)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457200" y="0"/>
            <a:ext cx="7762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Arial"/>
              <a:buNone/>
              <a:defRPr sz="6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or bold statement (gold)" showMasterSp="0">
  <p:cSld name="Break or bold statement (gold)">
    <p:bg>
      <p:bgPr>
        <a:solidFill>
          <a:schemeClr val="accen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type="title"/>
          </p:nvPr>
        </p:nvSpPr>
        <p:spPr>
          <a:xfrm>
            <a:off x="457200" y="0"/>
            <a:ext cx="7762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bar (maroon)" showMasterSp="0">
  <p:cSld name="Break bar (maroon)">
    <p:bg>
      <p:bgPr>
        <a:solidFill>
          <a:schemeClr val="l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/>
          <p:nvPr/>
        </p:nvSpPr>
        <p:spPr>
          <a:xfrm>
            <a:off x="0" y="1314450"/>
            <a:ext cx="9144000" cy="15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1"/>
          <p:cNvSpPr txBox="1"/>
          <p:nvPr>
            <p:ph type="title"/>
          </p:nvPr>
        </p:nvSpPr>
        <p:spPr>
          <a:xfrm>
            <a:off x="457200" y="1314450"/>
            <a:ext cx="7762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bar (gold)" showMasterSp="0">
  <p:cSld name="Break bar (gold)">
    <p:bg>
      <p:bgPr>
        <a:solidFill>
          <a:schemeClr val="l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/>
          <p:nvPr/>
        </p:nvSpPr>
        <p:spPr>
          <a:xfrm>
            <a:off x="0" y="1314450"/>
            <a:ext cx="9144000" cy="15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>
            <p:ph type="title"/>
          </p:nvPr>
        </p:nvSpPr>
        <p:spPr>
          <a:xfrm>
            <a:off x="457200" y="1314450"/>
            <a:ext cx="7762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 content" type="obj">
  <p:cSld name="OB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"/>
          <p:cNvSpPr txBox="1"/>
          <p:nvPr>
            <p:ph type="title"/>
          </p:nvPr>
        </p:nvSpPr>
        <p:spPr>
          <a:xfrm>
            <a:off x="628651" y="410034"/>
            <a:ext cx="66963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3"/>
          <p:cNvSpPr txBox="1"/>
          <p:nvPr>
            <p:ph idx="1" type="body"/>
          </p:nvPr>
        </p:nvSpPr>
        <p:spPr>
          <a:xfrm>
            <a:off x="628650" y="914400"/>
            <a:ext cx="78867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33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with image and gold box" showMasterSp="0">
  <p:cSld name="Break with image and gold box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34"/>
          <p:cNvSpPr txBox="1"/>
          <p:nvPr>
            <p:ph type="title"/>
          </p:nvPr>
        </p:nvSpPr>
        <p:spPr>
          <a:xfrm>
            <a:off x="628650" y="3970357"/>
            <a:ext cx="7396800" cy="45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50/50">
  <p:cSld name="Title and 50/50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1" type="body"/>
          </p:nvPr>
        </p:nvSpPr>
        <p:spPr>
          <a:xfrm>
            <a:off x="628650" y="914401"/>
            <a:ext cx="3886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35"/>
          <p:cNvSpPr txBox="1"/>
          <p:nvPr>
            <p:ph idx="2" type="body"/>
          </p:nvPr>
        </p:nvSpPr>
        <p:spPr>
          <a:xfrm>
            <a:off x="4629150" y="914401"/>
            <a:ext cx="3886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35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5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mparison">
  <p:cSld name="Title and comparis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6"/>
          <p:cNvSpPr txBox="1"/>
          <p:nvPr>
            <p:ph type="title"/>
          </p:nvPr>
        </p:nvSpPr>
        <p:spPr>
          <a:xfrm>
            <a:off x="629841" y="406646"/>
            <a:ext cx="67047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6"/>
          <p:cNvSpPr txBox="1"/>
          <p:nvPr>
            <p:ph idx="1" type="body"/>
          </p:nvPr>
        </p:nvSpPr>
        <p:spPr>
          <a:xfrm>
            <a:off x="629842" y="924128"/>
            <a:ext cx="38682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4" name="Google Shape;154;p36"/>
          <p:cNvSpPr txBox="1"/>
          <p:nvPr>
            <p:ph idx="2" type="body"/>
          </p:nvPr>
        </p:nvSpPr>
        <p:spPr>
          <a:xfrm>
            <a:off x="629842" y="1257858"/>
            <a:ext cx="3868200" cy="3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36"/>
          <p:cNvSpPr txBox="1"/>
          <p:nvPr>
            <p:ph idx="3" type="body"/>
          </p:nvPr>
        </p:nvSpPr>
        <p:spPr>
          <a:xfrm>
            <a:off x="4629151" y="924128"/>
            <a:ext cx="38874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6" name="Google Shape;156;p36"/>
          <p:cNvSpPr txBox="1"/>
          <p:nvPr>
            <p:ph idx="4" type="body"/>
          </p:nvPr>
        </p:nvSpPr>
        <p:spPr>
          <a:xfrm>
            <a:off x="4629151" y="1257858"/>
            <a:ext cx="3887400" cy="3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36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6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3 Column on right ">
  <p:cSld name="1/3 Column on right 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7"/>
          <p:cNvSpPr txBox="1"/>
          <p:nvPr>
            <p:ph idx="1" type="body"/>
          </p:nvPr>
        </p:nvSpPr>
        <p:spPr>
          <a:xfrm>
            <a:off x="628650" y="914401"/>
            <a:ext cx="5047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37"/>
          <p:cNvSpPr txBox="1"/>
          <p:nvPr>
            <p:ph idx="2" type="body"/>
          </p:nvPr>
        </p:nvSpPr>
        <p:spPr>
          <a:xfrm>
            <a:off x="5971566" y="914401"/>
            <a:ext cx="25146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37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7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3 Column on left">
  <p:cSld name="1/3 Column on lef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8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8"/>
          <p:cNvSpPr txBox="1"/>
          <p:nvPr>
            <p:ph idx="1" type="body"/>
          </p:nvPr>
        </p:nvSpPr>
        <p:spPr>
          <a:xfrm>
            <a:off x="3468102" y="914401"/>
            <a:ext cx="5047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38"/>
          <p:cNvSpPr txBox="1"/>
          <p:nvPr>
            <p:ph idx="2" type="body"/>
          </p:nvPr>
        </p:nvSpPr>
        <p:spPr>
          <a:xfrm>
            <a:off x="637674" y="914401"/>
            <a:ext cx="25146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38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8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with Image on Right">
  <p:cSld name="List with Image on Righ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9"/>
          <p:cNvSpPr txBox="1"/>
          <p:nvPr>
            <p:ph type="title"/>
          </p:nvPr>
        </p:nvSpPr>
        <p:spPr>
          <a:xfrm>
            <a:off x="748967" y="438150"/>
            <a:ext cx="3452700" cy="37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 b="1" sz="255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9"/>
          <p:cNvSpPr txBox="1"/>
          <p:nvPr>
            <p:ph idx="1" type="body"/>
          </p:nvPr>
        </p:nvSpPr>
        <p:spPr>
          <a:xfrm>
            <a:off x="748967" y="1028700"/>
            <a:ext cx="34527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 sz="1500"/>
            </a:lvl1pPr>
            <a:lvl2pPr indent="-348615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90"/>
              <a:buChar char="•"/>
              <a:defRPr sz="1350"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39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with Image on Left">
  <p:cSld name="List with Image on Lef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0"/>
          <p:cNvSpPr txBox="1"/>
          <p:nvPr>
            <p:ph type="title"/>
          </p:nvPr>
        </p:nvSpPr>
        <p:spPr>
          <a:xfrm>
            <a:off x="4929810" y="438150"/>
            <a:ext cx="3480300" cy="37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 b="1" sz="255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0"/>
          <p:cNvSpPr txBox="1"/>
          <p:nvPr>
            <p:ph idx="1" type="body"/>
          </p:nvPr>
        </p:nvSpPr>
        <p:spPr>
          <a:xfrm>
            <a:off x="4929829" y="1028702"/>
            <a:ext cx="34803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 sz="1500"/>
            </a:lvl1pPr>
            <a:lvl2pPr indent="-348615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90"/>
              <a:buChar char="•"/>
              <a:defRPr sz="1350"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40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content (black-gold title)">
  <p:cSld name="Title and one column content (black-gold title)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/>
          <p:nvPr>
            <p:ph idx="1" type="body"/>
          </p:nvPr>
        </p:nvSpPr>
        <p:spPr>
          <a:xfrm>
            <a:off x="2519266" y="914400"/>
            <a:ext cx="57942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756" lvl="0" marL="4572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Char char="•"/>
              <a:defRPr sz="1125"/>
            </a:lvl1pPr>
            <a:lvl2pPr indent="-328612" lvl="1" marL="9144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125"/>
            </a:lvl2pPr>
            <a:lvl3pPr indent="-300037" lvl="2" marL="13716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3pPr>
            <a:lvl4pPr indent="-300037" lvl="3" marL="18288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4pPr>
            <a:lvl5pPr indent="-300037" lvl="4" marL="22860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41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1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41"/>
          <p:cNvSpPr txBox="1"/>
          <p:nvPr>
            <p:ph idx="2" type="body"/>
          </p:nvPr>
        </p:nvSpPr>
        <p:spPr>
          <a:xfrm>
            <a:off x="2519264" y="409575"/>
            <a:ext cx="5609700" cy="3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400"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41"/>
          <p:cNvSpPr/>
          <p:nvPr/>
        </p:nvSpPr>
        <p:spPr>
          <a:xfrm>
            <a:off x="0" y="0"/>
            <a:ext cx="2289900" cy="515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1"/>
          <p:cNvSpPr/>
          <p:nvPr/>
        </p:nvSpPr>
        <p:spPr>
          <a:xfrm>
            <a:off x="-1" y="128096"/>
            <a:ext cx="2289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Continuing and</a:t>
            </a:r>
            <a:endParaRPr/>
          </a:p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Professional Education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 content (black-gold title)">
  <p:cSld name="Title and two column content (black-gold title)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/>
          <p:nvPr>
            <p:ph idx="1" type="body"/>
          </p:nvPr>
        </p:nvSpPr>
        <p:spPr>
          <a:xfrm>
            <a:off x="2519267" y="914400"/>
            <a:ext cx="57951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756" lvl="0" marL="4572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88"/>
              <a:buChar char="•"/>
              <a:defRPr sz="1125"/>
            </a:lvl1pPr>
            <a:lvl2pPr indent="-328612" lvl="1" marL="9144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125"/>
            </a:lvl2pPr>
            <a:lvl3pPr indent="-300037" lvl="2" marL="13716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3pPr>
            <a:lvl4pPr indent="-300037" lvl="3" marL="18288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4pPr>
            <a:lvl5pPr indent="-300037" lvl="4" marL="22860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42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2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42"/>
          <p:cNvSpPr txBox="1"/>
          <p:nvPr>
            <p:ph idx="2" type="body"/>
          </p:nvPr>
        </p:nvSpPr>
        <p:spPr>
          <a:xfrm>
            <a:off x="2519266" y="409575"/>
            <a:ext cx="5609700" cy="3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400"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42"/>
          <p:cNvSpPr/>
          <p:nvPr/>
        </p:nvSpPr>
        <p:spPr>
          <a:xfrm>
            <a:off x="0" y="0"/>
            <a:ext cx="2289900" cy="515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2"/>
          <p:cNvSpPr/>
          <p:nvPr/>
        </p:nvSpPr>
        <p:spPr>
          <a:xfrm>
            <a:off x="-1" y="128096"/>
            <a:ext cx="2289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Continuing and</a:t>
            </a:r>
            <a:endParaRPr/>
          </a:p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Professional Education</a:t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10 photos">
  <p:cSld name="Title and 10 photos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idx="1" type="body"/>
          </p:nvPr>
        </p:nvSpPr>
        <p:spPr>
          <a:xfrm>
            <a:off x="22514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43"/>
          <p:cNvSpPr txBox="1"/>
          <p:nvPr>
            <p:ph idx="2" type="body"/>
          </p:nvPr>
        </p:nvSpPr>
        <p:spPr>
          <a:xfrm>
            <a:off x="54518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43"/>
          <p:cNvSpPr txBox="1"/>
          <p:nvPr>
            <p:ph idx="3" type="body"/>
          </p:nvPr>
        </p:nvSpPr>
        <p:spPr>
          <a:xfrm>
            <a:off x="6512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43"/>
          <p:cNvSpPr txBox="1"/>
          <p:nvPr>
            <p:ph idx="4" type="body"/>
          </p:nvPr>
        </p:nvSpPr>
        <p:spPr>
          <a:xfrm>
            <a:off x="38516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43"/>
          <p:cNvSpPr txBox="1"/>
          <p:nvPr>
            <p:ph idx="5" type="body"/>
          </p:nvPr>
        </p:nvSpPr>
        <p:spPr>
          <a:xfrm>
            <a:off x="7043873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43"/>
          <p:cNvSpPr txBox="1"/>
          <p:nvPr>
            <p:ph idx="6" type="body"/>
          </p:nvPr>
        </p:nvSpPr>
        <p:spPr>
          <a:xfrm>
            <a:off x="22514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43"/>
          <p:cNvSpPr txBox="1"/>
          <p:nvPr>
            <p:ph idx="7" type="body"/>
          </p:nvPr>
        </p:nvSpPr>
        <p:spPr>
          <a:xfrm>
            <a:off x="54518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43"/>
          <p:cNvSpPr txBox="1"/>
          <p:nvPr>
            <p:ph type="title"/>
          </p:nvPr>
        </p:nvSpPr>
        <p:spPr>
          <a:xfrm>
            <a:off x="747395" y="438150"/>
            <a:ext cx="6995100" cy="37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3"/>
          <p:cNvSpPr/>
          <p:nvPr>
            <p:ph idx="8" type="pic"/>
          </p:nvPr>
        </p:nvSpPr>
        <p:spPr>
          <a:xfrm>
            <a:off x="747395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43"/>
          <p:cNvSpPr/>
          <p:nvPr>
            <p:ph idx="9" type="pic"/>
          </p:nvPr>
        </p:nvSpPr>
        <p:spPr>
          <a:xfrm>
            <a:off x="2344616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43"/>
          <p:cNvSpPr/>
          <p:nvPr>
            <p:ph idx="13" type="pic"/>
          </p:nvPr>
        </p:nvSpPr>
        <p:spPr>
          <a:xfrm>
            <a:off x="3941837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43"/>
          <p:cNvSpPr/>
          <p:nvPr>
            <p:ph idx="14" type="pic"/>
          </p:nvPr>
        </p:nvSpPr>
        <p:spPr>
          <a:xfrm>
            <a:off x="5539058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43"/>
          <p:cNvSpPr/>
          <p:nvPr>
            <p:ph idx="15" type="pic"/>
          </p:nvPr>
        </p:nvSpPr>
        <p:spPr>
          <a:xfrm>
            <a:off x="7136279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43"/>
          <p:cNvSpPr/>
          <p:nvPr>
            <p:ph idx="16" type="pic"/>
          </p:nvPr>
        </p:nvSpPr>
        <p:spPr>
          <a:xfrm>
            <a:off x="747395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43"/>
          <p:cNvSpPr/>
          <p:nvPr>
            <p:ph idx="17" type="pic"/>
          </p:nvPr>
        </p:nvSpPr>
        <p:spPr>
          <a:xfrm>
            <a:off x="2344616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43"/>
          <p:cNvSpPr/>
          <p:nvPr>
            <p:ph idx="18" type="pic"/>
          </p:nvPr>
        </p:nvSpPr>
        <p:spPr>
          <a:xfrm>
            <a:off x="3941837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43"/>
          <p:cNvSpPr/>
          <p:nvPr>
            <p:ph idx="19" type="pic"/>
          </p:nvPr>
        </p:nvSpPr>
        <p:spPr>
          <a:xfrm>
            <a:off x="5539058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43"/>
          <p:cNvSpPr/>
          <p:nvPr>
            <p:ph idx="20" type="pic"/>
          </p:nvPr>
        </p:nvSpPr>
        <p:spPr>
          <a:xfrm>
            <a:off x="7136279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p43"/>
          <p:cNvSpPr txBox="1"/>
          <p:nvPr>
            <p:ph idx="21" type="body"/>
          </p:nvPr>
        </p:nvSpPr>
        <p:spPr>
          <a:xfrm>
            <a:off x="6512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43"/>
          <p:cNvSpPr txBox="1"/>
          <p:nvPr>
            <p:ph idx="22" type="body"/>
          </p:nvPr>
        </p:nvSpPr>
        <p:spPr>
          <a:xfrm>
            <a:off x="38516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23" type="body"/>
          </p:nvPr>
        </p:nvSpPr>
        <p:spPr>
          <a:xfrm>
            <a:off x="7043873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 (Vertical split)">
  <p:cSld name="Title and two content (Vertical split)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4"/>
          <p:cNvSpPr txBox="1"/>
          <p:nvPr>
            <p:ph type="title"/>
          </p:nvPr>
        </p:nvSpPr>
        <p:spPr>
          <a:xfrm>
            <a:off x="628651" y="740570"/>
            <a:ext cx="35784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4"/>
          <p:cNvSpPr txBox="1"/>
          <p:nvPr>
            <p:ph idx="1" type="body"/>
          </p:nvPr>
        </p:nvSpPr>
        <p:spPr>
          <a:xfrm>
            <a:off x="4834647" y="740570"/>
            <a:ext cx="36819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600"/>
            </a:lvl1pPr>
            <a:lvl2pPr indent="-37084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  <a:defRPr sz="1600"/>
            </a:lvl2pPr>
            <a:lvl3pPr indent="-3048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29845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32385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22" name="Google Shape;222;p44"/>
          <p:cNvSpPr txBox="1"/>
          <p:nvPr>
            <p:ph idx="2" type="body"/>
          </p:nvPr>
        </p:nvSpPr>
        <p:spPr>
          <a:xfrm>
            <a:off x="629840" y="1767264"/>
            <a:ext cx="3577200" cy="26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05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23" name="Google Shape;223;p44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4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(Horiz. split)" type="titleOnly">
  <p:cSld name="TITLE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5"/>
          <p:cNvSpPr/>
          <p:nvPr/>
        </p:nvSpPr>
        <p:spPr>
          <a:xfrm>
            <a:off x="0" y="1663431"/>
            <a:ext cx="9144000" cy="34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5"/>
          <p:cNvSpPr txBox="1"/>
          <p:nvPr>
            <p:ph type="title"/>
          </p:nvPr>
        </p:nvSpPr>
        <p:spPr>
          <a:xfrm>
            <a:off x="628650" y="1"/>
            <a:ext cx="85152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45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1/3 [gold] Column on Left">
  <p:cSld name="2_1/3 [gold] Column on Lef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6"/>
          <p:cNvSpPr/>
          <p:nvPr/>
        </p:nvSpPr>
        <p:spPr>
          <a:xfrm>
            <a:off x="0" y="0"/>
            <a:ext cx="2957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6"/>
          <p:cNvSpPr txBox="1"/>
          <p:nvPr>
            <p:ph type="title"/>
          </p:nvPr>
        </p:nvSpPr>
        <p:spPr>
          <a:xfrm>
            <a:off x="316205" y="438150"/>
            <a:ext cx="24057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6"/>
          <p:cNvSpPr txBox="1"/>
          <p:nvPr>
            <p:ph idx="1" type="body"/>
          </p:nvPr>
        </p:nvSpPr>
        <p:spPr>
          <a:xfrm>
            <a:off x="316205" y="1964531"/>
            <a:ext cx="24057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05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234" name="Google Shape;234;p46"/>
          <p:cNvSpPr txBox="1"/>
          <p:nvPr>
            <p:ph idx="2" type="body"/>
          </p:nvPr>
        </p:nvSpPr>
        <p:spPr>
          <a:xfrm>
            <a:off x="3186112" y="438150"/>
            <a:ext cx="5223900" cy="4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1pPr>
            <a:lvl2pPr indent="-321944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050"/>
            </a:lvl2pPr>
            <a:lvl3pPr indent="-2857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3 [white] Column on Left" showMasterSp="0">
  <p:cSld name="1/3 [white] Column on Lef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/>
          <p:nvPr/>
        </p:nvSpPr>
        <p:spPr>
          <a:xfrm flipH="1">
            <a:off x="2957400" y="0"/>
            <a:ext cx="6186600" cy="5143500"/>
          </a:xfrm>
          <a:prstGeom prst="rect">
            <a:avLst/>
          </a:prstGeom>
          <a:solidFill>
            <a:srgbClr val="DDE0E3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7"/>
          <p:cNvSpPr/>
          <p:nvPr/>
        </p:nvSpPr>
        <p:spPr>
          <a:xfrm flipH="1">
            <a:off x="2957400" y="0"/>
            <a:ext cx="6186600" cy="5143500"/>
          </a:xfrm>
          <a:prstGeom prst="rect">
            <a:avLst/>
          </a:prstGeom>
          <a:solidFill>
            <a:srgbClr val="DDE0E3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7"/>
          <p:cNvSpPr txBox="1"/>
          <p:nvPr>
            <p:ph type="title"/>
          </p:nvPr>
        </p:nvSpPr>
        <p:spPr>
          <a:xfrm>
            <a:off x="316205" y="438150"/>
            <a:ext cx="24057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47"/>
          <p:cNvSpPr txBox="1"/>
          <p:nvPr>
            <p:ph idx="1" type="body"/>
          </p:nvPr>
        </p:nvSpPr>
        <p:spPr>
          <a:xfrm>
            <a:off x="316205" y="1964530"/>
            <a:ext cx="24057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241" name="Google Shape;241;p47"/>
          <p:cNvSpPr txBox="1"/>
          <p:nvPr>
            <p:ph idx="2" type="body"/>
          </p:nvPr>
        </p:nvSpPr>
        <p:spPr>
          <a:xfrm>
            <a:off x="3186113" y="438150"/>
            <a:ext cx="5223900" cy="4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1pPr>
            <a:lvl2pPr indent="-321944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050"/>
            </a:lvl2pPr>
            <a:lvl3pPr indent="-2857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242" name="Google Shape;242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Left and Content-Right">
  <p:cSld name="Title-Left and Content-Righ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/>
          <p:nvPr>
            <p:ph idx="1" type="body"/>
          </p:nvPr>
        </p:nvSpPr>
        <p:spPr>
          <a:xfrm>
            <a:off x="2653642" y="376403"/>
            <a:ext cx="9273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200"/>
              <a:buNone/>
              <a:defRPr sz="88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48"/>
          <p:cNvSpPr txBox="1"/>
          <p:nvPr>
            <p:ph type="title"/>
          </p:nvPr>
        </p:nvSpPr>
        <p:spPr>
          <a:xfrm>
            <a:off x="400928" y="1828801"/>
            <a:ext cx="2995500" cy="27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8"/>
          <p:cNvSpPr txBox="1"/>
          <p:nvPr>
            <p:ph idx="2" type="body"/>
          </p:nvPr>
        </p:nvSpPr>
        <p:spPr>
          <a:xfrm>
            <a:off x="3910014" y="1"/>
            <a:ext cx="4206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5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35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cxnSp>
        <p:nvCxnSpPr>
          <p:cNvPr id="247" name="Google Shape;247;p48"/>
          <p:cNvCxnSpPr/>
          <p:nvPr/>
        </p:nvCxnSpPr>
        <p:spPr>
          <a:xfrm>
            <a:off x="3654127" y="759406"/>
            <a:ext cx="0" cy="3660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8" name="Google Shape;24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-top : title-Left : content right">
  <p:cSld name="Image-top : title-Left : content righ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/>
          <p:nvPr>
            <p:ph type="title"/>
          </p:nvPr>
        </p:nvSpPr>
        <p:spPr>
          <a:xfrm>
            <a:off x="1" y="2575932"/>
            <a:ext cx="3958800" cy="25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9"/>
          <p:cNvSpPr txBox="1"/>
          <p:nvPr>
            <p:ph idx="1" type="body"/>
          </p:nvPr>
        </p:nvSpPr>
        <p:spPr>
          <a:xfrm>
            <a:off x="4362360" y="2575933"/>
            <a:ext cx="4435500" cy="25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18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048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cxnSp>
        <p:nvCxnSpPr>
          <p:cNvPr id="252" name="Google Shape;252;p49"/>
          <p:cNvCxnSpPr/>
          <p:nvPr/>
        </p:nvCxnSpPr>
        <p:spPr>
          <a:xfrm>
            <a:off x="4157842" y="2932772"/>
            <a:ext cx="0" cy="1861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3" name="Google Shape;253;p49"/>
          <p:cNvSpPr/>
          <p:nvPr>
            <p:ph idx="2" type="pic"/>
          </p:nvPr>
        </p:nvSpPr>
        <p:spPr>
          <a:xfrm>
            <a:off x="0" y="0"/>
            <a:ext cx="9144000" cy="25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Left : content right">
  <p:cSld name="Title-Left : content righ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0"/>
          <p:cNvSpPr txBox="1"/>
          <p:nvPr>
            <p:ph type="title"/>
          </p:nvPr>
        </p:nvSpPr>
        <p:spPr>
          <a:xfrm>
            <a:off x="142876" y="0"/>
            <a:ext cx="4257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4743450" y="1"/>
            <a:ext cx="4054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2100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04800" lvl="3" marL="1828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cxnSp>
        <p:nvCxnSpPr>
          <p:cNvPr id="258" name="Google Shape;258;p50"/>
          <p:cNvCxnSpPr/>
          <p:nvPr/>
        </p:nvCxnSpPr>
        <p:spPr>
          <a:xfrm>
            <a:off x="4572000" y="759406"/>
            <a:ext cx="0" cy="3660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9" name="Google Shape;25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: side-by-side" showMasterSp="0">
  <p:cSld name="Title and content : side-by-side">
    <p:bg>
      <p:bgPr>
        <a:solidFill>
          <a:schemeClr val="dk2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1"/>
          <p:cNvSpPr txBox="1"/>
          <p:nvPr>
            <p:ph type="title"/>
          </p:nvPr>
        </p:nvSpPr>
        <p:spPr>
          <a:xfrm>
            <a:off x="1" y="0"/>
            <a:ext cx="442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51"/>
          <p:cNvSpPr txBox="1"/>
          <p:nvPr>
            <p:ph idx="1" type="body"/>
          </p:nvPr>
        </p:nvSpPr>
        <p:spPr>
          <a:xfrm>
            <a:off x="4754564" y="0"/>
            <a:ext cx="4389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Arial"/>
              <a:buNone/>
              <a:defRPr b="0" sz="2700"/>
            </a:lvl1pPr>
            <a:lvl2pPr indent="-388619" lvl="1" marL="914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63" name="Google Shape;263;p51"/>
          <p:cNvCxnSpPr/>
          <p:nvPr/>
        </p:nvCxnSpPr>
        <p:spPr>
          <a:xfrm>
            <a:off x="4572000" y="758536"/>
            <a:ext cx="0" cy="3657600"/>
          </a:xfrm>
          <a:prstGeom prst="straightConnector1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4" name="Google Shape;264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6750" y="4599147"/>
            <a:ext cx="805470" cy="47291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Intro Option 2">
  <p:cSld name="Cover Intro Option 2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type="title"/>
          </p:nvPr>
        </p:nvSpPr>
        <p:spPr>
          <a:xfrm>
            <a:off x="311700" y="1283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8" name="Google Shape;268;p52"/>
          <p:cNvSpPr txBox="1"/>
          <p:nvPr>
            <p:ph idx="1" type="subTitle"/>
          </p:nvPr>
        </p:nvSpPr>
        <p:spPr>
          <a:xfrm>
            <a:off x="360625" y="1005325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9" name="Google Shape;269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type="title"/>
          </p:nvPr>
        </p:nvSpPr>
        <p:spPr>
          <a:xfrm>
            <a:off x="810893" y="131666"/>
            <a:ext cx="75222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i="0" sz="2400">
                <a:solidFill>
                  <a:srgbClr val="2341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53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688"/>
              <a:buNone/>
              <a:defRPr/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SzPts val="1365"/>
              <a:buNone/>
              <a:defRPr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SzPts val="975"/>
              <a:buNone/>
              <a:defRPr/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SzPts val="975"/>
              <a:buNone/>
              <a:defRPr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975"/>
              <a:buNone/>
              <a:defRPr/>
            </a:lvl5pPr>
            <a:lvl6pPr indent="-228600" lvl="5" marL="27432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6pPr>
            <a:lvl7pPr indent="-228600" lvl="6" marL="32004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7pPr>
            <a:lvl8pPr indent="-228600" lvl="7" marL="36576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8pPr>
            <a:lvl9pPr indent="-228600" lvl="8" marL="41148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73" name="Google Shape;273;p5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5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53"/>
          <p:cNvSpPr txBox="1"/>
          <p:nvPr>
            <p:ph idx="12" type="sldNum"/>
          </p:nvPr>
        </p:nvSpPr>
        <p:spPr>
          <a:xfrm>
            <a:off x="6788955" y="4685000"/>
            <a:ext cx="17913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ReUp Education | Proprietary &amp; Confidential</a:t>
            </a:r>
            <a:endParaRPr sz="900">
              <a:solidFill>
                <a:srgbClr val="888888"/>
              </a:solidFill>
            </a:endParaRPr>
          </a:p>
          <a:p>
            <a:pPr indent="0" lvl="0" marL="0" marR="17780" rtl="0" algn="r">
              <a:spcBef>
                <a:spcPts val="375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‹#›</a:t>
            </a:fld>
            <a:endParaRPr sz="900"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Gold chapter break or bold statement gold">
  <p:cSld name="Gold chapter break or bold statement gold">
    <p:bg>
      <p:bgPr>
        <a:solidFill>
          <a:schemeClr val="accen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4"/>
          <p:cNvSpPr txBox="1"/>
          <p:nvPr>
            <p:ph type="title"/>
          </p:nvPr>
        </p:nvSpPr>
        <p:spPr>
          <a:xfrm>
            <a:off x="311700" y="826025"/>
            <a:ext cx="624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descr="ASU_Horiz_RGB_Digital_MaroonGold.png" id="278" name="Google Shape;278;p54"/>
          <p:cNvPicPr preferRelativeResize="0"/>
          <p:nvPr/>
        </p:nvPicPr>
        <p:blipFill rotWithShape="1">
          <a:blip r:embed="rId2">
            <a:alphaModFix/>
          </a:blip>
          <a:srcRect b="0" l="0" r="57818" t="0"/>
          <a:stretch/>
        </p:blipFill>
        <p:spPr>
          <a:xfrm>
            <a:off x="7541375" y="4198900"/>
            <a:ext cx="1244950" cy="8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Headline with text 1">
  <p:cSld name="TITLE_ONLY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5"/>
          <p:cNvSpPr txBox="1"/>
          <p:nvPr>
            <p:ph idx="1" type="body"/>
          </p:nvPr>
        </p:nvSpPr>
        <p:spPr>
          <a:xfrm>
            <a:off x="311699" y="1204825"/>
            <a:ext cx="7820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Google Shape;28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8" name="Google Shape;288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9" name="Google Shape;28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2" name="Google Shape;29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5" name="Google Shape;295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6" name="Google Shape;296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9" name="Google Shape;299;p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0" name="Google Shape;300;p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1" name="Google Shape;301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4" name="Google Shape;30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7" name="Google Shape;307;p6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8" name="Google Shape;308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1" name="Google Shape;31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6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5" name="Google Shape;315;p6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6" name="Google Shape;316;p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7" name="Google Shape;317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20" name="Google Shape;320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3" name="Google Shape;323;p6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4" name="Google Shape;324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9" name="Google Shape;329;p6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30" name="Google Shape;330;p6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31" name="Google Shape;331;p6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32" name="Google Shape;332;p6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5" name="Google Shape;335;p6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36" name="Google Shape;336;p6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37" name="Google Shape;337;p6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38" name="Google Shape;338;p6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39" name="Google Shape;339;p6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Blank">
  <p:cSld name="CUSTOM_7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Agenda White with 2 columns">
  <p:cSld name="CUSTOM_3_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1"/>
          <p:cNvSpPr txBox="1"/>
          <p:nvPr>
            <p:ph type="title"/>
          </p:nvPr>
        </p:nvSpPr>
        <p:spPr>
          <a:xfrm>
            <a:off x="673025" y="2285400"/>
            <a:ext cx="292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highlight>
                  <a:schemeClr val="accent1"/>
                </a:highlight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71"/>
          <p:cNvSpPr txBox="1"/>
          <p:nvPr>
            <p:ph idx="1" type="body"/>
          </p:nvPr>
        </p:nvSpPr>
        <p:spPr>
          <a:xfrm>
            <a:off x="4168625" y="472450"/>
            <a:ext cx="4340100" cy="41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44" name="Google Shape;344;p71"/>
          <p:cNvCxnSpPr/>
          <p:nvPr/>
        </p:nvCxnSpPr>
        <p:spPr>
          <a:xfrm>
            <a:off x="3891200" y="1884300"/>
            <a:ext cx="0" cy="1380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Chapter break agenda black with bracket">
  <p:cSld name="Custom Layout 1 1_1">
    <p:bg>
      <p:bgPr>
        <a:solidFill>
          <a:srgbClr val="00000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2"/>
          <p:cNvSpPr txBox="1"/>
          <p:nvPr>
            <p:ph type="title"/>
          </p:nvPr>
        </p:nvSpPr>
        <p:spPr>
          <a:xfrm>
            <a:off x="464100" y="2045225"/>
            <a:ext cx="278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7" name="Google Shape;347;p72"/>
          <p:cNvSpPr txBox="1"/>
          <p:nvPr/>
        </p:nvSpPr>
        <p:spPr>
          <a:xfrm>
            <a:off x="3664990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0"/>
              <a:buFont typeface="Arial"/>
              <a:buNone/>
            </a:pPr>
            <a:r>
              <a:rPr b="0" i="0" lang="en" sz="22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72"/>
          <p:cNvSpPr txBox="1"/>
          <p:nvPr>
            <p:ph idx="1" type="subTitle"/>
          </p:nvPr>
        </p:nvSpPr>
        <p:spPr>
          <a:xfrm>
            <a:off x="4898000" y="508875"/>
            <a:ext cx="3737100" cy="41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highlight>
                  <a:schemeClr val="lt1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Gold chapter break or bold statement gold">
  <p:cSld name="Gold chapter break or bold statement gold">
    <p:bg>
      <p:bgPr>
        <a:solidFill>
          <a:schemeClr val="accent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3"/>
          <p:cNvSpPr txBox="1"/>
          <p:nvPr>
            <p:ph type="title"/>
          </p:nvPr>
        </p:nvSpPr>
        <p:spPr>
          <a:xfrm>
            <a:off x="311700" y="826025"/>
            <a:ext cx="624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descr="ASU_Horiz_RGB_Digital_MaroonGold.png" id="351" name="Google Shape;351;p73"/>
          <p:cNvPicPr preferRelativeResize="0"/>
          <p:nvPr/>
        </p:nvPicPr>
        <p:blipFill rotWithShape="1">
          <a:blip r:embed="rId2">
            <a:alphaModFix/>
          </a:blip>
          <a:srcRect b="0" l="0" r="57818" t="0"/>
          <a:stretch/>
        </p:blipFill>
        <p:spPr>
          <a:xfrm>
            <a:off x="7541375" y="4198900"/>
            <a:ext cx="1244950" cy="8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Headline with text 1">
  <p:cSld name="TITLE_ONLY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4"/>
          <p:cNvSpPr txBox="1"/>
          <p:nvPr>
            <p:ph idx="1" type="body"/>
          </p:nvPr>
        </p:nvSpPr>
        <p:spPr>
          <a:xfrm>
            <a:off x="311699" y="1204825"/>
            <a:ext cx="7820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4" name="Google Shape;354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itle plus white horizontal block  and gold heading">
  <p:cSld name="CUSTOM_2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5"/>
          <p:cNvSpPr/>
          <p:nvPr/>
        </p:nvSpPr>
        <p:spPr>
          <a:xfrm>
            <a:off x="-9600" y="-40250"/>
            <a:ext cx="9163200" cy="180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0" name="Google Shape;360;p76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61" name="Google Shape;361;p76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62" name="Google Shape;362;p7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63" name="Google Shape;363;p7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64" name="Google Shape;364;p7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65" name="Google Shape;365;p7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66" name="Google Shape;366;p7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ext with small vertical photo to the right">
  <p:cSld name="CUSTOM_5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7"/>
          <p:cNvSpPr/>
          <p:nvPr/>
        </p:nvSpPr>
        <p:spPr>
          <a:xfrm>
            <a:off x="5387925" y="-12950"/>
            <a:ext cx="3756000" cy="51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a photo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77"/>
          <p:cNvSpPr txBox="1"/>
          <p:nvPr>
            <p:ph idx="1" type="body"/>
          </p:nvPr>
        </p:nvSpPr>
        <p:spPr>
          <a:xfrm>
            <a:off x="311700" y="1475625"/>
            <a:ext cx="4622400" cy="28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77"/>
          <p:cNvSpPr txBox="1"/>
          <p:nvPr>
            <p:ph type="title"/>
          </p:nvPr>
        </p:nvSpPr>
        <p:spPr>
          <a:xfrm>
            <a:off x="311700" y="445025"/>
            <a:ext cx="466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itle plus white horizontal block and black heading">
  <p:cSld name="CUSTOM_2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8"/>
          <p:cNvSpPr/>
          <p:nvPr/>
        </p:nvSpPr>
        <p:spPr>
          <a:xfrm>
            <a:off x="-9600" y="-40250"/>
            <a:ext cx="9163200" cy="180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wo Column Format Gold Right">
  <p:cSld name="Section title and description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9"/>
          <p:cNvSpPr/>
          <p:nvPr/>
        </p:nvSpPr>
        <p:spPr>
          <a:xfrm>
            <a:off x="4572000" y="-134650"/>
            <a:ext cx="4572000" cy="527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79"/>
          <p:cNvSpPr txBox="1"/>
          <p:nvPr>
            <p:ph idx="1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7" name="Google Shape;377;p79"/>
          <p:cNvSpPr txBox="1"/>
          <p:nvPr>
            <p:ph type="title"/>
          </p:nvPr>
        </p:nvSpPr>
        <p:spPr>
          <a:xfrm>
            <a:off x="311700" y="445025"/>
            <a:ext cx="383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39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4.xml"/><Relationship Id="rId27" Type="http://schemas.openxmlformats.org/officeDocument/2006/relationships/slideLayout" Target="../slideLayouts/slideLayout43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45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31" Type="http://schemas.openxmlformats.org/officeDocument/2006/relationships/slideLayout" Target="../slideLayouts/slideLayout47.xml"/><Relationship Id="rId30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29.xml"/><Relationship Id="rId35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31.xml"/><Relationship Id="rId37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30.xml"/><Relationship Id="rId36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4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3.xml"/><Relationship Id="rId22" Type="http://schemas.openxmlformats.org/officeDocument/2006/relationships/slideLayout" Target="../slideLayouts/slideLayout75.xml"/><Relationship Id="rId21" Type="http://schemas.openxmlformats.org/officeDocument/2006/relationships/slideLayout" Target="../slideLayouts/slideLayout74.xml"/><Relationship Id="rId24" Type="http://schemas.openxmlformats.org/officeDocument/2006/relationships/theme" Target="../theme/theme2.xml"/><Relationship Id="rId23" Type="http://schemas.openxmlformats.org/officeDocument/2006/relationships/slideLayout" Target="../slideLayouts/slideLayout76.xml"/><Relationship Id="rId1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8.xml"/><Relationship Id="rId6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0.xml"/><Relationship Id="rId8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628650" y="410034"/>
            <a:ext cx="78867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628650" y="914400"/>
            <a:ext cx="78867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756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Char char="•"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5277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0512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0512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99" r:id="rId36"/>
    <p:sldLayoutId id="2147483700" r:id="rId3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76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4" name="Google Shape;284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5" name="Google Shape;285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racuna1/ser334-public" TargetMode="External"/><Relationship Id="rId4" Type="http://schemas.openxmlformats.org/officeDocument/2006/relationships/image" Target="../media/image18.png"/><Relationship Id="rId5" Type="http://schemas.openxmlformats.org/officeDocument/2006/relationships/hyperlink" Target="https://asu.instructure.com/courses/178344/pages/module-1-start-here-2?module_item_id=12758968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hyperlink" Target="http://bit.ly/ASN2324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racuna1/ser334-publi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PcIcKLhg7zLYLpRJ3dyZ8CMrioy3QcBW/view" TargetMode="External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9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Relationship Id="rId7" Type="http://schemas.openxmlformats.org/officeDocument/2006/relationships/image" Target="../media/image20.png"/><Relationship Id="rId8" Type="http://schemas.openxmlformats.org/officeDocument/2006/relationships/image" Target="../media/image14.png"/><Relationship Id="rId11" Type="http://schemas.openxmlformats.org/officeDocument/2006/relationships/image" Target="../media/image27.jpg"/><Relationship Id="rId10" Type="http://schemas.openxmlformats.org/officeDocument/2006/relationships/image" Target="../media/image29.jpg"/><Relationship Id="rId12" Type="http://schemas.openxmlformats.org/officeDocument/2006/relationships/image" Target="../media/image2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80"/>
          <p:cNvSpPr txBox="1"/>
          <p:nvPr/>
        </p:nvSpPr>
        <p:spPr>
          <a:xfrm>
            <a:off x="710900" y="1332975"/>
            <a:ext cx="7516200" cy="16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SER 334 A Session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C627"/>
                </a:highlight>
              </a:rPr>
              <a:t>SI Session</a:t>
            </a:r>
            <a:endParaRPr b="1" sz="2400"/>
          </a:p>
        </p:txBody>
      </p:sp>
      <p:sp>
        <p:nvSpPr>
          <p:cNvPr id="383" name="Google Shape;383;p80"/>
          <p:cNvSpPr txBox="1"/>
          <p:nvPr/>
        </p:nvSpPr>
        <p:spPr>
          <a:xfrm>
            <a:off x="754475" y="3948050"/>
            <a:ext cx="3438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7:00 pm - 8:00 pm MST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384" name="Google Shape;384;p80"/>
          <p:cNvSpPr txBox="1"/>
          <p:nvPr/>
        </p:nvSpPr>
        <p:spPr>
          <a:xfrm>
            <a:off x="754475" y="3679275"/>
            <a:ext cx="3000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Thursday, January 11th 2024</a:t>
            </a:r>
            <a:endParaRPr b="1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0" name="Google Shape;470;p89"/>
          <p:cNvGraphicFramePr/>
          <p:nvPr/>
        </p:nvGraphicFramePr>
        <p:xfrm>
          <a:off x="5868200" y="128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{14724764-941D-4033-8273-52DE1DE329C7}</a:tableStyleId>
              </a:tblPr>
              <a:tblGrid>
                <a:gridCol w="1146675"/>
                <a:gridCol w="1146675"/>
              </a:tblGrid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71" name="Google Shape;471;p89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334: 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72" name="Google Shape;472;p89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473" name="Google Shape;473;p89"/>
          <p:cNvSpPr txBox="1"/>
          <p:nvPr/>
        </p:nvSpPr>
        <p:spPr>
          <a:xfrm>
            <a:off x="2611650" y="408375"/>
            <a:ext cx="3920700" cy="7554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What is a pointer?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474" name="Google Shape;474;p89"/>
          <p:cNvSpPr txBox="1"/>
          <p:nvPr/>
        </p:nvSpPr>
        <p:spPr>
          <a:xfrm>
            <a:off x="1165125" y="2000325"/>
            <a:ext cx="2368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i</a:t>
            </a:r>
            <a:r>
              <a:rPr lang="en" sz="3025">
                <a:solidFill>
                  <a:schemeClr val="dk1"/>
                </a:solidFill>
              </a:rPr>
              <a:t>nt val = 99;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475" name="Google Shape;475;p89"/>
          <p:cNvSpPr txBox="1"/>
          <p:nvPr/>
        </p:nvSpPr>
        <p:spPr>
          <a:xfrm>
            <a:off x="389025" y="2831200"/>
            <a:ext cx="3920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i</a:t>
            </a:r>
            <a:r>
              <a:rPr lang="en" sz="3025">
                <a:solidFill>
                  <a:schemeClr val="dk1"/>
                </a:solidFill>
              </a:rPr>
              <a:t>nt </a:t>
            </a:r>
            <a:r>
              <a:rPr lang="en" sz="3025">
                <a:solidFill>
                  <a:schemeClr val="dk1"/>
                </a:solidFill>
              </a:rPr>
              <a:t>*ptr = &amp;val;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476" name="Google Shape;476;p89"/>
          <p:cNvSpPr txBox="1"/>
          <p:nvPr/>
        </p:nvSpPr>
        <p:spPr>
          <a:xfrm>
            <a:off x="93550" y="4423150"/>
            <a:ext cx="5591700" cy="6219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25">
                <a:solidFill>
                  <a:schemeClr val="dk1"/>
                </a:solidFill>
              </a:rPr>
              <a:t>What is the value of the pointer now?</a:t>
            </a:r>
            <a:endParaRPr sz="2525">
              <a:solidFill>
                <a:schemeClr val="dk1"/>
              </a:solidFill>
            </a:endParaRPr>
          </a:p>
        </p:txBody>
      </p:sp>
      <p:sp>
        <p:nvSpPr>
          <p:cNvPr id="477" name="Google Shape;477;p89"/>
          <p:cNvSpPr/>
          <p:nvPr/>
        </p:nvSpPr>
        <p:spPr>
          <a:xfrm>
            <a:off x="1810400" y="2102325"/>
            <a:ext cx="659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89"/>
          <p:cNvSpPr/>
          <p:nvPr/>
        </p:nvSpPr>
        <p:spPr>
          <a:xfrm>
            <a:off x="7145675" y="3307275"/>
            <a:ext cx="851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89"/>
          <p:cNvSpPr txBox="1"/>
          <p:nvPr/>
        </p:nvSpPr>
        <p:spPr>
          <a:xfrm>
            <a:off x="7097825" y="3348525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5">
                <a:solidFill>
                  <a:schemeClr val="dk1"/>
                </a:solidFill>
              </a:rPr>
              <a:t>99</a:t>
            </a:r>
            <a:endParaRPr sz="2825">
              <a:solidFill>
                <a:schemeClr val="dk1"/>
              </a:solidFill>
            </a:endParaRPr>
          </a:p>
        </p:txBody>
      </p:sp>
      <p:sp>
        <p:nvSpPr>
          <p:cNvPr id="480" name="Google Shape;480;p89"/>
          <p:cNvSpPr/>
          <p:nvPr/>
        </p:nvSpPr>
        <p:spPr>
          <a:xfrm>
            <a:off x="7145675" y="1450400"/>
            <a:ext cx="851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89"/>
          <p:cNvSpPr txBox="1"/>
          <p:nvPr/>
        </p:nvSpPr>
        <p:spPr>
          <a:xfrm>
            <a:off x="7097825" y="1491650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5">
                <a:solidFill>
                  <a:schemeClr val="dk1"/>
                </a:solidFill>
              </a:rPr>
              <a:t>?</a:t>
            </a:r>
            <a:endParaRPr sz="2625">
              <a:solidFill>
                <a:schemeClr val="dk1"/>
              </a:solidFill>
            </a:endParaRPr>
          </a:p>
        </p:txBody>
      </p:sp>
      <p:sp>
        <p:nvSpPr>
          <p:cNvPr id="482" name="Google Shape;482;p89"/>
          <p:cNvSpPr txBox="1"/>
          <p:nvPr/>
        </p:nvSpPr>
        <p:spPr>
          <a:xfrm>
            <a:off x="7097825" y="4260975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5">
                <a:solidFill>
                  <a:schemeClr val="dk1"/>
                </a:solidFill>
              </a:rPr>
              <a:t>600</a:t>
            </a:r>
            <a:endParaRPr sz="2825">
              <a:solidFill>
                <a:schemeClr val="dk1"/>
              </a:solidFill>
            </a:endParaRPr>
          </a:p>
        </p:txBody>
      </p:sp>
      <p:sp>
        <p:nvSpPr>
          <p:cNvPr id="483" name="Google Shape;483;p89"/>
          <p:cNvSpPr/>
          <p:nvPr/>
        </p:nvSpPr>
        <p:spPr>
          <a:xfrm>
            <a:off x="1610225" y="2964700"/>
            <a:ext cx="718200" cy="539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495" y="1730800"/>
            <a:ext cx="2808200" cy="28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90"/>
          <p:cNvSpPr/>
          <p:nvPr/>
        </p:nvSpPr>
        <p:spPr>
          <a:xfrm>
            <a:off x="1610225" y="2964700"/>
            <a:ext cx="718200" cy="539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90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334: 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91" name="Google Shape;491;p90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492" name="Google Shape;492;p90"/>
          <p:cNvSpPr txBox="1"/>
          <p:nvPr/>
        </p:nvSpPr>
        <p:spPr>
          <a:xfrm>
            <a:off x="2611650" y="408375"/>
            <a:ext cx="3920700" cy="7554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What is a pointer?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493" name="Google Shape;493;p90"/>
          <p:cNvSpPr txBox="1"/>
          <p:nvPr/>
        </p:nvSpPr>
        <p:spPr>
          <a:xfrm>
            <a:off x="2572350" y="408363"/>
            <a:ext cx="3999300" cy="755400"/>
          </a:xfrm>
          <a:prstGeom prst="rect">
            <a:avLst/>
          </a:prstGeom>
          <a:solidFill>
            <a:srgbClr val="A4C2F4"/>
          </a:solidFill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5">
                <a:solidFill>
                  <a:schemeClr val="dk1"/>
                </a:solidFill>
              </a:rPr>
              <a:t>Two Pointer Operators</a:t>
            </a:r>
            <a:endParaRPr sz="2625">
              <a:solidFill>
                <a:schemeClr val="dk1"/>
              </a:solidFill>
            </a:endParaRPr>
          </a:p>
        </p:txBody>
      </p:sp>
      <p:sp>
        <p:nvSpPr>
          <p:cNvPr id="494" name="Google Shape;494;p90"/>
          <p:cNvSpPr/>
          <p:nvPr/>
        </p:nvSpPr>
        <p:spPr>
          <a:xfrm>
            <a:off x="2469800" y="3504100"/>
            <a:ext cx="671400" cy="959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90"/>
          <p:cNvSpPr/>
          <p:nvPr/>
        </p:nvSpPr>
        <p:spPr>
          <a:xfrm>
            <a:off x="1356950" y="3437875"/>
            <a:ext cx="671400" cy="959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90"/>
          <p:cNvSpPr/>
          <p:nvPr/>
        </p:nvSpPr>
        <p:spPr>
          <a:xfrm>
            <a:off x="7145675" y="3307275"/>
            <a:ext cx="851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97" name="Google Shape;497;p90"/>
          <p:cNvGraphicFramePr/>
          <p:nvPr/>
        </p:nvGraphicFramePr>
        <p:xfrm>
          <a:off x="5868200" y="128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{14724764-941D-4033-8273-52DE1DE329C7}</a:tableStyleId>
              </a:tblPr>
              <a:tblGrid>
                <a:gridCol w="1146675"/>
                <a:gridCol w="1146675"/>
              </a:tblGrid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98" name="Google Shape;498;p90"/>
          <p:cNvSpPr txBox="1"/>
          <p:nvPr/>
        </p:nvSpPr>
        <p:spPr>
          <a:xfrm>
            <a:off x="7097825" y="3348525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5">
                <a:solidFill>
                  <a:schemeClr val="dk1"/>
                </a:solidFill>
              </a:rPr>
              <a:t>99</a:t>
            </a:r>
            <a:endParaRPr sz="2825">
              <a:solidFill>
                <a:schemeClr val="dk1"/>
              </a:solidFill>
            </a:endParaRPr>
          </a:p>
        </p:txBody>
      </p:sp>
      <p:sp>
        <p:nvSpPr>
          <p:cNvPr id="499" name="Google Shape;499;p90"/>
          <p:cNvSpPr/>
          <p:nvPr/>
        </p:nvSpPr>
        <p:spPr>
          <a:xfrm>
            <a:off x="7145675" y="1450400"/>
            <a:ext cx="851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90"/>
          <p:cNvSpPr txBox="1"/>
          <p:nvPr/>
        </p:nvSpPr>
        <p:spPr>
          <a:xfrm>
            <a:off x="7097825" y="1491650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5">
                <a:solidFill>
                  <a:schemeClr val="dk1"/>
                </a:solidFill>
              </a:rPr>
              <a:t>?</a:t>
            </a:r>
            <a:endParaRPr sz="2625">
              <a:solidFill>
                <a:schemeClr val="dk1"/>
              </a:solidFill>
            </a:endParaRPr>
          </a:p>
        </p:txBody>
      </p:sp>
      <p:sp>
        <p:nvSpPr>
          <p:cNvPr id="501" name="Google Shape;501;p90"/>
          <p:cNvSpPr txBox="1"/>
          <p:nvPr/>
        </p:nvSpPr>
        <p:spPr>
          <a:xfrm>
            <a:off x="7097825" y="4260975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5">
                <a:solidFill>
                  <a:schemeClr val="dk1"/>
                </a:solidFill>
              </a:rPr>
              <a:t>600</a:t>
            </a:r>
            <a:endParaRPr sz="2825">
              <a:solidFill>
                <a:schemeClr val="dk1"/>
              </a:solidFill>
            </a:endParaRPr>
          </a:p>
        </p:txBody>
      </p:sp>
      <p:sp>
        <p:nvSpPr>
          <p:cNvPr id="502" name="Google Shape;502;p90"/>
          <p:cNvSpPr/>
          <p:nvPr/>
        </p:nvSpPr>
        <p:spPr>
          <a:xfrm>
            <a:off x="1610225" y="3013400"/>
            <a:ext cx="271800" cy="23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90"/>
          <p:cNvSpPr/>
          <p:nvPr/>
        </p:nvSpPr>
        <p:spPr>
          <a:xfrm>
            <a:off x="2672650" y="3055300"/>
            <a:ext cx="2898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90"/>
          <p:cNvSpPr txBox="1"/>
          <p:nvPr/>
        </p:nvSpPr>
        <p:spPr>
          <a:xfrm>
            <a:off x="1165125" y="2000325"/>
            <a:ext cx="2368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int val = 99;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505" name="Google Shape;505;p90"/>
          <p:cNvSpPr txBox="1"/>
          <p:nvPr/>
        </p:nvSpPr>
        <p:spPr>
          <a:xfrm>
            <a:off x="389025" y="2831200"/>
            <a:ext cx="3920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int *ptr = &amp;val;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506" name="Google Shape;506;p90"/>
          <p:cNvSpPr/>
          <p:nvPr/>
        </p:nvSpPr>
        <p:spPr>
          <a:xfrm>
            <a:off x="1810400" y="2102325"/>
            <a:ext cx="659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91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334: 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12" name="Google Shape;512;p91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91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514" name="Google Shape;514;p91"/>
          <p:cNvSpPr txBox="1"/>
          <p:nvPr/>
        </p:nvSpPr>
        <p:spPr>
          <a:xfrm>
            <a:off x="2611650" y="408375"/>
            <a:ext cx="3920700" cy="7554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What is a pointer?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515" name="Google Shape;515;p91"/>
          <p:cNvSpPr txBox="1"/>
          <p:nvPr/>
        </p:nvSpPr>
        <p:spPr>
          <a:xfrm>
            <a:off x="3441075" y="1729700"/>
            <a:ext cx="28614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Dereference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516" name="Google Shape;516;p91"/>
          <p:cNvSpPr txBox="1"/>
          <p:nvPr/>
        </p:nvSpPr>
        <p:spPr>
          <a:xfrm>
            <a:off x="2572350" y="408375"/>
            <a:ext cx="5028900" cy="755400"/>
          </a:xfrm>
          <a:prstGeom prst="rect">
            <a:avLst/>
          </a:prstGeom>
          <a:solidFill>
            <a:srgbClr val="A4C2F4"/>
          </a:solidFill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5">
                <a:solidFill>
                  <a:schemeClr val="dk1"/>
                </a:solidFill>
              </a:rPr>
              <a:t>Reference or Dereference?</a:t>
            </a:r>
            <a:endParaRPr sz="2625">
              <a:solidFill>
                <a:schemeClr val="dk1"/>
              </a:solidFill>
            </a:endParaRPr>
          </a:p>
        </p:txBody>
      </p:sp>
      <p:sp>
        <p:nvSpPr>
          <p:cNvPr id="517" name="Google Shape;517;p91"/>
          <p:cNvSpPr txBox="1"/>
          <p:nvPr/>
        </p:nvSpPr>
        <p:spPr>
          <a:xfrm>
            <a:off x="1610225" y="1729700"/>
            <a:ext cx="7794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*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518" name="Google Shape;518;p91"/>
          <p:cNvSpPr txBox="1"/>
          <p:nvPr/>
        </p:nvSpPr>
        <p:spPr>
          <a:xfrm>
            <a:off x="1526370" y="3520325"/>
            <a:ext cx="9471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&amp;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519" name="Google Shape;519;p91"/>
          <p:cNvSpPr/>
          <p:nvPr/>
        </p:nvSpPr>
        <p:spPr>
          <a:xfrm>
            <a:off x="2473475" y="1831700"/>
            <a:ext cx="779400" cy="55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91"/>
          <p:cNvSpPr/>
          <p:nvPr/>
        </p:nvSpPr>
        <p:spPr>
          <a:xfrm>
            <a:off x="2473475" y="3782675"/>
            <a:ext cx="779400" cy="55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A7D6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91"/>
          <p:cNvSpPr txBox="1"/>
          <p:nvPr/>
        </p:nvSpPr>
        <p:spPr>
          <a:xfrm>
            <a:off x="3393100" y="3680675"/>
            <a:ext cx="28614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Reference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522" name="Google Shape;522;p91"/>
          <p:cNvSpPr/>
          <p:nvPr/>
        </p:nvSpPr>
        <p:spPr>
          <a:xfrm>
            <a:off x="6302475" y="1645850"/>
            <a:ext cx="2289900" cy="9231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Value at</a:t>
            </a:r>
            <a:endParaRPr sz="3000"/>
          </a:p>
        </p:txBody>
      </p:sp>
      <p:sp>
        <p:nvSpPr>
          <p:cNvPr id="523" name="Google Shape;523;p91"/>
          <p:cNvSpPr/>
          <p:nvPr/>
        </p:nvSpPr>
        <p:spPr>
          <a:xfrm>
            <a:off x="6302475" y="3596825"/>
            <a:ext cx="2289900" cy="923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Address </a:t>
            </a:r>
            <a:r>
              <a:rPr lang="en" sz="3000"/>
              <a:t>of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92"/>
          <p:cNvSpPr/>
          <p:nvPr/>
        </p:nvSpPr>
        <p:spPr>
          <a:xfrm>
            <a:off x="7145675" y="3307275"/>
            <a:ext cx="851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92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334: 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30" name="Google Shape;530;p92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531" name="Google Shape;531;p92"/>
          <p:cNvSpPr txBox="1"/>
          <p:nvPr/>
        </p:nvSpPr>
        <p:spPr>
          <a:xfrm>
            <a:off x="1069225" y="1689600"/>
            <a:ext cx="2368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int val = 99;</a:t>
            </a:r>
            <a:endParaRPr sz="3025">
              <a:solidFill>
                <a:schemeClr val="dk1"/>
              </a:solidFill>
            </a:endParaRPr>
          </a:p>
        </p:txBody>
      </p:sp>
      <p:graphicFrame>
        <p:nvGraphicFramePr>
          <p:cNvPr id="532" name="Google Shape;532;p92"/>
          <p:cNvGraphicFramePr/>
          <p:nvPr/>
        </p:nvGraphicFramePr>
        <p:xfrm>
          <a:off x="5868200" y="128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{14724764-941D-4033-8273-52DE1DE329C7}</a:tableStyleId>
              </a:tblPr>
              <a:tblGrid>
                <a:gridCol w="1146675"/>
                <a:gridCol w="1146675"/>
              </a:tblGrid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33" name="Google Shape;533;p92"/>
          <p:cNvSpPr txBox="1"/>
          <p:nvPr/>
        </p:nvSpPr>
        <p:spPr>
          <a:xfrm>
            <a:off x="7097825" y="3348525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5">
                <a:solidFill>
                  <a:schemeClr val="dk1"/>
                </a:solidFill>
              </a:rPr>
              <a:t>99</a:t>
            </a:r>
            <a:endParaRPr sz="2825">
              <a:solidFill>
                <a:schemeClr val="dk1"/>
              </a:solidFill>
            </a:endParaRPr>
          </a:p>
        </p:txBody>
      </p:sp>
      <p:sp>
        <p:nvSpPr>
          <p:cNvPr id="534" name="Google Shape;534;p92"/>
          <p:cNvSpPr txBox="1"/>
          <p:nvPr/>
        </p:nvSpPr>
        <p:spPr>
          <a:xfrm>
            <a:off x="293125" y="2520475"/>
            <a:ext cx="3920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i</a:t>
            </a:r>
            <a:r>
              <a:rPr lang="en" sz="3025">
                <a:solidFill>
                  <a:schemeClr val="dk1"/>
                </a:solidFill>
              </a:rPr>
              <a:t>nt *</a:t>
            </a:r>
            <a:r>
              <a:rPr lang="en" sz="3025">
                <a:solidFill>
                  <a:schemeClr val="dk1"/>
                </a:solidFill>
              </a:rPr>
              <a:t>ptr = &amp;val;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535" name="Google Shape;535;p92"/>
          <p:cNvSpPr/>
          <p:nvPr/>
        </p:nvSpPr>
        <p:spPr>
          <a:xfrm>
            <a:off x="7145675" y="1450400"/>
            <a:ext cx="851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92"/>
          <p:cNvSpPr/>
          <p:nvPr/>
        </p:nvSpPr>
        <p:spPr>
          <a:xfrm>
            <a:off x="1714500" y="1791600"/>
            <a:ext cx="659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92"/>
          <p:cNvSpPr txBox="1"/>
          <p:nvPr/>
        </p:nvSpPr>
        <p:spPr>
          <a:xfrm>
            <a:off x="7097825" y="1491650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0x5508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538" name="Google Shape;538;p92"/>
          <p:cNvSpPr/>
          <p:nvPr/>
        </p:nvSpPr>
        <p:spPr>
          <a:xfrm>
            <a:off x="3558300" y="79525"/>
            <a:ext cx="2537700" cy="7554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*</a:t>
            </a:r>
            <a:r>
              <a:rPr lang="en" sz="3000"/>
              <a:t> </a:t>
            </a:r>
            <a:r>
              <a:rPr lang="en" sz="3000"/>
              <a:t>Value at</a:t>
            </a:r>
            <a:endParaRPr sz="3000"/>
          </a:p>
        </p:txBody>
      </p:sp>
      <p:sp>
        <p:nvSpPr>
          <p:cNvPr id="539" name="Google Shape;539;p92"/>
          <p:cNvSpPr/>
          <p:nvPr/>
        </p:nvSpPr>
        <p:spPr>
          <a:xfrm>
            <a:off x="6510300" y="79525"/>
            <a:ext cx="2537700" cy="755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&amp;</a:t>
            </a:r>
            <a:r>
              <a:rPr lang="en" sz="3000"/>
              <a:t> Address of</a:t>
            </a:r>
            <a:endParaRPr sz="3000"/>
          </a:p>
        </p:txBody>
      </p:sp>
      <p:sp>
        <p:nvSpPr>
          <p:cNvPr id="540" name="Google Shape;540;p92"/>
          <p:cNvSpPr/>
          <p:nvPr/>
        </p:nvSpPr>
        <p:spPr>
          <a:xfrm>
            <a:off x="32000" y="2664925"/>
            <a:ext cx="851400" cy="46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92"/>
          <p:cNvSpPr/>
          <p:nvPr/>
        </p:nvSpPr>
        <p:spPr>
          <a:xfrm>
            <a:off x="4842075" y="1680500"/>
            <a:ext cx="851400" cy="46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92"/>
          <p:cNvSpPr txBox="1"/>
          <p:nvPr/>
        </p:nvSpPr>
        <p:spPr>
          <a:xfrm>
            <a:off x="7097825" y="4260975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5">
                <a:solidFill>
                  <a:schemeClr val="dk1"/>
                </a:solidFill>
              </a:rPr>
              <a:t>600</a:t>
            </a:r>
            <a:endParaRPr sz="2825">
              <a:solidFill>
                <a:schemeClr val="dk1"/>
              </a:solidFill>
            </a:endParaRPr>
          </a:p>
        </p:txBody>
      </p:sp>
      <p:sp>
        <p:nvSpPr>
          <p:cNvPr id="543" name="Google Shape;543;p92"/>
          <p:cNvSpPr txBox="1"/>
          <p:nvPr/>
        </p:nvSpPr>
        <p:spPr>
          <a:xfrm>
            <a:off x="20150" y="3985275"/>
            <a:ext cx="11799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ptr 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544" name="Google Shape;544;p92"/>
          <p:cNvSpPr txBox="1"/>
          <p:nvPr/>
        </p:nvSpPr>
        <p:spPr>
          <a:xfrm>
            <a:off x="4237200" y="3985275"/>
            <a:ext cx="11799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val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545" name="Google Shape;545;p92"/>
          <p:cNvSpPr/>
          <p:nvPr/>
        </p:nvSpPr>
        <p:spPr>
          <a:xfrm>
            <a:off x="1610225" y="4020525"/>
            <a:ext cx="2368500" cy="755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&amp;</a:t>
            </a:r>
            <a:r>
              <a:rPr lang="en" sz="3000"/>
              <a:t> </a:t>
            </a:r>
            <a:r>
              <a:rPr lang="en" sz="2600"/>
              <a:t>Address of</a:t>
            </a:r>
            <a:endParaRPr sz="2600"/>
          </a:p>
        </p:txBody>
      </p:sp>
      <p:sp>
        <p:nvSpPr>
          <p:cNvPr id="546" name="Google Shape;546;p92"/>
          <p:cNvSpPr txBox="1"/>
          <p:nvPr/>
        </p:nvSpPr>
        <p:spPr>
          <a:xfrm>
            <a:off x="670125" y="3985275"/>
            <a:ext cx="11799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=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547" name="Google Shape;547;p92"/>
          <p:cNvSpPr txBox="1"/>
          <p:nvPr/>
        </p:nvSpPr>
        <p:spPr>
          <a:xfrm>
            <a:off x="7097825" y="1491650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5">
                <a:solidFill>
                  <a:schemeClr val="dk1"/>
                </a:solidFill>
              </a:rPr>
              <a:t>?</a:t>
            </a:r>
            <a:endParaRPr sz="2625">
              <a:solidFill>
                <a:schemeClr val="dk1"/>
              </a:solidFill>
            </a:endParaRPr>
          </a:p>
        </p:txBody>
      </p:sp>
      <p:sp>
        <p:nvSpPr>
          <p:cNvPr id="548" name="Google Shape;548;p92"/>
          <p:cNvSpPr/>
          <p:nvPr/>
        </p:nvSpPr>
        <p:spPr>
          <a:xfrm>
            <a:off x="1538300" y="2664925"/>
            <a:ext cx="718200" cy="539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92"/>
          <p:cNvSpPr txBox="1"/>
          <p:nvPr/>
        </p:nvSpPr>
        <p:spPr>
          <a:xfrm>
            <a:off x="93550" y="4423150"/>
            <a:ext cx="5591700" cy="6219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25">
                <a:solidFill>
                  <a:schemeClr val="dk1"/>
                </a:solidFill>
              </a:rPr>
              <a:t>What is the value of the pointer now?</a:t>
            </a:r>
            <a:endParaRPr sz="2525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3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334: 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55" name="Google Shape;555;p93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556" name="Google Shape;556;p93"/>
          <p:cNvSpPr txBox="1"/>
          <p:nvPr/>
        </p:nvSpPr>
        <p:spPr>
          <a:xfrm>
            <a:off x="1069225" y="1689600"/>
            <a:ext cx="2368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int val = 99;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557" name="Google Shape;557;p93"/>
          <p:cNvSpPr/>
          <p:nvPr/>
        </p:nvSpPr>
        <p:spPr>
          <a:xfrm>
            <a:off x="1714500" y="1791600"/>
            <a:ext cx="659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93"/>
          <p:cNvSpPr txBox="1"/>
          <p:nvPr/>
        </p:nvSpPr>
        <p:spPr>
          <a:xfrm>
            <a:off x="293125" y="3280850"/>
            <a:ext cx="3920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ptr = ptr + 4;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559" name="Google Shape;559;p93"/>
          <p:cNvSpPr/>
          <p:nvPr/>
        </p:nvSpPr>
        <p:spPr>
          <a:xfrm>
            <a:off x="3558300" y="79525"/>
            <a:ext cx="2537700" cy="7554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*</a:t>
            </a:r>
            <a:r>
              <a:rPr lang="en" sz="3000"/>
              <a:t> Value at</a:t>
            </a:r>
            <a:endParaRPr sz="3000"/>
          </a:p>
        </p:txBody>
      </p:sp>
      <p:sp>
        <p:nvSpPr>
          <p:cNvPr id="560" name="Google Shape;560;p93"/>
          <p:cNvSpPr/>
          <p:nvPr/>
        </p:nvSpPr>
        <p:spPr>
          <a:xfrm>
            <a:off x="6510300" y="79525"/>
            <a:ext cx="2537700" cy="755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&amp;</a:t>
            </a:r>
            <a:r>
              <a:rPr lang="en" sz="3000"/>
              <a:t> Address of</a:t>
            </a:r>
            <a:endParaRPr sz="3000"/>
          </a:p>
        </p:txBody>
      </p:sp>
      <p:sp>
        <p:nvSpPr>
          <p:cNvPr id="561" name="Google Shape;561;p93"/>
          <p:cNvSpPr/>
          <p:nvPr/>
        </p:nvSpPr>
        <p:spPr>
          <a:xfrm rot="10800000">
            <a:off x="8196600" y="1528100"/>
            <a:ext cx="851400" cy="46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62" name="Google Shape;562;p93"/>
          <p:cNvGraphicFramePr/>
          <p:nvPr/>
        </p:nvGraphicFramePr>
        <p:xfrm>
          <a:off x="5868200" y="128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{14724764-941D-4033-8273-52DE1DE329C7}</a:tableStyleId>
              </a:tblPr>
              <a:tblGrid>
                <a:gridCol w="1146675"/>
                <a:gridCol w="1146675"/>
              </a:tblGrid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63" name="Google Shape;563;p93"/>
          <p:cNvSpPr txBox="1"/>
          <p:nvPr/>
        </p:nvSpPr>
        <p:spPr>
          <a:xfrm>
            <a:off x="7097825" y="3348525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5">
                <a:solidFill>
                  <a:schemeClr val="dk1"/>
                </a:solidFill>
              </a:rPr>
              <a:t>99</a:t>
            </a:r>
            <a:endParaRPr sz="2825">
              <a:solidFill>
                <a:schemeClr val="dk1"/>
              </a:solidFill>
            </a:endParaRPr>
          </a:p>
        </p:txBody>
      </p:sp>
      <p:sp>
        <p:nvSpPr>
          <p:cNvPr id="564" name="Google Shape;564;p93"/>
          <p:cNvSpPr/>
          <p:nvPr/>
        </p:nvSpPr>
        <p:spPr>
          <a:xfrm>
            <a:off x="7145675" y="1450400"/>
            <a:ext cx="851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93"/>
          <p:cNvSpPr/>
          <p:nvPr/>
        </p:nvSpPr>
        <p:spPr>
          <a:xfrm>
            <a:off x="7145675" y="3307275"/>
            <a:ext cx="851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93"/>
          <p:cNvSpPr txBox="1"/>
          <p:nvPr/>
        </p:nvSpPr>
        <p:spPr>
          <a:xfrm>
            <a:off x="7097825" y="1491650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0x5508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567" name="Google Shape;567;p93"/>
          <p:cNvSpPr txBox="1"/>
          <p:nvPr/>
        </p:nvSpPr>
        <p:spPr>
          <a:xfrm>
            <a:off x="7097825" y="4260975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5">
                <a:solidFill>
                  <a:schemeClr val="dk1"/>
                </a:solidFill>
              </a:rPr>
              <a:t>600</a:t>
            </a:r>
            <a:endParaRPr sz="2825">
              <a:solidFill>
                <a:schemeClr val="dk1"/>
              </a:solidFill>
            </a:endParaRPr>
          </a:p>
        </p:txBody>
      </p:sp>
      <p:sp>
        <p:nvSpPr>
          <p:cNvPr id="568" name="Google Shape;568;p93"/>
          <p:cNvSpPr txBox="1"/>
          <p:nvPr/>
        </p:nvSpPr>
        <p:spPr>
          <a:xfrm>
            <a:off x="7097825" y="1491650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0x5512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569" name="Google Shape;569;p93"/>
          <p:cNvSpPr txBox="1"/>
          <p:nvPr/>
        </p:nvSpPr>
        <p:spPr>
          <a:xfrm>
            <a:off x="293125" y="2520475"/>
            <a:ext cx="3920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int *ptr = &amp;val;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570" name="Google Shape;570;p93"/>
          <p:cNvSpPr/>
          <p:nvPr/>
        </p:nvSpPr>
        <p:spPr>
          <a:xfrm>
            <a:off x="1538300" y="2664925"/>
            <a:ext cx="718200" cy="539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93"/>
          <p:cNvSpPr/>
          <p:nvPr/>
        </p:nvSpPr>
        <p:spPr>
          <a:xfrm>
            <a:off x="91950" y="3425300"/>
            <a:ext cx="851400" cy="46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4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334: 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77" name="Google Shape;577;p94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578" name="Google Shape;578;p94"/>
          <p:cNvSpPr txBox="1"/>
          <p:nvPr/>
        </p:nvSpPr>
        <p:spPr>
          <a:xfrm>
            <a:off x="1069225" y="1689600"/>
            <a:ext cx="2368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int val = 99;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579" name="Google Shape;579;p94"/>
          <p:cNvSpPr/>
          <p:nvPr/>
        </p:nvSpPr>
        <p:spPr>
          <a:xfrm>
            <a:off x="1714500" y="1791600"/>
            <a:ext cx="659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94"/>
          <p:cNvSpPr txBox="1"/>
          <p:nvPr/>
        </p:nvSpPr>
        <p:spPr>
          <a:xfrm>
            <a:off x="293125" y="3280850"/>
            <a:ext cx="3920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ptr = ptr + 4;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581" name="Google Shape;581;p94"/>
          <p:cNvSpPr/>
          <p:nvPr/>
        </p:nvSpPr>
        <p:spPr>
          <a:xfrm>
            <a:off x="3558300" y="79525"/>
            <a:ext cx="2537700" cy="7554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*</a:t>
            </a:r>
            <a:r>
              <a:rPr lang="en" sz="3000"/>
              <a:t> Value at</a:t>
            </a:r>
            <a:endParaRPr sz="3000"/>
          </a:p>
        </p:txBody>
      </p:sp>
      <p:sp>
        <p:nvSpPr>
          <p:cNvPr id="582" name="Google Shape;582;p94"/>
          <p:cNvSpPr/>
          <p:nvPr/>
        </p:nvSpPr>
        <p:spPr>
          <a:xfrm>
            <a:off x="6510300" y="79525"/>
            <a:ext cx="2537700" cy="755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&amp;</a:t>
            </a:r>
            <a:r>
              <a:rPr lang="en" sz="3000"/>
              <a:t> Address of</a:t>
            </a:r>
            <a:endParaRPr sz="3000"/>
          </a:p>
        </p:txBody>
      </p:sp>
      <p:sp>
        <p:nvSpPr>
          <p:cNvPr id="583" name="Google Shape;583;p94"/>
          <p:cNvSpPr/>
          <p:nvPr/>
        </p:nvSpPr>
        <p:spPr>
          <a:xfrm rot="10800000">
            <a:off x="8196600" y="1528100"/>
            <a:ext cx="851400" cy="46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94"/>
          <p:cNvSpPr txBox="1"/>
          <p:nvPr/>
        </p:nvSpPr>
        <p:spPr>
          <a:xfrm>
            <a:off x="293125" y="4036250"/>
            <a:ext cx="3920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*ptr = 5;</a:t>
            </a:r>
            <a:endParaRPr sz="3025">
              <a:solidFill>
                <a:schemeClr val="dk1"/>
              </a:solidFill>
            </a:endParaRPr>
          </a:p>
        </p:txBody>
      </p:sp>
      <p:graphicFrame>
        <p:nvGraphicFramePr>
          <p:cNvPr id="585" name="Google Shape;585;p94"/>
          <p:cNvGraphicFramePr/>
          <p:nvPr/>
        </p:nvGraphicFramePr>
        <p:xfrm>
          <a:off x="5868200" y="128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{14724764-941D-4033-8273-52DE1DE329C7}</a:tableStyleId>
              </a:tblPr>
              <a:tblGrid>
                <a:gridCol w="1146675"/>
                <a:gridCol w="1146675"/>
              </a:tblGrid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86" name="Google Shape;586;p94"/>
          <p:cNvSpPr txBox="1"/>
          <p:nvPr/>
        </p:nvSpPr>
        <p:spPr>
          <a:xfrm>
            <a:off x="7097825" y="3348525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5">
                <a:solidFill>
                  <a:schemeClr val="dk1"/>
                </a:solidFill>
              </a:rPr>
              <a:t>99</a:t>
            </a:r>
            <a:endParaRPr sz="2825">
              <a:solidFill>
                <a:schemeClr val="dk1"/>
              </a:solidFill>
            </a:endParaRPr>
          </a:p>
        </p:txBody>
      </p:sp>
      <p:sp>
        <p:nvSpPr>
          <p:cNvPr id="587" name="Google Shape;587;p94"/>
          <p:cNvSpPr/>
          <p:nvPr/>
        </p:nvSpPr>
        <p:spPr>
          <a:xfrm>
            <a:off x="7145675" y="1450400"/>
            <a:ext cx="851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94"/>
          <p:cNvSpPr/>
          <p:nvPr/>
        </p:nvSpPr>
        <p:spPr>
          <a:xfrm>
            <a:off x="7145675" y="3307275"/>
            <a:ext cx="851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94"/>
          <p:cNvSpPr txBox="1"/>
          <p:nvPr/>
        </p:nvSpPr>
        <p:spPr>
          <a:xfrm>
            <a:off x="7097825" y="1491650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0x5512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590" name="Google Shape;590;p94"/>
          <p:cNvSpPr txBox="1"/>
          <p:nvPr/>
        </p:nvSpPr>
        <p:spPr>
          <a:xfrm>
            <a:off x="7097825" y="4260975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5">
                <a:solidFill>
                  <a:schemeClr val="dk1"/>
                </a:solidFill>
              </a:rPr>
              <a:t>600</a:t>
            </a:r>
            <a:endParaRPr sz="2825">
              <a:solidFill>
                <a:schemeClr val="dk1"/>
              </a:solidFill>
            </a:endParaRPr>
          </a:p>
        </p:txBody>
      </p:sp>
      <p:sp>
        <p:nvSpPr>
          <p:cNvPr id="591" name="Google Shape;591;p94"/>
          <p:cNvSpPr/>
          <p:nvPr/>
        </p:nvSpPr>
        <p:spPr>
          <a:xfrm>
            <a:off x="1714500" y="4600800"/>
            <a:ext cx="489600" cy="466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94"/>
          <p:cNvSpPr/>
          <p:nvPr/>
        </p:nvSpPr>
        <p:spPr>
          <a:xfrm rot="5400000">
            <a:off x="1057675" y="4122750"/>
            <a:ext cx="489600" cy="466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94"/>
          <p:cNvSpPr txBox="1"/>
          <p:nvPr/>
        </p:nvSpPr>
        <p:spPr>
          <a:xfrm>
            <a:off x="3543000" y="3800225"/>
            <a:ext cx="2069700" cy="5394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The value at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94" name="Google Shape;594;p94"/>
          <p:cNvSpPr txBox="1"/>
          <p:nvPr/>
        </p:nvSpPr>
        <p:spPr>
          <a:xfrm>
            <a:off x="3537150" y="4440100"/>
            <a:ext cx="2069700" cy="539400"/>
          </a:xfrm>
          <a:prstGeom prst="rect">
            <a:avLst/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This location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95" name="Google Shape;595;p94"/>
          <p:cNvSpPr txBox="1"/>
          <p:nvPr/>
        </p:nvSpPr>
        <p:spPr>
          <a:xfrm>
            <a:off x="293125" y="2520475"/>
            <a:ext cx="3920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int *ptr = &amp;val;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596" name="Google Shape;596;p94"/>
          <p:cNvSpPr/>
          <p:nvPr/>
        </p:nvSpPr>
        <p:spPr>
          <a:xfrm>
            <a:off x="1538300" y="2664925"/>
            <a:ext cx="718200" cy="539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5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334: 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02" name="Google Shape;602;p95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603" name="Google Shape;603;p95"/>
          <p:cNvSpPr txBox="1"/>
          <p:nvPr/>
        </p:nvSpPr>
        <p:spPr>
          <a:xfrm>
            <a:off x="1069225" y="1689600"/>
            <a:ext cx="2368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int val = 99;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604" name="Google Shape;604;p95"/>
          <p:cNvSpPr/>
          <p:nvPr/>
        </p:nvSpPr>
        <p:spPr>
          <a:xfrm>
            <a:off x="1714500" y="1791600"/>
            <a:ext cx="659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95"/>
          <p:cNvSpPr txBox="1"/>
          <p:nvPr/>
        </p:nvSpPr>
        <p:spPr>
          <a:xfrm>
            <a:off x="293125" y="3280850"/>
            <a:ext cx="3920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ptr = ptr + 4;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606" name="Google Shape;606;p95"/>
          <p:cNvSpPr/>
          <p:nvPr/>
        </p:nvSpPr>
        <p:spPr>
          <a:xfrm>
            <a:off x="3558300" y="79525"/>
            <a:ext cx="2537700" cy="7554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*</a:t>
            </a:r>
            <a:r>
              <a:rPr lang="en" sz="3000"/>
              <a:t> Value at</a:t>
            </a:r>
            <a:endParaRPr sz="3000"/>
          </a:p>
        </p:txBody>
      </p:sp>
      <p:sp>
        <p:nvSpPr>
          <p:cNvPr id="607" name="Google Shape;607;p95"/>
          <p:cNvSpPr/>
          <p:nvPr/>
        </p:nvSpPr>
        <p:spPr>
          <a:xfrm>
            <a:off x="6510300" y="79525"/>
            <a:ext cx="2537700" cy="755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&amp;</a:t>
            </a:r>
            <a:r>
              <a:rPr lang="en" sz="3000"/>
              <a:t> Address of</a:t>
            </a:r>
            <a:endParaRPr sz="3000"/>
          </a:p>
        </p:txBody>
      </p:sp>
      <p:sp>
        <p:nvSpPr>
          <p:cNvPr id="608" name="Google Shape;608;p95"/>
          <p:cNvSpPr txBox="1"/>
          <p:nvPr/>
        </p:nvSpPr>
        <p:spPr>
          <a:xfrm>
            <a:off x="293125" y="4036250"/>
            <a:ext cx="3920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*ptr = 5;</a:t>
            </a:r>
            <a:endParaRPr sz="3025">
              <a:solidFill>
                <a:schemeClr val="dk1"/>
              </a:solidFill>
            </a:endParaRPr>
          </a:p>
        </p:txBody>
      </p:sp>
      <p:graphicFrame>
        <p:nvGraphicFramePr>
          <p:cNvPr id="609" name="Google Shape;609;p95"/>
          <p:cNvGraphicFramePr/>
          <p:nvPr/>
        </p:nvGraphicFramePr>
        <p:xfrm>
          <a:off x="5868200" y="128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{14724764-941D-4033-8273-52DE1DE329C7}</a:tableStyleId>
              </a:tblPr>
              <a:tblGrid>
                <a:gridCol w="1146675"/>
                <a:gridCol w="1146675"/>
              </a:tblGrid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10" name="Google Shape;610;p95"/>
          <p:cNvSpPr txBox="1"/>
          <p:nvPr/>
        </p:nvSpPr>
        <p:spPr>
          <a:xfrm>
            <a:off x="7097825" y="3348525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5">
                <a:solidFill>
                  <a:schemeClr val="dk1"/>
                </a:solidFill>
              </a:rPr>
              <a:t>99</a:t>
            </a:r>
            <a:endParaRPr sz="2825">
              <a:solidFill>
                <a:schemeClr val="dk1"/>
              </a:solidFill>
            </a:endParaRPr>
          </a:p>
        </p:txBody>
      </p:sp>
      <p:sp>
        <p:nvSpPr>
          <p:cNvPr id="611" name="Google Shape;611;p95"/>
          <p:cNvSpPr/>
          <p:nvPr/>
        </p:nvSpPr>
        <p:spPr>
          <a:xfrm>
            <a:off x="7145675" y="1450400"/>
            <a:ext cx="851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95"/>
          <p:cNvSpPr/>
          <p:nvPr/>
        </p:nvSpPr>
        <p:spPr>
          <a:xfrm>
            <a:off x="7145675" y="3307275"/>
            <a:ext cx="851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95"/>
          <p:cNvSpPr txBox="1"/>
          <p:nvPr/>
        </p:nvSpPr>
        <p:spPr>
          <a:xfrm>
            <a:off x="7097825" y="1491650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0x5512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614" name="Google Shape;614;p95"/>
          <p:cNvSpPr txBox="1"/>
          <p:nvPr/>
        </p:nvSpPr>
        <p:spPr>
          <a:xfrm>
            <a:off x="7097825" y="4260975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5">
                <a:solidFill>
                  <a:schemeClr val="dk1"/>
                </a:solidFill>
              </a:rPr>
              <a:t>600</a:t>
            </a:r>
            <a:endParaRPr sz="2825">
              <a:solidFill>
                <a:schemeClr val="dk1"/>
              </a:solidFill>
            </a:endParaRPr>
          </a:p>
        </p:txBody>
      </p:sp>
      <p:sp>
        <p:nvSpPr>
          <p:cNvPr id="615" name="Google Shape;615;p95"/>
          <p:cNvSpPr/>
          <p:nvPr/>
        </p:nvSpPr>
        <p:spPr>
          <a:xfrm>
            <a:off x="1714500" y="4600800"/>
            <a:ext cx="489600" cy="466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95"/>
          <p:cNvSpPr/>
          <p:nvPr/>
        </p:nvSpPr>
        <p:spPr>
          <a:xfrm rot="5400000">
            <a:off x="1057675" y="4122750"/>
            <a:ext cx="489600" cy="466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95"/>
          <p:cNvSpPr txBox="1"/>
          <p:nvPr/>
        </p:nvSpPr>
        <p:spPr>
          <a:xfrm>
            <a:off x="3543000" y="3800225"/>
            <a:ext cx="2069700" cy="5394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The value at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18" name="Google Shape;618;p95"/>
          <p:cNvSpPr txBox="1"/>
          <p:nvPr/>
        </p:nvSpPr>
        <p:spPr>
          <a:xfrm>
            <a:off x="3537150" y="4440100"/>
            <a:ext cx="2069700" cy="539400"/>
          </a:xfrm>
          <a:prstGeom prst="rect">
            <a:avLst/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This location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19" name="Google Shape;619;p95"/>
          <p:cNvSpPr/>
          <p:nvPr/>
        </p:nvSpPr>
        <p:spPr>
          <a:xfrm rot="10800000">
            <a:off x="8196600" y="4297425"/>
            <a:ext cx="851400" cy="46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95"/>
          <p:cNvSpPr txBox="1"/>
          <p:nvPr/>
        </p:nvSpPr>
        <p:spPr>
          <a:xfrm>
            <a:off x="7097825" y="4260975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5">
                <a:solidFill>
                  <a:schemeClr val="dk1"/>
                </a:solidFill>
              </a:rPr>
              <a:t>5</a:t>
            </a:r>
            <a:endParaRPr sz="2825">
              <a:solidFill>
                <a:schemeClr val="dk1"/>
              </a:solidFill>
            </a:endParaRPr>
          </a:p>
        </p:txBody>
      </p:sp>
      <p:sp>
        <p:nvSpPr>
          <p:cNvPr id="621" name="Google Shape;621;p95"/>
          <p:cNvSpPr txBox="1"/>
          <p:nvPr/>
        </p:nvSpPr>
        <p:spPr>
          <a:xfrm>
            <a:off x="293125" y="2520475"/>
            <a:ext cx="3920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int *ptr = &amp;val;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622" name="Google Shape;622;p95"/>
          <p:cNvSpPr/>
          <p:nvPr/>
        </p:nvSpPr>
        <p:spPr>
          <a:xfrm>
            <a:off x="1538300" y="2664925"/>
            <a:ext cx="718200" cy="539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6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334: 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28" name="Google Shape;628;p96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96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630" name="Google Shape;630;p96"/>
          <p:cNvSpPr txBox="1"/>
          <p:nvPr/>
        </p:nvSpPr>
        <p:spPr>
          <a:xfrm>
            <a:off x="293125" y="1063525"/>
            <a:ext cx="3920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char *ptr = “Katie”;</a:t>
            </a:r>
            <a:endParaRPr sz="3025">
              <a:solidFill>
                <a:schemeClr val="dk1"/>
              </a:solidFill>
            </a:endParaRPr>
          </a:p>
        </p:txBody>
      </p:sp>
      <p:graphicFrame>
        <p:nvGraphicFramePr>
          <p:cNvPr id="631" name="Google Shape;631;p96"/>
          <p:cNvGraphicFramePr/>
          <p:nvPr/>
        </p:nvGraphicFramePr>
        <p:xfrm>
          <a:off x="7095925" y="13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{14724764-941D-4033-8273-52DE1DE329C7}</a:tableStyleId>
              </a:tblPr>
              <a:tblGrid>
                <a:gridCol w="745050"/>
                <a:gridCol w="745050"/>
              </a:tblGrid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NULL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0x1116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\0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0x1120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0x1121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0x1122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32" name="Google Shape;632;p96"/>
          <p:cNvSpPr/>
          <p:nvPr/>
        </p:nvSpPr>
        <p:spPr>
          <a:xfrm>
            <a:off x="4783775" y="814125"/>
            <a:ext cx="709800" cy="51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ptr</a:t>
            </a:r>
            <a:endParaRPr sz="1800"/>
          </a:p>
        </p:txBody>
      </p:sp>
      <p:sp>
        <p:nvSpPr>
          <p:cNvPr id="633" name="Google Shape;633;p96"/>
          <p:cNvSpPr/>
          <p:nvPr/>
        </p:nvSpPr>
        <p:spPr>
          <a:xfrm>
            <a:off x="5591950" y="891375"/>
            <a:ext cx="1439100" cy="35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96"/>
          <p:cNvSpPr/>
          <p:nvPr/>
        </p:nvSpPr>
        <p:spPr>
          <a:xfrm>
            <a:off x="7031050" y="815425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96"/>
          <p:cNvSpPr/>
          <p:nvPr/>
        </p:nvSpPr>
        <p:spPr>
          <a:xfrm>
            <a:off x="0" y="1797275"/>
            <a:ext cx="3837000" cy="11511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Pointers are variables that store…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97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334: 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41" name="Google Shape;641;p97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97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643" name="Google Shape;643;p97"/>
          <p:cNvSpPr txBox="1"/>
          <p:nvPr/>
        </p:nvSpPr>
        <p:spPr>
          <a:xfrm>
            <a:off x="293125" y="1063525"/>
            <a:ext cx="3920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char *ptr = “Katie”;</a:t>
            </a:r>
            <a:endParaRPr sz="3025">
              <a:solidFill>
                <a:schemeClr val="dk1"/>
              </a:solidFill>
            </a:endParaRPr>
          </a:p>
        </p:txBody>
      </p:sp>
      <p:graphicFrame>
        <p:nvGraphicFramePr>
          <p:cNvPr id="644" name="Google Shape;644;p97"/>
          <p:cNvGraphicFramePr/>
          <p:nvPr/>
        </p:nvGraphicFramePr>
        <p:xfrm>
          <a:off x="7095925" y="13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{14724764-941D-4033-8273-52DE1DE329C7}</a:tableStyleId>
              </a:tblPr>
              <a:tblGrid>
                <a:gridCol w="745050"/>
                <a:gridCol w="745050"/>
              </a:tblGrid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NULL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0x1116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\0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0x1120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0x1121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0x1122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45" name="Google Shape;645;p97"/>
          <p:cNvSpPr/>
          <p:nvPr/>
        </p:nvSpPr>
        <p:spPr>
          <a:xfrm>
            <a:off x="0" y="1797275"/>
            <a:ext cx="3837000" cy="11511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Pointers are variables that store…</a:t>
            </a:r>
            <a:endParaRPr sz="1800"/>
          </a:p>
        </p:txBody>
      </p:sp>
      <p:sp>
        <p:nvSpPr>
          <p:cNvPr id="646" name="Google Shape;646;p97"/>
          <p:cNvSpPr/>
          <p:nvPr/>
        </p:nvSpPr>
        <p:spPr>
          <a:xfrm>
            <a:off x="7031050" y="815425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97"/>
          <p:cNvSpPr/>
          <p:nvPr/>
        </p:nvSpPr>
        <p:spPr>
          <a:xfrm>
            <a:off x="7758950" y="2706300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97"/>
          <p:cNvSpPr txBox="1"/>
          <p:nvPr/>
        </p:nvSpPr>
        <p:spPr>
          <a:xfrm>
            <a:off x="2220475" y="3347025"/>
            <a:ext cx="3441000" cy="935100"/>
          </a:xfrm>
          <a:prstGeom prst="rect">
            <a:avLst/>
          </a:prstGeom>
          <a:solidFill>
            <a:srgbClr val="A4C2F4"/>
          </a:solidFill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5">
                <a:solidFill>
                  <a:schemeClr val="dk1"/>
                </a:solidFill>
              </a:rPr>
              <a:t>What’s this again?</a:t>
            </a:r>
            <a:endParaRPr sz="2625">
              <a:solidFill>
                <a:schemeClr val="dk1"/>
              </a:solidFill>
            </a:endParaRPr>
          </a:p>
        </p:txBody>
      </p:sp>
      <p:sp>
        <p:nvSpPr>
          <p:cNvPr id="649" name="Google Shape;649;p97"/>
          <p:cNvSpPr/>
          <p:nvPr/>
        </p:nvSpPr>
        <p:spPr>
          <a:xfrm>
            <a:off x="7758950" y="4205000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0" name="Google Shape;65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9200"/>
            <a:ext cx="5885302" cy="390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0475" y="86663"/>
            <a:ext cx="1943100" cy="923925"/>
          </a:xfrm>
          <a:prstGeom prst="rect">
            <a:avLst/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2" name="Google Shape;652;p97"/>
          <p:cNvSpPr/>
          <p:nvPr/>
        </p:nvSpPr>
        <p:spPr>
          <a:xfrm>
            <a:off x="4783775" y="814125"/>
            <a:ext cx="709800" cy="5127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ptr</a:t>
            </a:r>
            <a:endParaRPr sz="1800"/>
          </a:p>
        </p:txBody>
      </p:sp>
      <p:sp>
        <p:nvSpPr>
          <p:cNvPr id="653" name="Google Shape;653;p97"/>
          <p:cNvSpPr/>
          <p:nvPr/>
        </p:nvSpPr>
        <p:spPr>
          <a:xfrm>
            <a:off x="5591950" y="891375"/>
            <a:ext cx="1439100" cy="35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98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98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660" name="Google Shape;660;p98"/>
          <p:cNvSpPr txBox="1"/>
          <p:nvPr/>
        </p:nvSpPr>
        <p:spPr>
          <a:xfrm>
            <a:off x="293125" y="1063525"/>
            <a:ext cx="3920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char *ptr = “Katie”;</a:t>
            </a:r>
            <a:endParaRPr sz="3025">
              <a:solidFill>
                <a:schemeClr val="dk1"/>
              </a:solidFill>
            </a:endParaRPr>
          </a:p>
        </p:txBody>
      </p:sp>
      <p:graphicFrame>
        <p:nvGraphicFramePr>
          <p:cNvPr id="661" name="Google Shape;661;p98"/>
          <p:cNvGraphicFramePr/>
          <p:nvPr/>
        </p:nvGraphicFramePr>
        <p:xfrm>
          <a:off x="7095925" y="13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{14724764-941D-4033-8273-52DE1DE329C7}</a:tableStyleId>
              </a:tblPr>
              <a:tblGrid>
                <a:gridCol w="745050"/>
                <a:gridCol w="745050"/>
              </a:tblGrid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NULL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0x1116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\0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0x1120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0x1121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0x1122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62" name="Google Shape;662;p98"/>
          <p:cNvSpPr/>
          <p:nvPr/>
        </p:nvSpPr>
        <p:spPr>
          <a:xfrm>
            <a:off x="5591950" y="891375"/>
            <a:ext cx="1439100" cy="35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98"/>
          <p:cNvSpPr/>
          <p:nvPr/>
        </p:nvSpPr>
        <p:spPr>
          <a:xfrm>
            <a:off x="0" y="1797275"/>
            <a:ext cx="3837000" cy="11511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Pointers are variables that store…</a:t>
            </a:r>
            <a:endParaRPr sz="1800"/>
          </a:p>
        </p:txBody>
      </p:sp>
      <p:sp>
        <p:nvSpPr>
          <p:cNvPr id="664" name="Google Shape;664;p98"/>
          <p:cNvSpPr/>
          <p:nvPr/>
        </p:nvSpPr>
        <p:spPr>
          <a:xfrm>
            <a:off x="7031050" y="815425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98"/>
          <p:cNvSpPr/>
          <p:nvPr/>
        </p:nvSpPr>
        <p:spPr>
          <a:xfrm>
            <a:off x="7758950" y="2706300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98"/>
          <p:cNvSpPr/>
          <p:nvPr/>
        </p:nvSpPr>
        <p:spPr>
          <a:xfrm>
            <a:off x="7758950" y="4205000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7" name="Google Shape;667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1500"/>
            <a:ext cx="5402051" cy="401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98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334: </a:t>
            </a:r>
            <a:endParaRPr b="1" sz="2400">
              <a:highlight>
                <a:schemeClr val="accent2"/>
              </a:highlight>
            </a:endParaRPr>
          </a:p>
        </p:txBody>
      </p:sp>
      <p:pic>
        <p:nvPicPr>
          <p:cNvPr id="669" name="Google Shape;669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0475" y="86663"/>
            <a:ext cx="1943100" cy="923925"/>
          </a:xfrm>
          <a:prstGeom prst="rect">
            <a:avLst/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0" name="Google Shape;670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9525" y="64713"/>
            <a:ext cx="1905000" cy="1762125"/>
          </a:xfrm>
          <a:prstGeom prst="rect">
            <a:avLst/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1" name="Google Shape;671;p98"/>
          <p:cNvSpPr/>
          <p:nvPr/>
        </p:nvSpPr>
        <p:spPr>
          <a:xfrm>
            <a:off x="4783775" y="814125"/>
            <a:ext cx="709800" cy="5127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ptr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81"/>
          <p:cNvSpPr/>
          <p:nvPr/>
        </p:nvSpPr>
        <p:spPr>
          <a:xfrm>
            <a:off x="33075" y="11138"/>
            <a:ext cx="9144000" cy="5121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81"/>
          <p:cNvSpPr txBox="1"/>
          <p:nvPr>
            <p:ph type="title"/>
          </p:nvPr>
        </p:nvSpPr>
        <p:spPr>
          <a:xfrm>
            <a:off x="1450156" y="1865675"/>
            <a:ext cx="26238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Agenda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391" name="Google Shape;391;p81"/>
          <p:cNvSpPr txBox="1"/>
          <p:nvPr>
            <p:ph idx="1" type="body"/>
          </p:nvPr>
        </p:nvSpPr>
        <p:spPr>
          <a:xfrm>
            <a:off x="4609750" y="1255625"/>
            <a:ext cx="4200600" cy="21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is SI?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About Me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Session Times &amp; Expectations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Pointers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Course Tips!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2" name="Google Shape;392;p81"/>
          <p:cNvSpPr txBox="1"/>
          <p:nvPr>
            <p:ph type="title"/>
          </p:nvPr>
        </p:nvSpPr>
        <p:spPr>
          <a:xfrm>
            <a:off x="3260138" y="271838"/>
            <a:ext cx="2623800" cy="3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0">
                <a:solidFill>
                  <a:srgbClr val="FFC627"/>
                </a:solidFill>
              </a:rPr>
              <a:t>{</a:t>
            </a:r>
            <a:endParaRPr sz="22000">
              <a:solidFill>
                <a:srgbClr val="FFC62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99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99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graphicFrame>
        <p:nvGraphicFramePr>
          <p:cNvPr id="678" name="Google Shape;678;p99"/>
          <p:cNvGraphicFramePr/>
          <p:nvPr/>
        </p:nvGraphicFramePr>
        <p:xfrm>
          <a:off x="7095925" y="13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{14724764-941D-4033-8273-52DE1DE329C7}</a:tableStyleId>
              </a:tblPr>
              <a:tblGrid>
                <a:gridCol w="745050"/>
                <a:gridCol w="745050"/>
              </a:tblGrid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NULL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0x1116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\0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0x1120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0x1121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0x1122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79" name="Google Shape;679;p99"/>
          <p:cNvSpPr/>
          <p:nvPr/>
        </p:nvSpPr>
        <p:spPr>
          <a:xfrm>
            <a:off x="5591950" y="891375"/>
            <a:ext cx="1439100" cy="35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99"/>
          <p:cNvSpPr/>
          <p:nvPr/>
        </p:nvSpPr>
        <p:spPr>
          <a:xfrm>
            <a:off x="7031050" y="815425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99"/>
          <p:cNvSpPr/>
          <p:nvPr/>
        </p:nvSpPr>
        <p:spPr>
          <a:xfrm>
            <a:off x="7758950" y="2706300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99"/>
          <p:cNvSpPr/>
          <p:nvPr/>
        </p:nvSpPr>
        <p:spPr>
          <a:xfrm>
            <a:off x="7758950" y="4205000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99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334: 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84" name="Google Shape;684;p99"/>
          <p:cNvSpPr/>
          <p:nvPr/>
        </p:nvSpPr>
        <p:spPr>
          <a:xfrm>
            <a:off x="4783775" y="814125"/>
            <a:ext cx="709800" cy="5127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ptr</a:t>
            </a:r>
            <a:endParaRPr sz="1800"/>
          </a:p>
        </p:txBody>
      </p:sp>
      <p:pic>
        <p:nvPicPr>
          <p:cNvPr id="685" name="Google Shape;685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00" y="1542200"/>
            <a:ext cx="591502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99"/>
          <p:cNvSpPr/>
          <p:nvPr/>
        </p:nvSpPr>
        <p:spPr>
          <a:xfrm>
            <a:off x="4783775" y="200875"/>
            <a:ext cx="709800" cy="5127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iP</a:t>
            </a:r>
            <a:r>
              <a:rPr lang="en" sz="1800"/>
              <a:t>tr</a:t>
            </a:r>
            <a:endParaRPr sz="1800"/>
          </a:p>
        </p:txBody>
      </p:sp>
      <p:sp>
        <p:nvSpPr>
          <p:cNvPr id="687" name="Google Shape;687;p99"/>
          <p:cNvSpPr/>
          <p:nvPr/>
        </p:nvSpPr>
        <p:spPr>
          <a:xfrm>
            <a:off x="5575200" y="137875"/>
            <a:ext cx="1439100" cy="35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99"/>
          <p:cNvSpPr/>
          <p:nvPr/>
        </p:nvSpPr>
        <p:spPr>
          <a:xfrm>
            <a:off x="7031050" y="60625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9" name="Google Shape;689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512" y="1427373"/>
            <a:ext cx="6210737" cy="34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00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00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graphicFrame>
        <p:nvGraphicFramePr>
          <p:cNvPr id="696" name="Google Shape;696;p100"/>
          <p:cNvGraphicFramePr/>
          <p:nvPr/>
        </p:nvGraphicFramePr>
        <p:xfrm>
          <a:off x="7095925" y="13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{14724764-941D-4033-8273-52DE1DE329C7}</a:tableStyleId>
              </a:tblPr>
              <a:tblGrid>
                <a:gridCol w="745050"/>
                <a:gridCol w="745050"/>
              </a:tblGrid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NULL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0x1116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\0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0x1120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0x1121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0x1122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97" name="Google Shape;697;p100"/>
          <p:cNvSpPr/>
          <p:nvPr/>
        </p:nvSpPr>
        <p:spPr>
          <a:xfrm>
            <a:off x="5591950" y="891375"/>
            <a:ext cx="1439100" cy="35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100"/>
          <p:cNvSpPr/>
          <p:nvPr/>
        </p:nvSpPr>
        <p:spPr>
          <a:xfrm>
            <a:off x="7031050" y="815425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100"/>
          <p:cNvSpPr/>
          <p:nvPr/>
        </p:nvSpPr>
        <p:spPr>
          <a:xfrm>
            <a:off x="7758950" y="2706300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00"/>
          <p:cNvSpPr/>
          <p:nvPr/>
        </p:nvSpPr>
        <p:spPr>
          <a:xfrm>
            <a:off x="7758950" y="4205000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100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334: 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702" name="Google Shape;702;p100"/>
          <p:cNvSpPr/>
          <p:nvPr/>
        </p:nvSpPr>
        <p:spPr>
          <a:xfrm>
            <a:off x="4783775" y="814125"/>
            <a:ext cx="709800" cy="5127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ptr</a:t>
            </a:r>
            <a:endParaRPr sz="1800"/>
          </a:p>
        </p:txBody>
      </p:sp>
      <p:pic>
        <p:nvPicPr>
          <p:cNvPr id="703" name="Google Shape;703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00" y="1542200"/>
            <a:ext cx="591502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100"/>
          <p:cNvSpPr/>
          <p:nvPr/>
        </p:nvSpPr>
        <p:spPr>
          <a:xfrm>
            <a:off x="4783775" y="200875"/>
            <a:ext cx="709800" cy="5127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iPtr</a:t>
            </a:r>
            <a:endParaRPr sz="1800"/>
          </a:p>
        </p:txBody>
      </p:sp>
      <p:sp>
        <p:nvSpPr>
          <p:cNvPr id="705" name="Google Shape;705;p100"/>
          <p:cNvSpPr/>
          <p:nvPr/>
        </p:nvSpPr>
        <p:spPr>
          <a:xfrm>
            <a:off x="5575200" y="137875"/>
            <a:ext cx="1439100" cy="35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100"/>
          <p:cNvSpPr/>
          <p:nvPr/>
        </p:nvSpPr>
        <p:spPr>
          <a:xfrm>
            <a:off x="7031050" y="60625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7" name="Google Shape;707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512" y="1427373"/>
            <a:ext cx="6210737" cy="3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100"/>
          <p:cNvSpPr/>
          <p:nvPr/>
        </p:nvSpPr>
        <p:spPr>
          <a:xfrm>
            <a:off x="0" y="1542200"/>
            <a:ext cx="355800" cy="35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100"/>
          <p:cNvSpPr/>
          <p:nvPr/>
        </p:nvSpPr>
        <p:spPr>
          <a:xfrm>
            <a:off x="7031050" y="1570225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01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334: 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715" name="Google Shape;715;p101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Start assignments ASAP and go one step at a time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Monitor the slack channels!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Ask questions right away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the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Course Repo</a:t>
            </a:r>
            <a:r>
              <a:rPr lang="en" sz="1600"/>
              <a:t> - it’s there for a reason!</a:t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16" name="Google Shape;716;p101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Tips for Success!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717" name="Google Shape;717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3525" y="1132413"/>
            <a:ext cx="2924375" cy="28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101"/>
          <p:cNvSpPr txBox="1"/>
          <p:nvPr/>
        </p:nvSpPr>
        <p:spPr>
          <a:xfrm>
            <a:off x="986375" y="3390900"/>
            <a:ext cx="54240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Katie Tip: </a:t>
            </a:r>
            <a:endParaRPr sz="1425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Make a general reference sheet! </a:t>
            </a:r>
            <a:endParaRPr sz="1425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Add notes for concepts you struggle with </a:t>
            </a:r>
            <a:endParaRPr sz="14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	Can then filter the sheet into your note card for the Exam!</a:t>
            </a:r>
            <a:endParaRPr sz="14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You are given a sheet for </a:t>
            </a:r>
            <a:r>
              <a:rPr lang="en" sz="1425" u="sng">
                <a:solidFill>
                  <a:schemeClr val="hlink"/>
                </a:solidFill>
                <a:hlinkClick r:id="rId5"/>
              </a:rPr>
              <a:t>Unit 1</a:t>
            </a:r>
            <a:r>
              <a:rPr lang="en" sz="1425">
                <a:solidFill>
                  <a:schemeClr val="dk1"/>
                </a:solidFill>
              </a:rPr>
              <a:t>, maybe add onto that!</a:t>
            </a:r>
            <a:endParaRPr sz="1425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02"/>
          <p:cNvSpPr txBox="1"/>
          <p:nvPr>
            <p:ph type="title"/>
          </p:nvPr>
        </p:nvSpPr>
        <p:spPr>
          <a:xfrm>
            <a:off x="628650" y="410025"/>
            <a:ext cx="5277000" cy="34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Upcoming Events</a:t>
            </a:r>
            <a:endParaRPr b="1" sz="2400"/>
          </a:p>
        </p:txBody>
      </p:sp>
      <p:sp>
        <p:nvSpPr>
          <p:cNvPr id="724" name="Google Shape;724;p102"/>
          <p:cNvSpPr txBox="1"/>
          <p:nvPr>
            <p:ph idx="1" type="body"/>
          </p:nvPr>
        </p:nvSpPr>
        <p:spPr>
          <a:xfrm>
            <a:off x="628650" y="914400"/>
            <a:ext cx="7946400" cy="370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25"/>
              <a:t>SI Sessions:</a:t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/>
              <a:t>ASN is Closed Sunday, January 14th and Monday, January 15th </a:t>
            </a:r>
            <a:endParaRPr b="1" sz="16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Thursday, January 18th at 7:00 pm MST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Sunday, January 21st at 7:00 pm MST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Monday, January 22nd at 7:00 pm MST</a:t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25"/>
              <a:t>Review Sessions: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Exam 1 Review: Thursday, January 25th 7:00 pm - 9:00 pm MST </a:t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u="sng"/>
          </a:p>
        </p:txBody>
      </p:sp>
      <p:sp>
        <p:nvSpPr>
          <p:cNvPr id="725" name="Google Shape;725;p102"/>
          <p:cNvSpPr txBox="1"/>
          <p:nvPr>
            <p:ph idx="11" type="ftr"/>
          </p:nvPr>
        </p:nvSpPr>
        <p:spPr>
          <a:xfrm>
            <a:off x="205425" y="4751939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03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1" name="Google Shape;731;p103"/>
          <p:cNvSpPr txBox="1"/>
          <p:nvPr>
            <p:ph idx="11" type="ftr"/>
          </p:nvPr>
        </p:nvSpPr>
        <p:spPr>
          <a:xfrm>
            <a:off x="205425" y="4751939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</a:rPr>
              <a:t>‹#›</a:t>
            </a:fld>
            <a:endParaRPr/>
          </a:p>
        </p:txBody>
      </p:sp>
      <p:pic>
        <p:nvPicPr>
          <p:cNvPr id="732" name="Google Shape;732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650" y="914400"/>
            <a:ext cx="2933551" cy="373508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103"/>
          <p:cNvSpPr txBox="1"/>
          <p:nvPr/>
        </p:nvSpPr>
        <p:spPr>
          <a:xfrm>
            <a:off x="476250" y="457200"/>
            <a:ext cx="47235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3325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3525">
                <a:solidFill>
                  <a:srgbClr val="000000"/>
                </a:solidFill>
              </a:rPr>
              <a:t>Questions?</a:t>
            </a:r>
            <a:endParaRPr b="1" sz="3525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3525">
                <a:solidFill>
                  <a:srgbClr val="000000"/>
                </a:solidFill>
              </a:rPr>
              <a:t>Survey: </a:t>
            </a:r>
            <a:endParaRPr sz="1725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rgbClr val="8C1D4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http://bit.ly/ASN2324</a:t>
            </a:r>
            <a:r>
              <a:rPr lang="en" sz="2500">
                <a:solidFill>
                  <a:srgbClr val="000000"/>
                </a:solidFill>
              </a:rPr>
              <a:t> 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52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04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More Questions?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739" name="Google Shape;739;p104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Check out our other resources!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740" name="Google Shape;740;p104"/>
          <p:cNvSpPr txBox="1"/>
          <p:nvPr/>
        </p:nvSpPr>
        <p:spPr>
          <a:xfrm>
            <a:off x="457700" y="1009725"/>
            <a:ext cx="16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tutoring.asu.edu</a:t>
            </a:r>
            <a:endParaRPr b="1"/>
          </a:p>
        </p:txBody>
      </p:sp>
      <p:pic>
        <p:nvPicPr>
          <p:cNvPr id="741" name="Google Shape;741;p104"/>
          <p:cNvPicPr preferRelativeResize="0"/>
          <p:nvPr/>
        </p:nvPicPr>
        <p:blipFill rotWithShape="1">
          <a:blip r:embed="rId3">
            <a:alphaModFix/>
          </a:blip>
          <a:srcRect b="17142" l="3405" r="80584" t="72277"/>
          <a:stretch/>
        </p:blipFill>
        <p:spPr>
          <a:xfrm>
            <a:off x="6969300" y="1592475"/>
            <a:ext cx="1554176" cy="676724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104"/>
          <p:cNvSpPr txBox="1"/>
          <p:nvPr/>
        </p:nvSpPr>
        <p:spPr>
          <a:xfrm>
            <a:off x="6869175" y="3079125"/>
            <a:ext cx="1602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7800" lvl="0" marL="142875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>
                <a:solidFill>
                  <a:schemeClr val="dk1"/>
                </a:solidFill>
              </a:rPr>
              <a:t>Click on ‘Go to Zoom’ to log onto our Online Tutoring Center.</a:t>
            </a:r>
            <a:endParaRPr b="1" sz="1000">
              <a:solidFill>
                <a:schemeClr val="dk1"/>
              </a:solidFill>
            </a:endParaRPr>
          </a:p>
          <a:p>
            <a:pPr indent="-177800" lvl="0" marL="142875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Click on ‘View the tutoring </a:t>
            </a:r>
            <a:r>
              <a:rPr b="1" lang="en" sz="1000"/>
              <a:t>schedule’ to see when tutors are available for specific courses. </a:t>
            </a:r>
            <a:endParaRPr b="1" sz="1000"/>
          </a:p>
        </p:txBody>
      </p:sp>
      <p:sp>
        <p:nvSpPr>
          <p:cNvPr id="743" name="Google Shape;743;p104"/>
          <p:cNvSpPr/>
          <p:nvPr/>
        </p:nvSpPr>
        <p:spPr>
          <a:xfrm>
            <a:off x="4758231" y="3468025"/>
            <a:ext cx="1838100" cy="29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104"/>
          <p:cNvSpPr/>
          <p:nvPr/>
        </p:nvSpPr>
        <p:spPr>
          <a:xfrm>
            <a:off x="6685200" y="1900675"/>
            <a:ext cx="260163" cy="147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Arial"/>
              </a:rPr>
              <a:t>1-</a:t>
            </a:r>
          </a:p>
        </p:txBody>
      </p:sp>
      <p:sp>
        <p:nvSpPr>
          <p:cNvPr id="745" name="Google Shape;745;p104"/>
          <p:cNvSpPr/>
          <p:nvPr/>
        </p:nvSpPr>
        <p:spPr>
          <a:xfrm>
            <a:off x="6735480" y="2449338"/>
            <a:ext cx="233815" cy="147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Arial"/>
              </a:rPr>
              <a:t>2-</a:t>
            </a:r>
          </a:p>
        </p:txBody>
      </p:sp>
      <p:pic>
        <p:nvPicPr>
          <p:cNvPr id="746" name="Google Shape;746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675" y="1342950"/>
            <a:ext cx="4027695" cy="380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104"/>
          <p:cNvPicPr preferRelativeResize="0"/>
          <p:nvPr/>
        </p:nvPicPr>
        <p:blipFill rotWithShape="1">
          <a:blip r:embed="rId4">
            <a:alphaModFix/>
          </a:blip>
          <a:srcRect b="6796" l="0" r="75168" t="81262"/>
          <a:stretch/>
        </p:blipFill>
        <p:spPr>
          <a:xfrm>
            <a:off x="6970425" y="2197791"/>
            <a:ext cx="1678500" cy="761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05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More Questions?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753" name="Google Shape;753;p105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Check out our other resources!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754" name="Google Shape;754;p105"/>
          <p:cNvSpPr txBox="1"/>
          <p:nvPr/>
        </p:nvSpPr>
        <p:spPr>
          <a:xfrm>
            <a:off x="457700" y="1111475"/>
            <a:ext cx="39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tutoring.asu.edu/online-study-hub</a:t>
            </a:r>
            <a:endParaRPr b="1"/>
          </a:p>
        </p:txBody>
      </p:sp>
      <p:sp>
        <p:nvSpPr>
          <p:cNvPr id="755" name="Google Shape;755;p105"/>
          <p:cNvSpPr txBox="1"/>
          <p:nvPr/>
        </p:nvSpPr>
        <p:spPr>
          <a:xfrm>
            <a:off x="5809975" y="2881825"/>
            <a:ext cx="210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 to check out the Online Study Hub for additional resources!</a:t>
            </a:r>
            <a:endParaRPr/>
          </a:p>
        </p:txBody>
      </p:sp>
      <p:pic>
        <p:nvPicPr>
          <p:cNvPr id="756" name="Google Shape;756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00" y="1475163"/>
            <a:ext cx="4179024" cy="36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800" y="300600"/>
            <a:ext cx="4179024" cy="235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06"/>
          <p:cNvSpPr txBox="1"/>
          <p:nvPr>
            <p:ph type="title"/>
          </p:nvPr>
        </p:nvSpPr>
        <p:spPr>
          <a:xfrm>
            <a:off x="628651" y="410034"/>
            <a:ext cx="6705900" cy="34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Additional Resources</a:t>
            </a:r>
            <a:endParaRPr b="1"/>
          </a:p>
        </p:txBody>
      </p:sp>
      <p:sp>
        <p:nvSpPr>
          <p:cNvPr id="763" name="Google Shape;763;p106"/>
          <p:cNvSpPr txBox="1"/>
          <p:nvPr>
            <p:ph idx="1" type="body"/>
          </p:nvPr>
        </p:nvSpPr>
        <p:spPr>
          <a:xfrm>
            <a:off x="628650" y="1024200"/>
            <a:ext cx="7886700" cy="30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300"/>
              </a:spcBef>
              <a:spcAft>
                <a:spcPts val="0"/>
              </a:spcAft>
              <a:buSzPts val="22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3"/>
              </a:rPr>
              <a:t>Course Repo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82"/>
          <p:cNvSpPr txBox="1"/>
          <p:nvPr/>
        </p:nvSpPr>
        <p:spPr>
          <a:xfrm>
            <a:off x="457700" y="457225"/>
            <a:ext cx="266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What is SI?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398" name="Google Shape;398;p82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Informational Video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399" name="Google Shape;399;p82"/>
          <p:cNvSpPr txBox="1"/>
          <p:nvPr>
            <p:ph idx="12" type="sldNum"/>
          </p:nvPr>
        </p:nvSpPr>
        <p:spPr>
          <a:xfrm>
            <a:off x="205425" y="4751939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</a:rPr>
              <a:t>‹#›</a:t>
            </a:fld>
            <a:endParaRPr/>
          </a:p>
        </p:txBody>
      </p:sp>
      <p:pic>
        <p:nvPicPr>
          <p:cNvPr id="400" name="Google Shape;400;p82" title="Supplemental_Instruction_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700" y="1118338"/>
            <a:ext cx="6881174" cy="387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83"/>
          <p:cNvSpPr txBox="1"/>
          <p:nvPr/>
        </p:nvSpPr>
        <p:spPr>
          <a:xfrm>
            <a:off x="457700" y="457225"/>
            <a:ext cx="266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About Me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06" name="Google Shape;406;p83"/>
          <p:cNvSpPr txBox="1"/>
          <p:nvPr/>
        </p:nvSpPr>
        <p:spPr>
          <a:xfrm>
            <a:off x="457700" y="1295025"/>
            <a:ext cx="39900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Born and raised near Chicago, Illinois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Moved around within the Northern Suburbs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Currently in Grayslake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Work at a family-owned Italian restaurant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Received AS from my local Community College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Transferred to ASU at the start of 2020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Majoring in Software Engineering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Runs in the family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Father is a Software Architect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Mother is a Quality Assurance Analyst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07" name="Google Shape;407;p83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Katie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408" name="Google Shape;408;p83"/>
          <p:cNvSpPr txBox="1"/>
          <p:nvPr>
            <p:ph idx="12" type="sldNum"/>
          </p:nvPr>
        </p:nvSpPr>
        <p:spPr>
          <a:xfrm>
            <a:off x="163325" y="4751914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83"/>
          <p:cNvSpPr txBox="1"/>
          <p:nvPr/>
        </p:nvSpPr>
        <p:spPr>
          <a:xfrm>
            <a:off x="6410300" y="2058600"/>
            <a:ext cx="14865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83"/>
          <p:cNvSpPr txBox="1"/>
          <p:nvPr/>
        </p:nvSpPr>
        <p:spPr>
          <a:xfrm>
            <a:off x="6410300" y="2058600"/>
            <a:ext cx="14865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Picture</a:t>
            </a:r>
            <a:endParaRPr/>
          </a:p>
        </p:txBody>
      </p:sp>
      <p:pic>
        <p:nvPicPr>
          <p:cNvPr id="411" name="Google Shape;41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613" y="713513"/>
            <a:ext cx="3698323" cy="37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4"/>
          <p:cNvSpPr txBox="1"/>
          <p:nvPr/>
        </p:nvSpPr>
        <p:spPr>
          <a:xfrm>
            <a:off x="457700" y="457225"/>
            <a:ext cx="266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About Me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17" name="Google Shape;417;p84"/>
          <p:cNvSpPr txBox="1"/>
          <p:nvPr/>
        </p:nvSpPr>
        <p:spPr>
          <a:xfrm>
            <a:off x="457700" y="1295025"/>
            <a:ext cx="39900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Hobbies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Gaming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Football (Go Bears!)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Reading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Learning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Doggos! 😊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8" name="Google Shape;418;p84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Katie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419" name="Google Shape;419;p84"/>
          <p:cNvSpPr txBox="1"/>
          <p:nvPr>
            <p:ph idx="12" type="sldNum"/>
          </p:nvPr>
        </p:nvSpPr>
        <p:spPr>
          <a:xfrm>
            <a:off x="163325" y="4751914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0" name="Google Shape;420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8525" y="68875"/>
            <a:ext cx="1763544" cy="175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2800" y="2197660"/>
            <a:ext cx="4752148" cy="2673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7975" y="71825"/>
            <a:ext cx="1763550" cy="1747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8200" y="2406600"/>
            <a:ext cx="1257325" cy="12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8200" y="3778770"/>
            <a:ext cx="1257325" cy="1299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8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06020" y="3778768"/>
            <a:ext cx="1294880" cy="129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84"/>
          <p:cNvPicPr preferRelativeResize="0"/>
          <p:nvPr/>
        </p:nvPicPr>
        <p:blipFill rotWithShape="1">
          <a:blip r:embed="rId9">
            <a:alphaModFix/>
          </a:blip>
          <a:srcRect b="3400" l="7120" r="5075" t="5673"/>
          <a:stretch/>
        </p:blipFill>
        <p:spPr>
          <a:xfrm>
            <a:off x="6254675" y="2364850"/>
            <a:ext cx="1294875" cy="127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8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8550" y="2869150"/>
            <a:ext cx="1862652" cy="22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8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61650" y="2295606"/>
            <a:ext cx="1862651" cy="2782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8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52738" y="71825"/>
            <a:ext cx="1457451" cy="152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5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SI Session Expectations</a:t>
            </a:r>
            <a:endParaRPr b="1" sz="24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35" name="Google Shape;435;p85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Thanks for coming to the </a:t>
            </a:r>
            <a:r>
              <a:rPr b="1" lang="en">
                <a:solidFill>
                  <a:schemeClr val="accent1"/>
                </a:solidFill>
              </a:rPr>
              <a:t>SER 334</a:t>
            </a:r>
            <a:r>
              <a:rPr lang="en">
                <a:solidFill>
                  <a:schemeClr val="dk1"/>
                </a:solidFill>
              </a:rPr>
              <a:t> SI session. We have a packed agenda and we are going to try to get through as many of our planned example problems as possible. This session will be recorded and shared with others.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If after this you want to see additional examples, please visit the drop-in tutoring center.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 will post the link in the chat now and at the end of the session.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Please keep in mind we are recording this session and it will be made available for you to review 24-48 hours after this session concludes.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Finally, please be respectful to each other during the session.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86"/>
          <p:cNvSpPr txBox="1"/>
          <p:nvPr/>
        </p:nvSpPr>
        <p:spPr>
          <a:xfrm>
            <a:off x="457700" y="815425"/>
            <a:ext cx="83355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highlight>
                  <a:schemeClr val="dk1"/>
                </a:highlight>
              </a:rPr>
              <a:t>Zoom Features</a:t>
            </a:r>
            <a:endParaRPr b="1"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441" name="Google Shape;441;p86"/>
          <p:cNvSpPr txBox="1"/>
          <p:nvPr>
            <p:ph idx="1" type="body"/>
          </p:nvPr>
        </p:nvSpPr>
        <p:spPr>
          <a:xfrm>
            <a:off x="762500" y="3491575"/>
            <a:ext cx="2613000" cy="77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" sz="1300"/>
              <a:t>Use the chat feature to interact with the presenter and respond to presenter’s questions.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" sz="1300"/>
              <a:t>Annotations are encouraged.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600"/>
          </a:p>
        </p:txBody>
      </p:sp>
      <p:sp>
        <p:nvSpPr>
          <p:cNvPr id="442" name="Google Shape;442;p86"/>
          <p:cNvSpPr txBox="1"/>
          <p:nvPr/>
        </p:nvSpPr>
        <p:spPr>
          <a:xfrm>
            <a:off x="457700" y="457225"/>
            <a:ext cx="3934800" cy="35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Interact with us: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43" name="Google Shape;443;p86"/>
          <p:cNvSpPr txBox="1"/>
          <p:nvPr>
            <p:ph idx="12" type="sldNum"/>
          </p:nvPr>
        </p:nvSpPr>
        <p:spPr>
          <a:xfrm>
            <a:off x="510225" y="4370939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86"/>
          <p:cNvSpPr txBox="1"/>
          <p:nvPr/>
        </p:nvSpPr>
        <p:spPr>
          <a:xfrm>
            <a:off x="762500" y="3267304"/>
            <a:ext cx="19737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accent2"/>
                </a:highlight>
              </a:rPr>
              <a:t>Zoom Chat</a:t>
            </a:r>
            <a:endParaRPr b="1" sz="1100">
              <a:solidFill>
                <a:schemeClr val="dk1"/>
              </a:solidFill>
              <a:highlight>
                <a:schemeClr val="accent2"/>
              </a:highlight>
            </a:endParaRPr>
          </a:p>
        </p:txBody>
      </p:sp>
      <p:pic>
        <p:nvPicPr>
          <p:cNvPr id="445" name="Google Shape;44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75" y="1591150"/>
            <a:ext cx="2312541" cy="148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7"/>
          <p:cNvSpPr txBox="1"/>
          <p:nvPr/>
        </p:nvSpPr>
        <p:spPr>
          <a:xfrm>
            <a:off x="76700" y="76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r>
              <a:rPr b="1" lang="en" sz="2400">
                <a:highlight>
                  <a:schemeClr val="accent2"/>
                </a:highlight>
              </a:rPr>
              <a:t>: 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51" name="Google Shape;451;p87"/>
          <p:cNvSpPr txBox="1"/>
          <p:nvPr/>
        </p:nvSpPr>
        <p:spPr>
          <a:xfrm>
            <a:off x="76700" y="434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C v. Java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452" name="Google Shape;452;p87"/>
          <p:cNvSpPr/>
          <p:nvPr/>
        </p:nvSpPr>
        <p:spPr>
          <a:xfrm>
            <a:off x="3831000" y="0"/>
            <a:ext cx="5313000" cy="4945800"/>
          </a:xfrm>
          <a:prstGeom prst="ellipse">
            <a:avLst/>
          </a:prstGeom>
          <a:solidFill>
            <a:srgbClr val="EA9999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87"/>
          <p:cNvSpPr/>
          <p:nvPr/>
        </p:nvSpPr>
        <p:spPr>
          <a:xfrm>
            <a:off x="20750" y="98850"/>
            <a:ext cx="5313000" cy="4945800"/>
          </a:xfrm>
          <a:prstGeom prst="ellipse">
            <a:avLst/>
          </a:prstGeom>
          <a:solidFill>
            <a:srgbClr val="A4C2F4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87"/>
          <p:cNvSpPr txBox="1"/>
          <p:nvPr/>
        </p:nvSpPr>
        <p:spPr>
          <a:xfrm>
            <a:off x="6066300" y="150325"/>
            <a:ext cx="8424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Java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455" name="Google Shape;455;p87"/>
          <p:cNvSpPr txBox="1"/>
          <p:nvPr/>
        </p:nvSpPr>
        <p:spPr>
          <a:xfrm>
            <a:off x="2256050" y="150325"/>
            <a:ext cx="8424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8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334: 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61" name="Google Shape;461;p88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88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463" name="Google Shape;463;p88"/>
          <p:cNvSpPr txBox="1"/>
          <p:nvPr/>
        </p:nvSpPr>
        <p:spPr>
          <a:xfrm>
            <a:off x="2611650" y="408375"/>
            <a:ext cx="3920700" cy="7554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What is a pointer?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464" name="Google Shape;464;p88"/>
          <p:cNvSpPr txBox="1"/>
          <p:nvPr/>
        </p:nvSpPr>
        <p:spPr>
          <a:xfrm>
            <a:off x="293125" y="1875225"/>
            <a:ext cx="3920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i</a:t>
            </a:r>
            <a:r>
              <a:rPr lang="en" sz="3025">
                <a:solidFill>
                  <a:schemeClr val="dk1"/>
                </a:solidFill>
              </a:rPr>
              <a:t>nt </a:t>
            </a:r>
            <a:r>
              <a:rPr lang="en" sz="3025">
                <a:solidFill>
                  <a:schemeClr val="dk1"/>
                </a:solidFill>
              </a:rPr>
              <a:t>*ptr;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465" name="Google Shape;465;p88"/>
          <p:cNvSpPr txBox="1"/>
          <p:nvPr/>
        </p:nvSpPr>
        <p:spPr>
          <a:xfrm>
            <a:off x="4446175" y="2230050"/>
            <a:ext cx="44391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5">
                <a:solidFill>
                  <a:schemeClr val="dk1"/>
                </a:solidFill>
              </a:rPr>
              <a:t>Variable</a:t>
            </a:r>
            <a:endParaRPr sz="26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25">
                <a:solidFill>
                  <a:schemeClr val="dk1"/>
                </a:solidFill>
              </a:rPr>
              <a:t>Value is a memory address</a:t>
            </a:r>
            <a:endParaRPr sz="26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25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2019-July-Provost-Office">
  <a:themeElements>
    <a:clrScheme name="ASU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C1D40"/>
      </a:accent1>
      <a:accent2>
        <a:srgbClr val="FFC627"/>
      </a:accent2>
      <a:accent3>
        <a:srgbClr val="78BE20"/>
      </a:accent3>
      <a:accent4>
        <a:srgbClr val="00A3E0"/>
      </a:accent4>
      <a:accent5>
        <a:srgbClr val="FF7F32"/>
      </a:accent5>
      <a:accent6>
        <a:srgbClr val="5C6670"/>
      </a:accent6>
      <a:hlink>
        <a:srgbClr val="8C1D40"/>
      </a:hlink>
      <a:folHlink>
        <a:srgbClr val="FFC6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