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3E0A01-B3F1-4826-82B8-E2F1BC398F44}">
  <a:tblStyle styleId="{653E0A01-B3F1-4826-82B8-E2F1BC398F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0" Type="http://schemas.openxmlformats.org/officeDocument/2006/relationships/font" Target="fonts/ArialBlack-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a31c548d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a31c548d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Parallelism - both actually running @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Concurrency - both exist, not both executing @ same time - think </a:t>
            </a:r>
            <a:r>
              <a:rPr lang="en"/>
              <a:t>scheduler</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8eb5361cfa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8eb5361cfa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8eb5361cf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8eb5361cf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b5af8f6c2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b5af8f6c2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b5b988ad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b5b988ad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4773803c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4773803c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eb5361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eb5361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8eb5361cf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8eb5361cf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8eb5361cf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8eb5361cf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6758df4d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6758df4d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memory!</a:t>
            </a:r>
            <a:endParaRPr/>
          </a:p>
          <a:p>
            <a:pPr indent="0" lvl="0" marL="0" rtl="0" algn="l">
              <a:spcBef>
                <a:spcPts val="0"/>
              </a:spcBef>
              <a:spcAft>
                <a:spcPts val="0"/>
              </a:spcAft>
              <a:buNone/>
            </a:pPr>
            <a:r>
              <a:rPr lang="en"/>
              <a:t>Need to use concurrency structures to protect the critical secion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4.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hyperlink" Target="https://asu.instructure.com/courses/178344/pages/module-6-start-here-2?module_item_id=1275899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asu.instructure.com/courses/178344/pages/module-5-start-here-2?module_item_id=1275899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bit.ly/ASN232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hyperlink" Target="https://asu.instructure.com/courses/178344/pages/module-5-start-here-2?module_item_id=1275899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Thursday, February 1st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1" name="Google Shape;631;p8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2" name="Google Shape;632;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Module 6 Samples</a:t>
            </a:r>
            <a:endParaRPr b="1" sz="1600">
              <a:solidFill>
                <a:srgbClr val="FFFFFF"/>
              </a:solidFill>
              <a:highlight>
                <a:schemeClr val="dk2"/>
              </a:highlight>
            </a:endParaRPr>
          </a:p>
        </p:txBody>
      </p:sp>
      <p:sp>
        <p:nvSpPr>
          <p:cNvPr id="633" name="Google Shape;633;p85"/>
          <p:cNvSpPr txBox="1"/>
          <p:nvPr/>
        </p:nvSpPr>
        <p:spPr>
          <a:xfrm>
            <a:off x="2245400" y="172825"/>
            <a:ext cx="6775200" cy="9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25">
                <a:solidFill>
                  <a:schemeClr val="dk1"/>
                </a:solidFill>
              </a:rPr>
              <a:t>4. [Silberschatz 4.15 edited] Consider the following code fragment and answer the following questions: </a:t>
            </a:r>
            <a:endParaRPr sz="1225">
              <a:solidFill>
                <a:schemeClr val="dk1"/>
              </a:solidFill>
            </a:endParaRPr>
          </a:p>
          <a:p>
            <a:pPr indent="0" lvl="0" marL="0" rtl="0" algn="l">
              <a:spcBef>
                <a:spcPts val="0"/>
              </a:spcBef>
              <a:spcAft>
                <a:spcPts val="0"/>
              </a:spcAft>
              <a:buNone/>
            </a:pPr>
            <a:r>
              <a:t/>
            </a:r>
            <a:endParaRPr sz="1225">
              <a:solidFill>
                <a:schemeClr val="dk1"/>
              </a:solidFill>
            </a:endParaRPr>
          </a:p>
          <a:p>
            <a:pPr indent="0" lvl="0" marL="0" rtl="0" algn="l">
              <a:spcBef>
                <a:spcPts val="0"/>
              </a:spcBef>
              <a:spcAft>
                <a:spcPts val="0"/>
              </a:spcAft>
              <a:buNone/>
            </a:pPr>
            <a:r>
              <a:rPr lang="en" sz="1225">
                <a:solidFill>
                  <a:schemeClr val="dk1"/>
                </a:solidFill>
              </a:rPr>
              <a:t>(a) Using “lifeline notation”, draw the creation of processes and threads during execution.</a:t>
            </a:r>
            <a:endParaRPr sz="1225">
              <a:solidFill>
                <a:schemeClr val="dk1"/>
              </a:solidFill>
            </a:endParaRPr>
          </a:p>
          <a:p>
            <a:pPr indent="0" lvl="0" marL="0" rtl="0" algn="l">
              <a:spcBef>
                <a:spcPts val="0"/>
              </a:spcBef>
              <a:spcAft>
                <a:spcPts val="0"/>
              </a:spcAft>
              <a:buNone/>
            </a:pPr>
            <a:r>
              <a:rPr lang="en" sz="1225">
                <a:solidFill>
                  <a:schemeClr val="dk1"/>
                </a:solidFill>
              </a:rPr>
              <a:t>(b) How many unique processes are created? (Do not include the initial process.)</a:t>
            </a:r>
            <a:endParaRPr sz="1225">
              <a:solidFill>
                <a:schemeClr val="dk1"/>
              </a:solidFill>
            </a:endParaRPr>
          </a:p>
          <a:p>
            <a:pPr indent="0" lvl="0" marL="0" rtl="0" algn="l">
              <a:spcBef>
                <a:spcPts val="0"/>
              </a:spcBef>
              <a:spcAft>
                <a:spcPts val="0"/>
              </a:spcAft>
              <a:buNone/>
            </a:pPr>
            <a:r>
              <a:rPr lang="en" sz="1225">
                <a:solidFill>
                  <a:schemeClr val="dk1"/>
                </a:solidFill>
              </a:rPr>
              <a:t>(c) How many unique threads are created? (Hint: processes don't count!)</a:t>
            </a:r>
            <a:endParaRPr sz="1225">
              <a:solidFill>
                <a:schemeClr val="dk1"/>
              </a:solidFill>
            </a:endParaRPr>
          </a:p>
          <a:p>
            <a:pPr indent="0" lvl="0" marL="0" rtl="0" algn="l">
              <a:spcBef>
                <a:spcPts val="0"/>
              </a:spcBef>
              <a:spcAft>
                <a:spcPts val="0"/>
              </a:spcAft>
              <a:buNone/>
            </a:pPr>
            <a:r>
              <a:t/>
            </a:r>
            <a:endParaRPr sz="1225">
              <a:solidFill>
                <a:schemeClr val="dk1"/>
              </a:solidFill>
            </a:endParaRPr>
          </a:p>
        </p:txBody>
      </p:sp>
      <p:sp>
        <p:nvSpPr>
          <p:cNvPr id="634" name="Google Shape;634;p85"/>
          <p:cNvSpPr txBox="1"/>
          <p:nvPr/>
        </p:nvSpPr>
        <p:spPr>
          <a:xfrm>
            <a:off x="365525" y="1801550"/>
            <a:ext cx="2780700" cy="21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pid_t pid;</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temp = fork();</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if (temp == 0)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       fork();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thread_create(...);</a:t>
            </a:r>
            <a:endParaRPr sz="1425">
              <a:solidFill>
                <a:schemeClr val="dk1"/>
              </a:solidFill>
              <a:latin typeface="Consolas"/>
              <a:ea typeface="Consolas"/>
              <a:cs typeface="Consolas"/>
              <a:sym typeface="Consolas"/>
            </a:endParaRPr>
          </a:p>
          <a:p>
            <a:pPr indent="0" lvl="0" marL="0" rtl="0" algn="l">
              <a:spcBef>
                <a:spcPts val="0"/>
              </a:spcBef>
              <a:spcAft>
                <a:spcPts val="0"/>
              </a:spcAft>
              <a:buNone/>
            </a:pPr>
            <a:r>
              <a:t/>
            </a:r>
            <a:endParaRPr sz="1425">
              <a:solidFill>
                <a:schemeClr val="dk1"/>
              </a:solidFill>
              <a:latin typeface="Consolas"/>
              <a:ea typeface="Consolas"/>
              <a:cs typeface="Consolas"/>
              <a:sym typeface="Consolas"/>
            </a:endParaRPr>
          </a:p>
        </p:txBody>
      </p:sp>
      <p:sp>
        <p:nvSpPr>
          <p:cNvPr id="635" name="Google Shape;635;p85"/>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6 Sample</a:t>
            </a:r>
            <a:endParaRPr sz="142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41" name="Google Shape;641;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Multi-Threading</a:t>
            </a:r>
            <a:endParaRPr b="1" sz="1600">
              <a:solidFill>
                <a:srgbClr val="FFFFFF"/>
              </a:solidFill>
              <a:highlight>
                <a:schemeClr val="dk2"/>
              </a:highlight>
            </a:endParaRPr>
          </a:p>
        </p:txBody>
      </p:sp>
      <p:sp>
        <p:nvSpPr>
          <p:cNvPr id="642" name="Google Shape;642;p86"/>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Parallelism</a:t>
            </a:r>
            <a:endParaRPr sz="2000"/>
          </a:p>
        </p:txBody>
      </p:sp>
      <p:sp>
        <p:nvSpPr>
          <p:cNvPr id="643" name="Google Shape;643;p86"/>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rgbClr val="000000"/>
                </a:solidFill>
              </a:rPr>
              <a:t>vs.</a:t>
            </a:r>
            <a:endParaRPr sz="1825">
              <a:solidFill>
                <a:srgbClr val="000000"/>
              </a:solidFill>
            </a:endParaRPr>
          </a:p>
        </p:txBody>
      </p:sp>
      <p:sp>
        <p:nvSpPr>
          <p:cNvPr id="644" name="Google Shape;644;p86"/>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Concurrency</a:t>
            </a:r>
            <a:endParaRPr sz="2000"/>
          </a:p>
        </p:txBody>
      </p:sp>
      <p:sp>
        <p:nvSpPr>
          <p:cNvPr id="645" name="Google Shape;645;p86"/>
          <p:cNvSpPr/>
          <p:nvPr/>
        </p:nvSpPr>
        <p:spPr>
          <a:xfrm>
            <a:off x="3231150" y="457225"/>
            <a:ext cx="2681700" cy="7776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What’s </a:t>
            </a:r>
            <a:r>
              <a:rPr lang="en" sz="1800"/>
              <a:t>the</a:t>
            </a:r>
            <a:r>
              <a:rPr lang="en" sz="1800"/>
              <a:t> difference??</a:t>
            </a:r>
            <a:endParaRPr sz="1800"/>
          </a:p>
        </p:txBody>
      </p:sp>
      <p:sp>
        <p:nvSpPr>
          <p:cNvPr id="646" name="Google Shape;646;p86"/>
          <p:cNvSpPr/>
          <p:nvPr/>
        </p:nvSpPr>
        <p:spPr>
          <a:xfrm>
            <a:off x="588700" y="2997338"/>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Simultaneous </a:t>
            </a:r>
            <a:r>
              <a:rPr lang="en"/>
              <a:t>Execution</a:t>
            </a:r>
            <a:endParaRPr/>
          </a:p>
        </p:txBody>
      </p:sp>
      <p:sp>
        <p:nvSpPr>
          <p:cNvPr id="647" name="Google Shape;647;p86"/>
          <p:cNvSpPr/>
          <p:nvPr/>
        </p:nvSpPr>
        <p:spPr>
          <a:xfrm>
            <a:off x="6255850" y="2997338"/>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Near-Time</a:t>
            </a:r>
            <a:r>
              <a:rPr lang="en"/>
              <a:t> Execution</a:t>
            </a:r>
            <a:endParaRPr/>
          </a:p>
        </p:txBody>
      </p:sp>
      <p:sp>
        <p:nvSpPr>
          <p:cNvPr id="648" name="Google Shape;648;p86"/>
          <p:cNvSpPr/>
          <p:nvPr/>
        </p:nvSpPr>
        <p:spPr>
          <a:xfrm>
            <a:off x="588700" y="4283388"/>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Run</a:t>
            </a:r>
            <a:r>
              <a:rPr b="1" lang="en"/>
              <a:t> at the same time</a:t>
            </a:r>
            <a:endParaRPr/>
          </a:p>
        </p:txBody>
      </p:sp>
      <p:sp>
        <p:nvSpPr>
          <p:cNvPr id="649" name="Google Shape;649;p86"/>
          <p:cNvSpPr/>
          <p:nvPr/>
        </p:nvSpPr>
        <p:spPr>
          <a:xfrm>
            <a:off x="6255850" y="4283388"/>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Exist</a:t>
            </a:r>
            <a:r>
              <a:rPr b="1" lang="en"/>
              <a:t> at the same time</a:t>
            </a:r>
            <a:endParaRPr/>
          </a:p>
        </p:txBody>
      </p:sp>
      <p:sp>
        <p:nvSpPr>
          <p:cNvPr id="650" name="Google Shape;650;p86"/>
          <p:cNvSpPr/>
          <p:nvPr/>
        </p:nvSpPr>
        <p:spPr>
          <a:xfrm>
            <a:off x="6764875" y="344650"/>
            <a:ext cx="1971300" cy="777600"/>
          </a:xfrm>
          <a:prstGeom prst="downArrowCallout">
            <a:avLst>
              <a:gd fmla="val 25000" name="adj1"/>
              <a:gd fmla="val 25000" name="adj2"/>
              <a:gd fmla="val 25000" name="adj3"/>
              <a:gd fmla="val 64977" name="adj4"/>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Foreshadowing for CPU scheduling!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56" name="Google Shape;656;p87"/>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7" name="Google Shape;657;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Parallelism Types</a:t>
            </a:r>
            <a:endParaRPr b="1" sz="1600">
              <a:solidFill>
                <a:srgbClr val="FFFFFF"/>
              </a:solidFill>
              <a:highlight>
                <a:schemeClr val="dk2"/>
              </a:highlight>
            </a:endParaRPr>
          </a:p>
        </p:txBody>
      </p:sp>
      <p:sp>
        <p:nvSpPr>
          <p:cNvPr id="658" name="Google Shape;658;p87"/>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 Parallelism</a:t>
            </a:r>
            <a:endParaRPr sz="2000"/>
          </a:p>
        </p:txBody>
      </p:sp>
      <p:sp>
        <p:nvSpPr>
          <p:cNvPr id="659" name="Google Shape;659;p87"/>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rgbClr val="000000"/>
                </a:solidFill>
              </a:rPr>
              <a:t>vs.</a:t>
            </a:r>
            <a:endParaRPr sz="1825">
              <a:solidFill>
                <a:srgbClr val="000000"/>
              </a:solidFill>
            </a:endParaRPr>
          </a:p>
        </p:txBody>
      </p:sp>
      <p:sp>
        <p:nvSpPr>
          <p:cNvPr id="660" name="Google Shape;660;p87"/>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Task Parallelism</a:t>
            </a:r>
            <a:endParaRPr sz="2000"/>
          </a:p>
        </p:txBody>
      </p:sp>
      <p:sp>
        <p:nvSpPr>
          <p:cNvPr id="661" name="Google Shape;661;p87"/>
          <p:cNvSpPr/>
          <p:nvPr/>
        </p:nvSpPr>
        <p:spPr>
          <a:xfrm>
            <a:off x="3429150" y="2885613"/>
            <a:ext cx="2285700" cy="711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Task</a:t>
            </a:r>
            <a:endParaRPr b="1" sz="1600"/>
          </a:p>
          <a:p>
            <a:pPr indent="0" lvl="0" marL="0" rtl="0" algn="ctr">
              <a:spcBef>
                <a:spcPts val="0"/>
              </a:spcBef>
              <a:spcAft>
                <a:spcPts val="0"/>
              </a:spcAft>
              <a:buNone/>
            </a:pPr>
            <a:r>
              <a:rPr b="1" lang="en" sz="1600"/>
              <a:t>Different Data</a:t>
            </a:r>
            <a:endParaRPr b="1" sz="1600"/>
          </a:p>
        </p:txBody>
      </p:sp>
      <p:sp>
        <p:nvSpPr>
          <p:cNvPr id="662" name="Google Shape;662;p87"/>
          <p:cNvSpPr/>
          <p:nvPr/>
        </p:nvSpPr>
        <p:spPr>
          <a:xfrm>
            <a:off x="3429150" y="4059813"/>
            <a:ext cx="2285700" cy="71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Data</a:t>
            </a:r>
            <a:endParaRPr b="1" sz="1600"/>
          </a:p>
          <a:p>
            <a:pPr indent="0" lvl="0" marL="0" rtl="0" algn="ctr">
              <a:spcBef>
                <a:spcPts val="0"/>
              </a:spcBef>
              <a:spcAft>
                <a:spcPts val="0"/>
              </a:spcAft>
              <a:buNone/>
            </a:pPr>
            <a:r>
              <a:rPr b="1" lang="en" sz="1600"/>
              <a:t>Different Task</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68" name="Google Shape;668;p8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9" name="Google Shape;669;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Parallelism Types</a:t>
            </a:r>
            <a:endParaRPr b="1" sz="1600">
              <a:solidFill>
                <a:srgbClr val="FFFFFF"/>
              </a:solidFill>
              <a:highlight>
                <a:schemeClr val="dk2"/>
              </a:highlight>
            </a:endParaRPr>
          </a:p>
        </p:txBody>
      </p:sp>
      <p:sp>
        <p:nvSpPr>
          <p:cNvPr id="670" name="Google Shape;670;p88"/>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 Parallelism</a:t>
            </a:r>
            <a:endParaRPr sz="2000"/>
          </a:p>
        </p:txBody>
      </p:sp>
      <p:sp>
        <p:nvSpPr>
          <p:cNvPr id="671" name="Google Shape;671;p88"/>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rgbClr val="000000"/>
                </a:solidFill>
              </a:rPr>
              <a:t>vs.</a:t>
            </a:r>
            <a:endParaRPr sz="1825">
              <a:solidFill>
                <a:srgbClr val="000000"/>
              </a:solidFill>
            </a:endParaRPr>
          </a:p>
        </p:txBody>
      </p:sp>
      <p:sp>
        <p:nvSpPr>
          <p:cNvPr id="672" name="Google Shape;672;p88"/>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Task Parallelism</a:t>
            </a:r>
            <a:endParaRPr sz="2000"/>
          </a:p>
        </p:txBody>
      </p:sp>
      <p:sp>
        <p:nvSpPr>
          <p:cNvPr id="673" name="Google Shape;673;p88"/>
          <p:cNvSpPr/>
          <p:nvPr/>
        </p:nvSpPr>
        <p:spPr>
          <a:xfrm>
            <a:off x="3429150" y="2885613"/>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Task</a:t>
            </a:r>
            <a:endParaRPr b="1" sz="1600"/>
          </a:p>
          <a:p>
            <a:pPr indent="0" lvl="0" marL="0" rtl="0" algn="ctr">
              <a:spcBef>
                <a:spcPts val="0"/>
              </a:spcBef>
              <a:spcAft>
                <a:spcPts val="0"/>
              </a:spcAft>
              <a:buNone/>
            </a:pPr>
            <a:r>
              <a:rPr b="1" lang="en" sz="1600"/>
              <a:t>Different Data</a:t>
            </a:r>
            <a:endParaRPr b="1" sz="1600"/>
          </a:p>
        </p:txBody>
      </p:sp>
      <p:sp>
        <p:nvSpPr>
          <p:cNvPr id="674" name="Google Shape;674;p88"/>
          <p:cNvSpPr/>
          <p:nvPr/>
        </p:nvSpPr>
        <p:spPr>
          <a:xfrm>
            <a:off x="3429150" y="4059813"/>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Data</a:t>
            </a:r>
            <a:endParaRPr b="1" sz="1600"/>
          </a:p>
          <a:p>
            <a:pPr indent="0" lvl="0" marL="0" rtl="0" algn="ctr">
              <a:spcBef>
                <a:spcPts val="0"/>
              </a:spcBef>
              <a:spcAft>
                <a:spcPts val="0"/>
              </a:spcAft>
              <a:buNone/>
            </a:pPr>
            <a:r>
              <a:rPr b="1" lang="en" sz="1600"/>
              <a:t>Different Task</a:t>
            </a:r>
            <a:endParaRPr b="1" sz="1600"/>
          </a:p>
        </p:txBody>
      </p:sp>
      <p:sp>
        <p:nvSpPr>
          <p:cNvPr id="675" name="Google Shape;675;p88"/>
          <p:cNvSpPr/>
          <p:nvPr/>
        </p:nvSpPr>
        <p:spPr>
          <a:xfrm>
            <a:off x="5927750" y="4166925"/>
            <a:ext cx="613200" cy="497400"/>
          </a:xfrm>
          <a:prstGeom prst="left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6" name="Google Shape;676;p88"/>
          <p:cNvSpPr/>
          <p:nvPr/>
        </p:nvSpPr>
        <p:spPr>
          <a:xfrm>
            <a:off x="6753850" y="4059813"/>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One</a:t>
            </a:r>
            <a:r>
              <a:rPr lang="en" sz="2000"/>
              <a:t> data set</a:t>
            </a:r>
            <a:endParaRPr sz="2000"/>
          </a:p>
        </p:txBody>
      </p:sp>
      <p:sp>
        <p:nvSpPr>
          <p:cNvPr id="677" name="Google Shape;677;p88"/>
          <p:cNvSpPr/>
          <p:nvPr/>
        </p:nvSpPr>
        <p:spPr>
          <a:xfrm>
            <a:off x="52600" y="2885613"/>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Many </a:t>
            </a:r>
            <a:r>
              <a:rPr lang="en" sz="2000"/>
              <a:t>data sets</a:t>
            </a:r>
            <a:endParaRPr sz="2000"/>
          </a:p>
        </p:txBody>
      </p:sp>
      <p:sp>
        <p:nvSpPr>
          <p:cNvPr id="678" name="Google Shape;678;p88"/>
          <p:cNvSpPr/>
          <p:nvPr/>
        </p:nvSpPr>
        <p:spPr>
          <a:xfrm>
            <a:off x="2577125" y="3046925"/>
            <a:ext cx="613200" cy="497400"/>
          </a:xfrm>
          <a:prstGeom prst="righ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84" name="Google Shape;684;p8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5" name="Google Shape;685;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Threading Issues</a:t>
            </a:r>
            <a:endParaRPr b="1" sz="1600">
              <a:solidFill>
                <a:srgbClr val="FFFFFF"/>
              </a:solidFill>
              <a:highlight>
                <a:schemeClr val="dk2"/>
              </a:highlight>
            </a:endParaRPr>
          </a:p>
        </p:txBody>
      </p:sp>
      <p:sp>
        <p:nvSpPr>
          <p:cNvPr id="686" name="Google Shape;686;p89"/>
          <p:cNvSpPr txBox="1"/>
          <p:nvPr/>
        </p:nvSpPr>
        <p:spPr>
          <a:xfrm>
            <a:off x="4140925" y="12839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Identifying </a:t>
            </a:r>
            <a:r>
              <a:rPr lang="en" sz="1625">
                <a:solidFill>
                  <a:schemeClr val="dk1"/>
                </a:solidFill>
              </a:rPr>
              <a:t>independent</a:t>
            </a:r>
            <a:r>
              <a:rPr lang="en" sz="1625">
                <a:solidFill>
                  <a:schemeClr val="dk1"/>
                </a:solidFill>
              </a:rPr>
              <a:t> functionality</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Ensuring </a:t>
            </a:r>
            <a:r>
              <a:rPr lang="en" sz="1625">
                <a:solidFill>
                  <a:schemeClr val="dk1"/>
                </a:solidFill>
              </a:rPr>
              <a:t>comparable</a:t>
            </a:r>
            <a:r>
              <a:rPr lang="en" sz="1625">
                <a:solidFill>
                  <a:schemeClr val="dk1"/>
                </a:solidFill>
              </a:rPr>
              <a:t> amounts of work</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Partitioning and minimizing memory use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Some tasks must be performed sequentially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Multiple “executors” for each line makes it harder to identify the culprit</a:t>
            </a:r>
            <a:endParaRPr sz="1625">
              <a:solidFill>
                <a:schemeClr val="dk1"/>
              </a:solidFill>
            </a:endParaRPr>
          </a:p>
        </p:txBody>
      </p:sp>
      <p:sp>
        <p:nvSpPr>
          <p:cNvPr id="687" name="Google Shape;687;p89"/>
          <p:cNvSpPr txBox="1"/>
          <p:nvPr/>
        </p:nvSpPr>
        <p:spPr>
          <a:xfrm>
            <a:off x="209900" y="12950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Test and Debugging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Splitting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Identifying Tasks</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Dependency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Balance</a:t>
            </a:r>
            <a:endParaRPr sz="1625">
              <a:solidFill>
                <a:schemeClr val="dk1"/>
              </a:solidFill>
            </a:endParaRPr>
          </a:p>
        </p:txBody>
      </p:sp>
      <p:sp>
        <p:nvSpPr>
          <p:cNvPr id="688" name="Google Shape;688;p89"/>
          <p:cNvSpPr txBox="1"/>
          <p:nvPr/>
        </p:nvSpPr>
        <p:spPr>
          <a:xfrm>
            <a:off x="5073975" y="172925"/>
            <a:ext cx="4001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25">
                <a:solidFill>
                  <a:schemeClr val="dk1"/>
                </a:solidFill>
              </a:rPr>
              <a:t>Check out the recording for the solution!</a:t>
            </a:r>
            <a:endParaRPr i="1" sz="1625">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94" name="Google Shape;694;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Enter topic here</a:t>
            </a:r>
            <a:endParaRPr b="1" sz="1600">
              <a:solidFill>
                <a:srgbClr val="FFFFFF"/>
              </a:solidFill>
              <a:highlight>
                <a:schemeClr val="dk2"/>
              </a:highlight>
            </a:endParaRPr>
          </a:p>
        </p:txBody>
      </p:sp>
      <p:sp>
        <p:nvSpPr>
          <p:cNvPr id="695" name="Google Shape;695;p90"/>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696" name="Google Shape;696;p90"/>
          <p:cNvSpPr txBox="1"/>
          <p:nvPr/>
        </p:nvSpPr>
        <p:spPr>
          <a:xfrm>
            <a:off x="765300" y="1219200"/>
            <a:ext cx="7613400" cy="15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25">
                <a:solidFill>
                  <a:schemeClr val="dk1"/>
                </a:solidFill>
              </a:rPr>
              <a:t>6. [Lisonbee] Consider a system where two processes (a producer and a consumer) use a message-passing system to communicate, and each process does work at different rates. The producer can produce (perform work) at any rate, but the consumer has to wait for the producer to complete its task before moving on. Based on this system's needs, explain whether a synchronous or asynchronous communication system would be a better choice and why. [2 points]</a:t>
            </a:r>
            <a:endParaRPr sz="1425">
              <a:solidFill>
                <a:schemeClr val="dk1"/>
              </a:solidFill>
            </a:endParaRPr>
          </a:p>
        </p:txBody>
      </p:sp>
      <p:sp>
        <p:nvSpPr>
          <p:cNvPr id="697" name="Google Shape;697;p90"/>
          <p:cNvSpPr/>
          <p:nvPr/>
        </p:nvSpPr>
        <p:spPr>
          <a:xfrm>
            <a:off x="217900" y="3218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Synchronous </a:t>
            </a:r>
            <a:endParaRPr sz="2000"/>
          </a:p>
        </p:txBody>
      </p:sp>
      <p:sp>
        <p:nvSpPr>
          <p:cNvPr id="698" name="Google Shape;698;p90"/>
          <p:cNvSpPr/>
          <p:nvPr/>
        </p:nvSpPr>
        <p:spPr>
          <a:xfrm>
            <a:off x="5885050" y="3218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Asynchronous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04" name="Google Shape;704;p9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5" name="Google Shape;705;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2"/>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711" name="Google Shape;711;p92"/>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spcBef>
                <a:spcPts val="300"/>
              </a:spcBef>
              <a:spcAft>
                <a:spcPts val="0"/>
              </a:spcAft>
              <a:buNone/>
            </a:pPr>
            <a:r>
              <a:t/>
            </a:r>
            <a:endParaRPr sz="1600"/>
          </a:p>
          <a:p>
            <a:pPr indent="-330200" lvl="0" marL="457200" rtl="0" algn="l">
              <a:lnSpc>
                <a:spcPct val="90000"/>
              </a:lnSpc>
              <a:spcBef>
                <a:spcPts val="300"/>
              </a:spcBef>
              <a:spcAft>
                <a:spcPts val="0"/>
              </a:spcAft>
              <a:buSzPts val="1600"/>
              <a:buFont typeface="Arial"/>
              <a:buChar char="●"/>
            </a:pPr>
            <a:r>
              <a:rPr lang="en" sz="1600"/>
              <a:t>Sunday, February 4th at 7:00 pm MST</a:t>
            </a:r>
            <a:endParaRPr sz="1600"/>
          </a:p>
          <a:p>
            <a:pPr indent="-330200" lvl="0" marL="457200" rtl="0" algn="l">
              <a:lnSpc>
                <a:spcPct val="90000"/>
              </a:lnSpc>
              <a:spcBef>
                <a:spcPts val="0"/>
              </a:spcBef>
              <a:spcAft>
                <a:spcPts val="0"/>
              </a:spcAft>
              <a:buSzPts val="1600"/>
              <a:buFont typeface="Arial"/>
              <a:buChar char="●"/>
            </a:pPr>
            <a:r>
              <a:rPr lang="en" sz="1600"/>
              <a:t>Monday, February 5th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strike="sngStrike"/>
              <a:t>Sunday, February 11th at 7:00 pm MST</a:t>
            </a:r>
            <a:r>
              <a:rPr lang="en" sz="1600"/>
              <a:t>  </a:t>
            </a:r>
            <a:r>
              <a:rPr b="1" lang="en" sz="1600">
                <a:solidFill>
                  <a:schemeClr val="accent1"/>
                </a:solidFill>
              </a:rPr>
              <a:t>Cancelled - Good luck on Exam 2!</a:t>
            </a:r>
            <a:endParaRPr b="1" sz="1600">
              <a:solidFill>
                <a:schemeClr val="accent1"/>
              </a:solidFill>
            </a:endParaRPr>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Thursday, February 8th 7:00 pm - 9:00 pm MST </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712" name="Google Shape;712;p9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3"/>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718" name="Google Shape;718;p93"/>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719" name="Google Shape;719;p93"/>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720" name="Google Shape;720;p93"/>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26" name="Google Shape;726;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727" name="Google Shape;727;p94"/>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728" name="Google Shape;728;p94"/>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729" name="Google Shape;729;p94"/>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730" name="Google Shape;730;p94"/>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4"/>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732" name="Google Shape;732;p94"/>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733" name="Google Shape;733;p94"/>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734" name="Google Shape;734;p94"/>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Process Tracing</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Clr>
                <a:schemeClr val="dk1"/>
              </a:buClr>
              <a:buSzPts val="1100"/>
              <a:buFont typeface="Arial"/>
              <a:buNone/>
            </a:pPr>
            <a:r>
              <a:rPr lang="en">
                <a:solidFill>
                  <a:schemeClr val="lt1"/>
                </a:solidFill>
              </a:rPr>
              <a:t>Parallelism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Threading Issues</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Dining Philosophers </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40" name="Google Shape;740;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741" name="Google Shape;741;p95"/>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742" name="Google Shape;742;p95"/>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743" name="Google Shape;743;p95"/>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744" name="Google Shape;744;p95"/>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6"/>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750" name="Google Shape;750;p96"/>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4" name="Google Shape;394;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Module 5 Sample</a:t>
            </a:r>
            <a:endParaRPr b="1" sz="1600">
              <a:solidFill>
                <a:srgbClr val="FFFFFF"/>
              </a:solidFill>
              <a:highlight>
                <a:schemeClr val="dk2"/>
              </a:highlight>
            </a:endParaRPr>
          </a:p>
        </p:txBody>
      </p:sp>
      <p:sp>
        <p:nvSpPr>
          <p:cNvPr id="395" name="Google Shape;395;p80"/>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396" name="Google Shape;396;p80"/>
          <p:cNvSpPr txBox="1"/>
          <p:nvPr/>
        </p:nvSpPr>
        <p:spPr>
          <a:xfrm>
            <a:off x="98375" y="983100"/>
            <a:ext cx="2349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4. [Lisonbee] Trace the program below, identify the values of the pids at lines A, B, C, D, E, and F. </a:t>
            </a:r>
            <a:endParaRPr sz="1125">
              <a:solidFill>
                <a:schemeClr val="dk1"/>
              </a:solidFill>
            </a:endParaRPr>
          </a:p>
          <a:p>
            <a:pPr indent="0" lvl="0" marL="0" rtl="0" algn="l">
              <a:spcBef>
                <a:spcPts val="0"/>
              </a:spcBef>
              <a:spcAft>
                <a:spcPts val="0"/>
              </a:spcAft>
              <a:buNone/>
            </a:pPr>
            <a:r>
              <a:rPr lang="en" sz="1125">
                <a:solidFill>
                  <a:schemeClr val="dk1"/>
                </a:solidFill>
              </a:rPr>
              <a:t>(Assume that the actual pid of Process 1 is 1502, Process 2 is 1505, and Process 3 is 1507. Also assume that fork will always succeed.) [4 points]</a:t>
            </a:r>
            <a:endParaRPr sz="1125">
              <a:solidFill>
                <a:schemeClr val="dk1"/>
              </a:solidFill>
            </a:endParaRPr>
          </a:p>
        </p:txBody>
      </p:sp>
      <p:sp>
        <p:nvSpPr>
          <p:cNvPr id="397" name="Google Shape;397;p80"/>
          <p:cNvSpPr txBox="1"/>
          <p:nvPr/>
        </p:nvSpPr>
        <p:spPr>
          <a:xfrm>
            <a:off x="2148563" y="0"/>
            <a:ext cx="4340100" cy="516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int main()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pid_t temp1, temp2, temp3;</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temp1 = fork();</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if (temp1 &lt; 0) { /* Error occurred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fprintf(stderr, "Fork Failed");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1;</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if (temp1 == 0) { /* Process 2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temp2 = fork();</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if (temp2 &lt; 0) { /* Error occurred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fprintf(stderr, "Fork Failed");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1;</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if (temp2 == 0) { /* Process 3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temp3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A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printf("temp3 = %d", temp3); /* B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 /* Process 2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temp3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C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printf("temp3 = %d", temp3); /* 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wait(NULL);</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 /* Process 1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temp2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printf("temp1 = %d", temp1); /* E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F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wait(NULL);</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0;</a:t>
            </a:r>
            <a:endParaRPr sz="925">
              <a:solidFill>
                <a:schemeClr val="dk1"/>
              </a:solidFill>
              <a:latin typeface="Consolas"/>
              <a:ea typeface="Consolas"/>
              <a:cs typeface="Consolas"/>
              <a:sym typeface="Consolas"/>
            </a:endParaRPr>
          </a:p>
          <a:p>
            <a:pPr indent="0" lvl="0" marL="0" rtl="0" algn="l">
              <a:spcBef>
                <a:spcPts val="0"/>
              </a:spcBef>
              <a:spcAft>
                <a:spcPts val="0"/>
              </a:spcAft>
              <a:buNone/>
            </a:pPr>
            <a:r>
              <a:rPr lang="en" sz="925">
                <a:solidFill>
                  <a:schemeClr val="dk1"/>
                </a:solidFill>
                <a:latin typeface="Consolas"/>
                <a:ea typeface="Consolas"/>
                <a:cs typeface="Consolas"/>
                <a:sym typeface="Consolas"/>
              </a:rPr>
              <a:t>}</a:t>
            </a:r>
            <a:endParaRPr sz="925">
              <a:solidFill>
                <a:schemeClr val="dk1"/>
              </a:solidFill>
              <a:latin typeface="Consolas"/>
              <a:ea typeface="Consolas"/>
              <a:cs typeface="Consolas"/>
              <a:sym typeface="Consolas"/>
            </a:endParaRPr>
          </a:p>
        </p:txBody>
      </p:sp>
      <p:graphicFrame>
        <p:nvGraphicFramePr>
          <p:cNvPr id="398" name="Google Shape;398;p80"/>
          <p:cNvGraphicFramePr/>
          <p:nvPr/>
        </p:nvGraphicFramePr>
        <p:xfrm>
          <a:off x="269050" y="2634425"/>
          <a:ext cx="3000000" cy="3000000"/>
        </p:xfrm>
        <a:graphic>
          <a:graphicData uri="http://schemas.openxmlformats.org/drawingml/2006/table">
            <a:tbl>
              <a:tblPr>
                <a:noFill/>
                <a:tableStyleId>{653E0A01-B3F1-4826-82B8-E2F1BC398F44}</a:tableStyleId>
              </a:tblPr>
              <a:tblGrid>
                <a:gridCol w="677575"/>
                <a:gridCol w="677575"/>
              </a:tblGrid>
              <a:tr h="110650">
                <a:tc>
                  <a:txBody>
                    <a:bodyPr/>
                    <a:lstStyle/>
                    <a:p>
                      <a:pPr indent="0" lvl="0" marL="0" rtl="0" algn="ctr">
                        <a:spcBef>
                          <a:spcPts val="0"/>
                        </a:spcBef>
                        <a:spcAft>
                          <a:spcPts val="0"/>
                        </a:spcAft>
                        <a:buNone/>
                      </a:pPr>
                      <a:r>
                        <a:rPr lang="en"/>
                        <a:t>A</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B</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C</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D</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E</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F</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99" name="Google Shape;399;p80"/>
          <p:cNvGrpSpPr/>
          <p:nvPr/>
        </p:nvGrpSpPr>
        <p:grpSpPr>
          <a:xfrm>
            <a:off x="6690375" y="76200"/>
            <a:ext cx="2355563" cy="1511100"/>
            <a:chOff x="6771775" y="76200"/>
            <a:chExt cx="2355563" cy="1511100"/>
          </a:xfrm>
        </p:grpSpPr>
        <p:sp>
          <p:nvSpPr>
            <p:cNvPr id="400" name="Google Shape;400;p80"/>
            <p:cNvSpPr/>
            <p:nvPr/>
          </p:nvSpPr>
          <p:spPr>
            <a:xfrm>
              <a:off x="8306538" y="442650"/>
              <a:ext cx="820800" cy="778200"/>
            </a:xfrm>
            <a:prstGeom prst="ellipse">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a:p>
              <a:pPr indent="0" lvl="0" marL="0" rtl="0" algn="ctr">
                <a:spcBef>
                  <a:spcPts val="0"/>
                </a:spcBef>
                <a:spcAft>
                  <a:spcPts val="0"/>
                </a:spcAft>
                <a:buNone/>
              </a:pPr>
              <a:r>
                <a:rPr lang="en"/>
                <a:t>1502</a:t>
              </a:r>
              <a:endParaRPr/>
            </a:p>
          </p:txBody>
        </p:sp>
        <p:grpSp>
          <p:nvGrpSpPr>
            <p:cNvPr id="401" name="Google Shape;401;p80"/>
            <p:cNvGrpSpPr/>
            <p:nvPr/>
          </p:nvGrpSpPr>
          <p:grpSpPr>
            <a:xfrm>
              <a:off x="6771775" y="76200"/>
              <a:ext cx="1486800" cy="1511100"/>
              <a:chOff x="6771775" y="76200"/>
              <a:chExt cx="1486800" cy="1511100"/>
            </a:xfrm>
          </p:grpSpPr>
          <p:sp>
            <p:nvSpPr>
              <p:cNvPr id="402" name="Google Shape;402;p80"/>
              <p:cNvSpPr/>
              <p:nvPr/>
            </p:nvSpPr>
            <p:spPr>
              <a:xfrm>
                <a:off x="6771775" y="76200"/>
                <a:ext cx="1486800" cy="1511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03" name="Google Shape;403;p80"/>
              <p:cNvGrpSpPr/>
              <p:nvPr/>
            </p:nvGrpSpPr>
            <p:grpSpPr>
              <a:xfrm>
                <a:off x="6771775" y="218150"/>
                <a:ext cx="1342800" cy="358200"/>
                <a:chOff x="74200" y="1287675"/>
                <a:chExt cx="1342800" cy="358200"/>
              </a:xfrm>
            </p:grpSpPr>
            <p:sp>
              <p:nvSpPr>
                <p:cNvPr id="404" name="Google Shape;404;p8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80"/>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a:solidFill>
                        <a:schemeClr val="dk1"/>
                      </a:solidFill>
                    </a:rPr>
                    <a:t>temp1</a:t>
                  </a:r>
                  <a:endParaRPr sz="1425">
                    <a:solidFill>
                      <a:schemeClr val="dk1"/>
                    </a:solidFill>
                  </a:endParaRPr>
                </a:p>
              </p:txBody>
            </p:sp>
          </p:grpSp>
          <p:grpSp>
            <p:nvGrpSpPr>
              <p:cNvPr id="406" name="Google Shape;406;p80"/>
              <p:cNvGrpSpPr/>
              <p:nvPr/>
            </p:nvGrpSpPr>
            <p:grpSpPr>
              <a:xfrm>
                <a:off x="6771775" y="652650"/>
                <a:ext cx="1342800" cy="358200"/>
                <a:chOff x="74200" y="1787775"/>
                <a:chExt cx="1342800" cy="358200"/>
              </a:xfrm>
            </p:grpSpPr>
            <p:sp>
              <p:nvSpPr>
                <p:cNvPr id="407" name="Google Shape;407;p8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80"/>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409" name="Google Shape;409;p80"/>
              <p:cNvGrpSpPr/>
              <p:nvPr/>
            </p:nvGrpSpPr>
            <p:grpSpPr>
              <a:xfrm>
                <a:off x="6771775" y="1087150"/>
                <a:ext cx="1342800" cy="358200"/>
                <a:chOff x="6758025" y="1040100"/>
                <a:chExt cx="1342800" cy="358200"/>
              </a:xfrm>
            </p:grpSpPr>
            <p:sp>
              <p:nvSpPr>
                <p:cNvPr id="410" name="Google Shape;410;p80"/>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80"/>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grpSp>
        <p:nvGrpSpPr>
          <p:cNvPr id="412" name="Google Shape;412;p80"/>
          <p:cNvGrpSpPr/>
          <p:nvPr/>
        </p:nvGrpSpPr>
        <p:grpSpPr>
          <a:xfrm>
            <a:off x="6690375" y="1788363"/>
            <a:ext cx="2355563" cy="1511100"/>
            <a:chOff x="6771775" y="76200"/>
            <a:chExt cx="2355563" cy="1511100"/>
          </a:xfrm>
        </p:grpSpPr>
        <p:sp>
          <p:nvSpPr>
            <p:cNvPr id="413" name="Google Shape;413;p80"/>
            <p:cNvSpPr/>
            <p:nvPr/>
          </p:nvSpPr>
          <p:spPr>
            <a:xfrm>
              <a:off x="8306538" y="442650"/>
              <a:ext cx="820800" cy="778200"/>
            </a:xfrm>
            <a:prstGeom prst="ellipse">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a:t>
              </a:r>
              <a:endParaRPr/>
            </a:p>
            <a:p>
              <a:pPr indent="0" lvl="0" marL="0" rtl="0" algn="ctr">
                <a:spcBef>
                  <a:spcPts val="0"/>
                </a:spcBef>
                <a:spcAft>
                  <a:spcPts val="0"/>
                </a:spcAft>
                <a:buNone/>
              </a:pPr>
              <a:r>
                <a:rPr lang="en"/>
                <a:t>1505</a:t>
              </a:r>
              <a:endParaRPr/>
            </a:p>
          </p:txBody>
        </p:sp>
        <p:grpSp>
          <p:nvGrpSpPr>
            <p:cNvPr id="414" name="Google Shape;414;p80"/>
            <p:cNvGrpSpPr/>
            <p:nvPr/>
          </p:nvGrpSpPr>
          <p:grpSpPr>
            <a:xfrm>
              <a:off x="6771775" y="76200"/>
              <a:ext cx="1486800" cy="1511100"/>
              <a:chOff x="6771775" y="76200"/>
              <a:chExt cx="1486800" cy="1511100"/>
            </a:xfrm>
          </p:grpSpPr>
          <p:sp>
            <p:nvSpPr>
              <p:cNvPr id="415" name="Google Shape;415;p80"/>
              <p:cNvSpPr/>
              <p:nvPr/>
            </p:nvSpPr>
            <p:spPr>
              <a:xfrm>
                <a:off x="6771775" y="76200"/>
                <a:ext cx="1486800" cy="1511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16" name="Google Shape;416;p80"/>
              <p:cNvGrpSpPr/>
              <p:nvPr/>
            </p:nvGrpSpPr>
            <p:grpSpPr>
              <a:xfrm>
                <a:off x="6771775" y="218150"/>
                <a:ext cx="1342800" cy="358213"/>
                <a:chOff x="74200" y="1287675"/>
                <a:chExt cx="1342800" cy="358213"/>
              </a:xfrm>
            </p:grpSpPr>
            <p:sp>
              <p:nvSpPr>
                <p:cNvPr id="417" name="Google Shape;417;p8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80"/>
                <p:cNvSpPr txBox="1"/>
                <p:nvPr/>
              </p:nvSpPr>
              <p:spPr>
                <a:xfrm>
                  <a:off x="74200" y="12876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temp1</a:t>
                  </a:r>
                  <a:endParaRPr sz="1625">
                    <a:solidFill>
                      <a:schemeClr val="dk1"/>
                    </a:solidFill>
                  </a:endParaRPr>
                </a:p>
              </p:txBody>
            </p:sp>
          </p:grpSp>
          <p:grpSp>
            <p:nvGrpSpPr>
              <p:cNvPr id="419" name="Google Shape;419;p80"/>
              <p:cNvGrpSpPr/>
              <p:nvPr/>
            </p:nvGrpSpPr>
            <p:grpSpPr>
              <a:xfrm>
                <a:off x="6771775" y="652650"/>
                <a:ext cx="1342800" cy="358213"/>
                <a:chOff x="74200" y="1787775"/>
                <a:chExt cx="1342800" cy="358213"/>
              </a:xfrm>
            </p:grpSpPr>
            <p:sp>
              <p:nvSpPr>
                <p:cNvPr id="420" name="Google Shape;420;p8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80"/>
                <p:cNvSpPr txBox="1"/>
                <p:nvPr/>
              </p:nvSpPr>
              <p:spPr>
                <a:xfrm>
                  <a:off x="74200" y="17877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422" name="Google Shape;422;p80"/>
              <p:cNvGrpSpPr/>
              <p:nvPr/>
            </p:nvGrpSpPr>
            <p:grpSpPr>
              <a:xfrm>
                <a:off x="6771775" y="1087150"/>
                <a:ext cx="1342800" cy="358213"/>
                <a:chOff x="6758025" y="1040100"/>
                <a:chExt cx="1342800" cy="358213"/>
              </a:xfrm>
            </p:grpSpPr>
            <p:sp>
              <p:nvSpPr>
                <p:cNvPr id="423" name="Google Shape;423;p80"/>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80"/>
                <p:cNvSpPr txBox="1"/>
                <p:nvPr/>
              </p:nvSpPr>
              <p:spPr>
                <a:xfrm>
                  <a:off x="6758025" y="1040113"/>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grpSp>
        <p:nvGrpSpPr>
          <p:cNvPr id="425" name="Google Shape;425;p80"/>
          <p:cNvGrpSpPr/>
          <p:nvPr/>
        </p:nvGrpSpPr>
        <p:grpSpPr>
          <a:xfrm>
            <a:off x="6690375" y="3500525"/>
            <a:ext cx="2355563" cy="1511100"/>
            <a:chOff x="6771775" y="76200"/>
            <a:chExt cx="2355563" cy="1511100"/>
          </a:xfrm>
        </p:grpSpPr>
        <p:sp>
          <p:nvSpPr>
            <p:cNvPr id="426" name="Google Shape;426;p80"/>
            <p:cNvSpPr/>
            <p:nvPr/>
          </p:nvSpPr>
          <p:spPr>
            <a:xfrm>
              <a:off x="8306538" y="442650"/>
              <a:ext cx="820800" cy="778200"/>
            </a:xfrm>
            <a:prstGeom prst="ellipse">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a:t>
              </a:r>
              <a:endParaRPr/>
            </a:p>
            <a:p>
              <a:pPr indent="0" lvl="0" marL="0" rtl="0" algn="ctr">
                <a:spcBef>
                  <a:spcPts val="0"/>
                </a:spcBef>
                <a:spcAft>
                  <a:spcPts val="0"/>
                </a:spcAft>
                <a:buNone/>
              </a:pPr>
              <a:r>
                <a:rPr lang="en"/>
                <a:t>1507</a:t>
              </a:r>
              <a:endParaRPr/>
            </a:p>
          </p:txBody>
        </p:sp>
        <p:grpSp>
          <p:nvGrpSpPr>
            <p:cNvPr id="427" name="Google Shape;427;p80"/>
            <p:cNvGrpSpPr/>
            <p:nvPr/>
          </p:nvGrpSpPr>
          <p:grpSpPr>
            <a:xfrm>
              <a:off x="6771775" y="76200"/>
              <a:ext cx="1486800" cy="1511100"/>
              <a:chOff x="6771775" y="76200"/>
              <a:chExt cx="1486800" cy="1511100"/>
            </a:xfrm>
          </p:grpSpPr>
          <p:sp>
            <p:nvSpPr>
              <p:cNvPr id="428" name="Google Shape;428;p80"/>
              <p:cNvSpPr/>
              <p:nvPr/>
            </p:nvSpPr>
            <p:spPr>
              <a:xfrm>
                <a:off x="6771775" y="76200"/>
                <a:ext cx="1486800" cy="15111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29" name="Google Shape;429;p80"/>
              <p:cNvGrpSpPr/>
              <p:nvPr/>
            </p:nvGrpSpPr>
            <p:grpSpPr>
              <a:xfrm>
                <a:off x="6771775" y="218150"/>
                <a:ext cx="1342800" cy="358200"/>
                <a:chOff x="74200" y="1287675"/>
                <a:chExt cx="1342800" cy="358200"/>
              </a:xfrm>
            </p:grpSpPr>
            <p:sp>
              <p:nvSpPr>
                <p:cNvPr id="430" name="Google Shape;430;p8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80"/>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temp1</a:t>
                  </a:r>
                  <a:endParaRPr sz="1625">
                    <a:solidFill>
                      <a:schemeClr val="dk1"/>
                    </a:solidFill>
                  </a:endParaRPr>
                </a:p>
              </p:txBody>
            </p:sp>
          </p:grpSp>
          <p:grpSp>
            <p:nvGrpSpPr>
              <p:cNvPr id="432" name="Google Shape;432;p80"/>
              <p:cNvGrpSpPr/>
              <p:nvPr/>
            </p:nvGrpSpPr>
            <p:grpSpPr>
              <a:xfrm>
                <a:off x="6771775" y="652650"/>
                <a:ext cx="1342800" cy="358200"/>
                <a:chOff x="74200" y="1787775"/>
                <a:chExt cx="1342800" cy="358200"/>
              </a:xfrm>
            </p:grpSpPr>
            <p:sp>
              <p:nvSpPr>
                <p:cNvPr id="433" name="Google Shape;433;p8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80"/>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435" name="Google Shape;435;p80"/>
              <p:cNvGrpSpPr/>
              <p:nvPr/>
            </p:nvGrpSpPr>
            <p:grpSpPr>
              <a:xfrm>
                <a:off x="6771775" y="1087150"/>
                <a:ext cx="1342800" cy="358200"/>
                <a:chOff x="6758025" y="1040100"/>
                <a:chExt cx="1342800" cy="358200"/>
              </a:xfrm>
            </p:grpSpPr>
            <p:sp>
              <p:nvSpPr>
                <p:cNvPr id="436" name="Google Shape;436;p80"/>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80"/>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3" name="Google Shape;443;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&amp; Threads</a:t>
            </a:r>
            <a:endParaRPr b="1" sz="1600">
              <a:solidFill>
                <a:srgbClr val="FFFFFF"/>
              </a:solidFill>
              <a:highlight>
                <a:schemeClr val="dk2"/>
              </a:highlight>
            </a:endParaRPr>
          </a:p>
        </p:txBody>
      </p:sp>
      <p:pic>
        <p:nvPicPr>
          <p:cNvPr id="444" name="Google Shape;444;p81"/>
          <p:cNvPicPr preferRelativeResize="0"/>
          <p:nvPr/>
        </p:nvPicPr>
        <p:blipFill rotWithShape="1">
          <a:blip r:embed="rId3">
            <a:alphaModFix/>
          </a:blip>
          <a:srcRect b="48728" l="0" r="0" t="0"/>
          <a:stretch/>
        </p:blipFill>
        <p:spPr>
          <a:xfrm>
            <a:off x="6562700" y="152400"/>
            <a:ext cx="2277024" cy="2480826"/>
          </a:xfrm>
          <a:prstGeom prst="rect">
            <a:avLst/>
          </a:prstGeom>
          <a:noFill/>
          <a:ln>
            <a:noFill/>
          </a:ln>
        </p:spPr>
      </p:pic>
      <p:sp>
        <p:nvSpPr>
          <p:cNvPr id="445" name="Google Shape;445;p81"/>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46" name="Google Shape;446;p81"/>
          <p:cNvGrpSpPr/>
          <p:nvPr/>
        </p:nvGrpSpPr>
        <p:grpSpPr>
          <a:xfrm>
            <a:off x="2771975" y="28775"/>
            <a:ext cx="3687296" cy="5227550"/>
            <a:chOff x="2771975" y="28775"/>
            <a:chExt cx="3687296" cy="5227550"/>
          </a:xfrm>
        </p:grpSpPr>
        <p:pic>
          <p:nvPicPr>
            <p:cNvPr id="447" name="Google Shape;447;p81"/>
            <p:cNvPicPr preferRelativeResize="0"/>
            <p:nvPr/>
          </p:nvPicPr>
          <p:blipFill rotWithShape="1">
            <a:blip r:embed="rId4">
              <a:alphaModFix/>
            </a:blip>
            <a:srcRect b="37857" l="0" r="51093" t="0"/>
            <a:stretch/>
          </p:blipFill>
          <p:spPr>
            <a:xfrm>
              <a:off x="3100375" y="152400"/>
              <a:ext cx="2943248" cy="4838702"/>
            </a:xfrm>
            <a:prstGeom prst="rect">
              <a:avLst/>
            </a:prstGeom>
            <a:noFill/>
            <a:ln>
              <a:noFill/>
            </a:ln>
          </p:spPr>
        </p:pic>
        <p:sp>
          <p:nvSpPr>
            <p:cNvPr id="448" name="Google Shape;448;p81"/>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81"/>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81"/>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81"/>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81"/>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81"/>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81"/>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81"/>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81"/>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81"/>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81"/>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81"/>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81"/>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1" name="Google Shape;461;p81"/>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81"/>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81"/>
          <p:cNvSpPr/>
          <p:nvPr/>
        </p:nvSpPr>
        <p:spPr>
          <a:xfrm>
            <a:off x="562875" y="2417550"/>
            <a:ext cx="2277000" cy="12831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Process or Thread?</a:t>
            </a:r>
            <a:endParaRPr sz="1600"/>
          </a:p>
        </p:txBody>
      </p:sp>
      <p:sp>
        <p:nvSpPr>
          <p:cNvPr id="464" name="Google Shape;464;p81"/>
          <p:cNvSpPr/>
          <p:nvPr/>
        </p:nvSpPr>
        <p:spPr>
          <a:xfrm>
            <a:off x="2320500" y="1076126"/>
            <a:ext cx="927300" cy="1255200"/>
          </a:xfrm>
          <a:prstGeom prst="bentArrow">
            <a:avLst>
              <a:gd fmla="val 25000" name="adj1"/>
              <a:gd fmla="val 25000" name="adj2"/>
              <a:gd fmla="val 25000" name="adj3"/>
              <a:gd fmla="val 43750" name="adj4"/>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70" name="Google Shape;470;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Depicting </a:t>
            </a:r>
            <a:r>
              <a:rPr b="1" lang="en" sz="1600">
                <a:solidFill>
                  <a:srgbClr val="FFFFFF"/>
                </a:solidFill>
                <a:highlight>
                  <a:schemeClr val="dk2"/>
                </a:highlight>
              </a:rPr>
              <a:t>Threads</a:t>
            </a:r>
            <a:endParaRPr b="1" sz="1600">
              <a:solidFill>
                <a:srgbClr val="FFFFFF"/>
              </a:solidFill>
              <a:highlight>
                <a:schemeClr val="dk2"/>
              </a:highlight>
            </a:endParaRPr>
          </a:p>
        </p:txBody>
      </p:sp>
      <p:pic>
        <p:nvPicPr>
          <p:cNvPr id="471" name="Google Shape;471;p82"/>
          <p:cNvPicPr preferRelativeResize="0"/>
          <p:nvPr/>
        </p:nvPicPr>
        <p:blipFill>
          <a:blip r:embed="rId3">
            <a:alphaModFix/>
          </a:blip>
          <a:stretch>
            <a:fillRect/>
          </a:stretch>
        </p:blipFill>
        <p:spPr>
          <a:xfrm>
            <a:off x="6562700" y="152400"/>
            <a:ext cx="2277034" cy="4838698"/>
          </a:xfrm>
          <a:prstGeom prst="rect">
            <a:avLst/>
          </a:prstGeom>
          <a:noFill/>
          <a:ln>
            <a:noFill/>
          </a:ln>
        </p:spPr>
      </p:pic>
      <p:sp>
        <p:nvSpPr>
          <p:cNvPr id="472" name="Google Shape;472;p82"/>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73" name="Google Shape;473;p82"/>
          <p:cNvGrpSpPr/>
          <p:nvPr/>
        </p:nvGrpSpPr>
        <p:grpSpPr>
          <a:xfrm>
            <a:off x="2771975" y="28775"/>
            <a:ext cx="3687296" cy="5227550"/>
            <a:chOff x="2771975" y="28775"/>
            <a:chExt cx="3687296" cy="5227550"/>
          </a:xfrm>
        </p:grpSpPr>
        <p:pic>
          <p:nvPicPr>
            <p:cNvPr id="474" name="Google Shape;474;p82"/>
            <p:cNvPicPr preferRelativeResize="0"/>
            <p:nvPr/>
          </p:nvPicPr>
          <p:blipFill rotWithShape="1">
            <a:blip r:embed="rId4">
              <a:alphaModFix/>
            </a:blip>
            <a:srcRect b="37857" l="0" r="51093" t="0"/>
            <a:stretch/>
          </p:blipFill>
          <p:spPr>
            <a:xfrm>
              <a:off x="3100375" y="152400"/>
              <a:ext cx="2943248" cy="4838702"/>
            </a:xfrm>
            <a:prstGeom prst="rect">
              <a:avLst/>
            </a:prstGeom>
            <a:noFill/>
            <a:ln>
              <a:noFill/>
            </a:ln>
          </p:spPr>
        </p:pic>
        <p:sp>
          <p:nvSpPr>
            <p:cNvPr id="475" name="Google Shape;475;p82"/>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82"/>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82"/>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82"/>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82"/>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2"/>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82"/>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82"/>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82"/>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82"/>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82"/>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82"/>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82"/>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488" name="Google Shape;488;p82"/>
          <p:cNvPicPr preferRelativeResize="0"/>
          <p:nvPr/>
        </p:nvPicPr>
        <p:blipFill rotWithShape="1">
          <a:blip r:embed="rId5">
            <a:alphaModFix/>
          </a:blip>
          <a:srcRect b="13872" l="0" r="0" t="12261"/>
          <a:stretch/>
        </p:blipFill>
        <p:spPr>
          <a:xfrm>
            <a:off x="201375" y="3624300"/>
            <a:ext cx="2467175" cy="1366800"/>
          </a:xfrm>
          <a:prstGeom prst="rect">
            <a:avLst/>
          </a:prstGeom>
          <a:noFill/>
          <a:ln>
            <a:noFill/>
          </a:ln>
        </p:spPr>
      </p:pic>
      <p:sp>
        <p:nvSpPr>
          <p:cNvPr id="489" name="Google Shape;489;p82"/>
          <p:cNvSpPr/>
          <p:nvPr/>
        </p:nvSpPr>
        <p:spPr>
          <a:xfrm>
            <a:off x="362075" y="1347625"/>
            <a:ext cx="1882200" cy="6474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 get a stack!</a:t>
            </a:r>
            <a:endParaRPr/>
          </a:p>
        </p:txBody>
      </p:sp>
      <p:sp>
        <p:nvSpPr>
          <p:cNvPr id="490" name="Google Shape;490;p82"/>
          <p:cNvSpPr/>
          <p:nvPr/>
        </p:nvSpPr>
        <p:spPr>
          <a:xfrm>
            <a:off x="786350" y="2086500"/>
            <a:ext cx="1882200" cy="6474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 get a stack!</a:t>
            </a:r>
            <a:endParaRPr/>
          </a:p>
        </p:txBody>
      </p:sp>
      <p:sp>
        <p:nvSpPr>
          <p:cNvPr id="491" name="Google Shape;491;p82"/>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82"/>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3" name="Google Shape;493;p82"/>
          <p:cNvCxnSpPr>
            <a:endCxn id="487" idx="0"/>
          </p:cNvCxnSpPr>
          <p:nvPr/>
        </p:nvCxnSpPr>
        <p:spPr>
          <a:xfrm>
            <a:off x="3643400" y="248325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494" name="Google Shape;494;p82"/>
          <p:cNvCxnSpPr>
            <a:stCxn id="487" idx="0"/>
          </p:cNvCxnSpPr>
          <p:nvPr/>
        </p:nvCxnSpPr>
        <p:spPr>
          <a:xfrm>
            <a:off x="4075100" y="281235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495" name="Google Shape;495;p82"/>
          <p:cNvCxnSpPr/>
          <p:nvPr/>
        </p:nvCxnSpPr>
        <p:spPr>
          <a:xfrm>
            <a:off x="4572000" y="306095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496" name="Google Shape;496;p82"/>
          <p:cNvCxnSpPr/>
          <p:nvPr/>
        </p:nvCxnSpPr>
        <p:spPr>
          <a:xfrm flipH="1">
            <a:off x="5003400" y="3390050"/>
            <a:ext cx="300" cy="1491300"/>
          </a:xfrm>
          <a:prstGeom prst="straightConnector1">
            <a:avLst/>
          </a:prstGeom>
          <a:noFill/>
          <a:ln cap="flat" cmpd="sng" w="38100">
            <a:solidFill>
              <a:srgbClr val="FF9F00"/>
            </a:solidFill>
            <a:prstDash val="solid"/>
            <a:round/>
            <a:headEnd len="med" w="med" type="none"/>
            <a:tailEnd len="med" w="med" type="none"/>
          </a:ln>
        </p:spPr>
      </p:cxnSp>
      <p:sp>
        <p:nvSpPr>
          <p:cNvPr id="497" name="Google Shape;497;p82"/>
          <p:cNvSpPr/>
          <p:nvPr/>
        </p:nvSpPr>
        <p:spPr>
          <a:xfrm>
            <a:off x="6210300" y="2660275"/>
            <a:ext cx="2711700" cy="240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82"/>
          <p:cNvSpPr/>
          <p:nvPr/>
        </p:nvSpPr>
        <p:spPr>
          <a:xfrm flipH="1" rot="5400000">
            <a:off x="3198524" y="2574450"/>
            <a:ext cx="580800" cy="1056600"/>
          </a:xfrm>
          <a:prstGeom prst="bentArrow">
            <a:avLst>
              <a:gd fmla="val 25000" name="adj1"/>
              <a:gd fmla="val 25000" name="adj2"/>
              <a:gd fmla="val 25000" name="adj3"/>
              <a:gd fmla="val 43750" name="adj4"/>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82"/>
          <p:cNvSpPr/>
          <p:nvPr/>
        </p:nvSpPr>
        <p:spPr>
          <a:xfrm>
            <a:off x="1202150" y="2948450"/>
            <a:ext cx="1466400" cy="5541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pthread_create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83"/>
          <p:cNvGrpSpPr/>
          <p:nvPr/>
        </p:nvGrpSpPr>
        <p:grpSpPr>
          <a:xfrm>
            <a:off x="300825" y="457225"/>
            <a:ext cx="3687296" cy="5227550"/>
            <a:chOff x="300825" y="457225"/>
            <a:chExt cx="3687296" cy="5227550"/>
          </a:xfrm>
        </p:grpSpPr>
        <p:grpSp>
          <p:nvGrpSpPr>
            <p:cNvPr id="505" name="Google Shape;505;p83"/>
            <p:cNvGrpSpPr/>
            <p:nvPr/>
          </p:nvGrpSpPr>
          <p:grpSpPr>
            <a:xfrm>
              <a:off x="300825" y="457225"/>
              <a:ext cx="3687296" cy="5227550"/>
              <a:chOff x="2771975" y="28775"/>
              <a:chExt cx="3687296" cy="5227550"/>
            </a:xfrm>
          </p:grpSpPr>
          <p:pic>
            <p:nvPicPr>
              <p:cNvPr id="506" name="Google Shape;506;p83"/>
              <p:cNvPicPr preferRelativeResize="0"/>
              <p:nvPr/>
            </p:nvPicPr>
            <p:blipFill rotWithShape="1">
              <a:blip r:embed="rId3">
                <a:alphaModFix/>
              </a:blip>
              <a:srcRect b="37855" l="0" r="84139" t="8516"/>
              <a:stretch/>
            </p:blipFill>
            <p:spPr>
              <a:xfrm>
                <a:off x="3100375" y="815425"/>
                <a:ext cx="954474" cy="4175677"/>
              </a:xfrm>
              <a:prstGeom prst="rect">
                <a:avLst/>
              </a:prstGeom>
              <a:noFill/>
              <a:ln>
                <a:noFill/>
              </a:ln>
            </p:spPr>
          </p:pic>
          <p:sp>
            <p:nvSpPr>
              <p:cNvPr id="507" name="Google Shape;507;p83"/>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83"/>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83"/>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83"/>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83"/>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83"/>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83"/>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83"/>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83"/>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83"/>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83"/>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83"/>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83"/>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20" name="Google Shape;520;p83"/>
            <p:cNvSpPr/>
            <p:nvPr/>
          </p:nvSpPr>
          <p:spPr>
            <a:xfrm>
              <a:off x="1204600" y="2071175"/>
              <a:ext cx="534600" cy="67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21" name="Google Shape;52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22" name="Google Shape;52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Depicting </a:t>
            </a:r>
            <a:r>
              <a:rPr b="1" lang="en" sz="1600">
                <a:solidFill>
                  <a:srgbClr val="FFFFFF"/>
                </a:solidFill>
                <a:highlight>
                  <a:schemeClr val="dk2"/>
                </a:highlight>
              </a:rPr>
              <a:t>Threads</a:t>
            </a:r>
            <a:endParaRPr b="1" sz="1600">
              <a:solidFill>
                <a:srgbClr val="FFFFFF"/>
              </a:solidFill>
              <a:highlight>
                <a:schemeClr val="dk2"/>
              </a:highlight>
            </a:endParaRPr>
          </a:p>
        </p:txBody>
      </p:sp>
      <p:pic>
        <p:nvPicPr>
          <p:cNvPr id="523" name="Google Shape;523;p83"/>
          <p:cNvPicPr preferRelativeResize="0"/>
          <p:nvPr/>
        </p:nvPicPr>
        <p:blipFill>
          <a:blip r:embed="rId4">
            <a:alphaModFix/>
          </a:blip>
          <a:stretch>
            <a:fillRect/>
          </a:stretch>
        </p:blipFill>
        <p:spPr>
          <a:xfrm>
            <a:off x="6562700" y="152400"/>
            <a:ext cx="2277034" cy="4838698"/>
          </a:xfrm>
          <a:prstGeom prst="rect">
            <a:avLst/>
          </a:prstGeom>
          <a:noFill/>
          <a:ln>
            <a:noFill/>
          </a:ln>
        </p:spPr>
      </p:pic>
      <p:sp>
        <p:nvSpPr>
          <p:cNvPr id="524" name="Google Shape;524;p83"/>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25" name="Google Shape;525;p83"/>
          <p:cNvGrpSpPr/>
          <p:nvPr/>
        </p:nvGrpSpPr>
        <p:grpSpPr>
          <a:xfrm>
            <a:off x="2771975" y="28775"/>
            <a:ext cx="3687296" cy="5227550"/>
            <a:chOff x="2771975" y="28775"/>
            <a:chExt cx="3687296" cy="5227550"/>
          </a:xfrm>
        </p:grpSpPr>
        <p:pic>
          <p:nvPicPr>
            <p:cNvPr id="526" name="Google Shape;526;p83"/>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527" name="Google Shape;527;p83"/>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8" name="Google Shape;528;p83"/>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83"/>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83"/>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83"/>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83"/>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83"/>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83"/>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83"/>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83"/>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83"/>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83"/>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83"/>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40" name="Google Shape;540;p83"/>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83"/>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2" name="Google Shape;542;p83"/>
          <p:cNvCxnSpPr>
            <a:endCxn id="539" idx="0"/>
          </p:cNvCxnSpPr>
          <p:nvPr/>
        </p:nvCxnSpPr>
        <p:spPr>
          <a:xfrm>
            <a:off x="3643400" y="248325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543" name="Google Shape;543;p83"/>
          <p:cNvCxnSpPr>
            <a:stCxn id="539" idx="0"/>
          </p:cNvCxnSpPr>
          <p:nvPr/>
        </p:nvCxnSpPr>
        <p:spPr>
          <a:xfrm>
            <a:off x="4075100" y="281235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544" name="Google Shape;544;p83"/>
          <p:cNvCxnSpPr/>
          <p:nvPr/>
        </p:nvCxnSpPr>
        <p:spPr>
          <a:xfrm>
            <a:off x="4572000" y="306095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545" name="Google Shape;545;p83"/>
          <p:cNvCxnSpPr/>
          <p:nvPr/>
        </p:nvCxnSpPr>
        <p:spPr>
          <a:xfrm flipH="1">
            <a:off x="5003400" y="3390050"/>
            <a:ext cx="300" cy="1491300"/>
          </a:xfrm>
          <a:prstGeom prst="straightConnector1">
            <a:avLst/>
          </a:prstGeom>
          <a:noFill/>
          <a:ln cap="flat" cmpd="sng" w="38100">
            <a:solidFill>
              <a:srgbClr val="FF9F00"/>
            </a:solidFill>
            <a:prstDash val="solid"/>
            <a:round/>
            <a:headEnd len="med" w="med" type="none"/>
            <a:tailEnd len="med" w="med" type="none"/>
          </a:ln>
        </p:spPr>
      </p:cxnSp>
      <p:sp>
        <p:nvSpPr>
          <p:cNvPr id="546" name="Google Shape;546;p83"/>
          <p:cNvSpPr/>
          <p:nvPr/>
        </p:nvSpPr>
        <p:spPr>
          <a:xfrm>
            <a:off x="6703350" y="2602000"/>
            <a:ext cx="1733100" cy="22299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83"/>
          <p:cNvSpPr/>
          <p:nvPr/>
        </p:nvSpPr>
        <p:spPr>
          <a:xfrm>
            <a:off x="3611250" y="3889850"/>
            <a:ext cx="2353200" cy="4917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How do we depict this?</a:t>
            </a:r>
            <a:endParaRPr/>
          </a:p>
        </p:txBody>
      </p:sp>
      <p:sp>
        <p:nvSpPr>
          <p:cNvPr id="548" name="Google Shape;548;p83"/>
          <p:cNvSpPr/>
          <p:nvPr/>
        </p:nvSpPr>
        <p:spPr>
          <a:xfrm>
            <a:off x="6120650" y="4009475"/>
            <a:ext cx="431700" cy="358200"/>
          </a:xfrm>
          <a:prstGeom prst="rightArrow">
            <a:avLst>
              <a:gd fmla="val 50000" name="adj1"/>
              <a:gd fmla="val 50000" name="adj2"/>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9" name="Google Shape;549;p83"/>
          <p:cNvCxnSpPr/>
          <p:nvPr/>
        </p:nvCxnSpPr>
        <p:spPr>
          <a:xfrm>
            <a:off x="1155800" y="2982875"/>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550" name="Google Shape;550;p83"/>
          <p:cNvCxnSpPr/>
          <p:nvPr/>
        </p:nvCxnSpPr>
        <p:spPr>
          <a:xfrm>
            <a:off x="1587500" y="3311975"/>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551" name="Google Shape;551;p83"/>
          <p:cNvCxnSpPr/>
          <p:nvPr/>
        </p:nvCxnSpPr>
        <p:spPr>
          <a:xfrm>
            <a:off x="1189800" y="2623075"/>
            <a:ext cx="839700" cy="636000"/>
          </a:xfrm>
          <a:prstGeom prst="straightConnector1">
            <a:avLst/>
          </a:prstGeom>
          <a:noFill/>
          <a:ln cap="flat" cmpd="sng" w="38100">
            <a:solidFill>
              <a:srgbClr val="008ADD"/>
            </a:solidFill>
            <a:prstDash val="solid"/>
            <a:round/>
            <a:headEnd len="med" w="med" type="none"/>
            <a:tailEnd len="med" w="med" type="none"/>
          </a:ln>
        </p:spPr>
      </p:cxnSp>
      <p:cxnSp>
        <p:nvCxnSpPr>
          <p:cNvPr id="552" name="Google Shape;552;p83"/>
          <p:cNvCxnSpPr/>
          <p:nvPr/>
        </p:nvCxnSpPr>
        <p:spPr>
          <a:xfrm>
            <a:off x="2029550" y="3259100"/>
            <a:ext cx="0" cy="2082300"/>
          </a:xfrm>
          <a:prstGeom prst="straightConnector1">
            <a:avLst/>
          </a:prstGeom>
          <a:noFill/>
          <a:ln cap="flat" cmpd="sng" w="38100">
            <a:solidFill>
              <a:srgbClr val="008ADD"/>
            </a:solidFill>
            <a:prstDash val="solid"/>
            <a:round/>
            <a:headEnd len="med" w="med" type="none"/>
            <a:tailEnd len="med" w="med" type="none"/>
          </a:ln>
        </p:spPr>
      </p:cxnSp>
      <p:sp>
        <p:nvSpPr>
          <p:cNvPr id="553" name="Google Shape;553;p83"/>
          <p:cNvSpPr/>
          <p:nvPr/>
        </p:nvSpPr>
        <p:spPr>
          <a:xfrm>
            <a:off x="3552875" y="1653750"/>
            <a:ext cx="2125500" cy="1988100"/>
          </a:xfrm>
          <a:prstGeom prst="noSmoking">
            <a:avLst>
              <a:gd fmla="val 18750"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grpSp>
        <p:nvGrpSpPr>
          <p:cNvPr id="558" name="Google Shape;558;p84"/>
          <p:cNvGrpSpPr/>
          <p:nvPr/>
        </p:nvGrpSpPr>
        <p:grpSpPr>
          <a:xfrm>
            <a:off x="300825" y="457225"/>
            <a:ext cx="3687296" cy="5227550"/>
            <a:chOff x="300825" y="457225"/>
            <a:chExt cx="3687296" cy="5227550"/>
          </a:xfrm>
        </p:grpSpPr>
        <p:grpSp>
          <p:nvGrpSpPr>
            <p:cNvPr id="559" name="Google Shape;559;p84"/>
            <p:cNvGrpSpPr/>
            <p:nvPr/>
          </p:nvGrpSpPr>
          <p:grpSpPr>
            <a:xfrm>
              <a:off x="300825" y="457225"/>
              <a:ext cx="3687296" cy="5227550"/>
              <a:chOff x="2771975" y="28775"/>
              <a:chExt cx="3687296" cy="5227550"/>
            </a:xfrm>
          </p:grpSpPr>
          <p:pic>
            <p:nvPicPr>
              <p:cNvPr id="560" name="Google Shape;560;p84"/>
              <p:cNvPicPr preferRelativeResize="0"/>
              <p:nvPr/>
            </p:nvPicPr>
            <p:blipFill rotWithShape="1">
              <a:blip r:embed="rId3">
                <a:alphaModFix/>
              </a:blip>
              <a:srcRect b="37855" l="0" r="84139" t="8516"/>
              <a:stretch/>
            </p:blipFill>
            <p:spPr>
              <a:xfrm>
                <a:off x="3100375" y="815425"/>
                <a:ext cx="954474" cy="4175677"/>
              </a:xfrm>
              <a:prstGeom prst="rect">
                <a:avLst/>
              </a:prstGeom>
              <a:noFill/>
              <a:ln>
                <a:noFill/>
              </a:ln>
            </p:spPr>
          </p:pic>
          <p:sp>
            <p:nvSpPr>
              <p:cNvPr id="561" name="Google Shape;561;p84"/>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84"/>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84"/>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84"/>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5" name="Google Shape;565;p84"/>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84"/>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84"/>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84"/>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84"/>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84"/>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84"/>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84"/>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84"/>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74" name="Google Shape;574;p84"/>
            <p:cNvSpPr/>
            <p:nvPr/>
          </p:nvSpPr>
          <p:spPr>
            <a:xfrm>
              <a:off x="1204600" y="2071175"/>
              <a:ext cx="534600" cy="67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75" name="Google Shape;575;p84"/>
          <p:cNvGrpSpPr/>
          <p:nvPr/>
        </p:nvGrpSpPr>
        <p:grpSpPr>
          <a:xfrm>
            <a:off x="300825" y="457225"/>
            <a:ext cx="3687296" cy="5227550"/>
            <a:chOff x="300825" y="457225"/>
            <a:chExt cx="3687296" cy="5227550"/>
          </a:xfrm>
        </p:grpSpPr>
        <p:grpSp>
          <p:nvGrpSpPr>
            <p:cNvPr id="576" name="Google Shape;576;p84"/>
            <p:cNvGrpSpPr/>
            <p:nvPr/>
          </p:nvGrpSpPr>
          <p:grpSpPr>
            <a:xfrm>
              <a:off x="300825" y="457225"/>
              <a:ext cx="3687296" cy="5227550"/>
              <a:chOff x="2771975" y="28775"/>
              <a:chExt cx="3687296" cy="5227550"/>
            </a:xfrm>
          </p:grpSpPr>
          <p:pic>
            <p:nvPicPr>
              <p:cNvPr id="577" name="Google Shape;577;p84"/>
              <p:cNvPicPr preferRelativeResize="0"/>
              <p:nvPr/>
            </p:nvPicPr>
            <p:blipFill rotWithShape="1">
              <a:blip r:embed="rId3">
                <a:alphaModFix/>
              </a:blip>
              <a:srcRect b="37855" l="0" r="84139" t="8516"/>
              <a:stretch/>
            </p:blipFill>
            <p:spPr>
              <a:xfrm>
                <a:off x="3100375" y="815425"/>
                <a:ext cx="954474" cy="4175677"/>
              </a:xfrm>
              <a:prstGeom prst="rect">
                <a:avLst/>
              </a:prstGeom>
              <a:noFill/>
              <a:ln>
                <a:noFill/>
              </a:ln>
            </p:spPr>
          </p:pic>
          <p:sp>
            <p:nvSpPr>
              <p:cNvPr id="578" name="Google Shape;578;p84"/>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9" name="Google Shape;579;p84"/>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84"/>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84"/>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84"/>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84"/>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4" name="Google Shape;584;p84"/>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84"/>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84"/>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84"/>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84"/>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84"/>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0" name="Google Shape;590;p84"/>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91" name="Google Shape;591;p84"/>
            <p:cNvSpPr/>
            <p:nvPr/>
          </p:nvSpPr>
          <p:spPr>
            <a:xfrm>
              <a:off x="1204600" y="2071175"/>
              <a:ext cx="534600" cy="67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92" name="Google Shape;592;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93" name="Google Shape;593;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Depicting </a:t>
            </a:r>
            <a:r>
              <a:rPr b="1" lang="en" sz="1600">
                <a:solidFill>
                  <a:srgbClr val="FFFFFF"/>
                </a:solidFill>
                <a:highlight>
                  <a:schemeClr val="dk2"/>
                </a:highlight>
              </a:rPr>
              <a:t>Threads</a:t>
            </a:r>
            <a:endParaRPr b="1" sz="1600">
              <a:solidFill>
                <a:srgbClr val="FFFFFF"/>
              </a:solidFill>
              <a:highlight>
                <a:schemeClr val="dk2"/>
              </a:highlight>
            </a:endParaRPr>
          </a:p>
        </p:txBody>
      </p:sp>
      <p:pic>
        <p:nvPicPr>
          <p:cNvPr id="594" name="Google Shape;594;p84"/>
          <p:cNvPicPr preferRelativeResize="0"/>
          <p:nvPr/>
        </p:nvPicPr>
        <p:blipFill>
          <a:blip r:embed="rId4">
            <a:alphaModFix/>
          </a:blip>
          <a:stretch>
            <a:fillRect/>
          </a:stretch>
        </p:blipFill>
        <p:spPr>
          <a:xfrm>
            <a:off x="6562700" y="152400"/>
            <a:ext cx="2277034" cy="4838698"/>
          </a:xfrm>
          <a:prstGeom prst="rect">
            <a:avLst/>
          </a:prstGeom>
          <a:noFill/>
          <a:ln>
            <a:noFill/>
          </a:ln>
        </p:spPr>
      </p:pic>
      <p:sp>
        <p:nvSpPr>
          <p:cNvPr id="595" name="Google Shape;595;p84"/>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96" name="Google Shape;596;p84"/>
          <p:cNvGrpSpPr/>
          <p:nvPr/>
        </p:nvGrpSpPr>
        <p:grpSpPr>
          <a:xfrm>
            <a:off x="2771975" y="28775"/>
            <a:ext cx="3687296" cy="5227550"/>
            <a:chOff x="2771975" y="28775"/>
            <a:chExt cx="3687296" cy="5227550"/>
          </a:xfrm>
        </p:grpSpPr>
        <p:pic>
          <p:nvPicPr>
            <p:cNvPr id="597" name="Google Shape;597;p84"/>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598" name="Google Shape;598;p84"/>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9" name="Google Shape;599;p84"/>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0" name="Google Shape;600;p84"/>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1" name="Google Shape;601;p84"/>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2" name="Google Shape;602;p84"/>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3" name="Google Shape;603;p84"/>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4" name="Google Shape;604;p84"/>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5" name="Google Shape;605;p84"/>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6" name="Google Shape;606;p84"/>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84"/>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8" name="Google Shape;608;p84"/>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9" name="Google Shape;609;p84"/>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0" name="Google Shape;610;p84"/>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11" name="Google Shape;611;p84"/>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84"/>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13" name="Google Shape;613;p84"/>
          <p:cNvCxnSpPr>
            <a:endCxn id="610" idx="0"/>
          </p:cNvCxnSpPr>
          <p:nvPr/>
        </p:nvCxnSpPr>
        <p:spPr>
          <a:xfrm>
            <a:off x="3643400" y="248325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614" name="Google Shape;614;p84"/>
          <p:cNvCxnSpPr>
            <a:stCxn id="610" idx="0"/>
          </p:cNvCxnSpPr>
          <p:nvPr/>
        </p:nvCxnSpPr>
        <p:spPr>
          <a:xfrm>
            <a:off x="4075100" y="281235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615" name="Google Shape;615;p84"/>
          <p:cNvCxnSpPr/>
          <p:nvPr/>
        </p:nvCxnSpPr>
        <p:spPr>
          <a:xfrm>
            <a:off x="4572000" y="306095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616" name="Google Shape;616;p84"/>
          <p:cNvCxnSpPr/>
          <p:nvPr/>
        </p:nvCxnSpPr>
        <p:spPr>
          <a:xfrm flipH="1">
            <a:off x="5003400" y="3390050"/>
            <a:ext cx="300" cy="1491300"/>
          </a:xfrm>
          <a:prstGeom prst="straightConnector1">
            <a:avLst/>
          </a:prstGeom>
          <a:noFill/>
          <a:ln cap="flat" cmpd="sng" w="38100">
            <a:solidFill>
              <a:srgbClr val="FF9F00"/>
            </a:solidFill>
            <a:prstDash val="solid"/>
            <a:round/>
            <a:headEnd len="med" w="med" type="none"/>
            <a:tailEnd len="med" w="med" type="none"/>
          </a:ln>
        </p:spPr>
      </p:cxnSp>
      <p:sp>
        <p:nvSpPr>
          <p:cNvPr id="617" name="Google Shape;617;p84"/>
          <p:cNvSpPr/>
          <p:nvPr/>
        </p:nvSpPr>
        <p:spPr>
          <a:xfrm>
            <a:off x="6703350" y="2602000"/>
            <a:ext cx="1733100" cy="22299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84"/>
          <p:cNvSpPr/>
          <p:nvPr/>
        </p:nvSpPr>
        <p:spPr>
          <a:xfrm>
            <a:off x="3055388" y="3390050"/>
            <a:ext cx="2923500" cy="1122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Threads </a:t>
            </a:r>
            <a:r>
              <a:rPr b="1" lang="en" sz="2000"/>
              <a:t>do not </a:t>
            </a:r>
            <a:r>
              <a:rPr lang="en" sz="2000"/>
              <a:t>get individual copies of code or data</a:t>
            </a:r>
            <a:endParaRPr sz="2000"/>
          </a:p>
        </p:txBody>
      </p:sp>
      <p:sp>
        <p:nvSpPr>
          <p:cNvPr id="619" name="Google Shape;619;p84"/>
          <p:cNvSpPr/>
          <p:nvPr/>
        </p:nvSpPr>
        <p:spPr>
          <a:xfrm>
            <a:off x="6120650" y="4009475"/>
            <a:ext cx="431700" cy="358200"/>
          </a:xfrm>
          <a:prstGeom prst="righ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20" name="Google Shape;620;p84"/>
          <p:cNvCxnSpPr/>
          <p:nvPr/>
        </p:nvCxnSpPr>
        <p:spPr>
          <a:xfrm>
            <a:off x="1155800" y="2982875"/>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621" name="Google Shape;621;p84"/>
          <p:cNvCxnSpPr/>
          <p:nvPr/>
        </p:nvCxnSpPr>
        <p:spPr>
          <a:xfrm>
            <a:off x="1587500" y="3311975"/>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622" name="Google Shape;622;p84"/>
          <p:cNvCxnSpPr/>
          <p:nvPr/>
        </p:nvCxnSpPr>
        <p:spPr>
          <a:xfrm>
            <a:off x="1189800" y="2623075"/>
            <a:ext cx="839700" cy="636000"/>
          </a:xfrm>
          <a:prstGeom prst="straightConnector1">
            <a:avLst/>
          </a:prstGeom>
          <a:noFill/>
          <a:ln cap="flat" cmpd="sng" w="38100">
            <a:solidFill>
              <a:srgbClr val="008ADD"/>
            </a:solidFill>
            <a:prstDash val="solid"/>
            <a:round/>
            <a:headEnd len="med" w="med" type="none"/>
            <a:tailEnd len="med" w="med" type="none"/>
          </a:ln>
        </p:spPr>
      </p:cxnSp>
      <p:cxnSp>
        <p:nvCxnSpPr>
          <p:cNvPr id="623" name="Google Shape;623;p84"/>
          <p:cNvCxnSpPr/>
          <p:nvPr/>
        </p:nvCxnSpPr>
        <p:spPr>
          <a:xfrm>
            <a:off x="2029550" y="3259100"/>
            <a:ext cx="0" cy="2082300"/>
          </a:xfrm>
          <a:prstGeom prst="straightConnector1">
            <a:avLst/>
          </a:prstGeom>
          <a:noFill/>
          <a:ln cap="flat" cmpd="sng" w="38100">
            <a:solidFill>
              <a:srgbClr val="008ADD"/>
            </a:solidFill>
            <a:prstDash val="solid"/>
            <a:round/>
            <a:headEnd len="med" w="med" type="none"/>
            <a:tailEnd len="med" w="med" type="none"/>
          </a:ln>
        </p:spPr>
      </p:cxnSp>
      <p:sp>
        <p:nvSpPr>
          <p:cNvPr id="624" name="Google Shape;624;p84"/>
          <p:cNvSpPr/>
          <p:nvPr/>
        </p:nvSpPr>
        <p:spPr>
          <a:xfrm>
            <a:off x="6764475" y="2685650"/>
            <a:ext cx="1091100" cy="3582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5" name="Google Shape;625;p84"/>
          <p:cNvSpPr/>
          <p:nvPr/>
        </p:nvSpPr>
        <p:spPr>
          <a:xfrm>
            <a:off x="3055426" y="1302375"/>
            <a:ext cx="2923500" cy="1122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What does that imply?</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