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y="5143500" cx="9144000"/>
  <p:notesSz cx="6858000" cy="9144000"/>
  <p:embeddedFontLst>
    <p:embeddedFont>
      <p:font typeface="Arial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00A6D0-F7D7-41A0-98EA-203554BD9C10}">
  <a:tblStyle styleId="{E200A6D0-F7D7-41A0-98EA-203554BD9C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698c8be650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698c8be65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urnaround : end times! → 7+8+13+20 = 48/4 = 12</a:t>
            </a:r>
            <a:endParaRPr/>
          </a:p>
          <a:p>
            <a:pPr indent="0" lvl="0" marL="0" rtl="0" algn="l">
              <a:spcBef>
                <a:spcPts val="0"/>
              </a:spcBef>
              <a:spcAft>
                <a:spcPts val="0"/>
              </a:spcAft>
              <a:buNone/>
            </a:pPr>
            <a:r>
              <a:rPr lang="en"/>
              <a:t>Waiting: start → 28/4=7</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6974bbdee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6974bbdee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698c8be65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698c8be65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697a91e7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697a91e7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697a91e7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697a91e7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697a91e7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697a91e7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697a91e7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697a91e7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697a91e7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697a91e7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697a91e76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697a91e76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697a91e76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697a91e76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697a91e76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697a91e76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697a91e76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697a91e76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697a91e76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697a91e76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698c8be650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698c8be650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6974bbd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6974bbd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698c8be65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698c8be65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698c8be65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698c8be65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698c8be65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698c8be65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698c8be65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698c8be65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698c8be650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698c8be650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 is copy of the stripes as a whole, while 1+0 is individual copies of the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698c8be650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2698c8be650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 over all, then stripe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698c8be65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698c8be65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 over all, then stripe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698c8be65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698c8be65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697a91e76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697a91e76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698c8be650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698c8be650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ba5c16c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ba5c16c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98c8be6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98c8be6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98c8be65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98c8be65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98c8be65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98c8be65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98c8be650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98c8be65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698c8be65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698c8be65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hyperlink" Target="https://asu.instructure.com/courses/178344/pages/module-11-start-here-2?module_item_id=1275902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11-start-here-2?module_item_id=12759026" TargetMode="External"/><Relationship Id="rId4" Type="http://schemas.openxmlformats.org/officeDocument/2006/relationships/hyperlink" Target="https://asu.instructure.com/courses/178344/pages/module-11-start-here-2?module_item_id=12759026" TargetMode="External"/><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hyperlink" Target="https://asu.instructure.com/courses/178344/pages/module-11-start-here-2?module_item_id=12759026" TargetMode="External"/><Relationship Id="rId4" Type="http://schemas.openxmlformats.org/officeDocument/2006/relationships/hyperlink" Target="https://asu.instructure.com/courses/178344/pages/module-12-start-here-2?module_item_id=12759030" TargetMode="External"/><Relationship Id="rId5" Type="http://schemas.openxmlformats.org/officeDocument/2006/relationships/hyperlink" Target="https://asu.instructure.com/courses/178344/pages/module-11-start-here-2?module_item_id=1275902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hyperlink" Target="https://asu.instructure.com/courses/178344/pages/module-11-start-here-2?module_item_id=12759026" TargetMode="External"/><Relationship Id="rId4" Type="http://schemas.openxmlformats.org/officeDocument/2006/relationships/hyperlink" Target="https://asu.instructure.com/courses/178344/pages/module-12-start-here-2?module_item_id=12759030" TargetMode="External"/><Relationship Id="rId5" Type="http://schemas.openxmlformats.org/officeDocument/2006/relationships/hyperlink" Target="https://asu.instructure.com/courses/178344/pages/module-11-start-here-2?module_item_id=1275902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image" Target="../media/image10.jpg"/><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10.jpg"/><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image" Target="../media/image11.jpg"/><Relationship Id="rId4"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hyperlink" Target="http://bit.ly/ASN232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8.xml"/><Relationship Id="rId3" Type="http://schemas.openxmlformats.org/officeDocument/2006/relationships/image" Target="../media/image13.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hyperlink" Target="https://tutoring.asu.edu/expanded-writing-support" TargetMode="External"/><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0.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 Id="rId10" Type="http://schemas.openxmlformats.org/officeDocument/2006/relationships/hyperlink" Target="https://youtu.be/qe1ltXdKMow?si=Q5pPAq5DltouFTG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February 19th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56" name="Google Shape;556;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57" name="Google Shape;557;p86"/>
          <p:cNvSpPr/>
          <p:nvPr/>
        </p:nvSpPr>
        <p:spPr>
          <a:xfrm>
            <a:off x="4793700" y="151325"/>
            <a:ext cx="4199700" cy="611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558" name="Google Shape;558;p86"/>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20</a:t>
            </a:r>
            <a:endParaRPr sz="1700"/>
          </a:p>
        </p:txBody>
      </p:sp>
      <p:sp>
        <p:nvSpPr>
          <p:cNvPr id="559" name="Google Shape;559;p86"/>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13</a:t>
            </a:r>
            <a:endParaRPr sz="1700"/>
          </a:p>
        </p:txBody>
      </p:sp>
      <p:sp>
        <p:nvSpPr>
          <p:cNvPr id="560" name="Google Shape;560;p86"/>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561" name="Google Shape;561;p86"/>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8</a:t>
            </a:r>
            <a:endParaRPr sz="1700"/>
          </a:p>
        </p:txBody>
      </p:sp>
      <p:sp>
        <p:nvSpPr>
          <p:cNvPr id="562" name="Google Shape;562;p86"/>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563" name="Google Shape;563;p86"/>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T</a:t>
            </a:r>
            <a:r>
              <a:rPr baseline="-25000" lang="en" sz="1625">
                <a:solidFill>
                  <a:schemeClr val="dk1"/>
                </a:solidFill>
              </a:rPr>
              <a:t>n</a:t>
            </a:r>
            <a:r>
              <a:rPr lang="en" sz="1625">
                <a:solidFill>
                  <a:schemeClr val="dk1"/>
                </a:solidFill>
              </a:rPr>
              <a:t> = CPU guess, a = weight (usually 0.5)</a:t>
            </a:r>
            <a:endParaRPr sz="1625">
              <a:solidFill>
                <a:schemeClr val="dk1"/>
              </a:solidFill>
            </a:endParaRPr>
          </a:p>
        </p:txBody>
      </p:sp>
      <p:sp>
        <p:nvSpPr>
          <p:cNvPr id="564" name="Google Shape;564;p86"/>
          <p:cNvSpPr txBox="1"/>
          <p:nvPr/>
        </p:nvSpPr>
        <p:spPr>
          <a:xfrm>
            <a:off x="1093500" y="2559300"/>
            <a:ext cx="935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sp>
        <p:nvSpPr>
          <p:cNvPr id="565" name="Google Shape;565;p86"/>
          <p:cNvSpPr txBox="1"/>
          <p:nvPr/>
        </p:nvSpPr>
        <p:spPr>
          <a:xfrm>
            <a:off x="3306325" y="403525"/>
            <a:ext cx="935100" cy="4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5">
                <a:solidFill>
                  <a:schemeClr val="dk1"/>
                </a:solidFill>
              </a:rPr>
              <a:t>T</a:t>
            </a:r>
            <a:r>
              <a:rPr baseline="-25000" lang="en" sz="1825">
                <a:solidFill>
                  <a:schemeClr val="dk1"/>
                </a:solidFill>
              </a:rPr>
              <a:t>n</a:t>
            </a:r>
            <a:r>
              <a:rPr lang="en" sz="1825">
                <a:solidFill>
                  <a:schemeClr val="dk1"/>
                </a:solidFill>
              </a:rPr>
              <a:t> = 15</a:t>
            </a:r>
            <a:endParaRPr sz="1825">
              <a:solidFill>
                <a:schemeClr val="dk1"/>
              </a:solidFill>
            </a:endParaRPr>
          </a:p>
        </p:txBody>
      </p:sp>
      <p:sp>
        <p:nvSpPr>
          <p:cNvPr id="566" name="Google Shape;566;p86"/>
          <p:cNvSpPr/>
          <p:nvPr/>
        </p:nvSpPr>
        <p:spPr>
          <a:xfrm>
            <a:off x="7098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67" name="Google Shape;567;p86"/>
          <p:cNvSpPr/>
          <p:nvPr/>
        </p:nvSpPr>
        <p:spPr>
          <a:xfrm>
            <a:off x="27171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68" name="Google Shape;568;p86"/>
          <p:cNvSpPr/>
          <p:nvPr/>
        </p:nvSpPr>
        <p:spPr>
          <a:xfrm>
            <a:off x="4733388"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569" name="Google Shape;569;p86"/>
          <p:cNvSpPr/>
          <p:nvPr/>
        </p:nvSpPr>
        <p:spPr>
          <a:xfrm>
            <a:off x="67317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70" name="Google Shape;570;p86"/>
          <p:cNvSpPr txBox="1"/>
          <p:nvPr/>
        </p:nvSpPr>
        <p:spPr>
          <a:xfrm>
            <a:off x="3100800" y="2559300"/>
            <a:ext cx="935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9.5</a:t>
            </a:r>
            <a:endParaRPr sz="1625">
              <a:solidFill>
                <a:schemeClr val="dk1"/>
              </a:solidFill>
            </a:endParaRPr>
          </a:p>
        </p:txBody>
      </p:sp>
      <p:sp>
        <p:nvSpPr>
          <p:cNvPr id="571" name="Google Shape;571;p86"/>
          <p:cNvSpPr txBox="1"/>
          <p:nvPr/>
        </p:nvSpPr>
        <p:spPr>
          <a:xfrm>
            <a:off x="5023200" y="2559300"/>
            <a:ext cx="1104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8.875</a:t>
            </a:r>
            <a:endParaRPr sz="1625">
              <a:solidFill>
                <a:schemeClr val="dk1"/>
              </a:solidFill>
            </a:endParaRPr>
          </a:p>
        </p:txBody>
      </p:sp>
      <p:sp>
        <p:nvSpPr>
          <p:cNvPr id="572" name="Google Shape;572;p86"/>
          <p:cNvSpPr txBox="1"/>
          <p:nvPr/>
        </p:nvSpPr>
        <p:spPr>
          <a:xfrm>
            <a:off x="7185750" y="2559300"/>
            <a:ext cx="7944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graphicFrame>
        <p:nvGraphicFramePr>
          <p:cNvPr id="573" name="Google Shape;573;p86"/>
          <p:cNvGraphicFramePr/>
          <p:nvPr/>
        </p:nvGraphicFramePr>
        <p:xfrm>
          <a:off x="226800" y="3631038"/>
          <a:ext cx="3000000" cy="3000000"/>
        </p:xfrm>
        <a:graphic>
          <a:graphicData uri="http://schemas.openxmlformats.org/drawingml/2006/table">
            <a:tbl>
              <a:tblPr>
                <a:noFill/>
                <a:tableStyleId>{E200A6D0-F7D7-41A0-98EA-203554BD9C10}</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9" name="Google Shape;579;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Refresher</a:t>
            </a:r>
            <a:endParaRPr b="1" sz="1600">
              <a:solidFill>
                <a:srgbClr val="FFFFFF"/>
              </a:solidFill>
              <a:highlight>
                <a:schemeClr val="dk2"/>
              </a:highlight>
            </a:endParaRPr>
          </a:p>
        </p:txBody>
      </p:sp>
      <p:pic>
        <p:nvPicPr>
          <p:cNvPr id="580" name="Google Shape;580;p87"/>
          <p:cNvPicPr preferRelativeResize="0"/>
          <p:nvPr/>
        </p:nvPicPr>
        <p:blipFill>
          <a:blip r:embed="rId3">
            <a:alphaModFix/>
          </a:blip>
          <a:stretch>
            <a:fillRect/>
          </a:stretch>
        </p:blipFill>
        <p:spPr>
          <a:xfrm>
            <a:off x="4572001" y="88425"/>
            <a:ext cx="4555424" cy="4418875"/>
          </a:xfrm>
          <a:prstGeom prst="rect">
            <a:avLst/>
          </a:prstGeom>
          <a:noFill/>
          <a:ln>
            <a:noFill/>
          </a:ln>
        </p:spPr>
      </p:pic>
      <p:pic>
        <p:nvPicPr>
          <p:cNvPr id="581" name="Google Shape;581;p87"/>
          <p:cNvPicPr preferRelativeResize="0"/>
          <p:nvPr/>
        </p:nvPicPr>
        <p:blipFill>
          <a:blip r:embed="rId4">
            <a:alphaModFix/>
          </a:blip>
          <a:stretch>
            <a:fillRect/>
          </a:stretch>
        </p:blipFill>
        <p:spPr>
          <a:xfrm>
            <a:off x="0" y="1990450"/>
            <a:ext cx="4141699" cy="305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87" name="Google Shape;587;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588" name="Google Shape;588;p88"/>
          <p:cNvPicPr preferRelativeResize="0"/>
          <p:nvPr/>
        </p:nvPicPr>
        <p:blipFill>
          <a:blip r:embed="rId3">
            <a:alphaModFix/>
          </a:blip>
          <a:stretch>
            <a:fillRect/>
          </a:stretch>
        </p:blipFill>
        <p:spPr>
          <a:xfrm>
            <a:off x="0" y="1107888"/>
            <a:ext cx="9144001" cy="946525"/>
          </a:xfrm>
          <a:prstGeom prst="rect">
            <a:avLst/>
          </a:prstGeom>
          <a:noFill/>
          <a:ln>
            <a:noFill/>
          </a:ln>
        </p:spPr>
      </p:pic>
      <p:graphicFrame>
        <p:nvGraphicFramePr>
          <p:cNvPr id="589" name="Google Shape;589;p88"/>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590" name="Google Shape;590;p88">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96" name="Google Shape;596;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597" name="Google Shape;597;p89"/>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598" name="Google Shape;598;p89"/>
          <p:cNvSpPr/>
          <p:nvPr/>
        </p:nvSpPr>
        <p:spPr>
          <a:xfrm>
            <a:off x="6103800" y="1227775"/>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599" name="Google Shape;599;p89"/>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00" name="Google Shape;600;p89"/>
          <p:cNvSpPr/>
          <p:nvPr/>
        </p:nvSpPr>
        <p:spPr>
          <a:xfrm>
            <a:off x="1033500" y="3301900"/>
            <a:ext cx="551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1" name="Google Shape;601;p89"/>
          <p:cNvSpPr/>
          <p:nvPr/>
        </p:nvSpPr>
        <p:spPr>
          <a:xfrm>
            <a:off x="1033500"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2" name="Google Shape;602;p89"/>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03" name="Google Shape;603;p89">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09" name="Google Shape;609;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610" name="Google Shape;610;p90"/>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611" name="Google Shape;611;p90"/>
          <p:cNvSpPr/>
          <p:nvPr/>
        </p:nvSpPr>
        <p:spPr>
          <a:xfrm>
            <a:off x="6311375"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12" name="Google Shape;612;p90"/>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13" name="Google Shape;613;p90"/>
          <p:cNvSpPr/>
          <p:nvPr/>
        </p:nvSpPr>
        <p:spPr>
          <a:xfrm>
            <a:off x="1764875" y="3709550"/>
            <a:ext cx="551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90"/>
          <p:cNvSpPr/>
          <p:nvPr/>
        </p:nvSpPr>
        <p:spPr>
          <a:xfrm>
            <a:off x="1764875" y="4497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5" name="Google Shape;615;p90"/>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16" name="Google Shape;616;p90"/>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17" name="Google Shape;617;p90">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23" name="Google Shape;623;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624" name="Google Shape;624;p91"/>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625" name="Google Shape;625;p91"/>
          <p:cNvSpPr/>
          <p:nvPr/>
        </p:nvSpPr>
        <p:spPr>
          <a:xfrm>
            <a:off x="6491225"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26" name="Google Shape;626;p91"/>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27" name="Google Shape;627;p91"/>
          <p:cNvSpPr/>
          <p:nvPr/>
        </p:nvSpPr>
        <p:spPr>
          <a:xfrm>
            <a:off x="2484250" y="4093225"/>
            <a:ext cx="551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8" name="Google Shape;628;p91"/>
          <p:cNvSpPr/>
          <p:nvPr/>
        </p:nvSpPr>
        <p:spPr>
          <a:xfrm>
            <a:off x="2484250"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9" name="Google Shape;629;p91"/>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30" name="Google Shape;630;p91"/>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31" name="Google Shape;631;p91"/>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32" name="Google Shape;632;p91">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8" name="Google Shape;638;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639" name="Google Shape;639;p92"/>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640" name="Google Shape;640;p92"/>
          <p:cNvSpPr/>
          <p:nvPr/>
        </p:nvSpPr>
        <p:spPr>
          <a:xfrm>
            <a:off x="6695050"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41" name="Google Shape;641;p92"/>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42" name="Google Shape;642;p92"/>
          <p:cNvSpPr/>
          <p:nvPr/>
        </p:nvSpPr>
        <p:spPr>
          <a:xfrm>
            <a:off x="3215625" y="4497375"/>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3" name="Google Shape;643;p92"/>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44" name="Google Shape;644;p92"/>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45" name="Google Shape;645;p92"/>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46" name="Google Shape;646;p92"/>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47" name="Google Shape;647;p92">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53" name="Google Shape;653;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654" name="Google Shape;654;p93"/>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655" name="Google Shape;655;p93"/>
          <p:cNvSpPr/>
          <p:nvPr/>
        </p:nvSpPr>
        <p:spPr>
          <a:xfrm>
            <a:off x="6898850"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56" name="Google Shape;656;p93"/>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57" name="Google Shape;657;p93"/>
          <p:cNvSpPr/>
          <p:nvPr/>
        </p:nvSpPr>
        <p:spPr>
          <a:xfrm>
            <a:off x="3964200"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8" name="Google Shape;658;p93"/>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59" name="Google Shape;659;p93"/>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60" name="Google Shape;660;p93"/>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61" name="Google Shape;661;p93"/>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62" name="Google Shape;662;p93"/>
          <p:cNvSpPr/>
          <p:nvPr/>
        </p:nvSpPr>
        <p:spPr>
          <a:xfrm>
            <a:off x="40120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63" name="Google Shape;663;p93"/>
          <p:cNvSpPr/>
          <p:nvPr/>
        </p:nvSpPr>
        <p:spPr>
          <a:xfrm>
            <a:off x="3906000" y="3650900"/>
            <a:ext cx="609600" cy="327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64" name="Google Shape;664;p93">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70" name="Google Shape;670;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671" name="Google Shape;671;p94"/>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672" name="Google Shape;672;p94"/>
          <p:cNvSpPr/>
          <p:nvPr/>
        </p:nvSpPr>
        <p:spPr>
          <a:xfrm>
            <a:off x="7080950"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73" name="Google Shape;673;p94"/>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74" name="Google Shape;674;p94"/>
          <p:cNvSpPr/>
          <p:nvPr/>
        </p:nvSpPr>
        <p:spPr>
          <a:xfrm>
            <a:off x="4656325"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5" name="Google Shape;675;p94"/>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76" name="Google Shape;676;p94"/>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77" name="Google Shape;677;p94"/>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78" name="Google Shape;678;p94"/>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79" name="Google Shape;679;p94"/>
          <p:cNvSpPr/>
          <p:nvPr/>
        </p:nvSpPr>
        <p:spPr>
          <a:xfrm>
            <a:off x="40120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80" name="Google Shape;680;p94"/>
          <p:cNvSpPr/>
          <p:nvPr/>
        </p:nvSpPr>
        <p:spPr>
          <a:xfrm>
            <a:off x="47520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81" name="Google Shape;681;p94">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
        <p:nvSpPr>
          <p:cNvPr id="682" name="Google Shape;682;p94"/>
          <p:cNvSpPr/>
          <p:nvPr/>
        </p:nvSpPr>
        <p:spPr>
          <a:xfrm>
            <a:off x="4627225" y="4049450"/>
            <a:ext cx="609600" cy="327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88" name="Google Shape;688;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689" name="Google Shape;689;p95"/>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690" name="Google Shape;690;p95"/>
          <p:cNvSpPr/>
          <p:nvPr/>
        </p:nvSpPr>
        <p:spPr>
          <a:xfrm>
            <a:off x="7295050"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91" name="Google Shape;691;p95"/>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692" name="Google Shape;692;p95"/>
          <p:cNvSpPr/>
          <p:nvPr/>
        </p:nvSpPr>
        <p:spPr>
          <a:xfrm>
            <a:off x="5418325"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3" name="Google Shape;693;p95"/>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94" name="Google Shape;694;p95"/>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95" name="Google Shape;695;p95"/>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96" name="Google Shape;696;p95"/>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97" name="Google Shape;697;p95"/>
          <p:cNvSpPr/>
          <p:nvPr/>
        </p:nvSpPr>
        <p:spPr>
          <a:xfrm>
            <a:off x="40120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98" name="Google Shape;698;p95"/>
          <p:cNvSpPr/>
          <p:nvPr/>
        </p:nvSpPr>
        <p:spPr>
          <a:xfrm>
            <a:off x="47520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99" name="Google Shape;699;p95"/>
          <p:cNvSpPr/>
          <p:nvPr/>
        </p:nvSpPr>
        <p:spPr>
          <a:xfrm>
            <a:off x="54507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00" name="Google Shape;700;p95">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Review CPU Scheduling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Review Paging &amp; Virtual Memory</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Disk Scheduling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RAID</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06" name="Google Shape;706;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707" name="Google Shape;707;p96"/>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708" name="Google Shape;708;p96"/>
          <p:cNvSpPr/>
          <p:nvPr/>
        </p:nvSpPr>
        <p:spPr>
          <a:xfrm>
            <a:off x="7467600"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09" name="Google Shape;709;p96"/>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710" name="Google Shape;710;p96"/>
          <p:cNvSpPr/>
          <p:nvPr/>
        </p:nvSpPr>
        <p:spPr>
          <a:xfrm>
            <a:off x="6104125"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1" name="Google Shape;711;p96"/>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12" name="Google Shape;712;p96"/>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13" name="Google Shape;713;p96"/>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14" name="Google Shape;714;p96"/>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15" name="Google Shape;715;p96"/>
          <p:cNvSpPr/>
          <p:nvPr/>
        </p:nvSpPr>
        <p:spPr>
          <a:xfrm>
            <a:off x="40120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16" name="Google Shape;716;p96"/>
          <p:cNvSpPr/>
          <p:nvPr/>
        </p:nvSpPr>
        <p:spPr>
          <a:xfrm>
            <a:off x="47520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17" name="Google Shape;717;p96"/>
          <p:cNvSpPr/>
          <p:nvPr/>
        </p:nvSpPr>
        <p:spPr>
          <a:xfrm>
            <a:off x="54507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18" name="Google Shape;718;p96"/>
          <p:cNvSpPr/>
          <p:nvPr/>
        </p:nvSpPr>
        <p:spPr>
          <a:xfrm>
            <a:off x="61493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19" name="Google Shape;719;p96">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25" name="Google Shape;725;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726" name="Google Shape;726;p97"/>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727" name="Google Shape;727;p97"/>
          <p:cNvSpPr/>
          <p:nvPr/>
        </p:nvSpPr>
        <p:spPr>
          <a:xfrm>
            <a:off x="7671425"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28" name="Google Shape;728;p97"/>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729" name="Google Shape;729;p97"/>
          <p:cNvSpPr/>
          <p:nvPr/>
        </p:nvSpPr>
        <p:spPr>
          <a:xfrm>
            <a:off x="6866125"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0" name="Google Shape;730;p97"/>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31" name="Google Shape;731;p97"/>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32" name="Google Shape;732;p97"/>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33" name="Google Shape;733;p97"/>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34" name="Google Shape;734;p97"/>
          <p:cNvSpPr/>
          <p:nvPr/>
        </p:nvSpPr>
        <p:spPr>
          <a:xfrm>
            <a:off x="40120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35" name="Google Shape;735;p97"/>
          <p:cNvSpPr/>
          <p:nvPr/>
        </p:nvSpPr>
        <p:spPr>
          <a:xfrm>
            <a:off x="47520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36" name="Google Shape;736;p97"/>
          <p:cNvSpPr/>
          <p:nvPr/>
        </p:nvSpPr>
        <p:spPr>
          <a:xfrm>
            <a:off x="54507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37" name="Google Shape;737;p97"/>
          <p:cNvSpPr/>
          <p:nvPr/>
        </p:nvSpPr>
        <p:spPr>
          <a:xfrm>
            <a:off x="61493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38" name="Google Shape;738;p97"/>
          <p:cNvSpPr/>
          <p:nvPr/>
        </p:nvSpPr>
        <p:spPr>
          <a:xfrm>
            <a:off x="68893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39" name="Google Shape;739;p97">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
        <p:nvSpPr>
          <p:cNvPr id="740" name="Google Shape;740;p97"/>
          <p:cNvSpPr/>
          <p:nvPr/>
        </p:nvSpPr>
        <p:spPr>
          <a:xfrm>
            <a:off x="6812400" y="3657650"/>
            <a:ext cx="609600" cy="327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46" name="Google Shape;746;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pic>
        <p:nvPicPr>
          <p:cNvPr id="747" name="Google Shape;747;p98"/>
          <p:cNvPicPr preferRelativeResize="0"/>
          <p:nvPr/>
        </p:nvPicPr>
        <p:blipFill>
          <a:blip r:embed="rId3">
            <a:alphaModFix/>
          </a:blip>
          <a:stretch>
            <a:fillRect/>
          </a:stretch>
        </p:blipFill>
        <p:spPr>
          <a:xfrm>
            <a:off x="0" y="1107888"/>
            <a:ext cx="9144001" cy="946525"/>
          </a:xfrm>
          <a:prstGeom prst="rect">
            <a:avLst/>
          </a:prstGeom>
          <a:noFill/>
          <a:ln>
            <a:noFill/>
          </a:ln>
        </p:spPr>
      </p:pic>
      <p:sp>
        <p:nvSpPr>
          <p:cNvPr id="748" name="Google Shape;748;p98"/>
          <p:cNvSpPr/>
          <p:nvPr/>
        </p:nvSpPr>
        <p:spPr>
          <a:xfrm>
            <a:off x="7863250" y="1219200"/>
            <a:ext cx="2013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49" name="Google Shape;749;p98"/>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solidFill>
                            <a:schemeClr val="dk1"/>
                          </a:solidFill>
                        </a:rPr>
                        <a:t>✔</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a:t>x</a:t>
                      </a:r>
                      <a:endParaRPr b="1"/>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750" name="Google Shape;750;p98"/>
          <p:cNvSpPr/>
          <p:nvPr/>
        </p:nvSpPr>
        <p:spPr>
          <a:xfrm>
            <a:off x="7551925" y="4485400"/>
            <a:ext cx="551400" cy="260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98"/>
          <p:cNvSpPr/>
          <p:nvPr/>
        </p:nvSpPr>
        <p:spPr>
          <a:xfrm>
            <a:off x="10934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52" name="Google Shape;752;p98"/>
          <p:cNvSpPr/>
          <p:nvPr/>
        </p:nvSpPr>
        <p:spPr>
          <a:xfrm>
            <a:off x="1845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53" name="Google Shape;753;p98"/>
          <p:cNvSpPr/>
          <p:nvPr/>
        </p:nvSpPr>
        <p:spPr>
          <a:xfrm>
            <a:off x="25321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54" name="Google Shape;754;p98"/>
          <p:cNvSpPr/>
          <p:nvPr/>
        </p:nvSpPr>
        <p:spPr>
          <a:xfrm>
            <a:off x="32720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55" name="Google Shape;755;p98"/>
          <p:cNvSpPr/>
          <p:nvPr/>
        </p:nvSpPr>
        <p:spPr>
          <a:xfrm>
            <a:off x="40120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56" name="Google Shape;756;p98"/>
          <p:cNvSpPr/>
          <p:nvPr/>
        </p:nvSpPr>
        <p:spPr>
          <a:xfrm>
            <a:off x="47520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57" name="Google Shape;757;p98"/>
          <p:cNvSpPr/>
          <p:nvPr/>
        </p:nvSpPr>
        <p:spPr>
          <a:xfrm>
            <a:off x="545070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58" name="Google Shape;758;p98"/>
          <p:cNvSpPr/>
          <p:nvPr/>
        </p:nvSpPr>
        <p:spPr>
          <a:xfrm>
            <a:off x="614937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59" name="Google Shape;759;p98"/>
          <p:cNvSpPr/>
          <p:nvPr/>
        </p:nvSpPr>
        <p:spPr>
          <a:xfrm>
            <a:off x="6889350"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60" name="Google Shape;760;p98"/>
          <p:cNvSpPr/>
          <p:nvPr/>
        </p:nvSpPr>
        <p:spPr>
          <a:xfrm>
            <a:off x="7629325" y="2654500"/>
            <a:ext cx="455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61" name="Google Shape;761;p98">
            <a:hlinkClick r:id="rId4"/>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5"/>
              </a:rPr>
              <a:t>Module 11 Sample</a:t>
            </a:r>
            <a:endParaRPr sz="1225">
              <a:solidFill>
                <a:schemeClr val="dk1"/>
              </a:solidFill>
            </a:endParaRPr>
          </a:p>
        </p:txBody>
      </p:sp>
      <p:sp>
        <p:nvSpPr>
          <p:cNvPr id="762" name="Google Shape;762;p98"/>
          <p:cNvSpPr/>
          <p:nvPr/>
        </p:nvSpPr>
        <p:spPr>
          <a:xfrm>
            <a:off x="7522825" y="4056225"/>
            <a:ext cx="609600" cy="327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6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68" name="Google Shape;768;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Practice Problems</a:t>
            </a:r>
            <a:endParaRPr b="1" sz="1600">
              <a:solidFill>
                <a:srgbClr val="FFFFFF"/>
              </a:solidFill>
              <a:highlight>
                <a:schemeClr val="dk2"/>
              </a:highlight>
            </a:endParaRPr>
          </a:p>
        </p:txBody>
      </p:sp>
      <p:graphicFrame>
        <p:nvGraphicFramePr>
          <p:cNvPr id="769" name="Google Shape;769;p99"/>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
        <p:nvSpPr>
          <p:cNvPr id="770" name="Google Shape;770;p99">
            <a:hlinkClick r:id="rId3"/>
          </p:cNvPr>
          <p:cNvSpPr txBox="1"/>
          <p:nvPr/>
        </p:nvSpPr>
        <p:spPr>
          <a:xfrm>
            <a:off x="7467600"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4"/>
              </a:rPr>
              <a:t>Module 11 Sample</a:t>
            </a:r>
            <a:endParaRPr sz="1225">
              <a:solidFill>
                <a:schemeClr val="dk1"/>
              </a:solidFill>
            </a:endParaRPr>
          </a:p>
        </p:txBody>
      </p:sp>
      <p:pic>
        <p:nvPicPr>
          <p:cNvPr id="771" name="Google Shape;771;p99"/>
          <p:cNvPicPr preferRelativeResize="0"/>
          <p:nvPr/>
        </p:nvPicPr>
        <p:blipFill>
          <a:blip r:embed="rId5">
            <a:alphaModFix/>
          </a:blip>
          <a:stretch>
            <a:fillRect/>
          </a:stretch>
        </p:blipFill>
        <p:spPr>
          <a:xfrm>
            <a:off x="0" y="1076125"/>
            <a:ext cx="9095100" cy="8226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77" name="Google Shape;777;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Disk Scheduling</a:t>
            </a:r>
            <a:endParaRPr b="1" sz="1600">
              <a:solidFill>
                <a:srgbClr val="FFFFFF"/>
              </a:solidFill>
              <a:highlight>
                <a:schemeClr val="dk2"/>
              </a:highlight>
            </a:endParaRPr>
          </a:p>
        </p:txBody>
      </p:sp>
      <p:sp>
        <p:nvSpPr>
          <p:cNvPr id="778" name="Google Shape;778;p100"/>
          <p:cNvSpPr/>
          <p:nvPr/>
        </p:nvSpPr>
        <p:spPr>
          <a:xfrm>
            <a:off x="3443375" y="352500"/>
            <a:ext cx="4628100" cy="866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Types of Disk Scheduling?</a:t>
            </a:r>
            <a:endParaRPr sz="2200"/>
          </a:p>
        </p:txBody>
      </p:sp>
      <p:sp>
        <p:nvSpPr>
          <p:cNvPr id="779" name="Google Shape;779;p100"/>
          <p:cNvSpPr/>
          <p:nvPr/>
        </p:nvSpPr>
        <p:spPr>
          <a:xfrm>
            <a:off x="553925" y="1418750"/>
            <a:ext cx="2361900" cy="4803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First Come First Served</a:t>
            </a:r>
            <a:endParaRPr/>
          </a:p>
        </p:txBody>
      </p:sp>
      <p:sp>
        <p:nvSpPr>
          <p:cNvPr id="780" name="Google Shape;780;p100"/>
          <p:cNvSpPr/>
          <p:nvPr/>
        </p:nvSpPr>
        <p:spPr>
          <a:xfrm>
            <a:off x="553925" y="2183181"/>
            <a:ext cx="2361900" cy="4803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Shortest SEEK TIME First</a:t>
            </a:r>
            <a:endParaRPr/>
          </a:p>
        </p:txBody>
      </p:sp>
      <p:sp>
        <p:nvSpPr>
          <p:cNvPr id="781" name="Google Shape;781;p100"/>
          <p:cNvSpPr/>
          <p:nvPr/>
        </p:nvSpPr>
        <p:spPr>
          <a:xfrm>
            <a:off x="553925" y="2947606"/>
            <a:ext cx="2361900" cy="480300"/>
          </a:xfrm>
          <a:prstGeom prst="roundRect">
            <a:avLst>
              <a:gd fmla="val 16667" name="adj"/>
            </a:avLst>
          </a:prstGeom>
          <a:solidFill>
            <a:srgbClr val="FFF2CC"/>
          </a:solid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SCAN</a:t>
            </a:r>
            <a:endParaRPr/>
          </a:p>
        </p:txBody>
      </p:sp>
      <p:sp>
        <p:nvSpPr>
          <p:cNvPr id="782" name="Google Shape;782;p100"/>
          <p:cNvSpPr/>
          <p:nvPr/>
        </p:nvSpPr>
        <p:spPr>
          <a:xfrm>
            <a:off x="553925" y="3712034"/>
            <a:ext cx="2361900" cy="4803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C-SCAN</a:t>
            </a:r>
            <a:endParaRPr/>
          </a:p>
        </p:txBody>
      </p:sp>
      <p:sp>
        <p:nvSpPr>
          <p:cNvPr id="783" name="Google Shape;783;p100"/>
          <p:cNvSpPr/>
          <p:nvPr/>
        </p:nvSpPr>
        <p:spPr>
          <a:xfrm>
            <a:off x="553925" y="4476463"/>
            <a:ext cx="2361900" cy="4803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LOOK</a:t>
            </a:r>
            <a:endParaRPr/>
          </a:p>
        </p:txBody>
      </p:sp>
      <p:sp>
        <p:nvSpPr>
          <p:cNvPr id="784" name="Google Shape;784;p100"/>
          <p:cNvSpPr/>
          <p:nvPr/>
        </p:nvSpPr>
        <p:spPr>
          <a:xfrm>
            <a:off x="3853700" y="1418750"/>
            <a:ext cx="5080800" cy="4803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 order of request arrival</a:t>
            </a:r>
            <a:endParaRPr/>
          </a:p>
        </p:txBody>
      </p:sp>
      <p:sp>
        <p:nvSpPr>
          <p:cNvPr id="785" name="Google Shape;785;p100"/>
          <p:cNvSpPr/>
          <p:nvPr/>
        </p:nvSpPr>
        <p:spPr>
          <a:xfrm>
            <a:off x="3853700" y="2183175"/>
            <a:ext cx="5080800" cy="4803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Closest request is processed next</a:t>
            </a:r>
            <a:endParaRPr/>
          </a:p>
        </p:txBody>
      </p:sp>
      <p:sp>
        <p:nvSpPr>
          <p:cNvPr id="786" name="Google Shape;786;p100"/>
          <p:cNvSpPr/>
          <p:nvPr/>
        </p:nvSpPr>
        <p:spPr>
          <a:xfrm>
            <a:off x="3853700" y="2947606"/>
            <a:ext cx="5080800" cy="480300"/>
          </a:xfrm>
          <a:prstGeom prst="roundRect">
            <a:avLst>
              <a:gd fmla="val 16667" name="adj"/>
            </a:avLst>
          </a:prstGeom>
          <a:solidFill>
            <a:srgbClr val="FFF2CC"/>
          </a:solid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Closest requests to the left, then closest requests to the right</a:t>
            </a:r>
            <a:endParaRPr/>
          </a:p>
        </p:txBody>
      </p:sp>
      <p:sp>
        <p:nvSpPr>
          <p:cNvPr id="787" name="Google Shape;787;p100"/>
          <p:cNvSpPr/>
          <p:nvPr/>
        </p:nvSpPr>
        <p:spPr>
          <a:xfrm>
            <a:off x="3853700" y="3712034"/>
            <a:ext cx="5080800" cy="4803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Closest requests to the right, then snap back to left edge</a:t>
            </a:r>
            <a:endParaRPr/>
          </a:p>
        </p:txBody>
      </p:sp>
      <p:sp>
        <p:nvSpPr>
          <p:cNvPr id="788" name="Google Shape;788;p100"/>
          <p:cNvSpPr/>
          <p:nvPr/>
        </p:nvSpPr>
        <p:spPr>
          <a:xfrm>
            <a:off x="3853700" y="4476463"/>
            <a:ext cx="5080800" cy="4803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C-SCAN but stops at last request and does not hit the edge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94" name="Google Shape;794;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Problems</a:t>
            </a:r>
            <a:endParaRPr b="1" sz="1600">
              <a:solidFill>
                <a:srgbClr val="FFFFFF"/>
              </a:solidFill>
              <a:highlight>
                <a:schemeClr val="dk2"/>
              </a:highlight>
            </a:endParaRPr>
          </a:p>
        </p:txBody>
      </p:sp>
      <p:sp>
        <p:nvSpPr>
          <p:cNvPr id="795" name="Google Shape;795;p101">
            <a:hlinkClick r:id="rId3"/>
          </p:cNvPr>
          <p:cNvSpPr txBox="1"/>
          <p:nvPr/>
        </p:nvSpPr>
        <p:spPr>
          <a:xfrm>
            <a:off x="7637325"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4"/>
              </a:rPr>
              <a:t>Module 12 Sample</a:t>
            </a:r>
            <a:endParaRPr sz="1225">
              <a:solidFill>
                <a:schemeClr val="dk1"/>
              </a:solidFill>
            </a:endParaRPr>
          </a:p>
        </p:txBody>
      </p:sp>
      <p:graphicFrame>
        <p:nvGraphicFramePr>
          <p:cNvPr id="796" name="Google Shape;796;p101"/>
          <p:cNvGraphicFramePr/>
          <p:nvPr/>
        </p:nvGraphicFramePr>
        <p:xfrm>
          <a:off x="4493375" y="999925"/>
          <a:ext cx="3000000" cy="3000000"/>
        </p:xfrm>
        <a:graphic>
          <a:graphicData uri="http://schemas.openxmlformats.org/drawingml/2006/table">
            <a:tbl>
              <a:tblPr>
                <a:noFill/>
                <a:tableStyleId>{E200A6D0-F7D7-41A0-98EA-203554BD9C10}</a:tableStyleId>
              </a:tblPr>
              <a:tblGrid>
                <a:gridCol w="1250425"/>
                <a:gridCol w="1250425"/>
              </a:tblGrid>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rPr lang="en"/>
                        <a:t>Total:</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797" name="Google Shape;797;p101">
            <a:hlinkClick r:id="rId5"/>
          </p:cNvPr>
          <p:cNvSpPr txBox="1"/>
          <p:nvPr/>
        </p:nvSpPr>
        <p:spPr>
          <a:xfrm>
            <a:off x="170250" y="1163875"/>
            <a:ext cx="3129300" cy="3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4. [Acuña] Consider using the SSTF disk scheduling algorithm on the cylinder blocks 18, 43, 70, 55, 27, 33, 58, 44. What cylinder order would be produced, and how far would the disk head need to travel? Assume the disk head is initially at 25, and that the disk has cylinders 1 to 100. [2 points]</a:t>
            </a:r>
            <a:endParaRPr sz="1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03" name="Google Shape;803;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Problems</a:t>
            </a:r>
            <a:endParaRPr b="1" sz="1600">
              <a:solidFill>
                <a:srgbClr val="FFFFFF"/>
              </a:solidFill>
              <a:highlight>
                <a:schemeClr val="dk2"/>
              </a:highlight>
            </a:endParaRPr>
          </a:p>
        </p:txBody>
      </p:sp>
      <p:sp>
        <p:nvSpPr>
          <p:cNvPr id="804" name="Google Shape;804;p102">
            <a:hlinkClick r:id="rId3"/>
          </p:cNvPr>
          <p:cNvSpPr txBox="1"/>
          <p:nvPr/>
        </p:nvSpPr>
        <p:spPr>
          <a:xfrm>
            <a:off x="7637325" y="84025"/>
            <a:ext cx="17799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4"/>
              </a:rPr>
              <a:t>Module 12 Sample</a:t>
            </a:r>
            <a:endParaRPr sz="1225">
              <a:solidFill>
                <a:schemeClr val="dk1"/>
              </a:solidFill>
            </a:endParaRPr>
          </a:p>
        </p:txBody>
      </p:sp>
      <p:graphicFrame>
        <p:nvGraphicFramePr>
          <p:cNvPr id="805" name="Google Shape;805;p102"/>
          <p:cNvGraphicFramePr/>
          <p:nvPr/>
        </p:nvGraphicFramePr>
        <p:xfrm>
          <a:off x="4493375" y="999925"/>
          <a:ext cx="3000000" cy="3000000"/>
        </p:xfrm>
        <a:graphic>
          <a:graphicData uri="http://schemas.openxmlformats.org/drawingml/2006/table">
            <a:tbl>
              <a:tblPr>
                <a:noFill/>
                <a:tableStyleId>{E200A6D0-F7D7-41A0-98EA-203554BD9C10}</a:tableStyleId>
              </a:tblPr>
              <a:tblGrid>
                <a:gridCol w="1250425"/>
                <a:gridCol w="1250425"/>
              </a:tblGrid>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4250">
                <a:tc>
                  <a:txBody>
                    <a:bodyPr/>
                    <a:lstStyle/>
                    <a:p>
                      <a:pPr indent="0" lvl="0" marL="0" rtl="0" algn="ctr">
                        <a:spcBef>
                          <a:spcPts val="0"/>
                        </a:spcBef>
                        <a:spcAft>
                          <a:spcPts val="0"/>
                        </a:spcAft>
                        <a:buNone/>
                      </a:pPr>
                      <a:r>
                        <a:rPr lang="en"/>
                        <a:t>Total:</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806" name="Google Shape;806;p102">
            <a:hlinkClick r:id="rId5"/>
          </p:cNvPr>
          <p:cNvSpPr txBox="1"/>
          <p:nvPr/>
        </p:nvSpPr>
        <p:spPr>
          <a:xfrm>
            <a:off x="170250" y="1163875"/>
            <a:ext cx="3129300" cy="3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5. [Lisonbee] Consider using the FCFS disk scheduling algorithm on the cylinder blocks 54, 23, 12, 128, 9, 66, 47, 18. What cylinder order would be produced, and how far would the disk head need to travel? Assume the disk head is initially at 43, and that the disk has cylinders 1 to 150. [2 points]</a:t>
            </a:r>
            <a:endParaRPr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12" name="Google Shape;812;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RAID</a:t>
            </a:r>
            <a:endParaRPr b="1" sz="1600">
              <a:solidFill>
                <a:srgbClr val="FFFFFF"/>
              </a:solidFill>
              <a:highlight>
                <a:schemeClr val="dk2"/>
              </a:highlight>
            </a:endParaRPr>
          </a:p>
        </p:txBody>
      </p:sp>
      <p:sp>
        <p:nvSpPr>
          <p:cNvPr id="813" name="Google Shape;813;p103"/>
          <p:cNvSpPr/>
          <p:nvPr/>
        </p:nvSpPr>
        <p:spPr>
          <a:xfrm>
            <a:off x="2352350" y="43425"/>
            <a:ext cx="6570300" cy="70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t>
            </a:r>
            <a:r>
              <a:rPr b="1" lang="en" sz="2400" u="sng"/>
              <a:t>R</a:t>
            </a:r>
            <a:r>
              <a:rPr b="1" lang="en" sz="2400"/>
              <a:t>edundant </a:t>
            </a:r>
            <a:r>
              <a:rPr b="1" lang="en" sz="2400" u="sng"/>
              <a:t>A</a:t>
            </a:r>
            <a:r>
              <a:rPr b="1" lang="en" sz="2400"/>
              <a:t>rrays of </a:t>
            </a:r>
            <a:r>
              <a:rPr b="1" lang="en" sz="2400" u="sng"/>
              <a:t>I</a:t>
            </a:r>
            <a:r>
              <a:rPr b="1" lang="en" sz="2400"/>
              <a:t>ndependent </a:t>
            </a:r>
            <a:r>
              <a:rPr b="1" lang="en" sz="2400" u="sng"/>
              <a:t>D</a:t>
            </a:r>
            <a:r>
              <a:rPr b="1" lang="en" sz="2400"/>
              <a:t>isks”</a:t>
            </a:r>
            <a:endParaRPr b="1" sz="2400"/>
          </a:p>
        </p:txBody>
      </p:sp>
      <p:sp>
        <p:nvSpPr>
          <p:cNvPr id="814" name="Google Shape;814;p103"/>
          <p:cNvSpPr/>
          <p:nvPr/>
        </p:nvSpPr>
        <p:spPr>
          <a:xfrm>
            <a:off x="158250" y="1131825"/>
            <a:ext cx="2086200" cy="57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a:t>
            </a:r>
            <a:endParaRPr/>
          </a:p>
          <a:p>
            <a:pPr indent="0" lvl="0" marL="0" rtl="0" algn="ctr">
              <a:spcBef>
                <a:spcPts val="0"/>
              </a:spcBef>
              <a:spcAft>
                <a:spcPts val="0"/>
              </a:spcAft>
              <a:buNone/>
            </a:pPr>
            <a:r>
              <a:rPr lang="en"/>
              <a:t>Combining the Disks!</a:t>
            </a:r>
            <a:endParaRPr/>
          </a:p>
        </p:txBody>
      </p:sp>
      <p:pic>
        <p:nvPicPr>
          <p:cNvPr id="815" name="Google Shape;815;p103"/>
          <p:cNvPicPr preferRelativeResize="0"/>
          <p:nvPr/>
        </p:nvPicPr>
        <p:blipFill>
          <a:blip r:embed="rId3">
            <a:alphaModFix/>
          </a:blip>
          <a:stretch>
            <a:fillRect/>
          </a:stretch>
        </p:blipFill>
        <p:spPr>
          <a:xfrm>
            <a:off x="2714825" y="2123450"/>
            <a:ext cx="1091475" cy="1091475"/>
          </a:xfrm>
          <a:prstGeom prst="rect">
            <a:avLst/>
          </a:prstGeom>
          <a:noFill/>
          <a:ln>
            <a:noFill/>
          </a:ln>
        </p:spPr>
      </p:pic>
      <p:sp>
        <p:nvSpPr>
          <p:cNvPr id="816" name="Google Shape;816;p103"/>
          <p:cNvSpPr/>
          <p:nvPr/>
        </p:nvSpPr>
        <p:spPr>
          <a:xfrm>
            <a:off x="158250" y="1997863"/>
            <a:ext cx="2086200" cy="5706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RAID 1</a:t>
            </a:r>
            <a:endParaRPr b="1" sz="3000"/>
          </a:p>
        </p:txBody>
      </p:sp>
      <p:grpSp>
        <p:nvGrpSpPr>
          <p:cNvPr id="817" name="Google Shape;817;p103"/>
          <p:cNvGrpSpPr/>
          <p:nvPr/>
        </p:nvGrpSpPr>
        <p:grpSpPr>
          <a:xfrm>
            <a:off x="2879875" y="3976975"/>
            <a:ext cx="6164501" cy="1091476"/>
            <a:chOff x="2879875" y="3976975"/>
            <a:chExt cx="6164501" cy="1091476"/>
          </a:xfrm>
        </p:grpSpPr>
        <p:pic>
          <p:nvPicPr>
            <p:cNvPr id="818" name="Google Shape;818;p103"/>
            <p:cNvPicPr preferRelativeResize="0"/>
            <p:nvPr/>
          </p:nvPicPr>
          <p:blipFill>
            <a:blip r:embed="rId4">
              <a:alphaModFix/>
            </a:blip>
            <a:stretch>
              <a:fillRect/>
            </a:stretch>
          </p:blipFill>
          <p:spPr>
            <a:xfrm>
              <a:off x="2879875" y="3976975"/>
              <a:ext cx="779626" cy="1091476"/>
            </a:xfrm>
            <a:prstGeom prst="rect">
              <a:avLst/>
            </a:prstGeom>
            <a:noFill/>
            <a:ln>
              <a:noFill/>
            </a:ln>
          </p:spPr>
        </p:pic>
        <p:pic>
          <p:nvPicPr>
            <p:cNvPr id="819" name="Google Shape;819;p103"/>
            <p:cNvPicPr preferRelativeResize="0"/>
            <p:nvPr/>
          </p:nvPicPr>
          <p:blipFill>
            <a:blip r:embed="rId4">
              <a:alphaModFix/>
            </a:blip>
            <a:stretch>
              <a:fillRect/>
            </a:stretch>
          </p:blipFill>
          <p:spPr>
            <a:xfrm>
              <a:off x="4674834" y="3976975"/>
              <a:ext cx="779626" cy="1091476"/>
            </a:xfrm>
            <a:prstGeom prst="rect">
              <a:avLst/>
            </a:prstGeom>
            <a:noFill/>
            <a:ln>
              <a:noFill/>
            </a:ln>
          </p:spPr>
        </p:pic>
        <p:pic>
          <p:nvPicPr>
            <p:cNvPr id="820" name="Google Shape;820;p103"/>
            <p:cNvPicPr preferRelativeResize="0"/>
            <p:nvPr/>
          </p:nvPicPr>
          <p:blipFill>
            <a:blip r:embed="rId4">
              <a:alphaModFix/>
            </a:blip>
            <a:stretch>
              <a:fillRect/>
            </a:stretch>
          </p:blipFill>
          <p:spPr>
            <a:xfrm>
              <a:off x="6469792" y="3976975"/>
              <a:ext cx="779626" cy="1091476"/>
            </a:xfrm>
            <a:prstGeom prst="rect">
              <a:avLst/>
            </a:prstGeom>
            <a:noFill/>
            <a:ln>
              <a:noFill/>
            </a:ln>
          </p:spPr>
        </p:pic>
        <p:pic>
          <p:nvPicPr>
            <p:cNvPr id="821" name="Google Shape;821;p103"/>
            <p:cNvPicPr preferRelativeResize="0"/>
            <p:nvPr/>
          </p:nvPicPr>
          <p:blipFill>
            <a:blip r:embed="rId4">
              <a:alphaModFix/>
            </a:blip>
            <a:stretch>
              <a:fillRect/>
            </a:stretch>
          </p:blipFill>
          <p:spPr>
            <a:xfrm>
              <a:off x="8264750" y="3976975"/>
              <a:ext cx="779626" cy="1091476"/>
            </a:xfrm>
            <a:prstGeom prst="rect">
              <a:avLst/>
            </a:prstGeom>
            <a:noFill/>
            <a:ln>
              <a:noFill/>
            </a:ln>
          </p:spPr>
        </p:pic>
      </p:grpSp>
      <p:sp>
        <p:nvSpPr>
          <p:cNvPr id="822" name="Google Shape;822;p103"/>
          <p:cNvSpPr/>
          <p:nvPr/>
        </p:nvSpPr>
        <p:spPr>
          <a:xfrm>
            <a:off x="158250" y="2863913"/>
            <a:ext cx="2086200" cy="5706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Mirroring</a:t>
            </a:r>
            <a:endParaRPr sz="2400"/>
          </a:p>
        </p:txBody>
      </p:sp>
      <p:grpSp>
        <p:nvGrpSpPr>
          <p:cNvPr id="823" name="Google Shape;823;p103"/>
          <p:cNvGrpSpPr/>
          <p:nvPr/>
        </p:nvGrpSpPr>
        <p:grpSpPr>
          <a:xfrm>
            <a:off x="4490875" y="2123450"/>
            <a:ext cx="1091475" cy="1098675"/>
            <a:chOff x="4490875" y="2123450"/>
            <a:chExt cx="1091475" cy="1098675"/>
          </a:xfrm>
        </p:grpSpPr>
        <p:pic>
          <p:nvPicPr>
            <p:cNvPr id="824" name="Google Shape;824;p103"/>
            <p:cNvPicPr preferRelativeResize="0"/>
            <p:nvPr/>
          </p:nvPicPr>
          <p:blipFill>
            <a:blip r:embed="rId3">
              <a:alphaModFix/>
            </a:blip>
            <a:stretch>
              <a:fillRect/>
            </a:stretch>
          </p:blipFill>
          <p:spPr>
            <a:xfrm>
              <a:off x="4490875" y="2123450"/>
              <a:ext cx="1091475" cy="1091475"/>
            </a:xfrm>
            <a:prstGeom prst="rect">
              <a:avLst/>
            </a:prstGeom>
            <a:noFill/>
            <a:ln>
              <a:noFill/>
            </a:ln>
          </p:spPr>
        </p:pic>
        <p:sp>
          <p:nvSpPr>
            <p:cNvPr id="825" name="Google Shape;825;p103"/>
            <p:cNvSpPr txBox="1"/>
            <p:nvPr/>
          </p:nvSpPr>
          <p:spPr>
            <a:xfrm>
              <a:off x="5222650" y="2863925"/>
              <a:ext cx="359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rgbClr val="FFC627"/>
                  </a:solidFill>
                </a:rPr>
                <a:t>C</a:t>
              </a:r>
              <a:endParaRPr b="1" sz="1825">
                <a:solidFill>
                  <a:srgbClr val="FFC627"/>
                </a:solidFill>
              </a:endParaRPr>
            </a:p>
          </p:txBody>
        </p:sp>
      </p:grpSp>
      <p:grpSp>
        <p:nvGrpSpPr>
          <p:cNvPr id="826" name="Google Shape;826;p103"/>
          <p:cNvGrpSpPr/>
          <p:nvPr/>
        </p:nvGrpSpPr>
        <p:grpSpPr>
          <a:xfrm>
            <a:off x="6266925" y="2123450"/>
            <a:ext cx="1091475" cy="1098675"/>
            <a:chOff x="6266925" y="2123450"/>
            <a:chExt cx="1091475" cy="1098675"/>
          </a:xfrm>
        </p:grpSpPr>
        <p:pic>
          <p:nvPicPr>
            <p:cNvPr id="827" name="Google Shape;827;p103"/>
            <p:cNvPicPr preferRelativeResize="0"/>
            <p:nvPr/>
          </p:nvPicPr>
          <p:blipFill>
            <a:blip r:embed="rId3">
              <a:alphaModFix/>
            </a:blip>
            <a:stretch>
              <a:fillRect/>
            </a:stretch>
          </p:blipFill>
          <p:spPr>
            <a:xfrm>
              <a:off x="6266925" y="2123450"/>
              <a:ext cx="1091475" cy="1091475"/>
            </a:xfrm>
            <a:prstGeom prst="rect">
              <a:avLst/>
            </a:prstGeom>
            <a:noFill/>
            <a:ln>
              <a:noFill/>
            </a:ln>
          </p:spPr>
        </p:pic>
        <p:sp>
          <p:nvSpPr>
            <p:cNvPr id="828" name="Google Shape;828;p103"/>
            <p:cNvSpPr txBox="1"/>
            <p:nvPr/>
          </p:nvSpPr>
          <p:spPr>
            <a:xfrm>
              <a:off x="6998700" y="2863925"/>
              <a:ext cx="359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rgbClr val="FFC627"/>
                  </a:solidFill>
                </a:rPr>
                <a:t>C</a:t>
              </a:r>
              <a:endParaRPr b="1" sz="1825">
                <a:solidFill>
                  <a:srgbClr val="FFC627"/>
                </a:solidFill>
              </a:endParaRPr>
            </a:p>
          </p:txBody>
        </p:sp>
      </p:grpSp>
      <p:grpSp>
        <p:nvGrpSpPr>
          <p:cNvPr id="829" name="Google Shape;829;p103"/>
          <p:cNvGrpSpPr/>
          <p:nvPr/>
        </p:nvGrpSpPr>
        <p:grpSpPr>
          <a:xfrm>
            <a:off x="8042975" y="2123450"/>
            <a:ext cx="1091475" cy="1098675"/>
            <a:chOff x="8042975" y="2123450"/>
            <a:chExt cx="1091475" cy="1098675"/>
          </a:xfrm>
        </p:grpSpPr>
        <p:pic>
          <p:nvPicPr>
            <p:cNvPr id="830" name="Google Shape;830;p103"/>
            <p:cNvPicPr preferRelativeResize="0"/>
            <p:nvPr/>
          </p:nvPicPr>
          <p:blipFill>
            <a:blip r:embed="rId3">
              <a:alphaModFix/>
            </a:blip>
            <a:stretch>
              <a:fillRect/>
            </a:stretch>
          </p:blipFill>
          <p:spPr>
            <a:xfrm>
              <a:off x="8042975" y="2123450"/>
              <a:ext cx="1091475" cy="1091475"/>
            </a:xfrm>
            <a:prstGeom prst="rect">
              <a:avLst/>
            </a:prstGeom>
            <a:noFill/>
            <a:ln>
              <a:noFill/>
            </a:ln>
          </p:spPr>
        </p:pic>
        <p:sp>
          <p:nvSpPr>
            <p:cNvPr id="831" name="Google Shape;831;p103"/>
            <p:cNvSpPr txBox="1"/>
            <p:nvPr/>
          </p:nvSpPr>
          <p:spPr>
            <a:xfrm>
              <a:off x="8774750" y="2863925"/>
              <a:ext cx="359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rgbClr val="FFC627"/>
                  </a:solidFill>
                </a:rPr>
                <a:t>C</a:t>
              </a:r>
              <a:endParaRPr b="1" sz="1825">
                <a:solidFill>
                  <a:srgbClr val="FFC627"/>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37" name="Google Shape;837;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RAID</a:t>
            </a:r>
            <a:endParaRPr b="1" sz="1600">
              <a:solidFill>
                <a:srgbClr val="FFFFFF"/>
              </a:solidFill>
              <a:highlight>
                <a:schemeClr val="dk2"/>
              </a:highlight>
            </a:endParaRPr>
          </a:p>
        </p:txBody>
      </p:sp>
      <p:sp>
        <p:nvSpPr>
          <p:cNvPr id="838" name="Google Shape;838;p104"/>
          <p:cNvSpPr/>
          <p:nvPr/>
        </p:nvSpPr>
        <p:spPr>
          <a:xfrm>
            <a:off x="2352350" y="43425"/>
            <a:ext cx="6570300" cy="70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t>
            </a:r>
            <a:r>
              <a:rPr b="1" lang="en" sz="2400" u="sng"/>
              <a:t>R</a:t>
            </a:r>
            <a:r>
              <a:rPr b="1" lang="en" sz="2400"/>
              <a:t>edundant </a:t>
            </a:r>
            <a:r>
              <a:rPr b="1" lang="en" sz="2400" u="sng"/>
              <a:t>A</a:t>
            </a:r>
            <a:r>
              <a:rPr b="1" lang="en" sz="2400"/>
              <a:t>rrays of </a:t>
            </a:r>
            <a:r>
              <a:rPr b="1" lang="en" sz="2400" u="sng"/>
              <a:t>I</a:t>
            </a:r>
            <a:r>
              <a:rPr b="1" lang="en" sz="2400"/>
              <a:t>ndependent </a:t>
            </a:r>
            <a:r>
              <a:rPr b="1" lang="en" sz="2400" u="sng"/>
              <a:t>D</a:t>
            </a:r>
            <a:r>
              <a:rPr b="1" lang="en" sz="2400"/>
              <a:t>isks”</a:t>
            </a:r>
            <a:endParaRPr b="1" sz="2400"/>
          </a:p>
        </p:txBody>
      </p:sp>
      <p:sp>
        <p:nvSpPr>
          <p:cNvPr id="839" name="Google Shape;839;p104"/>
          <p:cNvSpPr/>
          <p:nvPr/>
        </p:nvSpPr>
        <p:spPr>
          <a:xfrm>
            <a:off x="158250" y="1131825"/>
            <a:ext cx="2086200" cy="57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a:t>
            </a:r>
            <a:endParaRPr/>
          </a:p>
          <a:p>
            <a:pPr indent="0" lvl="0" marL="0" rtl="0" algn="ctr">
              <a:spcBef>
                <a:spcPts val="0"/>
              </a:spcBef>
              <a:spcAft>
                <a:spcPts val="0"/>
              </a:spcAft>
              <a:buNone/>
            </a:pPr>
            <a:r>
              <a:rPr lang="en"/>
              <a:t>Combining the Disks!</a:t>
            </a:r>
            <a:endParaRPr/>
          </a:p>
        </p:txBody>
      </p:sp>
      <p:pic>
        <p:nvPicPr>
          <p:cNvPr id="840" name="Google Shape;840;p104"/>
          <p:cNvPicPr preferRelativeResize="0"/>
          <p:nvPr/>
        </p:nvPicPr>
        <p:blipFill rotWithShape="1">
          <a:blip r:embed="rId3">
            <a:alphaModFix/>
          </a:blip>
          <a:srcRect b="0" l="0" r="74788" t="0"/>
          <a:stretch/>
        </p:blipFill>
        <p:spPr>
          <a:xfrm>
            <a:off x="3158425" y="2123450"/>
            <a:ext cx="275175" cy="1091475"/>
          </a:xfrm>
          <a:prstGeom prst="rect">
            <a:avLst/>
          </a:prstGeom>
          <a:noFill/>
          <a:ln>
            <a:noFill/>
          </a:ln>
        </p:spPr>
      </p:pic>
      <p:sp>
        <p:nvSpPr>
          <p:cNvPr id="841" name="Google Shape;841;p104"/>
          <p:cNvSpPr/>
          <p:nvPr/>
        </p:nvSpPr>
        <p:spPr>
          <a:xfrm>
            <a:off x="158250" y="1997863"/>
            <a:ext cx="2086200" cy="5706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RAID 0</a:t>
            </a:r>
            <a:endParaRPr b="1" sz="3000"/>
          </a:p>
        </p:txBody>
      </p:sp>
      <p:grpSp>
        <p:nvGrpSpPr>
          <p:cNvPr id="842" name="Google Shape;842;p104"/>
          <p:cNvGrpSpPr/>
          <p:nvPr/>
        </p:nvGrpSpPr>
        <p:grpSpPr>
          <a:xfrm>
            <a:off x="2879875" y="3976975"/>
            <a:ext cx="6164501" cy="1091476"/>
            <a:chOff x="2879875" y="3976975"/>
            <a:chExt cx="6164501" cy="1091476"/>
          </a:xfrm>
        </p:grpSpPr>
        <p:pic>
          <p:nvPicPr>
            <p:cNvPr id="843" name="Google Shape;843;p104"/>
            <p:cNvPicPr preferRelativeResize="0"/>
            <p:nvPr/>
          </p:nvPicPr>
          <p:blipFill>
            <a:blip r:embed="rId4">
              <a:alphaModFix/>
            </a:blip>
            <a:stretch>
              <a:fillRect/>
            </a:stretch>
          </p:blipFill>
          <p:spPr>
            <a:xfrm>
              <a:off x="2879875" y="3976975"/>
              <a:ext cx="779626" cy="1091476"/>
            </a:xfrm>
            <a:prstGeom prst="rect">
              <a:avLst/>
            </a:prstGeom>
            <a:noFill/>
            <a:ln>
              <a:noFill/>
            </a:ln>
          </p:spPr>
        </p:pic>
        <p:pic>
          <p:nvPicPr>
            <p:cNvPr id="844" name="Google Shape;844;p104"/>
            <p:cNvPicPr preferRelativeResize="0"/>
            <p:nvPr/>
          </p:nvPicPr>
          <p:blipFill>
            <a:blip r:embed="rId4">
              <a:alphaModFix/>
            </a:blip>
            <a:stretch>
              <a:fillRect/>
            </a:stretch>
          </p:blipFill>
          <p:spPr>
            <a:xfrm>
              <a:off x="4674834" y="3976975"/>
              <a:ext cx="779626" cy="1091476"/>
            </a:xfrm>
            <a:prstGeom prst="rect">
              <a:avLst/>
            </a:prstGeom>
            <a:noFill/>
            <a:ln>
              <a:noFill/>
            </a:ln>
          </p:spPr>
        </p:pic>
        <p:pic>
          <p:nvPicPr>
            <p:cNvPr id="845" name="Google Shape;845;p104"/>
            <p:cNvPicPr preferRelativeResize="0"/>
            <p:nvPr/>
          </p:nvPicPr>
          <p:blipFill>
            <a:blip r:embed="rId4">
              <a:alphaModFix/>
            </a:blip>
            <a:stretch>
              <a:fillRect/>
            </a:stretch>
          </p:blipFill>
          <p:spPr>
            <a:xfrm>
              <a:off x="6469792" y="3976975"/>
              <a:ext cx="779626" cy="1091476"/>
            </a:xfrm>
            <a:prstGeom prst="rect">
              <a:avLst/>
            </a:prstGeom>
            <a:noFill/>
            <a:ln>
              <a:noFill/>
            </a:ln>
          </p:spPr>
        </p:pic>
        <p:pic>
          <p:nvPicPr>
            <p:cNvPr id="846" name="Google Shape;846;p104"/>
            <p:cNvPicPr preferRelativeResize="0"/>
            <p:nvPr/>
          </p:nvPicPr>
          <p:blipFill>
            <a:blip r:embed="rId4">
              <a:alphaModFix/>
            </a:blip>
            <a:stretch>
              <a:fillRect/>
            </a:stretch>
          </p:blipFill>
          <p:spPr>
            <a:xfrm>
              <a:off x="8264750" y="3976975"/>
              <a:ext cx="779626" cy="1091476"/>
            </a:xfrm>
            <a:prstGeom prst="rect">
              <a:avLst/>
            </a:prstGeom>
            <a:noFill/>
            <a:ln>
              <a:noFill/>
            </a:ln>
          </p:spPr>
        </p:pic>
      </p:grpSp>
      <p:sp>
        <p:nvSpPr>
          <p:cNvPr id="847" name="Google Shape;847;p104"/>
          <p:cNvSpPr/>
          <p:nvPr/>
        </p:nvSpPr>
        <p:spPr>
          <a:xfrm>
            <a:off x="158250" y="2863913"/>
            <a:ext cx="2086200" cy="5706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Striping</a:t>
            </a:r>
            <a:endParaRPr sz="2400"/>
          </a:p>
        </p:txBody>
      </p:sp>
      <p:pic>
        <p:nvPicPr>
          <p:cNvPr id="848" name="Google Shape;848;p104"/>
          <p:cNvPicPr preferRelativeResize="0"/>
          <p:nvPr/>
        </p:nvPicPr>
        <p:blipFill rotWithShape="1">
          <a:blip r:embed="rId3">
            <a:alphaModFix/>
          </a:blip>
          <a:srcRect b="0" l="80594" r="0" t="0"/>
          <a:stretch/>
        </p:blipFill>
        <p:spPr>
          <a:xfrm>
            <a:off x="8574950" y="2123450"/>
            <a:ext cx="211800" cy="1091475"/>
          </a:xfrm>
          <a:prstGeom prst="rect">
            <a:avLst/>
          </a:prstGeom>
          <a:noFill/>
          <a:ln>
            <a:noFill/>
          </a:ln>
        </p:spPr>
      </p:pic>
      <p:pic>
        <p:nvPicPr>
          <p:cNvPr id="849" name="Google Shape;849;p104"/>
          <p:cNvPicPr preferRelativeResize="0"/>
          <p:nvPr/>
        </p:nvPicPr>
        <p:blipFill rotWithShape="1">
          <a:blip r:embed="rId3">
            <a:alphaModFix/>
          </a:blip>
          <a:srcRect b="0" l="49983" r="24805" t="0"/>
          <a:stretch/>
        </p:blipFill>
        <p:spPr>
          <a:xfrm>
            <a:off x="6682700" y="2123450"/>
            <a:ext cx="275175" cy="1091475"/>
          </a:xfrm>
          <a:prstGeom prst="rect">
            <a:avLst/>
          </a:prstGeom>
          <a:noFill/>
          <a:ln>
            <a:noFill/>
          </a:ln>
        </p:spPr>
      </p:pic>
      <p:pic>
        <p:nvPicPr>
          <p:cNvPr id="850" name="Google Shape;850;p104"/>
          <p:cNvPicPr preferRelativeResize="0"/>
          <p:nvPr/>
        </p:nvPicPr>
        <p:blipFill rotWithShape="1">
          <a:blip r:embed="rId3">
            <a:alphaModFix/>
          </a:blip>
          <a:srcRect b="0" l="20533" r="49899" t="0"/>
          <a:stretch/>
        </p:blipFill>
        <p:spPr>
          <a:xfrm>
            <a:off x="4896800" y="2123450"/>
            <a:ext cx="322700" cy="1091475"/>
          </a:xfrm>
          <a:prstGeom prst="rect">
            <a:avLst/>
          </a:prstGeom>
          <a:noFill/>
          <a:ln>
            <a:noFill/>
          </a:ln>
        </p:spPr>
      </p:pic>
      <p:pic>
        <p:nvPicPr>
          <p:cNvPr id="851" name="Google Shape;851;p104"/>
          <p:cNvPicPr preferRelativeResize="0"/>
          <p:nvPr/>
        </p:nvPicPr>
        <p:blipFill>
          <a:blip r:embed="rId3">
            <a:alphaModFix/>
          </a:blip>
          <a:stretch>
            <a:fillRect/>
          </a:stretch>
        </p:blipFill>
        <p:spPr>
          <a:xfrm>
            <a:off x="655613" y="3729975"/>
            <a:ext cx="1091475" cy="109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0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57" name="Google Shape;857;p10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RAID</a:t>
            </a:r>
            <a:endParaRPr b="1" sz="1600">
              <a:solidFill>
                <a:srgbClr val="FFFFFF"/>
              </a:solidFill>
              <a:highlight>
                <a:schemeClr val="dk2"/>
              </a:highlight>
            </a:endParaRPr>
          </a:p>
        </p:txBody>
      </p:sp>
      <p:sp>
        <p:nvSpPr>
          <p:cNvPr id="858" name="Google Shape;858;p105"/>
          <p:cNvSpPr/>
          <p:nvPr/>
        </p:nvSpPr>
        <p:spPr>
          <a:xfrm>
            <a:off x="2352350" y="43425"/>
            <a:ext cx="6570300" cy="70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t>
            </a:r>
            <a:r>
              <a:rPr b="1" lang="en" sz="2400" u="sng"/>
              <a:t>R</a:t>
            </a:r>
            <a:r>
              <a:rPr b="1" lang="en" sz="2400"/>
              <a:t>edundant </a:t>
            </a:r>
            <a:r>
              <a:rPr b="1" lang="en" sz="2400" u="sng"/>
              <a:t>A</a:t>
            </a:r>
            <a:r>
              <a:rPr b="1" lang="en" sz="2400"/>
              <a:t>rrays of </a:t>
            </a:r>
            <a:r>
              <a:rPr b="1" lang="en" sz="2400" u="sng"/>
              <a:t>I</a:t>
            </a:r>
            <a:r>
              <a:rPr b="1" lang="en" sz="2400"/>
              <a:t>ndependent </a:t>
            </a:r>
            <a:r>
              <a:rPr b="1" lang="en" sz="2400" u="sng"/>
              <a:t>D</a:t>
            </a:r>
            <a:r>
              <a:rPr b="1" lang="en" sz="2400"/>
              <a:t>isks”</a:t>
            </a:r>
            <a:endParaRPr b="1" sz="2400"/>
          </a:p>
        </p:txBody>
      </p:sp>
      <p:sp>
        <p:nvSpPr>
          <p:cNvPr id="859" name="Google Shape;859;p105"/>
          <p:cNvSpPr/>
          <p:nvPr/>
        </p:nvSpPr>
        <p:spPr>
          <a:xfrm>
            <a:off x="158250" y="1131825"/>
            <a:ext cx="2086200" cy="57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a:t>
            </a:r>
            <a:endParaRPr/>
          </a:p>
          <a:p>
            <a:pPr indent="0" lvl="0" marL="0" rtl="0" algn="ctr">
              <a:spcBef>
                <a:spcPts val="0"/>
              </a:spcBef>
              <a:spcAft>
                <a:spcPts val="0"/>
              </a:spcAft>
              <a:buNone/>
            </a:pPr>
            <a:r>
              <a:rPr lang="en"/>
              <a:t>Combining the Disks!</a:t>
            </a:r>
            <a:endParaRPr/>
          </a:p>
        </p:txBody>
      </p:sp>
      <p:sp>
        <p:nvSpPr>
          <p:cNvPr id="860" name="Google Shape;860;p105"/>
          <p:cNvSpPr/>
          <p:nvPr/>
        </p:nvSpPr>
        <p:spPr>
          <a:xfrm>
            <a:off x="158250" y="1997863"/>
            <a:ext cx="2086200" cy="5706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RAID 0+1</a:t>
            </a:r>
            <a:endParaRPr b="1" sz="3000"/>
          </a:p>
        </p:txBody>
      </p:sp>
      <p:grpSp>
        <p:nvGrpSpPr>
          <p:cNvPr id="861" name="Google Shape;861;p105"/>
          <p:cNvGrpSpPr/>
          <p:nvPr/>
        </p:nvGrpSpPr>
        <p:grpSpPr>
          <a:xfrm>
            <a:off x="2879875" y="1856750"/>
            <a:ext cx="6164501" cy="1091476"/>
            <a:chOff x="2879875" y="3976975"/>
            <a:chExt cx="6164501" cy="1091476"/>
          </a:xfrm>
        </p:grpSpPr>
        <p:pic>
          <p:nvPicPr>
            <p:cNvPr id="862" name="Google Shape;862;p105"/>
            <p:cNvPicPr preferRelativeResize="0"/>
            <p:nvPr/>
          </p:nvPicPr>
          <p:blipFill>
            <a:blip r:embed="rId3">
              <a:alphaModFix/>
            </a:blip>
            <a:stretch>
              <a:fillRect/>
            </a:stretch>
          </p:blipFill>
          <p:spPr>
            <a:xfrm>
              <a:off x="2879875" y="3976975"/>
              <a:ext cx="779626" cy="1091476"/>
            </a:xfrm>
            <a:prstGeom prst="rect">
              <a:avLst/>
            </a:prstGeom>
            <a:noFill/>
            <a:ln>
              <a:noFill/>
            </a:ln>
          </p:spPr>
        </p:pic>
        <p:pic>
          <p:nvPicPr>
            <p:cNvPr id="863" name="Google Shape;863;p105"/>
            <p:cNvPicPr preferRelativeResize="0"/>
            <p:nvPr/>
          </p:nvPicPr>
          <p:blipFill>
            <a:blip r:embed="rId3">
              <a:alphaModFix/>
            </a:blip>
            <a:stretch>
              <a:fillRect/>
            </a:stretch>
          </p:blipFill>
          <p:spPr>
            <a:xfrm>
              <a:off x="4674834" y="3976975"/>
              <a:ext cx="779626" cy="1091476"/>
            </a:xfrm>
            <a:prstGeom prst="rect">
              <a:avLst/>
            </a:prstGeom>
            <a:noFill/>
            <a:ln>
              <a:noFill/>
            </a:ln>
          </p:spPr>
        </p:pic>
        <p:pic>
          <p:nvPicPr>
            <p:cNvPr id="864" name="Google Shape;864;p105"/>
            <p:cNvPicPr preferRelativeResize="0"/>
            <p:nvPr/>
          </p:nvPicPr>
          <p:blipFill>
            <a:blip r:embed="rId3">
              <a:alphaModFix/>
            </a:blip>
            <a:stretch>
              <a:fillRect/>
            </a:stretch>
          </p:blipFill>
          <p:spPr>
            <a:xfrm>
              <a:off x="6469792" y="3976975"/>
              <a:ext cx="779626" cy="1091476"/>
            </a:xfrm>
            <a:prstGeom prst="rect">
              <a:avLst/>
            </a:prstGeom>
            <a:noFill/>
            <a:ln>
              <a:noFill/>
            </a:ln>
          </p:spPr>
        </p:pic>
        <p:pic>
          <p:nvPicPr>
            <p:cNvPr id="865" name="Google Shape;865;p105"/>
            <p:cNvPicPr preferRelativeResize="0"/>
            <p:nvPr/>
          </p:nvPicPr>
          <p:blipFill>
            <a:blip r:embed="rId3">
              <a:alphaModFix/>
            </a:blip>
            <a:stretch>
              <a:fillRect/>
            </a:stretch>
          </p:blipFill>
          <p:spPr>
            <a:xfrm>
              <a:off x="8264750" y="3976975"/>
              <a:ext cx="779626" cy="1091476"/>
            </a:xfrm>
            <a:prstGeom prst="rect">
              <a:avLst/>
            </a:prstGeom>
            <a:noFill/>
            <a:ln>
              <a:noFill/>
            </a:ln>
          </p:spPr>
        </p:pic>
      </p:grpSp>
      <p:sp>
        <p:nvSpPr>
          <p:cNvPr id="866" name="Google Shape;866;p105"/>
          <p:cNvSpPr/>
          <p:nvPr/>
        </p:nvSpPr>
        <p:spPr>
          <a:xfrm>
            <a:off x="158250" y="2711513"/>
            <a:ext cx="2086200" cy="5706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Stripe then Mirror</a:t>
            </a:r>
            <a:endParaRPr sz="1800"/>
          </a:p>
        </p:txBody>
      </p:sp>
      <p:pic>
        <p:nvPicPr>
          <p:cNvPr id="867" name="Google Shape;867;p105"/>
          <p:cNvPicPr preferRelativeResize="0"/>
          <p:nvPr/>
        </p:nvPicPr>
        <p:blipFill rotWithShape="1">
          <a:blip r:embed="rId4">
            <a:alphaModFix/>
          </a:blip>
          <a:srcRect b="0" l="0" r="74788" t="0"/>
          <a:stretch/>
        </p:blipFill>
        <p:spPr>
          <a:xfrm>
            <a:off x="3158425" y="751850"/>
            <a:ext cx="275175" cy="1091475"/>
          </a:xfrm>
          <a:prstGeom prst="rect">
            <a:avLst/>
          </a:prstGeom>
          <a:noFill/>
          <a:ln>
            <a:noFill/>
          </a:ln>
        </p:spPr>
      </p:pic>
      <p:pic>
        <p:nvPicPr>
          <p:cNvPr id="868" name="Google Shape;868;p105"/>
          <p:cNvPicPr preferRelativeResize="0"/>
          <p:nvPr/>
        </p:nvPicPr>
        <p:blipFill rotWithShape="1">
          <a:blip r:embed="rId4">
            <a:alphaModFix/>
          </a:blip>
          <a:srcRect b="0" l="80594" r="0" t="0"/>
          <a:stretch/>
        </p:blipFill>
        <p:spPr>
          <a:xfrm>
            <a:off x="8574950" y="751850"/>
            <a:ext cx="211800" cy="1091475"/>
          </a:xfrm>
          <a:prstGeom prst="rect">
            <a:avLst/>
          </a:prstGeom>
          <a:noFill/>
          <a:ln>
            <a:noFill/>
          </a:ln>
        </p:spPr>
      </p:pic>
      <p:pic>
        <p:nvPicPr>
          <p:cNvPr id="869" name="Google Shape;869;p105"/>
          <p:cNvPicPr preferRelativeResize="0"/>
          <p:nvPr/>
        </p:nvPicPr>
        <p:blipFill rotWithShape="1">
          <a:blip r:embed="rId4">
            <a:alphaModFix/>
          </a:blip>
          <a:srcRect b="0" l="49983" r="24805" t="0"/>
          <a:stretch/>
        </p:blipFill>
        <p:spPr>
          <a:xfrm>
            <a:off x="6682700" y="751850"/>
            <a:ext cx="275175" cy="1091475"/>
          </a:xfrm>
          <a:prstGeom prst="rect">
            <a:avLst/>
          </a:prstGeom>
          <a:noFill/>
          <a:ln>
            <a:noFill/>
          </a:ln>
        </p:spPr>
      </p:pic>
      <p:pic>
        <p:nvPicPr>
          <p:cNvPr id="870" name="Google Shape;870;p105"/>
          <p:cNvPicPr preferRelativeResize="0"/>
          <p:nvPr/>
        </p:nvPicPr>
        <p:blipFill rotWithShape="1">
          <a:blip r:embed="rId4">
            <a:alphaModFix/>
          </a:blip>
          <a:srcRect b="0" l="20533" r="49899" t="0"/>
          <a:stretch/>
        </p:blipFill>
        <p:spPr>
          <a:xfrm>
            <a:off x="4896800" y="751850"/>
            <a:ext cx="322700" cy="1091475"/>
          </a:xfrm>
          <a:prstGeom prst="rect">
            <a:avLst/>
          </a:prstGeom>
          <a:noFill/>
          <a:ln>
            <a:noFill/>
          </a:ln>
        </p:spPr>
      </p:pic>
      <p:grpSp>
        <p:nvGrpSpPr>
          <p:cNvPr id="871" name="Google Shape;871;p105"/>
          <p:cNvGrpSpPr/>
          <p:nvPr/>
        </p:nvGrpSpPr>
        <p:grpSpPr>
          <a:xfrm>
            <a:off x="2879875" y="2923550"/>
            <a:ext cx="6164501" cy="1091476"/>
            <a:chOff x="2879875" y="3976975"/>
            <a:chExt cx="6164501" cy="1091476"/>
          </a:xfrm>
        </p:grpSpPr>
        <p:pic>
          <p:nvPicPr>
            <p:cNvPr id="872" name="Google Shape;872;p105"/>
            <p:cNvPicPr preferRelativeResize="0"/>
            <p:nvPr/>
          </p:nvPicPr>
          <p:blipFill>
            <a:blip r:embed="rId3">
              <a:alphaModFix/>
            </a:blip>
            <a:stretch>
              <a:fillRect/>
            </a:stretch>
          </p:blipFill>
          <p:spPr>
            <a:xfrm>
              <a:off x="2879875" y="3976975"/>
              <a:ext cx="779626" cy="1091476"/>
            </a:xfrm>
            <a:prstGeom prst="rect">
              <a:avLst/>
            </a:prstGeom>
            <a:noFill/>
            <a:ln>
              <a:noFill/>
            </a:ln>
          </p:spPr>
        </p:pic>
        <p:pic>
          <p:nvPicPr>
            <p:cNvPr id="873" name="Google Shape;873;p105"/>
            <p:cNvPicPr preferRelativeResize="0"/>
            <p:nvPr/>
          </p:nvPicPr>
          <p:blipFill>
            <a:blip r:embed="rId3">
              <a:alphaModFix/>
            </a:blip>
            <a:stretch>
              <a:fillRect/>
            </a:stretch>
          </p:blipFill>
          <p:spPr>
            <a:xfrm>
              <a:off x="4674834" y="3976975"/>
              <a:ext cx="779626" cy="1091476"/>
            </a:xfrm>
            <a:prstGeom prst="rect">
              <a:avLst/>
            </a:prstGeom>
            <a:noFill/>
            <a:ln>
              <a:noFill/>
            </a:ln>
          </p:spPr>
        </p:pic>
        <p:pic>
          <p:nvPicPr>
            <p:cNvPr id="874" name="Google Shape;874;p105"/>
            <p:cNvPicPr preferRelativeResize="0"/>
            <p:nvPr/>
          </p:nvPicPr>
          <p:blipFill>
            <a:blip r:embed="rId3">
              <a:alphaModFix/>
            </a:blip>
            <a:stretch>
              <a:fillRect/>
            </a:stretch>
          </p:blipFill>
          <p:spPr>
            <a:xfrm>
              <a:off x="6469792" y="3976975"/>
              <a:ext cx="779626" cy="1091476"/>
            </a:xfrm>
            <a:prstGeom prst="rect">
              <a:avLst/>
            </a:prstGeom>
            <a:noFill/>
            <a:ln>
              <a:noFill/>
            </a:ln>
          </p:spPr>
        </p:pic>
        <p:pic>
          <p:nvPicPr>
            <p:cNvPr id="875" name="Google Shape;875;p105"/>
            <p:cNvPicPr preferRelativeResize="0"/>
            <p:nvPr/>
          </p:nvPicPr>
          <p:blipFill>
            <a:blip r:embed="rId3">
              <a:alphaModFix/>
            </a:blip>
            <a:stretch>
              <a:fillRect/>
            </a:stretch>
          </p:blipFill>
          <p:spPr>
            <a:xfrm>
              <a:off x="8264750" y="3976975"/>
              <a:ext cx="779626" cy="1091476"/>
            </a:xfrm>
            <a:prstGeom prst="rect">
              <a:avLst/>
            </a:prstGeom>
            <a:noFill/>
            <a:ln>
              <a:noFill/>
            </a:ln>
          </p:spPr>
        </p:pic>
      </p:grpSp>
      <p:pic>
        <p:nvPicPr>
          <p:cNvPr id="876" name="Google Shape;876;p105"/>
          <p:cNvPicPr preferRelativeResize="0"/>
          <p:nvPr/>
        </p:nvPicPr>
        <p:blipFill rotWithShape="1">
          <a:blip r:embed="rId4">
            <a:alphaModFix/>
          </a:blip>
          <a:srcRect b="0" l="0" r="74788" t="0"/>
          <a:stretch/>
        </p:blipFill>
        <p:spPr>
          <a:xfrm>
            <a:off x="3158425" y="4028450"/>
            <a:ext cx="275175" cy="1091475"/>
          </a:xfrm>
          <a:prstGeom prst="rect">
            <a:avLst/>
          </a:prstGeom>
          <a:noFill/>
          <a:ln>
            <a:noFill/>
          </a:ln>
        </p:spPr>
      </p:pic>
      <p:pic>
        <p:nvPicPr>
          <p:cNvPr id="877" name="Google Shape;877;p105"/>
          <p:cNvPicPr preferRelativeResize="0"/>
          <p:nvPr/>
        </p:nvPicPr>
        <p:blipFill rotWithShape="1">
          <a:blip r:embed="rId4">
            <a:alphaModFix/>
          </a:blip>
          <a:srcRect b="0" l="80594" r="0" t="0"/>
          <a:stretch/>
        </p:blipFill>
        <p:spPr>
          <a:xfrm>
            <a:off x="8574950" y="4028450"/>
            <a:ext cx="211800" cy="1091475"/>
          </a:xfrm>
          <a:prstGeom prst="rect">
            <a:avLst/>
          </a:prstGeom>
          <a:noFill/>
          <a:ln>
            <a:noFill/>
          </a:ln>
        </p:spPr>
      </p:pic>
      <p:pic>
        <p:nvPicPr>
          <p:cNvPr id="878" name="Google Shape;878;p105"/>
          <p:cNvPicPr preferRelativeResize="0"/>
          <p:nvPr/>
        </p:nvPicPr>
        <p:blipFill rotWithShape="1">
          <a:blip r:embed="rId4">
            <a:alphaModFix/>
          </a:blip>
          <a:srcRect b="0" l="49983" r="24805" t="0"/>
          <a:stretch/>
        </p:blipFill>
        <p:spPr>
          <a:xfrm>
            <a:off x="6682700" y="4028450"/>
            <a:ext cx="275175" cy="1091475"/>
          </a:xfrm>
          <a:prstGeom prst="rect">
            <a:avLst/>
          </a:prstGeom>
          <a:noFill/>
          <a:ln>
            <a:noFill/>
          </a:ln>
        </p:spPr>
      </p:pic>
      <p:pic>
        <p:nvPicPr>
          <p:cNvPr id="879" name="Google Shape;879;p105"/>
          <p:cNvPicPr preferRelativeResize="0"/>
          <p:nvPr/>
        </p:nvPicPr>
        <p:blipFill rotWithShape="1">
          <a:blip r:embed="rId4">
            <a:alphaModFix/>
          </a:blip>
          <a:srcRect b="0" l="20533" r="49899" t="0"/>
          <a:stretch/>
        </p:blipFill>
        <p:spPr>
          <a:xfrm>
            <a:off x="4896800" y="4028450"/>
            <a:ext cx="322700" cy="1091475"/>
          </a:xfrm>
          <a:prstGeom prst="rect">
            <a:avLst/>
          </a:prstGeom>
          <a:noFill/>
          <a:ln>
            <a:noFill/>
          </a:ln>
        </p:spPr>
      </p:pic>
      <p:sp>
        <p:nvSpPr>
          <p:cNvPr id="880" name="Google Shape;880;p105"/>
          <p:cNvSpPr/>
          <p:nvPr/>
        </p:nvSpPr>
        <p:spPr>
          <a:xfrm>
            <a:off x="2797725" y="1815838"/>
            <a:ext cx="6306300" cy="1132500"/>
          </a:xfrm>
          <a:prstGeom prst="roundRect">
            <a:avLst>
              <a:gd fmla="val 16667" name="adj"/>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1" name="Google Shape;881;p105"/>
          <p:cNvSpPr/>
          <p:nvPr/>
        </p:nvSpPr>
        <p:spPr>
          <a:xfrm flipH="1" rot="-5400000">
            <a:off x="2074835" y="2666825"/>
            <a:ext cx="892500" cy="338100"/>
          </a:xfrm>
          <a:prstGeom prst="uturnArrow">
            <a:avLst>
              <a:gd fmla="val 25000" name="adj1"/>
              <a:gd fmla="val 25000" name="adj2"/>
              <a:gd fmla="val 25000" name="adj3"/>
              <a:gd fmla="val 43750" name="adj4"/>
              <a:gd fmla="val 75000" name="adj5"/>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2" name="Google Shape;882;p105"/>
          <p:cNvSpPr/>
          <p:nvPr/>
        </p:nvSpPr>
        <p:spPr>
          <a:xfrm>
            <a:off x="2797700" y="1951738"/>
            <a:ext cx="995100" cy="863400"/>
          </a:xfrm>
          <a:prstGeom prst="noSmoking">
            <a:avLst>
              <a:gd fmla="val 18750"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0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88" name="Google Shape;888;p10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RAID</a:t>
            </a:r>
            <a:endParaRPr b="1" sz="1600">
              <a:solidFill>
                <a:srgbClr val="FFFFFF"/>
              </a:solidFill>
              <a:highlight>
                <a:schemeClr val="dk2"/>
              </a:highlight>
            </a:endParaRPr>
          </a:p>
        </p:txBody>
      </p:sp>
      <p:sp>
        <p:nvSpPr>
          <p:cNvPr id="889" name="Google Shape;889;p106"/>
          <p:cNvSpPr/>
          <p:nvPr/>
        </p:nvSpPr>
        <p:spPr>
          <a:xfrm>
            <a:off x="2352350" y="43425"/>
            <a:ext cx="6570300" cy="70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t>
            </a:r>
            <a:r>
              <a:rPr b="1" lang="en" sz="2400" u="sng"/>
              <a:t>R</a:t>
            </a:r>
            <a:r>
              <a:rPr b="1" lang="en" sz="2400"/>
              <a:t>edundant </a:t>
            </a:r>
            <a:r>
              <a:rPr b="1" lang="en" sz="2400" u="sng"/>
              <a:t>A</a:t>
            </a:r>
            <a:r>
              <a:rPr b="1" lang="en" sz="2400"/>
              <a:t>rrays of </a:t>
            </a:r>
            <a:r>
              <a:rPr b="1" lang="en" sz="2400" u="sng"/>
              <a:t>I</a:t>
            </a:r>
            <a:r>
              <a:rPr b="1" lang="en" sz="2400"/>
              <a:t>ndependent </a:t>
            </a:r>
            <a:r>
              <a:rPr b="1" lang="en" sz="2400" u="sng"/>
              <a:t>D</a:t>
            </a:r>
            <a:r>
              <a:rPr b="1" lang="en" sz="2400"/>
              <a:t>isks”</a:t>
            </a:r>
            <a:endParaRPr b="1" sz="2400"/>
          </a:p>
        </p:txBody>
      </p:sp>
      <p:sp>
        <p:nvSpPr>
          <p:cNvPr id="890" name="Google Shape;890;p106"/>
          <p:cNvSpPr/>
          <p:nvPr/>
        </p:nvSpPr>
        <p:spPr>
          <a:xfrm>
            <a:off x="158250" y="1131825"/>
            <a:ext cx="2086200" cy="57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a:t>
            </a:r>
            <a:endParaRPr/>
          </a:p>
          <a:p>
            <a:pPr indent="0" lvl="0" marL="0" rtl="0" algn="ctr">
              <a:spcBef>
                <a:spcPts val="0"/>
              </a:spcBef>
              <a:spcAft>
                <a:spcPts val="0"/>
              </a:spcAft>
              <a:buNone/>
            </a:pPr>
            <a:r>
              <a:rPr lang="en"/>
              <a:t>Combining the Disks!</a:t>
            </a:r>
            <a:endParaRPr/>
          </a:p>
        </p:txBody>
      </p:sp>
      <p:grpSp>
        <p:nvGrpSpPr>
          <p:cNvPr id="891" name="Google Shape;891;p106"/>
          <p:cNvGrpSpPr/>
          <p:nvPr/>
        </p:nvGrpSpPr>
        <p:grpSpPr>
          <a:xfrm>
            <a:off x="2879875" y="1856750"/>
            <a:ext cx="6164501" cy="1091476"/>
            <a:chOff x="2879875" y="3976975"/>
            <a:chExt cx="6164501" cy="1091476"/>
          </a:xfrm>
        </p:grpSpPr>
        <p:pic>
          <p:nvPicPr>
            <p:cNvPr id="892" name="Google Shape;892;p106"/>
            <p:cNvPicPr preferRelativeResize="0"/>
            <p:nvPr/>
          </p:nvPicPr>
          <p:blipFill>
            <a:blip r:embed="rId3">
              <a:alphaModFix/>
            </a:blip>
            <a:stretch>
              <a:fillRect/>
            </a:stretch>
          </p:blipFill>
          <p:spPr>
            <a:xfrm>
              <a:off x="2879875" y="3976975"/>
              <a:ext cx="779626" cy="1091476"/>
            </a:xfrm>
            <a:prstGeom prst="rect">
              <a:avLst/>
            </a:prstGeom>
            <a:noFill/>
            <a:ln>
              <a:noFill/>
            </a:ln>
          </p:spPr>
        </p:pic>
        <p:pic>
          <p:nvPicPr>
            <p:cNvPr id="893" name="Google Shape;893;p106"/>
            <p:cNvPicPr preferRelativeResize="0"/>
            <p:nvPr/>
          </p:nvPicPr>
          <p:blipFill>
            <a:blip r:embed="rId3">
              <a:alphaModFix/>
            </a:blip>
            <a:stretch>
              <a:fillRect/>
            </a:stretch>
          </p:blipFill>
          <p:spPr>
            <a:xfrm>
              <a:off x="4674834" y="3976975"/>
              <a:ext cx="779626" cy="1091476"/>
            </a:xfrm>
            <a:prstGeom prst="rect">
              <a:avLst/>
            </a:prstGeom>
            <a:noFill/>
            <a:ln>
              <a:noFill/>
            </a:ln>
          </p:spPr>
        </p:pic>
        <p:pic>
          <p:nvPicPr>
            <p:cNvPr id="894" name="Google Shape;894;p106"/>
            <p:cNvPicPr preferRelativeResize="0"/>
            <p:nvPr/>
          </p:nvPicPr>
          <p:blipFill>
            <a:blip r:embed="rId3">
              <a:alphaModFix/>
            </a:blip>
            <a:stretch>
              <a:fillRect/>
            </a:stretch>
          </p:blipFill>
          <p:spPr>
            <a:xfrm>
              <a:off x="6469792" y="3976975"/>
              <a:ext cx="779626" cy="1091476"/>
            </a:xfrm>
            <a:prstGeom prst="rect">
              <a:avLst/>
            </a:prstGeom>
            <a:noFill/>
            <a:ln>
              <a:noFill/>
            </a:ln>
          </p:spPr>
        </p:pic>
        <p:pic>
          <p:nvPicPr>
            <p:cNvPr id="895" name="Google Shape;895;p106"/>
            <p:cNvPicPr preferRelativeResize="0"/>
            <p:nvPr/>
          </p:nvPicPr>
          <p:blipFill>
            <a:blip r:embed="rId3">
              <a:alphaModFix/>
            </a:blip>
            <a:stretch>
              <a:fillRect/>
            </a:stretch>
          </p:blipFill>
          <p:spPr>
            <a:xfrm>
              <a:off x="8264750" y="3976975"/>
              <a:ext cx="779626" cy="1091476"/>
            </a:xfrm>
            <a:prstGeom prst="rect">
              <a:avLst/>
            </a:prstGeom>
            <a:noFill/>
            <a:ln>
              <a:noFill/>
            </a:ln>
          </p:spPr>
        </p:pic>
      </p:grpSp>
      <p:pic>
        <p:nvPicPr>
          <p:cNvPr id="896" name="Google Shape;896;p106"/>
          <p:cNvPicPr preferRelativeResize="0"/>
          <p:nvPr/>
        </p:nvPicPr>
        <p:blipFill rotWithShape="1">
          <a:blip r:embed="rId4">
            <a:alphaModFix/>
          </a:blip>
          <a:srcRect b="0" l="0" r="50256" t="0"/>
          <a:stretch/>
        </p:blipFill>
        <p:spPr>
          <a:xfrm>
            <a:off x="3007725" y="765275"/>
            <a:ext cx="542950" cy="1091475"/>
          </a:xfrm>
          <a:prstGeom prst="rect">
            <a:avLst/>
          </a:prstGeom>
          <a:noFill/>
          <a:ln>
            <a:noFill/>
          </a:ln>
        </p:spPr>
      </p:pic>
      <p:pic>
        <p:nvPicPr>
          <p:cNvPr id="897" name="Google Shape;897;p106"/>
          <p:cNvPicPr preferRelativeResize="0"/>
          <p:nvPr/>
        </p:nvPicPr>
        <p:blipFill rotWithShape="1">
          <a:blip r:embed="rId4">
            <a:alphaModFix/>
          </a:blip>
          <a:srcRect b="0" l="0" r="50256" t="0"/>
          <a:stretch/>
        </p:blipFill>
        <p:spPr>
          <a:xfrm>
            <a:off x="8409375" y="758050"/>
            <a:ext cx="542950" cy="1091475"/>
          </a:xfrm>
          <a:prstGeom prst="rect">
            <a:avLst/>
          </a:prstGeom>
          <a:noFill/>
          <a:ln>
            <a:noFill/>
          </a:ln>
        </p:spPr>
      </p:pic>
      <p:pic>
        <p:nvPicPr>
          <p:cNvPr id="898" name="Google Shape;898;p106"/>
          <p:cNvPicPr preferRelativeResize="0"/>
          <p:nvPr/>
        </p:nvPicPr>
        <p:blipFill rotWithShape="1">
          <a:blip r:embed="rId4">
            <a:alphaModFix/>
          </a:blip>
          <a:srcRect b="0" l="-268" r="50519" t="0"/>
          <a:stretch/>
        </p:blipFill>
        <p:spPr>
          <a:xfrm>
            <a:off x="6565631" y="765275"/>
            <a:ext cx="543000" cy="1091475"/>
          </a:xfrm>
          <a:prstGeom prst="rect">
            <a:avLst/>
          </a:prstGeom>
          <a:noFill/>
          <a:ln>
            <a:noFill/>
          </a:ln>
        </p:spPr>
      </p:pic>
      <p:pic>
        <p:nvPicPr>
          <p:cNvPr id="899" name="Google Shape;899;p106"/>
          <p:cNvPicPr preferRelativeResize="0"/>
          <p:nvPr/>
        </p:nvPicPr>
        <p:blipFill rotWithShape="1">
          <a:blip r:embed="rId4">
            <a:alphaModFix/>
          </a:blip>
          <a:srcRect b="0" l="0" r="50248" t="0"/>
          <a:stretch/>
        </p:blipFill>
        <p:spPr>
          <a:xfrm>
            <a:off x="4786644" y="758050"/>
            <a:ext cx="543000" cy="1091475"/>
          </a:xfrm>
          <a:prstGeom prst="rect">
            <a:avLst/>
          </a:prstGeom>
          <a:noFill/>
          <a:ln>
            <a:noFill/>
          </a:ln>
        </p:spPr>
      </p:pic>
      <p:grpSp>
        <p:nvGrpSpPr>
          <p:cNvPr id="900" name="Google Shape;900;p106"/>
          <p:cNvGrpSpPr/>
          <p:nvPr/>
        </p:nvGrpSpPr>
        <p:grpSpPr>
          <a:xfrm>
            <a:off x="2879875" y="2923550"/>
            <a:ext cx="6164501" cy="1091476"/>
            <a:chOff x="2879875" y="3976975"/>
            <a:chExt cx="6164501" cy="1091476"/>
          </a:xfrm>
        </p:grpSpPr>
        <p:pic>
          <p:nvPicPr>
            <p:cNvPr id="901" name="Google Shape;901;p106"/>
            <p:cNvPicPr preferRelativeResize="0"/>
            <p:nvPr/>
          </p:nvPicPr>
          <p:blipFill>
            <a:blip r:embed="rId3">
              <a:alphaModFix/>
            </a:blip>
            <a:stretch>
              <a:fillRect/>
            </a:stretch>
          </p:blipFill>
          <p:spPr>
            <a:xfrm>
              <a:off x="2879875" y="3976975"/>
              <a:ext cx="779626" cy="1091476"/>
            </a:xfrm>
            <a:prstGeom prst="rect">
              <a:avLst/>
            </a:prstGeom>
            <a:noFill/>
            <a:ln>
              <a:noFill/>
            </a:ln>
          </p:spPr>
        </p:pic>
        <p:pic>
          <p:nvPicPr>
            <p:cNvPr id="902" name="Google Shape;902;p106"/>
            <p:cNvPicPr preferRelativeResize="0"/>
            <p:nvPr/>
          </p:nvPicPr>
          <p:blipFill>
            <a:blip r:embed="rId3">
              <a:alphaModFix/>
            </a:blip>
            <a:stretch>
              <a:fillRect/>
            </a:stretch>
          </p:blipFill>
          <p:spPr>
            <a:xfrm>
              <a:off x="4674834" y="3976975"/>
              <a:ext cx="779626" cy="1091476"/>
            </a:xfrm>
            <a:prstGeom prst="rect">
              <a:avLst/>
            </a:prstGeom>
            <a:noFill/>
            <a:ln>
              <a:noFill/>
            </a:ln>
          </p:spPr>
        </p:pic>
        <p:pic>
          <p:nvPicPr>
            <p:cNvPr id="903" name="Google Shape;903;p106"/>
            <p:cNvPicPr preferRelativeResize="0"/>
            <p:nvPr/>
          </p:nvPicPr>
          <p:blipFill>
            <a:blip r:embed="rId3">
              <a:alphaModFix/>
            </a:blip>
            <a:stretch>
              <a:fillRect/>
            </a:stretch>
          </p:blipFill>
          <p:spPr>
            <a:xfrm>
              <a:off x="6469792" y="3976975"/>
              <a:ext cx="779626" cy="1091476"/>
            </a:xfrm>
            <a:prstGeom prst="rect">
              <a:avLst/>
            </a:prstGeom>
            <a:noFill/>
            <a:ln>
              <a:noFill/>
            </a:ln>
          </p:spPr>
        </p:pic>
        <p:pic>
          <p:nvPicPr>
            <p:cNvPr id="904" name="Google Shape;904;p106"/>
            <p:cNvPicPr preferRelativeResize="0"/>
            <p:nvPr/>
          </p:nvPicPr>
          <p:blipFill>
            <a:blip r:embed="rId3">
              <a:alphaModFix/>
            </a:blip>
            <a:stretch>
              <a:fillRect/>
            </a:stretch>
          </p:blipFill>
          <p:spPr>
            <a:xfrm>
              <a:off x="8264750" y="3976975"/>
              <a:ext cx="779626" cy="1091476"/>
            </a:xfrm>
            <a:prstGeom prst="rect">
              <a:avLst/>
            </a:prstGeom>
            <a:noFill/>
            <a:ln>
              <a:noFill/>
            </a:ln>
          </p:spPr>
        </p:pic>
      </p:grpSp>
      <p:pic>
        <p:nvPicPr>
          <p:cNvPr id="905" name="Google Shape;905;p106"/>
          <p:cNvPicPr preferRelativeResize="0"/>
          <p:nvPr/>
        </p:nvPicPr>
        <p:blipFill rotWithShape="1">
          <a:blip r:embed="rId4">
            <a:alphaModFix/>
          </a:blip>
          <a:srcRect b="0" l="50256" r="0" t="0"/>
          <a:stretch/>
        </p:blipFill>
        <p:spPr>
          <a:xfrm>
            <a:off x="3007725" y="4028450"/>
            <a:ext cx="542950" cy="1091475"/>
          </a:xfrm>
          <a:prstGeom prst="rect">
            <a:avLst/>
          </a:prstGeom>
          <a:noFill/>
          <a:ln>
            <a:noFill/>
          </a:ln>
        </p:spPr>
      </p:pic>
      <p:pic>
        <p:nvPicPr>
          <p:cNvPr id="906" name="Google Shape;906;p106"/>
          <p:cNvPicPr preferRelativeResize="0"/>
          <p:nvPr/>
        </p:nvPicPr>
        <p:blipFill rotWithShape="1">
          <a:blip r:embed="rId4">
            <a:alphaModFix/>
          </a:blip>
          <a:srcRect b="0" l="50256" r="0" t="0"/>
          <a:stretch/>
        </p:blipFill>
        <p:spPr>
          <a:xfrm>
            <a:off x="8409375" y="4028475"/>
            <a:ext cx="542950" cy="1091475"/>
          </a:xfrm>
          <a:prstGeom prst="rect">
            <a:avLst/>
          </a:prstGeom>
          <a:noFill/>
          <a:ln>
            <a:noFill/>
          </a:ln>
        </p:spPr>
      </p:pic>
      <p:pic>
        <p:nvPicPr>
          <p:cNvPr id="907" name="Google Shape;907;p106"/>
          <p:cNvPicPr preferRelativeResize="0"/>
          <p:nvPr/>
        </p:nvPicPr>
        <p:blipFill rotWithShape="1">
          <a:blip r:embed="rId4">
            <a:alphaModFix/>
          </a:blip>
          <a:srcRect b="0" l="49982" r="273" t="0"/>
          <a:stretch/>
        </p:blipFill>
        <p:spPr>
          <a:xfrm>
            <a:off x="6548812" y="4028450"/>
            <a:ext cx="542950" cy="1091475"/>
          </a:xfrm>
          <a:prstGeom prst="rect">
            <a:avLst/>
          </a:prstGeom>
          <a:noFill/>
          <a:ln>
            <a:noFill/>
          </a:ln>
        </p:spPr>
      </p:pic>
      <p:pic>
        <p:nvPicPr>
          <p:cNvPr id="908" name="Google Shape;908;p106"/>
          <p:cNvPicPr preferRelativeResize="0"/>
          <p:nvPr/>
        </p:nvPicPr>
        <p:blipFill rotWithShape="1">
          <a:blip r:embed="rId4">
            <a:alphaModFix/>
          </a:blip>
          <a:srcRect b="0" l="50253" r="0" t="0"/>
          <a:stretch/>
        </p:blipFill>
        <p:spPr>
          <a:xfrm>
            <a:off x="4786675" y="4028475"/>
            <a:ext cx="542950" cy="1091475"/>
          </a:xfrm>
          <a:prstGeom prst="rect">
            <a:avLst/>
          </a:prstGeom>
          <a:noFill/>
          <a:ln>
            <a:noFill/>
          </a:ln>
        </p:spPr>
      </p:pic>
      <p:sp>
        <p:nvSpPr>
          <p:cNvPr id="909" name="Google Shape;909;p106"/>
          <p:cNvSpPr/>
          <p:nvPr/>
        </p:nvSpPr>
        <p:spPr>
          <a:xfrm>
            <a:off x="158250" y="3598063"/>
            <a:ext cx="2086200" cy="57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RAID 1+0</a:t>
            </a:r>
            <a:endParaRPr b="1" sz="3000"/>
          </a:p>
        </p:txBody>
      </p:sp>
      <p:sp>
        <p:nvSpPr>
          <p:cNvPr id="910" name="Google Shape;910;p106"/>
          <p:cNvSpPr/>
          <p:nvPr/>
        </p:nvSpPr>
        <p:spPr>
          <a:xfrm>
            <a:off x="158250" y="4311713"/>
            <a:ext cx="2086200" cy="57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Mirror then Stripe</a:t>
            </a:r>
            <a:endParaRPr sz="1800"/>
          </a:p>
        </p:txBody>
      </p:sp>
      <p:sp>
        <p:nvSpPr>
          <p:cNvPr id="911" name="Google Shape;911;p106"/>
          <p:cNvSpPr/>
          <p:nvPr/>
        </p:nvSpPr>
        <p:spPr>
          <a:xfrm flipH="1" rot="-5400000">
            <a:off x="2074835" y="2666825"/>
            <a:ext cx="892500" cy="338100"/>
          </a:xfrm>
          <a:prstGeom prst="uturnArrow">
            <a:avLst>
              <a:gd fmla="val 25000" name="adj1"/>
              <a:gd fmla="val 25000" name="adj2"/>
              <a:gd fmla="val 25000" name="adj3"/>
              <a:gd fmla="val 43750" name="adj4"/>
              <a:gd fmla="val 75000" name="adj5"/>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12" name="Google Shape;912;p106"/>
          <p:cNvPicPr preferRelativeResize="0"/>
          <p:nvPr/>
        </p:nvPicPr>
        <p:blipFill>
          <a:blip r:embed="rId4">
            <a:alphaModFix/>
          </a:blip>
          <a:stretch>
            <a:fillRect/>
          </a:stretch>
        </p:blipFill>
        <p:spPr>
          <a:xfrm>
            <a:off x="2708550" y="758050"/>
            <a:ext cx="1091475" cy="1091475"/>
          </a:xfrm>
          <a:prstGeom prst="rect">
            <a:avLst/>
          </a:prstGeom>
          <a:noFill/>
          <a:ln>
            <a:noFill/>
          </a:ln>
        </p:spPr>
      </p:pic>
      <p:pic>
        <p:nvPicPr>
          <p:cNvPr id="913" name="Google Shape;913;p106"/>
          <p:cNvPicPr preferRelativeResize="0"/>
          <p:nvPr/>
        </p:nvPicPr>
        <p:blipFill>
          <a:blip r:embed="rId4">
            <a:alphaModFix/>
          </a:blip>
          <a:stretch>
            <a:fillRect/>
          </a:stretch>
        </p:blipFill>
        <p:spPr>
          <a:xfrm>
            <a:off x="4512413" y="765275"/>
            <a:ext cx="1091475" cy="1091475"/>
          </a:xfrm>
          <a:prstGeom prst="rect">
            <a:avLst/>
          </a:prstGeom>
          <a:noFill/>
          <a:ln>
            <a:noFill/>
          </a:ln>
        </p:spPr>
      </p:pic>
      <p:pic>
        <p:nvPicPr>
          <p:cNvPr id="914" name="Google Shape;914;p106"/>
          <p:cNvPicPr preferRelativeResize="0"/>
          <p:nvPr/>
        </p:nvPicPr>
        <p:blipFill>
          <a:blip r:embed="rId4">
            <a:alphaModFix/>
          </a:blip>
          <a:stretch>
            <a:fillRect/>
          </a:stretch>
        </p:blipFill>
        <p:spPr>
          <a:xfrm>
            <a:off x="6323775" y="758050"/>
            <a:ext cx="1091475" cy="1091475"/>
          </a:xfrm>
          <a:prstGeom prst="rect">
            <a:avLst/>
          </a:prstGeom>
          <a:noFill/>
          <a:ln>
            <a:noFill/>
          </a:ln>
        </p:spPr>
      </p:pic>
      <p:pic>
        <p:nvPicPr>
          <p:cNvPr id="915" name="Google Shape;915;p106"/>
          <p:cNvPicPr preferRelativeResize="0"/>
          <p:nvPr/>
        </p:nvPicPr>
        <p:blipFill>
          <a:blip r:embed="rId4">
            <a:alphaModFix/>
          </a:blip>
          <a:stretch>
            <a:fillRect/>
          </a:stretch>
        </p:blipFill>
        <p:spPr>
          <a:xfrm>
            <a:off x="8070350" y="765275"/>
            <a:ext cx="1091475" cy="1091475"/>
          </a:xfrm>
          <a:prstGeom prst="rect">
            <a:avLst/>
          </a:prstGeom>
          <a:noFill/>
          <a:ln>
            <a:noFill/>
          </a:ln>
        </p:spPr>
      </p:pic>
      <p:pic>
        <p:nvPicPr>
          <p:cNvPr id="916" name="Google Shape;916;p106"/>
          <p:cNvPicPr preferRelativeResize="0"/>
          <p:nvPr/>
        </p:nvPicPr>
        <p:blipFill>
          <a:blip r:embed="rId4">
            <a:alphaModFix/>
          </a:blip>
          <a:stretch>
            <a:fillRect/>
          </a:stretch>
        </p:blipFill>
        <p:spPr>
          <a:xfrm>
            <a:off x="2733462" y="4054150"/>
            <a:ext cx="1091475" cy="1091475"/>
          </a:xfrm>
          <a:prstGeom prst="rect">
            <a:avLst/>
          </a:prstGeom>
          <a:noFill/>
          <a:ln>
            <a:noFill/>
          </a:ln>
        </p:spPr>
      </p:pic>
      <p:pic>
        <p:nvPicPr>
          <p:cNvPr id="917" name="Google Shape;917;p106"/>
          <p:cNvPicPr preferRelativeResize="0"/>
          <p:nvPr/>
        </p:nvPicPr>
        <p:blipFill>
          <a:blip r:embed="rId4">
            <a:alphaModFix/>
          </a:blip>
          <a:stretch>
            <a:fillRect/>
          </a:stretch>
        </p:blipFill>
        <p:spPr>
          <a:xfrm>
            <a:off x="4504000" y="4054150"/>
            <a:ext cx="1091475" cy="1091475"/>
          </a:xfrm>
          <a:prstGeom prst="rect">
            <a:avLst/>
          </a:prstGeom>
          <a:noFill/>
          <a:ln>
            <a:noFill/>
          </a:ln>
        </p:spPr>
      </p:pic>
      <p:pic>
        <p:nvPicPr>
          <p:cNvPr id="918" name="Google Shape;918;p106"/>
          <p:cNvPicPr preferRelativeResize="0"/>
          <p:nvPr/>
        </p:nvPicPr>
        <p:blipFill>
          <a:blip r:embed="rId4">
            <a:alphaModFix/>
          </a:blip>
          <a:stretch>
            <a:fillRect/>
          </a:stretch>
        </p:blipFill>
        <p:spPr>
          <a:xfrm>
            <a:off x="6323763" y="4054150"/>
            <a:ext cx="1091475" cy="1091475"/>
          </a:xfrm>
          <a:prstGeom prst="rect">
            <a:avLst/>
          </a:prstGeom>
          <a:noFill/>
          <a:ln>
            <a:noFill/>
          </a:ln>
        </p:spPr>
      </p:pic>
      <p:pic>
        <p:nvPicPr>
          <p:cNvPr id="919" name="Google Shape;919;p106"/>
          <p:cNvPicPr preferRelativeResize="0"/>
          <p:nvPr/>
        </p:nvPicPr>
        <p:blipFill>
          <a:blip r:embed="rId4">
            <a:alphaModFix/>
          </a:blip>
          <a:stretch>
            <a:fillRect/>
          </a:stretch>
        </p:blipFill>
        <p:spPr>
          <a:xfrm>
            <a:off x="8045100" y="4054150"/>
            <a:ext cx="1091475" cy="1091475"/>
          </a:xfrm>
          <a:prstGeom prst="rect">
            <a:avLst/>
          </a:prstGeom>
          <a:noFill/>
          <a:ln>
            <a:noFill/>
          </a:ln>
        </p:spPr>
      </p:pic>
      <p:sp>
        <p:nvSpPr>
          <p:cNvPr id="920" name="Google Shape;920;p106"/>
          <p:cNvSpPr/>
          <p:nvPr/>
        </p:nvSpPr>
        <p:spPr>
          <a:xfrm>
            <a:off x="2789600" y="1750475"/>
            <a:ext cx="929400" cy="2330700"/>
          </a:xfrm>
          <a:prstGeom prst="roundRect">
            <a:avLst>
              <a:gd fmla="val 16667" name="adj"/>
            </a:avLst>
          </a:prstGeom>
          <a:no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926" name="Google Shape;926;p10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RAID</a:t>
            </a:r>
            <a:endParaRPr b="1" sz="1600">
              <a:solidFill>
                <a:srgbClr val="FFFFFF"/>
              </a:solidFill>
              <a:highlight>
                <a:schemeClr val="dk2"/>
              </a:highlight>
            </a:endParaRPr>
          </a:p>
        </p:txBody>
      </p:sp>
      <p:sp>
        <p:nvSpPr>
          <p:cNvPr id="927" name="Google Shape;927;p107"/>
          <p:cNvSpPr/>
          <p:nvPr/>
        </p:nvSpPr>
        <p:spPr>
          <a:xfrm>
            <a:off x="2352350" y="43425"/>
            <a:ext cx="6570300" cy="70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t>
            </a:r>
            <a:r>
              <a:rPr b="1" lang="en" sz="2400" u="sng"/>
              <a:t>R</a:t>
            </a:r>
            <a:r>
              <a:rPr b="1" lang="en" sz="2400"/>
              <a:t>edundant </a:t>
            </a:r>
            <a:r>
              <a:rPr b="1" lang="en" sz="2400" u="sng"/>
              <a:t>A</a:t>
            </a:r>
            <a:r>
              <a:rPr b="1" lang="en" sz="2400"/>
              <a:t>rrays of </a:t>
            </a:r>
            <a:r>
              <a:rPr b="1" lang="en" sz="2400" u="sng"/>
              <a:t>I</a:t>
            </a:r>
            <a:r>
              <a:rPr b="1" lang="en" sz="2400"/>
              <a:t>ndependent </a:t>
            </a:r>
            <a:r>
              <a:rPr b="1" lang="en" sz="2400" u="sng"/>
              <a:t>D</a:t>
            </a:r>
            <a:r>
              <a:rPr b="1" lang="en" sz="2400"/>
              <a:t>isks”</a:t>
            </a:r>
            <a:endParaRPr b="1" sz="2400"/>
          </a:p>
        </p:txBody>
      </p:sp>
      <p:sp>
        <p:nvSpPr>
          <p:cNvPr id="928" name="Google Shape;928;p107"/>
          <p:cNvSpPr/>
          <p:nvPr/>
        </p:nvSpPr>
        <p:spPr>
          <a:xfrm>
            <a:off x="158250" y="1131825"/>
            <a:ext cx="2086200" cy="57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a:t>
            </a:r>
            <a:endParaRPr/>
          </a:p>
          <a:p>
            <a:pPr indent="0" lvl="0" marL="0" rtl="0" algn="ctr">
              <a:spcBef>
                <a:spcPts val="0"/>
              </a:spcBef>
              <a:spcAft>
                <a:spcPts val="0"/>
              </a:spcAft>
              <a:buNone/>
            </a:pPr>
            <a:r>
              <a:rPr lang="en"/>
              <a:t>Combining the Disks!</a:t>
            </a:r>
            <a:endParaRPr/>
          </a:p>
        </p:txBody>
      </p:sp>
      <p:grpSp>
        <p:nvGrpSpPr>
          <p:cNvPr id="929" name="Google Shape;929;p107"/>
          <p:cNvGrpSpPr/>
          <p:nvPr/>
        </p:nvGrpSpPr>
        <p:grpSpPr>
          <a:xfrm>
            <a:off x="2879875" y="1856750"/>
            <a:ext cx="6164501" cy="1091476"/>
            <a:chOff x="2879875" y="3976975"/>
            <a:chExt cx="6164501" cy="1091476"/>
          </a:xfrm>
        </p:grpSpPr>
        <p:pic>
          <p:nvPicPr>
            <p:cNvPr id="930" name="Google Shape;930;p107"/>
            <p:cNvPicPr preferRelativeResize="0"/>
            <p:nvPr/>
          </p:nvPicPr>
          <p:blipFill>
            <a:blip r:embed="rId3">
              <a:alphaModFix/>
            </a:blip>
            <a:stretch>
              <a:fillRect/>
            </a:stretch>
          </p:blipFill>
          <p:spPr>
            <a:xfrm>
              <a:off x="2879875" y="3976975"/>
              <a:ext cx="779626" cy="1091476"/>
            </a:xfrm>
            <a:prstGeom prst="rect">
              <a:avLst/>
            </a:prstGeom>
            <a:noFill/>
            <a:ln>
              <a:noFill/>
            </a:ln>
          </p:spPr>
        </p:pic>
        <p:pic>
          <p:nvPicPr>
            <p:cNvPr id="931" name="Google Shape;931;p107"/>
            <p:cNvPicPr preferRelativeResize="0"/>
            <p:nvPr/>
          </p:nvPicPr>
          <p:blipFill>
            <a:blip r:embed="rId3">
              <a:alphaModFix/>
            </a:blip>
            <a:stretch>
              <a:fillRect/>
            </a:stretch>
          </p:blipFill>
          <p:spPr>
            <a:xfrm>
              <a:off x="4674834" y="3976975"/>
              <a:ext cx="779626" cy="1091476"/>
            </a:xfrm>
            <a:prstGeom prst="rect">
              <a:avLst/>
            </a:prstGeom>
            <a:noFill/>
            <a:ln>
              <a:noFill/>
            </a:ln>
          </p:spPr>
        </p:pic>
        <p:pic>
          <p:nvPicPr>
            <p:cNvPr id="932" name="Google Shape;932;p107"/>
            <p:cNvPicPr preferRelativeResize="0"/>
            <p:nvPr/>
          </p:nvPicPr>
          <p:blipFill>
            <a:blip r:embed="rId3">
              <a:alphaModFix/>
            </a:blip>
            <a:stretch>
              <a:fillRect/>
            </a:stretch>
          </p:blipFill>
          <p:spPr>
            <a:xfrm>
              <a:off x="6469792" y="3976975"/>
              <a:ext cx="779626" cy="1091476"/>
            </a:xfrm>
            <a:prstGeom prst="rect">
              <a:avLst/>
            </a:prstGeom>
            <a:noFill/>
            <a:ln>
              <a:noFill/>
            </a:ln>
          </p:spPr>
        </p:pic>
        <p:pic>
          <p:nvPicPr>
            <p:cNvPr id="933" name="Google Shape;933;p107"/>
            <p:cNvPicPr preferRelativeResize="0"/>
            <p:nvPr/>
          </p:nvPicPr>
          <p:blipFill>
            <a:blip r:embed="rId3">
              <a:alphaModFix/>
            </a:blip>
            <a:stretch>
              <a:fillRect/>
            </a:stretch>
          </p:blipFill>
          <p:spPr>
            <a:xfrm>
              <a:off x="8264750" y="3976975"/>
              <a:ext cx="779626" cy="1091476"/>
            </a:xfrm>
            <a:prstGeom prst="rect">
              <a:avLst/>
            </a:prstGeom>
            <a:noFill/>
            <a:ln>
              <a:noFill/>
            </a:ln>
          </p:spPr>
        </p:pic>
      </p:grpSp>
      <p:pic>
        <p:nvPicPr>
          <p:cNvPr id="934" name="Google Shape;934;p107"/>
          <p:cNvPicPr preferRelativeResize="0"/>
          <p:nvPr/>
        </p:nvPicPr>
        <p:blipFill rotWithShape="1">
          <a:blip r:embed="rId4">
            <a:alphaModFix/>
          </a:blip>
          <a:srcRect b="0" l="0" r="50256" t="0"/>
          <a:stretch/>
        </p:blipFill>
        <p:spPr>
          <a:xfrm>
            <a:off x="3007725" y="765275"/>
            <a:ext cx="542950" cy="1091475"/>
          </a:xfrm>
          <a:prstGeom prst="rect">
            <a:avLst/>
          </a:prstGeom>
          <a:noFill/>
          <a:ln>
            <a:noFill/>
          </a:ln>
        </p:spPr>
      </p:pic>
      <p:pic>
        <p:nvPicPr>
          <p:cNvPr id="935" name="Google Shape;935;p107"/>
          <p:cNvPicPr preferRelativeResize="0"/>
          <p:nvPr/>
        </p:nvPicPr>
        <p:blipFill rotWithShape="1">
          <a:blip r:embed="rId4">
            <a:alphaModFix/>
          </a:blip>
          <a:srcRect b="0" l="0" r="50256" t="0"/>
          <a:stretch/>
        </p:blipFill>
        <p:spPr>
          <a:xfrm>
            <a:off x="8409375" y="758050"/>
            <a:ext cx="542950" cy="1091475"/>
          </a:xfrm>
          <a:prstGeom prst="rect">
            <a:avLst/>
          </a:prstGeom>
          <a:noFill/>
          <a:ln>
            <a:noFill/>
          </a:ln>
        </p:spPr>
      </p:pic>
      <p:pic>
        <p:nvPicPr>
          <p:cNvPr id="936" name="Google Shape;936;p107"/>
          <p:cNvPicPr preferRelativeResize="0"/>
          <p:nvPr/>
        </p:nvPicPr>
        <p:blipFill rotWithShape="1">
          <a:blip r:embed="rId4">
            <a:alphaModFix/>
          </a:blip>
          <a:srcRect b="0" l="-268" r="50519" t="0"/>
          <a:stretch/>
        </p:blipFill>
        <p:spPr>
          <a:xfrm>
            <a:off x="6565631" y="765275"/>
            <a:ext cx="543000" cy="1091475"/>
          </a:xfrm>
          <a:prstGeom prst="rect">
            <a:avLst/>
          </a:prstGeom>
          <a:noFill/>
          <a:ln>
            <a:noFill/>
          </a:ln>
        </p:spPr>
      </p:pic>
      <p:pic>
        <p:nvPicPr>
          <p:cNvPr id="937" name="Google Shape;937;p107"/>
          <p:cNvPicPr preferRelativeResize="0"/>
          <p:nvPr/>
        </p:nvPicPr>
        <p:blipFill rotWithShape="1">
          <a:blip r:embed="rId4">
            <a:alphaModFix/>
          </a:blip>
          <a:srcRect b="0" l="0" r="50248" t="0"/>
          <a:stretch/>
        </p:blipFill>
        <p:spPr>
          <a:xfrm>
            <a:off x="4786644" y="758050"/>
            <a:ext cx="543000" cy="1091475"/>
          </a:xfrm>
          <a:prstGeom prst="rect">
            <a:avLst/>
          </a:prstGeom>
          <a:noFill/>
          <a:ln>
            <a:noFill/>
          </a:ln>
        </p:spPr>
      </p:pic>
      <p:grpSp>
        <p:nvGrpSpPr>
          <p:cNvPr id="938" name="Google Shape;938;p107"/>
          <p:cNvGrpSpPr/>
          <p:nvPr/>
        </p:nvGrpSpPr>
        <p:grpSpPr>
          <a:xfrm>
            <a:off x="2879875" y="2923550"/>
            <a:ext cx="6164501" cy="1091476"/>
            <a:chOff x="2879875" y="3976975"/>
            <a:chExt cx="6164501" cy="1091476"/>
          </a:xfrm>
        </p:grpSpPr>
        <p:pic>
          <p:nvPicPr>
            <p:cNvPr id="939" name="Google Shape;939;p107"/>
            <p:cNvPicPr preferRelativeResize="0"/>
            <p:nvPr/>
          </p:nvPicPr>
          <p:blipFill>
            <a:blip r:embed="rId3">
              <a:alphaModFix/>
            </a:blip>
            <a:stretch>
              <a:fillRect/>
            </a:stretch>
          </p:blipFill>
          <p:spPr>
            <a:xfrm>
              <a:off x="2879875" y="3976975"/>
              <a:ext cx="779626" cy="1091476"/>
            </a:xfrm>
            <a:prstGeom prst="rect">
              <a:avLst/>
            </a:prstGeom>
            <a:noFill/>
            <a:ln>
              <a:noFill/>
            </a:ln>
          </p:spPr>
        </p:pic>
        <p:pic>
          <p:nvPicPr>
            <p:cNvPr id="940" name="Google Shape;940;p107"/>
            <p:cNvPicPr preferRelativeResize="0"/>
            <p:nvPr/>
          </p:nvPicPr>
          <p:blipFill>
            <a:blip r:embed="rId3">
              <a:alphaModFix/>
            </a:blip>
            <a:stretch>
              <a:fillRect/>
            </a:stretch>
          </p:blipFill>
          <p:spPr>
            <a:xfrm>
              <a:off x="4674834" y="3976975"/>
              <a:ext cx="779626" cy="1091476"/>
            </a:xfrm>
            <a:prstGeom prst="rect">
              <a:avLst/>
            </a:prstGeom>
            <a:noFill/>
            <a:ln>
              <a:noFill/>
            </a:ln>
          </p:spPr>
        </p:pic>
        <p:pic>
          <p:nvPicPr>
            <p:cNvPr id="941" name="Google Shape;941;p107"/>
            <p:cNvPicPr preferRelativeResize="0"/>
            <p:nvPr/>
          </p:nvPicPr>
          <p:blipFill>
            <a:blip r:embed="rId3">
              <a:alphaModFix/>
            </a:blip>
            <a:stretch>
              <a:fillRect/>
            </a:stretch>
          </p:blipFill>
          <p:spPr>
            <a:xfrm>
              <a:off x="6469792" y="3976975"/>
              <a:ext cx="779626" cy="1091476"/>
            </a:xfrm>
            <a:prstGeom prst="rect">
              <a:avLst/>
            </a:prstGeom>
            <a:noFill/>
            <a:ln>
              <a:noFill/>
            </a:ln>
          </p:spPr>
        </p:pic>
        <p:pic>
          <p:nvPicPr>
            <p:cNvPr id="942" name="Google Shape;942;p107"/>
            <p:cNvPicPr preferRelativeResize="0"/>
            <p:nvPr/>
          </p:nvPicPr>
          <p:blipFill>
            <a:blip r:embed="rId3">
              <a:alphaModFix/>
            </a:blip>
            <a:stretch>
              <a:fillRect/>
            </a:stretch>
          </p:blipFill>
          <p:spPr>
            <a:xfrm>
              <a:off x="8264750" y="3976975"/>
              <a:ext cx="779626" cy="1091476"/>
            </a:xfrm>
            <a:prstGeom prst="rect">
              <a:avLst/>
            </a:prstGeom>
            <a:noFill/>
            <a:ln>
              <a:noFill/>
            </a:ln>
          </p:spPr>
        </p:pic>
      </p:grpSp>
      <p:pic>
        <p:nvPicPr>
          <p:cNvPr id="943" name="Google Shape;943;p107"/>
          <p:cNvPicPr preferRelativeResize="0"/>
          <p:nvPr/>
        </p:nvPicPr>
        <p:blipFill rotWithShape="1">
          <a:blip r:embed="rId4">
            <a:alphaModFix/>
          </a:blip>
          <a:srcRect b="0" l="50256" r="0" t="0"/>
          <a:stretch/>
        </p:blipFill>
        <p:spPr>
          <a:xfrm>
            <a:off x="3007725" y="4028450"/>
            <a:ext cx="542950" cy="1091475"/>
          </a:xfrm>
          <a:prstGeom prst="rect">
            <a:avLst/>
          </a:prstGeom>
          <a:noFill/>
          <a:ln>
            <a:noFill/>
          </a:ln>
        </p:spPr>
      </p:pic>
      <p:pic>
        <p:nvPicPr>
          <p:cNvPr id="944" name="Google Shape;944;p107"/>
          <p:cNvPicPr preferRelativeResize="0"/>
          <p:nvPr/>
        </p:nvPicPr>
        <p:blipFill rotWithShape="1">
          <a:blip r:embed="rId4">
            <a:alphaModFix/>
          </a:blip>
          <a:srcRect b="0" l="50256" r="0" t="0"/>
          <a:stretch/>
        </p:blipFill>
        <p:spPr>
          <a:xfrm>
            <a:off x="8409375" y="4028475"/>
            <a:ext cx="542950" cy="1091475"/>
          </a:xfrm>
          <a:prstGeom prst="rect">
            <a:avLst/>
          </a:prstGeom>
          <a:noFill/>
          <a:ln>
            <a:noFill/>
          </a:ln>
        </p:spPr>
      </p:pic>
      <p:pic>
        <p:nvPicPr>
          <p:cNvPr id="945" name="Google Shape;945;p107"/>
          <p:cNvPicPr preferRelativeResize="0"/>
          <p:nvPr/>
        </p:nvPicPr>
        <p:blipFill rotWithShape="1">
          <a:blip r:embed="rId4">
            <a:alphaModFix/>
          </a:blip>
          <a:srcRect b="0" l="49982" r="273" t="0"/>
          <a:stretch/>
        </p:blipFill>
        <p:spPr>
          <a:xfrm>
            <a:off x="6548812" y="4028450"/>
            <a:ext cx="542950" cy="1091475"/>
          </a:xfrm>
          <a:prstGeom prst="rect">
            <a:avLst/>
          </a:prstGeom>
          <a:noFill/>
          <a:ln>
            <a:noFill/>
          </a:ln>
        </p:spPr>
      </p:pic>
      <p:pic>
        <p:nvPicPr>
          <p:cNvPr id="946" name="Google Shape;946;p107"/>
          <p:cNvPicPr preferRelativeResize="0"/>
          <p:nvPr/>
        </p:nvPicPr>
        <p:blipFill rotWithShape="1">
          <a:blip r:embed="rId4">
            <a:alphaModFix/>
          </a:blip>
          <a:srcRect b="0" l="50253" r="0" t="0"/>
          <a:stretch/>
        </p:blipFill>
        <p:spPr>
          <a:xfrm>
            <a:off x="4786675" y="4028475"/>
            <a:ext cx="542950" cy="1091475"/>
          </a:xfrm>
          <a:prstGeom prst="rect">
            <a:avLst/>
          </a:prstGeom>
          <a:noFill/>
          <a:ln>
            <a:noFill/>
          </a:ln>
        </p:spPr>
      </p:pic>
      <p:sp>
        <p:nvSpPr>
          <p:cNvPr id="947" name="Google Shape;947;p107"/>
          <p:cNvSpPr/>
          <p:nvPr/>
        </p:nvSpPr>
        <p:spPr>
          <a:xfrm>
            <a:off x="158250" y="3598063"/>
            <a:ext cx="2086200" cy="57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RAID 1+0</a:t>
            </a:r>
            <a:endParaRPr b="1" sz="3000"/>
          </a:p>
        </p:txBody>
      </p:sp>
      <p:sp>
        <p:nvSpPr>
          <p:cNvPr id="948" name="Google Shape;948;p107"/>
          <p:cNvSpPr/>
          <p:nvPr/>
        </p:nvSpPr>
        <p:spPr>
          <a:xfrm>
            <a:off x="158250" y="4311713"/>
            <a:ext cx="2086200" cy="57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Mirror then Stripe</a:t>
            </a:r>
            <a:endParaRPr sz="1800"/>
          </a:p>
        </p:txBody>
      </p:sp>
      <p:sp>
        <p:nvSpPr>
          <p:cNvPr id="949" name="Google Shape;949;p107"/>
          <p:cNvSpPr/>
          <p:nvPr/>
        </p:nvSpPr>
        <p:spPr>
          <a:xfrm flipH="1" rot="-5400000">
            <a:off x="2074835" y="2666825"/>
            <a:ext cx="892500" cy="338100"/>
          </a:xfrm>
          <a:prstGeom prst="uturnArrow">
            <a:avLst>
              <a:gd fmla="val 25000" name="adj1"/>
              <a:gd fmla="val 25000" name="adj2"/>
              <a:gd fmla="val 25000" name="adj3"/>
              <a:gd fmla="val 43750" name="adj4"/>
              <a:gd fmla="val 75000" name="adj5"/>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50" name="Google Shape;950;p107"/>
          <p:cNvPicPr preferRelativeResize="0"/>
          <p:nvPr/>
        </p:nvPicPr>
        <p:blipFill>
          <a:blip r:embed="rId4">
            <a:alphaModFix/>
          </a:blip>
          <a:stretch>
            <a:fillRect/>
          </a:stretch>
        </p:blipFill>
        <p:spPr>
          <a:xfrm>
            <a:off x="4512413" y="765275"/>
            <a:ext cx="1091475" cy="1091475"/>
          </a:xfrm>
          <a:prstGeom prst="rect">
            <a:avLst/>
          </a:prstGeom>
          <a:noFill/>
          <a:ln>
            <a:noFill/>
          </a:ln>
        </p:spPr>
      </p:pic>
      <p:pic>
        <p:nvPicPr>
          <p:cNvPr id="951" name="Google Shape;951;p107"/>
          <p:cNvPicPr preferRelativeResize="0"/>
          <p:nvPr/>
        </p:nvPicPr>
        <p:blipFill>
          <a:blip r:embed="rId4">
            <a:alphaModFix/>
          </a:blip>
          <a:stretch>
            <a:fillRect/>
          </a:stretch>
        </p:blipFill>
        <p:spPr>
          <a:xfrm>
            <a:off x="6323775" y="758050"/>
            <a:ext cx="1091475" cy="1091475"/>
          </a:xfrm>
          <a:prstGeom prst="rect">
            <a:avLst/>
          </a:prstGeom>
          <a:noFill/>
          <a:ln>
            <a:noFill/>
          </a:ln>
        </p:spPr>
      </p:pic>
      <p:pic>
        <p:nvPicPr>
          <p:cNvPr id="952" name="Google Shape;952;p107"/>
          <p:cNvPicPr preferRelativeResize="0"/>
          <p:nvPr/>
        </p:nvPicPr>
        <p:blipFill>
          <a:blip r:embed="rId4">
            <a:alphaModFix/>
          </a:blip>
          <a:stretch>
            <a:fillRect/>
          </a:stretch>
        </p:blipFill>
        <p:spPr>
          <a:xfrm>
            <a:off x="8070350" y="765275"/>
            <a:ext cx="1091475" cy="1091475"/>
          </a:xfrm>
          <a:prstGeom prst="rect">
            <a:avLst/>
          </a:prstGeom>
          <a:noFill/>
          <a:ln>
            <a:noFill/>
          </a:ln>
        </p:spPr>
      </p:pic>
      <p:pic>
        <p:nvPicPr>
          <p:cNvPr id="953" name="Google Shape;953;p107"/>
          <p:cNvPicPr preferRelativeResize="0"/>
          <p:nvPr/>
        </p:nvPicPr>
        <p:blipFill>
          <a:blip r:embed="rId4">
            <a:alphaModFix/>
          </a:blip>
          <a:stretch>
            <a:fillRect/>
          </a:stretch>
        </p:blipFill>
        <p:spPr>
          <a:xfrm>
            <a:off x="4504000" y="4054150"/>
            <a:ext cx="1091475" cy="1091475"/>
          </a:xfrm>
          <a:prstGeom prst="rect">
            <a:avLst/>
          </a:prstGeom>
          <a:noFill/>
          <a:ln>
            <a:noFill/>
          </a:ln>
        </p:spPr>
      </p:pic>
      <p:pic>
        <p:nvPicPr>
          <p:cNvPr id="954" name="Google Shape;954;p107"/>
          <p:cNvPicPr preferRelativeResize="0"/>
          <p:nvPr/>
        </p:nvPicPr>
        <p:blipFill>
          <a:blip r:embed="rId4">
            <a:alphaModFix/>
          </a:blip>
          <a:stretch>
            <a:fillRect/>
          </a:stretch>
        </p:blipFill>
        <p:spPr>
          <a:xfrm>
            <a:off x="6323763" y="4054150"/>
            <a:ext cx="1091475" cy="1091475"/>
          </a:xfrm>
          <a:prstGeom prst="rect">
            <a:avLst/>
          </a:prstGeom>
          <a:noFill/>
          <a:ln>
            <a:noFill/>
          </a:ln>
        </p:spPr>
      </p:pic>
      <p:pic>
        <p:nvPicPr>
          <p:cNvPr id="955" name="Google Shape;955;p107"/>
          <p:cNvPicPr preferRelativeResize="0"/>
          <p:nvPr/>
        </p:nvPicPr>
        <p:blipFill>
          <a:blip r:embed="rId4">
            <a:alphaModFix/>
          </a:blip>
          <a:stretch>
            <a:fillRect/>
          </a:stretch>
        </p:blipFill>
        <p:spPr>
          <a:xfrm>
            <a:off x="8045100" y="4054150"/>
            <a:ext cx="1091475" cy="1091475"/>
          </a:xfrm>
          <a:prstGeom prst="rect">
            <a:avLst/>
          </a:prstGeom>
          <a:noFill/>
          <a:ln>
            <a:noFill/>
          </a:ln>
        </p:spPr>
      </p:pic>
      <p:sp>
        <p:nvSpPr>
          <p:cNvPr id="956" name="Google Shape;956;p107"/>
          <p:cNvSpPr/>
          <p:nvPr/>
        </p:nvSpPr>
        <p:spPr>
          <a:xfrm>
            <a:off x="2789600" y="1750475"/>
            <a:ext cx="929400" cy="2330700"/>
          </a:xfrm>
          <a:prstGeom prst="roundRect">
            <a:avLst>
              <a:gd fmla="val 16667" name="adj"/>
            </a:avLst>
          </a:prstGeom>
          <a:no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7" name="Google Shape;957;p107"/>
          <p:cNvSpPr/>
          <p:nvPr/>
        </p:nvSpPr>
        <p:spPr>
          <a:xfrm>
            <a:off x="2797700" y="1951738"/>
            <a:ext cx="995100" cy="863400"/>
          </a:xfrm>
          <a:prstGeom prst="noSmoking">
            <a:avLst>
              <a:gd fmla="val 18750"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5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0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963" name="Google Shape;963;p10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4" name="Google Shape;964;p10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graphicFrame>
        <p:nvGraphicFramePr>
          <p:cNvPr id="965" name="Google Shape;965;p108"/>
          <p:cNvGraphicFramePr/>
          <p:nvPr/>
        </p:nvGraphicFramePr>
        <p:xfrm>
          <a:off x="952500" y="3228025"/>
          <a:ext cx="3000000" cy="3000000"/>
        </p:xfrm>
        <a:graphic>
          <a:graphicData uri="http://schemas.openxmlformats.org/drawingml/2006/table">
            <a:tbl>
              <a:tblPr>
                <a:noFill/>
                <a:tableStyleId>{E200A6D0-F7D7-41A0-98EA-203554BD9C10}</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0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971" name="Google Shape;971;p10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2" name="Google Shape;972;p10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graphicFrame>
        <p:nvGraphicFramePr>
          <p:cNvPr id="973" name="Google Shape;973;p109"/>
          <p:cNvGraphicFramePr/>
          <p:nvPr/>
        </p:nvGraphicFramePr>
        <p:xfrm>
          <a:off x="226800" y="3783438"/>
          <a:ext cx="3000000" cy="3000000"/>
        </p:xfrm>
        <a:graphic>
          <a:graphicData uri="http://schemas.openxmlformats.org/drawingml/2006/table">
            <a:tbl>
              <a:tblPr>
                <a:noFill/>
                <a:tableStyleId>{E200A6D0-F7D7-41A0-98EA-203554BD9C10}</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1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979" name="Google Shape;979;p11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0" name="Google Shape;980;p11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11"/>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986" name="Google Shape;986;p111"/>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25th at 7:00 pm MST - Q&amp;A Session before Exam 3</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3 Review: Thursday, February 22nd at 7:00 pm MST</a:t>
            </a:r>
            <a:endParaRPr sz="1600"/>
          </a:p>
          <a:p>
            <a:pPr indent="0" lvl="0" marL="0" rtl="0" algn="l">
              <a:spcBef>
                <a:spcPts val="300"/>
              </a:spcBef>
              <a:spcAft>
                <a:spcPts val="300"/>
              </a:spcAft>
              <a:buNone/>
            </a:pPr>
            <a:r>
              <a:t/>
            </a:r>
            <a:endParaRPr u="sng"/>
          </a:p>
        </p:txBody>
      </p:sp>
      <p:sp>
        <p:nvSpPr>
          <p:cNvPr id="987" name="Google Shape;987;p111"/>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2"/>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993" name="Google Shape;993;p11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994" name="Google Shape;994;p112"/>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995" name="Google Shape;995;p112"/>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1001" name="Google Shape;1001;p11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1002" name="Google Shape;1002;p113"/>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1003" name="Google Shape;1003;p113"/>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1004" name="Google Shape;1004;p113"/>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1005" name="Google Shape;1005;p113"/>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3"/>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1007" name="Google Shape;1007;p113"/>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1008" name="Google Shape;1008;p113"/>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1009" name="Google Shape;1009;p113"/>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1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1015" name="Google Shape;1015;p11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1016" name="Google Shape;1016;p114"/>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1017" name="Google Shape;1017;p114"/>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1018" name="Google Shape;1018;p114"/>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1019" name="Google Shape;1019;p114"/>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15"/>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1025" name="Google Shape;1025;p115"/>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1026" name="Google Shape;1026;p115"/>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1027" name="Google Shape;1027;p115"/>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1028" name="Google Shape;1028;p115"/>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1029" name="Google Shape;1029;p115"/>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6"/>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1035" name="Google Shape;1035;p116"/>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accent1"/>
                </a:solidFill>
                <a:hlinkClick r:id="rId9">
                  <a:extLst>
                    <a:ext uri="{A12FA001-AC4F-418D-AE19-62706E023703}">
                      <ahyp:hlinkClr val="tx"/>
                    </a:ext>
                  </a:extLst>
                </a:hlinkClick>
              </a:rPr>
              <a:t>Producer/Consumer Visual</a:t>
            </a:r>
            <a:endParaRPr b="1" sz="1600"/>
          </a:p>
          <a:p>
            <a:pPr indent="-330200" lvl="0" marL="457200" rtl="0" algn="l">
              <a:spcBef>
                <a:spcPts val="0"/>
              </a:spcBef>
              <a:spcAft>
                <a:spcPts val="0"/>
              </a:spcAft>
              <a:buSzPts val="1600"/>
              <a:buChar char="•"/>
            </a:pPr>
            <a:r>
              <a:rPr b="1" lang="en" sz="1600" u="sng">
                <a:solidFill>
                  <a:schemeClr val="hlink"/>
                </a:solidFill>
                <a:hlinkClick r:id="rId10"/>
              </a:rPr>
              <a:t>Dave’s Garage Memory Video</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399" name="Google Shape;399;p81"/>
          <p:cNvSpPr/>
          <p:nvPr/>
        </p:nvSpPr>
        <p:spPr>
          <a:xfrm>
            <a:off x="4793700" y="151325"/>
            <a:ext cx="4199700" cy="611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400" name="Google Shape;400;p81"/>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20</a:t>
            </a:r>
            <a:endParaRPr sz="1700"/>
          </a:p>
        </p:txBody>
      </p:sp>
      <p:sp>
        <p:nvSpPr>
          <p:cNvPr id="401" name="Google Shape;401;p81"/>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13</a:t>
            </a:r>
            <a:endParaRPr sz="1700"/>
          </a:p>
        </p:txBody>
      </p:sp>
      <p:sp>
        <p:nvSpPr>
          <p:cNvPr id="402" name="Google Shape;402;p81"/>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403" name="Google Shape;403;p81"/>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8</a:t>
            </a:r>
            <a:endParaRPr sz="1700"/>
          </a:p>
        </p:txBody>
      </p:sp>
      <p:sp>
        <p:nvSpPr>
          <p:cNvPr id="404" name="Google Shape;404;p81"/>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405" name="Google Shape;405;p81"/>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T</a:t>
            </a:r>
            <a:r>
              <a:rPr baseline="-25000" lang="en" sz="1625">
                <a:solidFill>
                  <a:schemeClr val="dk1"/>
                </a:solidFill>
              </a:rPr>
              <a:t>n</a:t>
            </a:r>
            <a:r>
              <a:rPr lang="en" sz="1625">
                <a:solidFill>
                  <a:schemeClr val="dk1"/>
                </a:solidFill>
              </a:rPr>
              <a:t> = CPU guess, a = weight (usually 0.5)</a:t>
            </a:r>
            <a:endParaRPr sz="1625">
              <a:solidFill>
                <a:schemeClr val="dk1"/>
              </a:solidFill>
            </a:endParaRPr>
          </a:p>
        </p:txBody>
      </p:sp>
      <p:sp>
        <p:nvSpPr>
          <p:cNvPr id="406" name="Google Shape;406;p81"/>
          <p:cNvSpPr txBox="1"/>
          <p:nvPr/>
        </p:nvSpPr>
        <p:spPr>
          <a:xfrm>
            <a:off x="3306325" y="403525"/>
            <a:ext cx="935100" cy="4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5">
                <a:solidFill>
                  <a:schemeClr val="dk1"/>
                </a:solidFill>
              </a:rPr>
              <a:t>T</a:t>
            </a:r>
            <a:r>
              <a:rPr baseline="-25000" lang="en" sz="1825">
                <a:solidFill>
                  <a:schemeClr val="dk1"/>
                </a:solidFill>
              </a:rPr>
              <a:t>n</a:t>
            </a:r>
            <a:r>
              <a:rPr lang="en" sz="1825">
                <a:solidFill>
                  <a:schemeClr val="dk1"/>
                </a:solidFill>
              </a:rPr>
              <a:t> = 15</a:t>
            </a:r>
            <a:endParaRPr sz="1825">
              <a:solidFill>
                <a:schemeClr val="dk1"/>
              </a:solidFill>
            </a:endParaRPr>
          </a:p>
        </p:txBody>
      </p:sp>
      <p:sp>
        <p:nvSpPr>
          <p:cNvPr id="407" name="Google Shape;407;p81"/>
          <p:cNvSpPr/>
          <p:nvPr/>
        </p:nvSpPr>
        <p:spPr>
          <a:xfrm>
            <a:off x="7098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08" name="Google Shape;408;p81"/>
          <p:cNvSpPr/>
          <p:nvPr/>
        </p:nvSpPr>
        <p:spPr>
          <a:xfrm>
            <a:off x="27171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9" name="Google Shape;409;p81"/>
          <p:cNvSpPr/>
          <p:nvPr/>
        </p:nvSpPr>
        <p:spPr>
          <a:xfrm>
            <a:off x="4733388"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10" name="Google Shape;410;p81"/>
          <p:cNvSpPr/>
          <p:nvPr/>
        </p:nvSpPr>
        <p:spPr>
          <a:xfrm>
            <a:off x="67317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11" name="Google Shape;411;p81"/>
          <p:cNvSpPr/>
          <p:nvPr/>
        </p:nvSpPr>
        <p:spPr>
          <a:xfrm>
            <a:off x="2345225" y="1273925"/>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81"/>
          <p:cNvSpPr/>
          <p:nvPr/>
        </p:nvSpPr>
        <p:spPr>
          <a:xfrm>
            <a:off x="1083025" y="1273925"/>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81"/>
          <p:cNvSpPr/>
          <p:nvPr/>
        </p:nvSpPr>
        <p:spPr>
          <a:xfrm>
            <a:off x="3187575" y="13368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81"/>
          <p:cNvSpPr/>
          <p:nvPr/>
        </p:nvSpPr>
        <p:spPr>
          <a:xfrm>
            <a:off x="4793700" y="1336800"/>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20" name="Google Shape;420;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421" name="Google Shape;421;p82"/>
          <p:cNvSpPr/>
          <p:nvPr/>
        </p:nvSpPr>
        <p:spPr>
          <a:xfrm>
            <a:off x="4793700" y="151325"/>
            <a:ext cx="4199700" cy="611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422" name="Google Shape;422;p82"/>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20</a:t>
            </a:r>
            <a:endParaRPr sz="1700"/>
          </a:p>
        </p:txBody>
      </p:sp>
      <p:sp>
        <p:nvSpPr>
          <p:cNvPr id="423" name="Google Shape;423;p82"/>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13</a:t>
            </a:r>
            <a:endParaRPr sz="1700"/>
          </a:p>
        </p:txBody>
      </p:sp>
      <p:sp>
        <p:nvSpPr>
          <p:cNvPr id="424" name="Google Shape;424;p82"/>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425" name="Google Shape;425;p82"/>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8</a:t>
            </a:r>
            <a:endParaRPr sz="1700"/>
          </a:p>
        </p:txBody>
      </p:sp>
      <p:sp>
        <p:nvSpPr>
          <p:cNvPr id="426" name="Google Shape;426;p82"/>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427" name="Google Shape;427;p82"/>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T</a:t>
            </a:r>
            <a:r>
              <a:rPr baseline="-25000" lang="en" sz="1625">
                <a:solidFill>
                  <a:schemeClr val="dk1"/>
                </a:solidFill>
              </a:rPr>
              <a:t>n</a:t>
            </a:r>
            <a:r>
              <a:rPr lang="en" sz="1625">
                <a:solidFill>
                  <a:schemeClr val="dk1"/>
                </a:solidFill>
              </a:rPr>
              <a:t> = CPU guess, a = weight (usually 0.5)</a:t>
            </a:r>
            <a:endParaRPr sz="1625">
              <a:solidFill>
                <a:schemeClr val="dk1"/>
              </a:solidFill>
            </a:endParaRPr>
          </a:p>
        </p:txBody>
      </p:sp>
      <p:sp>
        <p:nvSpPr>
          <p:cNvPr id="428" name="Google Shape;428;p82"/>
          <p:cNvSpPr txBox="1"/>
          <p:nvPr/>
        </p:nvSpPr>
        <p:spPr>
          <a:xfrm>
            <a:off x="0" y="3521188"/>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(0.5)(7) + (0.5)15 </a:t>
            </a:r>
            <a:endParaRPr sz="1625">
              <a:solidFill>
                <a:schemeClr val="dk1"/>
              </a:solidFill>
            </a:endParaRPr>
          </a:p>
        </p:txBody>
      </p:sp>
      <p:sp>
        <p:nvSpPr>
          <p:cNvPr id="429" name="Google Shape;429;p82"/>
          <p:cNvSpPr txBox="1"/>
          <p:nvPr/>
        </p:nvSpPr>
        <p:spPr>
          <a:xfrm>
            <a:off x="633325" y="4391700"/>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sp>
        <p:nvSpPr>
          <p:cNvPr id="430" name="Google Shape;430;p82"/>
          <p:cNvSpPr txBox="1"/>
          <p:nvPr/>
        </p:nvSpPr>
        <p:spPr>
          <a:xfrm>
            <a:off x="3306325" y="403525"/>
            <a:ext cx="935100" cy="4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5">
                <a:solidFill>
                  <a:schemeClr val="dk1"/>
                </a:solidFill>
              </a:rPr>
              <a:t>T</a:t>
            </a:r>
            <a:r>
              <a:rPr baseline="-25000" lang="en" sz="1825">
                <a:solidFill>
                  <a:schemeClr val="dk1"/>
                </a:solidFill>
              </a:rPr>
              <a:t>n</a:t>
            </a:r>
            <a:r>
              <a:rPr lang="en" sz="1825">
                <a:solidFill>
                  <a:schemeClr val="dk1"/>
                </a:solidFill>
              </a:rPr>
              <a:t> = 15</a:t>
            </a:r>
            <a:endParaRPr sz="1825">
              <a:solidFill>
                <a:schemeClr val="dk1"/>
              </a:solidFill>
            </a:endParaRPr>
          </a:p>
        </p:txBody>
      </p:sp>
      <p:sp>
        <p:nvSpPr>
          <p:cNvPr id="431" name="Google Shape;431;p82"/>
          <p:cNvSpPr/>
          <p:nvPr/>
        </p:nvSpPr>
        <p:spPr>
          <a:xfrm>
            <a:off x="7098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32" name="Google Shape;432;p82"/>
          <p:cNvSpPr/>
          <p:nvPr/>
        </p:nvSpPr>
        <p:spPr>
          <a:xfrm>
            <a:off x="27171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33" name="Google Shape;433;p82"/>
          <p:cNvSpPr/>
          <p:nvPr/>
        </p:nvSpPr>
        <p:spPr>
          <a:xfrm>
            <a:off x="4733388"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34" name="Google Shape;434;p82"/>
          <p:cNvSpPr/>
          <p:nvPr/>
        </p:nvSpPr>
        <p:spPr>
          <a:xfrm>
            <a:off x="67317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35" name="Google Shape;435;p82"/>
          <p:cNvSpPr/>
          <p:nvPr/>
        </p:nvSpPr>
        <p:spPr>
          <a:xfrm>
            <a:off x="3262325" y="397675"/>
            <a:ext cx="10359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82"/>
          <p:cNvSpPr/>
          <p:nvPr/>
        </p:nvSpPr>
        <p:spPr>
          <a:xfrm>
            <a:off x="2345225" y="1273925"/>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82"/>
          <p:cNvSpPr/>
          <p:nvPr/>
        </p:nvSpPr>
        <p:spPr>
          <a:xfrm>
            <a:off x="1083025" y="1273925"/>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82"/>
          <p:cNvSpPr/>
          <p:nvPr/>
        </p:nvSpPr>
        <p:spPr>
          <a:xfrm>
            <a:off x="3187575" y="13368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82"/>
          <p:cNvSpPr/>
          <p:nvPr/>
        </p:nvSpPr>
        <p:spPr>
          <a:xfrm>
            <a:off x="4793700" y="1336800"/>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82"/>
          <p:cNvSpPr txBox="1"/>
          <p:nvPr/>
        </p:nvSpPr>
        <p:spPr>
          <a:xfrm>
            <a:off x="0" y="290082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441" name="Google Shape;441;p82"/>
          <p:cNvSpPr/>
          <p:nvPr/>
        </p:nvSpPr>
        <p:spPr>
          <a:xfrm>
            <a:off x="5622275" y="19423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82"/>
          <p:cNvSpPr txBox="1"/>
          <p:nvPr/>
        </p:nvSpPr>
        <p:spPr>
          <a:xfrm>
            <a:off x="269150" y="2516563"/>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n=0</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8" name="Google Shape;448;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449" name="Google Shape;449;p83"/>
          <p:cNvSpPr/>
          <p:nvPr/>
        </p:nvSpPr>
        <p:spPr>
          <a:xfrm>
            <a:off x="4793700" y="151325"/>
            <a:ext cx="4199700" cy="611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450" name="Google Shape;450;p83"/>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20</a:t>
            </a:r>
            <a:endParaRPr sz="1700"/>
          </a:p>
        </p:txBody>
      </p:sp>
      <p:sp>
        <p:nvSpPr>
          <p:cNvPr id="451" name="Google Shape;451;p83"/>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13</a:t>
            </a:r>
            <a:endParaRPr sz="1700"/>
          </a:p>
        </p:txBody>
      </p:sp>
      <p:sp>
        <p:nvSpPr>
          <p:cNvPr id="452" name="Google Shape;452;p83"/>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453" name="Google Shape;453;p83"/>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8</a:t>
            </a:r>
            <a:endParaRPr sz="1700"/>
          </a:p>
        </p:txBody>
      </p:sp>
      <p:sp>
        <p:nvSpPr>
          <p:cNvPr id="454" name="Google Shape;454;p83"/>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455" name="Google Shape;455;p83"/>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T</a:t>
            </a:r>
            <a:r>
              <a:rPr baseline="-25000" lang="en" sz="1625">
                <a:solidFill>
                  <a:schemeClr val="dk1"/>
                </a:solidFill>
              </a:rPr>
              <a:t>n</a:t>
            </a:r>
            <a:r>
              <a:rPr lang="en" sz="1625">
                <a:solidFill>
                  <a:schemeClr val="dk1"/>
                </a:solidFill>
              </a:rPr>
              <a:t> = CPU guess, a = weight (usually 0.5)</a:t>
            </a:r>
            <a:endParaRPr sz="1625">
              <a:solidFill>
                <a:schemeClr val="dk1"/>
              </a:solidFill>
            </a:endParaRPr>
          </a:p>
        </p:txBody>
      </p:sp>
      <p:sp>
        <p:nvSpPr>
          <p:cNvPr id="456" name="Google Shape;456;p83"/>
          <p:cNvSpPr txBox="1"/>
          <p:nvPr/>
        </p:nvSpPr>
        <p:spPr>
          <a:xfrm>
            <a:off x="0" y="3521188"/>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(0.5)(7) + (0.5)15 </a:t>
            </a:r>
            <a:endParaRPr sz="1625">
              <a:solidFill>
                <a:schemeClr val="dk1"/>
              </a:solidFill>
            </a:endParaRPr>
          </a:p>
        </p:txBody>
      </p:sp>
      <p:sp>
        <p:nvSpPr>
          <p:cNvPr id="457" name="Google Shape;457;p83"/>
          <p:cNvSpPr txBox="1"/>
          <p:nvPr/>
        </p:nvSpPr>
        <p:spPr>
          <a:xfrm>
            <a:off x="633325" y="4391700"/>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sp>
        <p:nvSpPr>
          <p:cNvPr id="458" name="Google Shape;458;p83"/>
          <p:cNvSpPr txBox="1"/>
          <p:nvPr/>
        </p:nvSpPr>
        <p:spPr>
          <a:xfrm>
            <a:off x="3306325" y="403525"/>
            <a:ext cx="935100" cy="4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5">
                <a:solidFill>
                  <a:schemeClr val="dk1"/>
                </a:solidFill>
              </a:rPr>
              <a:t>T</a:t>
            </a:r>
            <a:r>
              <a:rPr baseline="-25000" lang="en" sz="1825">
                <a:solidFill>
                  <a:schemeClr val="dk1"/>
                </a:solidFill>
              </a:rPr>
              <a:t>n</a:t>
            </a:r>
            <a:r>
              <a:rPr lang="en" sz="1825">
                <a:solidFill>
                  <a:schemeClr val="dk1"/>
                </a:solidFill>
              </a:rPr>
              <a:t> = 15</a:t>
            </a:r>
            <a:endParaRPr sz="1825">
              <a:solidFill>
                <a:schemeClr val="dk1"/>
              </a:solidFill>
            </a:endParaRPr>
          </a:p>
        </p:txBody>
      </p:sp>
      <p:sp>
        <p:nvSpPr>
          <p:cNvPr id="459" name="Google Shape;459;p83"/>
          <p:cNvSpPr/>
          <p:nvPr/>
        </p:nvSpPr>
        <p:spPr>
          <a:xfrm>
            <a:off x="7098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60" name="Google Shape;460;p83"/>
          <p:cNvSpPr/>
          <p:nvPr/>
        </p:nvSpPr>
        <p:spPr>
          <a:xfrm>
            <a:off x="27171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61" name="Google Shape;461;p83"/>
          <p:cNvSpPr/>
          <p:nvPr/>
        </p:nvSpPr>
        <p:spPr>
          <a:xfrm>
            <a:off x="4733388"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62" name="Google Shape;462;p83"/>
          <p:cNvSpPr/>
          <p:nvPr/>
        </p:nvSpPr>
        <p:spPr>
          <a:xfrm>
            <a:off x="67317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63" name="Google Shape;463;p83"/>
          <p:cNvSpPr/>
          <p:nvPr/>
        </p:nvSpPr>
        <p:spPr>
          <a:xfrm>
            <a:off x="2345225" y="1273925"/>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83"/>
          <p:cNvSpPr/>
          <p:nvPr/>
        </p:nvSpPr>
        <p:spPr>
          <a:xfrm>
            <a:off x="1083025" y="1273925"/>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83"/>
          <p:cNvSpPr/>
          <p:nvPr/>
        </p:nvSpPr>
        <p:spPr>
          <a:xfrm>
            <a:off x="3187575" y="13368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83"/>
          <p:cNvSpPr/>
          <p:nvPr/>
        </p:nvSpPr>
        <p:spPr>
          <a:xfrm>
            <a:off x="4793700" y="1336800"/>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83"/>
          <p:cNvSpPr txBox="1"/>
          <p:nvPr/>
        </p:nvSpPr>
        <p:spPr>
          <a:xfrm>
            <a:off x="0" y="290082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468" name="Google Shape;468;p83"/>
          <p:cNvSpPr txBox="1"/>
          <p:nvPr/>
        </p:nvSpPr>
        <p:spPr>
          <a:xfrm>
            <a:off x="269150" y="2516563"/>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n=0</a:t>
            </a:r>
            <a:endParaRPr sz="1625">
              <a:solidFill>
                <a:schemeClr val="dk1"/>
              </a:solidFill>
            </a:endParaRPr>
          </a:p>
        </p:txBody>
      </p:sp>
      <p:sp>
        <p:nvSpPr>
          <p:cNvPr id="469" name="Google Shape;469;p83"/>
          <p:cNvSpPr txBox="1"/>
          <p:nvPr/>
        </p:nvSpPr>
        <p:spPr>
          <a:xfrm>
            <a:off x="2217000" y="3566213"/>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(0.5)(8) + (0.5)11 </a:t>
            </a:r>
            <a:endParaRPr sz="1625">
              <a:solidFill>
                <a:schemeClr val="dk1"/>
              </a:solidFill>
            </a:endParaRPr>
          </a:p>
        </p:txBody>
      </p:sp>
      <p:sp>
        <p:nvSpPr>
          <p:cNvPr id="470" name="Google Shape;470;p83"/>
          <p:cNvSpPr txBox="1"/>
          <p:nvPr/>
        </p:nvSpPr>
        <p:spPr>
          <a:xfrm>
            <a:off x="2850325" y="443672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9.5</a:t>
            </a:r>
            <a:endParaRPr sz="1625">
              <a:solidFill>
                <a:schemeClr val="dk1"/>
              </a:solidFill>
            </a:endParaRPr>
          </a:p>
        </p:txBody>
      </p:sp>
      <p:sp>
        <p:nvSpPr>
          <p:cNvPr id="471" name="Google Shape;471;p83"/>
          <p:cNvSpPr txBox="1"/>
          <p:nvPr/>
        </p:nvSpPr>
        <p:spPr>
          <a:xfrm>
            <a:off x="2217000" y="2945850"/>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472" name="Google Shape;472;p83"/>
          <p:cNvSpPr txBox="1"/>
          <p:nvPr/>
        </p:nvSpPr>
        <p:spPr>
          <a:xfrm>
            <a:off x="2486150" y="2561588"/>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n=1</a:t>
            </a:r>
            <a:endParaRPr sz="1625">
              <a:solidFill>
                <a:schemeClr val="dk1"/>
              </a:solidFill>
            </a:endParaRPr>
          </a:p>
        </p:txBody>
      </p:sp>
      <p:sp>
        <p:nvSpPr>
          <p:cNvPr id="473" name="Google Shape;473;p83"/>
          <p:cNvSpPr/>
          <p:nvPr/>
        </p:nvSpPr>
        <p:spPr>
          <a:xfrm>
            <a:off x="1037100" y="4360800"/>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83"/>
          <p:cNvSpPr/>
          <p:nvPr/>
        </p:nvSpPr>
        <p:spPr>
          <a:xfrm>
            <a:off x="3618425" y="19326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80" name="Google Shape;480;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481" name="Google Shape;481;p84"/>
          <p:cNvSpPr/>
          <p:nvPr/>
        </p:nvSpPr>
        <p:spPr>
          <a:xfrm>
            <a:off x="4793700" y="151325"/>
            <a:ext cx="4199700" cy="611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482" name="Google Shape;482;p84"/>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20</a:t>
            </a:r>
            <a:endParaRPr sz="1700"/>
          </a:p>
        </p:txBody>
      </p:sp>
      <p:sp>
        <p:nvSpPr>
          <p:cNvPr id="483" name="Google Shape;483;p84"/>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13</a:t>
            </a:r>
            <a:endParaRPr sz="1700"/>
          </a:p>
        </p:txBody>
      </p:sp>
      <p:sp>
        <p:nvSpPr>
          <p:cNvPr id="484" name="Google Shape;484;p84"/>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485" name="Google Shape;485;p84"/>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8</a:t>
            </a:r>
            <a:endParaRPr sz="1700"/>
          </a:p>
        </p:txBody>
      </p:sp>
      <p:sp>
        <p:nvSpPr>
          <p:cNvPr id="486" name="Google Shape;486;p84"/>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487" name="Google Shape;487;p84"/>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T</a:t>
            </a:r>
            <a:r>
              <a:rPr baseline="-25000" lang="en" sz="1625">
                <a:solidFill>
                  <a:schemeClr val="dk1"/>
                </a:solidFill>
              </a:rPr>
              <a:t>n</a:t>
            </a:r>
            <a:r>
              <a:rPr lang="en" sz="1625">
                <a:solidFill>
                  <a:schemeClr val="dk1"/>
                </a:solidFill>
              </a:rPr>
              <a:t> = CPU guess, a = weight (usually 0.5)</a:t>
            </a:r>
            <a:endParaRPr sz="1625">
              <a:solidFill>
                <a:schemeClr val="dk1"/>
              </a:solidFill>
            </a:endParaRPr>
          </a:p>
        </p:txBody>
      </p:sp>
      <p:sp>
        <p:nvSpPr>
          <p:cNvPr id="488" name="Google Shape;488;p84"/>
          <p:cNvSpPr txBox="1"/>
          <p:nvPr/>
        </p:nvSpPr>
        <p:spPr>
          <a:xfrm>
            <a:off x="0" y="3521188"/>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(0.5)(7) + (0.5)15 </a:t>
            </a:r>
            <a:endParaRPr sz="1625">
              <a:solidFill>
                <a:schemeClr val="dk1"/>
              </a:solidFill>
            </a:endParaRPr>
          </a:p>
        </p:txBody>
      </p:sp>
      <p:sp>
        <p:nvSpPr>
          <p:cNvPr id="489" name="Google Shape;489;p84"/>
          <p:cNvSpPr txBox="1"/>
          <p:nvPr/>
        </p:nvSpPr>
        <p:spPr>
          <a:xfrm>
            <a:off x="633325" y="4391700"/>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sp>
        <p:nvSpPr>
          <p:cNvPr id="490" name="Google Shape;490;p84"/>
          <p:cNvSpPr txBox="1"/>
          <p:nvPr/>
        </p:nvSpPr>
        <p:spPr>
          <a:xfrm>
            <a:off x="3306325" y="403525"/>
            <a:ext cx="935100" cy="4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5">
                <a:solidFill>
                  <a:schemeClr val="dk1"/>
                </a:solidFill>
              </a:rPr>
              <a:t>T</a:t>
            </a:r>
            <a:r>
              <a:rPr baseline="-25000" lang="en" sz="1825">
                <a:solidFill>
                  <a:schemeClr val="dk1"/>
                </a:solidFill>
              </a:rPr>
              <a:t>n</a:t>
            </a:r>
            <a:r>
              <a:rPr lang="en" sz="1825">
                <a:solidFill>
                  <a:schemeClr val="dk1"/>
                </a:solidFill>
              </a:rPr>
              <a:t> = 15</a:t>
            </a:r>
            <a:endParaRPr sz="1825">
              <a:solidFill>
                <a:schemeClr val="dk1"/>
              </a:solidFill>
            </a:endParaRPr>
          </a:p>
        </p:txBody>
      </p:sp>
      <p:sp>
        <p:nvSpPr>
          <p:cNvPr id="491" name="Google Shape;491;p84"/>
          <p:cNvSpPr/>
          <p:nvPr/>
        </p:nvSpPr>
        <p:spPr>
          <a:xfrm>
            <a:off x="7098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92" name="Google Shape;492;p84"/>
          <p:cNvSpPr/>
          <p:nvPr/>
        </p:nvSpPr>
        <p:spPr>
          <a:xfrm>
            <a:off x="27171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93" name="Google Shape;493;p84"/>
          <p:cNvSpPr/>
          <p:nvPr/>
        </p:nvSpPr>
        <p:spPr>
          <a:xfrm>
            <a:off x="4733388"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94" name="Google Shape;494;p84"/>
          <p:cNvSpPr/>
          <p:nvPr/>
        </p:nvSpPr>
        <p:spPr>
          <a:xfrm>
            <a:off x="67317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95" name="Google Shape;495;p84"/>
          <p:cNvSpPr/>
          <p:nvPr/>
        </p:nvSpPr>
        <p:spPr>
          <a:xfrm>
            <a:off x="2345225" y="1273925"/>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84"/>
          <p:cNvSpPr/>
          <p:nvPr/>
        </p:nvSpPr>
        <p:spPr>
          <a:xfrm>
            <a:off x="1083025" y="1273925"/>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84"/>
          <p:cNvSpPr/>
          <p:nvPr/>
        </p:nvSpPr>
        <p:spPr>
          <a:xfrm>
            <a:off x="3187575" y="13368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84"/>
          <p:cNvSpPr/>
          <p:nvPr/>
        </p:nvSpPr>
        <p:spPr>
          <a:xfrm>
            <a:off x="4793700" y="1336800"/>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84"/>
          <p:cNvSpPr txBox="1"/>
          <p:nvPr/>
        </p:nvSpPr>
        <p:spPr>
          <a:xfrm>
            <a:off x="0" y="290082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00" name="Google Shape;500;p84"/>
          <p:cNvSpPr txBox="1"/>
          <p:nvPr/>
        </p:nvSpPr>
        <p:spPr>
          <a:xfrm>
            <a:off x="269150" y="2516563"/>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n=0</a:t>
            </a:r>
            <a:endParaRPr sz="1625">
              <a:solidFill>
                <a:schemeClr val="dk1"/>
              </a:solidFill>
            </a:endParaRPr>
          </a:p>
        </p:txBody>
      </p:sp>
      <p:sp>
        <p:nvSpPr>
          <p:cNvPr id="501" name="Google Shape;501;p84"/>
          <p:cNvSpPr txBox="1"/>
          <p:nvPr/>
        </p:nvSpPr>
        <p:spPr>
          <a:xfrm>
            <a:off x="2217000" y="3566213"/>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(0.5)(8) + (0.5)11 </a:t>
            </a:r>
            <a:endParaRPr sz="1625">
              <a:solidFill>
                <a:schemeClr val="dk1"/>
              </a:solidFill>
            </a:endParaRPr>
          </a:p>
        </p:txBody>
      </p:sp>
      <p:sp>
        <p:nvSpPr>
          <p:cNvPr id="502" name="Google Shape;502;p84"/>
          <p:cNvSpPr txBox="1"/>
          <p:nvPr/>
        </p:nvSpPr>
        <p:spPr>
          <a:xfrm>
            <a:off x="2850325" y="443672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9.5</a:t>
            </a:r>
            <a:endParaRPr sz="1625">
              <a:solidFill>
                <a:schemeClr val="dk1"/>
              </a:solidFill>
            </a:endParaRPr>
          </a:p>
        </p:txBody>
      </p:sp>
      <p:sp>
        <p:nvSpPr>
          <p:cNvPr id="503" name="Google Shape;503;p84"/>
          <p:cNvSpPr txBox="1"/>
          <p:nvPr/>
        </p:nvSpPr>
        <p:spPr>
          <a:xfrm>
            <a:off x="2217000" y="2945850"/>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04" name="Google Shape;504;p84"/>
          <p:cNvSpPr txBox="1"/>
          <p:nvPr/>
        </p:nvSpPr>
        <p:spPr>
          <a:xfrm>
            <a:off x="2486150" y="2561588"/>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n=1</a:t>
            </a:r>
            <a:endParaRPr sz="1625">
              <a:solidFill>
                <a:schemeClr val="dk1"/>
              </a:solidFill>
            </a:endParaRPr>
          </a:p>
        </p:txBody>
      </p:sp>
      <p:sp>
        <p:nvSpPr>
          <p:cNvPr id="505" name="Google Shape;505;p84"/>
          <p:cNvSpPr txBox="1"/>
          <p:nvPr/>
        </p:nvSpPr>
        <p:spPr>
          <a:xfrm>
            <a:off x="4357800" y="3557075"/>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(0.5)(13) + (0.5)9.5 </a:t>
            </a:r>
            <a:endParaRPr sz="1625">
              <a:solidFill>
                <a:schemeClr val="dk1"/>
              </a:solidFill>
            </a:endParaRPr>
          </a:p>
        </p:txBody>
      </p:sp>
      <p:sp>
        <p:nvSpPr>
          <p:cNvPr id="506" name="Google Shape;506;p84"/>
          <p:cNvSpPr txBox="1"/>
          <p:nvPr/>
        </p:nvSpPr>
        <p:spPr>
          <a:xfrm>
            <a:off x="4991125" y="4427588"/>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8.875</a:t>
            </a:r>
            <a:endParaRPr sz="1625">
              <a:solidFill>
                <a:schemeClr val="dk1"/>
              </a:solidFill>
            </a:endParaRPr>
          </a:p>
        </p:txBody>
      </p:sp>
      <p:sp>
        <p:nvSpPr>
          <p:cNvPr id="507" name="Google Shape;507;p84"/>
          <p:cNvSpPr txBox="1"/>
          <p:nvPr/>
        </p:nvSpPr>
        <p:spPr>
          <a:xfrm>
            <a:off x="4357800" y="2936713"/>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08" name="Google Shape;508;p84"/>
          <p:cNvSpPr txBox="1"/>
          <p:nvPr/>
        </p:nvSpPr>
        <p:spPr>
          <a:xfrm>
            <a:off x="4626950" y="2552450"/>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n=2</a:t>
            </a:r>
            <a:endParaRPr sz="1625">
              <a:solidFill>
                <a:schemeClr val="dk1"/>
              </a:solidFill>
            </a:endParaRPr>
          </a:p>
        </p:txBody>
      </p:sp>
      <p:sp>
        <p:nvSpPr>
          <p:cNvPr id="509" name="Google Shape;509;p84"/>
          <p:cNvSpPr/>
          <p:nvPr/>
        </p:nvSpPr>
        <p:spPr>
          <a:xfrm>
            <a:off x="3300025" y="4405825"/>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84"/>
          <p:cNvSpPr/>
          <p:nvPr/>
        </p:nvSpPr>
        <p:spPr>
          <a:xfrm>
            <a:off x="7626125" y="1932488"/>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16" name="Google Shape;516;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17" name="Google Shape;517;p85"/>
          <p:cNvSpPr/>
          <p:nvPr/>
        </p:nvSpPr>
        <p:spPr>
          <a:xfrm>
            <a:off x="4793700" y="151325"/>
            <a:ext cx="4199700" cy="611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518" name="Google Shape;518;p85"/>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20</a:t>
            </a:r>
            <a:endParaRPr sz="1700"/>
          </a:p>
        </p:txBody>
      </p:sp>
      <p:sp>
        <p:nvSpPr>
          <p:cNvPr id="519" name="Google Shape;519;p85"/>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13</a:t>
            </a:r>
            <a:endParaRPr sz="1700"/>
          </a:p>
        </p:txBody>
      </p:sp>
      <p:sp>
        <p:nvSpPr>
          <p:cNvPr id="520" name="Google Shape;520;p85"/>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521" name="Google Shape;521;p85"/>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8</a:t>
            </a:r>
            <a:endParaRPr sz="1700"/>
          </a:p>
        </p:txBody>
      </p:sp>
      <p:sp>
        <p:nvSpPr>
          <p:cNvPr id="522" name="Google Shape;522;p85"/>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523" name="Google Shape;523;p85"/>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T</a:t>
            </a:r>
            <a:r>
              <a:rPr baseline="-25000" lang="en" sz="1625">
                <a:solidFill>
                  <a:schemeClr val="dk1"/>
                </a:solidFill>
              </a:rPr>
              <a:t>n</a:t>
            </a:r>
            <a:r>
              <a:rPr lang="en" sz="1625">
                <a:solidFill>
                  <a:schemeClr val="dk1"/>
                </a:solidFill>
              </a:rPr>
              <a:t> = CPU guess, a = weight (usually 0.5)</a:t>
            </a:r>
            <a:endParaRPr sz="1625">
              <a:solidFill>
                <a:schemeClr val="dk1"/>
              </a:solidFill>
            </a:endParaRPr>
          </a:p>
        </p:txBody>
      </p:sp>
      <p:sp>
        <p:nvSpPr>
          <p:cNvPr id="524" name="Google Shape;524;p85"/>
          <p:cNvSpPr txBox="1"/>
          <p:nvPr/>
        </p:nvSpPr>
        <p:spPr>
          <a:xfrm>
            <a:off x="0" y="3521188"/>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(0.5)(7) + (0.5)15 </a:t>
            </a:r>
            <a:endParaRPr sz="1625">
              <a:solidFill>
                <a:schemeClr val="dk1"/>
              </a:solidFill>
            </a:endParaRPr>
          </a:p>
        </p:txBody>
      </p:sp>
      <p:sp>
        <p:nvSpPr>
          <p:cNvPr id="525" name="Google Shape;525;p85"/>
          <p:cNvSpPr txBox="1"/>
          <p:nvPr/>
        </p:nvSpPr>
        <p:spPr>
          <a:xfrm>
            <a:off x="633325" y="4391700"/>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sp>
        <p:nvSpPr>
          <p:cNvPr id="526" name="Google Shape;526;p85"/>
          <p:cNvSpPr txBox="1"/>
          <p:nvPr/>
        </p:nvSpPr>
        <p:spPr>
          <a:xfrm>
            <a:off x="3306325" y="403525"/>
            <a:ext cx="935100" cy="4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5">
                <a:solidFill>
                  <a:schemeClr val="dk1"/>
                </a:solidFill>
              </a:rPr>
              <a:t>T</a:t>
            </a:r>
            <a:r>
              <a:rPr baseline="-25000" lang="en" sz="1825">
                <a:solidFill>
                  <a:schemeClr val="dk1"/>
                </a:solidFill>
              </a:rPr>
              <a:t>n</a:t>
            </a:r>
            <a:r>
              <a:rPr lang="en" sz="1825">
                <a:solidFill>
                  <a:schemeClr val="dk1"/>
                </a:solidFill>
              </a:rPr>
              <a:t> = 15</a:t>
            </a:r>
            <a:endParaRPr sz="1825">
              <a:solidFill>
                <a:schemeClr val="dk1"/>
              </a:solidFill>
            </a:endParaRPr>
          </a:p>
        </p:txBody>
      </p:sp>
      <p:sp>
        <p:nvSpPr>
          <p:cNvPr id="527" name="Google Shape;527;p85"/>
          <p:cNvSpPr/>
          <p:nvPr/>
        </p:nvSpPr>
        <p:spPr>
          <a:xfrm>
            <a:off x="7098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28" name="Google Shape;528;p85"/>
          <p:cNvSpPr/>
          <p:nvPr/>
        </p:nvSpPr>
        <p:spPr>
          <a:xfrm>
            <a:off x="27171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29" name="Google Shape;529;p85"/>
          <p:cNvSpPr/>
          <p:nvPr/>
        </p:nvSpPr>
        <p:spPr>
          <a:xfrm>
            <a:off x="4733388"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530" name="Google Shape;530;p85"/>
          <p:cNvSpPr/>
          <p:nvPr/>
        </p:nvSpPr>
        <p:spPr>
          <a:xfrm>
            <a:off x="6731700" y="1910900"/>
            <a:ext cx="323700" cy="358200"/>
          </a:xfrm>
          <a:prstGeom prst="roundRect">
            <a:avLst>
              <a:gd fmla="val 16667" name="adj"/>
            </a:avLst>
          </a:prstGeom>
          <a:solidFill>
            <a:srgbClr val="D9D2E9"/>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31" name="Google Shape;531;p85"/>
          <p:cNvSpPr/>
          <p:nvPr/>
        </p:nvSpPr>
        <p:spPr>
          <a:xfrm>
            <a:off x="2345225" y="1273925"/>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85"/>
          <p:cNvSpPr/>
          <p:nvPr/>
        </p:nvSpPr>
        <p:spPr>
          <a:xfrm>
            <a:off x="1083025" y="1273925"/>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85"/>
          <p:cNvSpPr/>
          <p:nvPr/>
        </p:nvSpPr>
        <p:spPr>
          <a:xfrm>
            <a:off x="3187575" y="1336800"/>
            <a:ext cx="3237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85"/>
          <p:cNvSpPr/>
          <p:nvPr/>
        </p:nvSpPr>
        <p:spPr>
          <a:xfrm>
            <a:off x="4793700" y="1336800"/>
            <a:ext cx="323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85"/>
          <p:cNvSpPr txBox="1"/>
          <p:nvPr/>
        </p:nvSpPr>
        <p:spPr>
          <a:xfrm>
            <a:off x="0" y="290082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36" name="Google Shape;536;p85"/>
          <p:cNvSpPr txBox="1"/>
          <p:nvPr/>
        </p:nvSpPr>
        <p:spPr>
          <a:xfrm>
            <a:off x="269150" y="2516563"/>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n=0</a:t>
            </a:r>
            <a:endParaRPr sz="1625">
              <a:solidFill>
                <a:schemeClr val="dk1"/>
              </a:solidFill>
            </a:endParaRPr>
          </a:p>
        </p:txBody>
      </p:sp>
      <p:sp>
        <p:nvSpPr>
          <p:cNvPr id="537" name="Google Shape;537;p85"/>
          <p:cNvSpPr txBox="1"/>
          <p:nvPr/>
        </p:nvSpPr>
        <p:spPr>
          <a:xfrm>
            <a:off x="2217000" y="3566213"/>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(0.5)(8) + (0.5)11 </a:t>
            </a:r>
            <a:endParaRPr sz="1625">
              <a:solidFill>
                <a:schemeClr val="dk1"/>
              </a:solidFill>
            </a:endParaRPr>
          </a:p>
        </p:txBody>
      </p:sp>
      <p:sp>
        <p:nvSpPr>
          <p:cNvPr id="538" name="Google Shape;538;p85"/>
          <p:cNvSpPr txBox="1"/>
          <p:nvPr/>
        </p:nvSpPr>
        <p:spPr>
          <a:xfrm>
            <a:off x="2850325" y="443672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9.5</a:t>
            </a:r>
            <a:endParaRPr sz="1625">
              <a:solidFill>
                <a:schemeClr val="dk1"/>
              </a:solidFill>
            </a:endParaRPr>
          </a:p>
        </p:txBody>
      </p:sp>
      <p:sp>
        <p:nvSpPr>
          <p:cNvPr id="539" name="Google Shape;539;p85"/>
          <p:cNvSpPr txBox="1"/>
          <p:nvPr/>
        </p:nvSpPr>
        <p:spPr>
          <a:xfrm>
            <a:off x="2217000" y="2945850"/>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40" name="Google Shape;540;p85"/>
          <p:cNvSpPr txBox="1"/>
          <p:nvPr/>
        </p:nvSpPr>
        <p:spPr>
          <a:xfrm>
            <a:off x="2486150" y="2561588"/>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n=1</a:t>
            </a:r>
            <a:endParaRPr sz="1625">
              <a:solidFill>
                <a:schemeClr val="dk1"/>
              </a:solidFill>
            </a:endParaRPr>
          </a:p>
        </p:txBody>
      </p:sp>
      <p:sp>
        <p:nvSpPr>
          <p:cNvPr id="541" name="Google Shape;541;p85"/>
          <p:cNvSpPr txBox="1"/>
          <p:nvPr/>
        </p:nvSpPr>
        <p:spPr>
          <a:xfrm>
            <a:off x="4357800" y="3557075"/>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(0.5)(13) + (0.5)9.5 </a:t>
            </a:r>
            <a:endParaRPr sz="1625">
              <a:solidFill>
                <a:schemeClr val="dk1"/>
              </a:solidFill>
            </a:endParaRPr>
          </a:p>
        </p:txBody>
      </p:sp>
      <p:sp>
        <p:nvSpPr>
          <p:cNvPr id="542" name="Google Shape;542;p85"/>
          <p:cNvSpPr txBox="1"/>
          <p:nvPr/>
        </p:nvSpPr>
        <p:spPr>
          <a:xfrm>
            <a:off x="4991125" y="4427588"/>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8.875</a:t>
            </a:r>
            <a:endParaRPr sz="1625">
              <a:solidFill>
                <a:schemeClr val="dk1"/>
              </a:solidFill>
            </a:endParaRPr>
          </a:p>
        </p:txBody>
      </p:sp>
      <p:sp>
        <p:nvSpPr>
          <p:cNvPr id="543" name="Google Shape;543;p85"/>
          <p:cNvSpPr txBox="1"/>
          <p:nvPr/>
        </p:nvSpPr>
        <p:spPr>
          <a:xfrm>
            <a:off x="4357800" y="2936713"/>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44" name="Google Shape;544;p85"/>
          <p:cNvSpPr txBox="1"/>
          <p:nvPr/>
        </p:nvSpPr>
        <p:spPr>
          <a:xfrm>
            <a:off x="4626950" y="2552450"/>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n=2</a:t>
            </a:r>
            <a:endParaRPr sz="1625">
              <a:solidFill>
                <a:schemeClr val="dk1"/>
              </a:solidFill>
            </a:endParaRPr>
          </a:p>
        </p:txBody>
      </p:sp>
      <p:sp>
        <p:nvSpPr>
          <p:cNvPr id="545" name="Google Shape;545;p85"/>
          <p:cNvSpPr txBox="1"/>
          <p:nvPr/>
        </p:nvSpPr>
        <p:spPr>
          <a:xfrm>
            <a:off x="6655500" y="3598750"/>
            <a:ext cx="2589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(0.5)(20) + (0.5)8.875 </a:t>
            </a:r>
            <a:endParaRPr sz="1625">
              <a:solidFill>
                <a:schemeClr val="dk1"/>
              </a:solidFill>
            </a:endParaRPr>
          </a:p>
        </p:txBody>
      </p:sp>
      <p:sp>
        <p:nvSpPr>
          <p:cNvPr id="546" name="Google Shape;546;p85"/>
          <p:cNvSpPr txBox="1"/>
          <p:nvPr/>
        </p:nvSpPr>
        <p:spPr>
          <a:xfrm>
            <a:off x="7288825" y="4469250"/>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11</a:t>
            </a:r>
            <a:endParaRPr sz="1625">
              <a:solidFill>
                <a:schemeClr val="dk1"/>
              </a:solidFill>
            </a:endParaRPr>
          </a:p>
        </p:txBody>
      </p:sp>
      <p:sp>
        <p:nvSpPr>
          <p:cNvPr id="547" name="Google Shape;547;p85"/>
          <p:cNvSpPr txBox="1"/>
          <p:nvPr/>
        </p:nvSpPr>
        <p:spPr>
          <a:xfrm>
            <a:off x="6655500" y="297837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n+1</a:t>
            </a:r>
            <a:r>
              <a:rPr lang="en" sz="1625">
                <a:solidFill>
                  <a:schemeClr val="dk1"/>
                </a:solidFill>
              </a:rPr>
              <a:t>= a(t</a:t>
            </a:r>
            <a:r>
              <a:rPr baseline="-25000" lang="en" sz="1625">
                <a:solidFill>
                  <a:schemeClr val="dk1"/>
                </a:solidFill>
              </a:rPr>
              <a:t>n</a:t>
            </a:r>
            <a:r>
              <a:rPr lang="en" sz="1625">
                <a:solidFill>
                  <a:schemeClr val="dk1"/>
                </a:solidFill>
              </a:rPr>
              <a:t>) + (1 - a)T</a:t>
            </a:r>
            <a:r>
              <a:rPr baseline="-25000" lang="en" sz="1625">
                <a:solidFill>
                  <a:schemeClr val="dk1"/>
                </a:solidFill>
              </a:rPr>
              <a:t>n</a:t>
            </a:r>
            <a:r>
              <a:rPr lang="en" sz="1625">
                <a:solidFill>
                  <a:schemeClr val="dk1"/>
                </a:solidFill>
              </a:rPr>
              <a:t> </a:t>
            </a:r>
            <a:endParaRPr sz="1625">
              <a:solidFill>
                <a:schemeClr val="dk1"/>
              </a:solidFill>
            </a:endParaRPr>
          </a:p>
        </p:txBody>
      </p:sp>
      <p:sp>
        <p:nvSpPr>
          <p:cNvPr id="548" name="Google Shape;548;p85"/>
          <p:cNvSpPr txBox="1"/>
          <p:nvPr/>
        </p:nvSpPr>
        <p:spPr>
          <a:xfrm>
            <a:off x="6924650" y="2594113"/>
            <a:ext cx="562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n=3</a:t>
            </a:r>
            <a:endParaRPr sz="1625">
              <a:solidFill>
                <a:schemeClr val="dk1"/>
              </a:solidFill>
            </a:endParaRPr>
          </a:p>
        </p:txBody>
      </p:sp>
      <p:sp>
        <p:nvSpPr>
          <p:cNvPr id="549" name="Google Shape;549;p85"/>
          <p:cNvSpPr/>
          <p:nvPr/>
        </p:nvSpPr>
        <p:spPr>
          <a:xfrm>
            <a:off x="5393675" y="4396700"/>
            <a:ext cx="650700" cy="4965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85"/>
          <p:cNvSpPr/>
          <p:nvPr/>
        </p:nvSpPr>
        <p:spPr>
          <a:xfrm>
            <a:off x="1561025" y="1920075"/>
            <a:ext cx="377100" cy="4965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