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0" r:id="rId4"/>
    <p:sldMasterId id="2147483721" r:id="rId5"/>
    <p:sldMasterId id="214748372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ArialBlack-regular.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6781edc50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26781edc50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6781edc50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6781edc50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6781edc50b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6781edc50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6781edc50b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26781edc50b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6781edc50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6781edc50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2a31c548d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2a31c548d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2a31c548da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2a31c548da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2a31c548da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2a31c548da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26781edc50b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26781edc50b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a31c548da8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a31c548da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Progress - no one in crit section &amp; you want to enter? Enter. </a:t>
            </a:r>
            <a:endParaRPr/>
          </a:p>
          <a:p>
            <a:pPr indent="0" lvl="0" marL="0" rtl="0" algn="l">
              <a:spcBef>
                <a:spcPts val="0"/>
              </a:spcBef>
              <a:spcAft>
                <a:spcPts val="0"/>
              </a:spcAft>
              <a:buNone/>
            </a:pPr>
            <a:r>
              <a:rPr lang="en"/>
              <a:t>Unbound wait time → does not complete or will try to complete for forever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**high priority process can jump in front!!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678c1fb0c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678c1fb0c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678c1fb0c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678c1fb0c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678c1fb0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678c1fb0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678c1fb0c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678c1fb0c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2b660cdeba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2b660cdeba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6781edc50b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6781edc50b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26781edc50b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26781edc50b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b45585e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2b45585e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6781edc5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6781edc5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Threads step on each other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6781edc50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6781edc50b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6781edc5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6781edc5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Mutual exclusion - at no time should any two processes be executing code in the critical region (</a:t>
            </a:r>
            <a:r>
              <a:rPr b="1" lang="en"/>
              <a:t>one at a time in danger zone</a:t>
            </a:r>
            <a:r>
              <a:rPr lang="en"/>
              <a:t>)</a:t>
            </a:r>
            <a:endParaRPr/>
          </a:p>
          <a:p>
            <a:pPr indent="0" lvl="0" marL="0" rtl="0" algn="l">
              <a:spcBef>
                <a:spcPts val="0"/>
              </a:spcBef>
              <a:spcAft>
                <a:spcPts val="0"/>
              </a:spcAft>
              <a:buNone/>
            </a:pPr>
            <a:r>
              <a:rPr lang="en"/>
              <a:t>Progress - if no process is in the critical region and some other process is ready to enter, it shall enter (</a:t>
            </a:r>
            <a:r>
              <a:rPr b="1" lang="en"/>
              <a:t>no stranded processes</a:t>
            </a:r>
            <a:r>
              <a:rPr lang="en"/>
              <a:t>)</a:t>
            </a:r>
            <a:endParaRPr/>
          </a:p>
          <a:p>
            <a:pPr indent="0" lvl="0" marL="0" rtl="0" algn="l">
              <a:spcBef>
                <a:spcPts val="0"/>
              </a:spcBef>
              <a:spcAft>
                <a:spcPts val="0"/>
              </a:spcAft>
              <a:buNone/>
            </a:pPr>
            <a:r>
              <a:rPr lang="en"/>
              <a:t>Bounded Wait Time - once ready to enter the critical section, the process shall have a limited wait time (</a:t>
            </a:r>
            <a:r>
              <a:rPr b="1" lang="en"/>
              <a:t>no process is stuck forever</a:t>
            </a:r>
            <a:r>
              <a:rPr lang="en"/>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6781edc50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6781edc50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6781edc50b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6781edc50b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3.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theme" Target="../theme/theme1.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hyperlink" Target="https://github.com/racuna1/ser334-public/blob/master/code_samples/M07_MutexBasics/main.c" TargetMode="External"/><Relationship Id="rId4" Type="http://schemas.openxmlformats.org/officeDocument/2006/relationships/image" Target="../media/image8.png"/><Relationship Id="rId5" Type="http://schemas.openxmlformats.org/officeDocument/2006/relationships/image" Target="../media/image2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6.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hyperlink" Target="https://asu.instructure.com/courses/178344/pages/module-7-start-here-2?module_item_id=1275900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hyperlink" Target="https://asu.instructure.com/courses/178344/pages/module-7-start-here-2?module_item_id=12759002"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hyperlink" Target="https://asu.instructure.com/courses/178344/pages/module-7-start-here-2?module_item_id=12759002"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hyperlink" Target="https://github.com/iximiuz/producer-consumer-vi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hyperlink" Target="https://asu.instructure.com/courses/178344/pages/module-8-start-here-2?module_item_id=12759006"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hyperlink" Target="https://asu.instructure.com/courses/178344/pages/module-8-start-here-2?module_item_id=12759006"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Relationship Id="rId3" Type="http://schemas.openxmlformats.org/officeDocument/2006/relationships/image" Target="../media/image11.png"/><Relationship Id="rId4" Type="http://schemas.openxmlformats.org/officeDocument/2006/relationships/hyperlink" Target="http://bit.ly/ASN2324"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9.xml"/><Relationship Id="rId3" Type="http://schemas.openxmlformats.org/officeDocument/2006/relationships/image" Target="../media/image10.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9" Type="http://schemas.openxmlformats.org/officeDocument/2006/relationships/hyperlink" Target="https://iximiuz.com/node-writable-streams/visual/?utm_medium=github&amp;utm_source=gh-producer-consumer-vis"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hyperlink" Target="https://ccl.northwestern.edu/netlogo/models/DiningPhilosophers" TargetMode="Externa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6"/>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SI Session</a:t>
            </a:r>
            <a:endParaRPr b="1" sz="2400"/>
          </a:p>
        </p:txBody>
      </p:sp>
      <p:sp>
        <p:nvSpPr>
          <p:cNvPr id="363" name="Google Shape;363;p76"/>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- 8:00 pm MST</a:t>
            </a:r>
            <a:endParaRPr b="1" i="1" sz="1200">
              <a:solidFill>
                <a:srgbClr val="980000"/>
              </a:solidFill>
            </a:endParaRPr>
          </a:p>
        </p:txBody>
      </p:sp>
      <p:sp>
        <p:nvSpPr>
          <p:cNvPr id="364" name="Google Shape;364;p76"/>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Sunday, February 4th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pic>
        <p:nvPicPr>
          <p:cNvPr id="455" name="Google Shape;455;p85"/>
          <p:cNvPicPr preferRelativeResize="0"/>
          <p:nvPr/>
        </p:nvPicPr>
        <p:blipFill>
          <a:blip r:embed="rId3">
            <a:alphaModFix/>
          </a:blip>
          <a:stretch>
            <a:fillRect/>
          </a:stretch>
        </p:blipFill>
        <p:spPr>
          <a:xfrm>
            <a:off x="2322653" y="0"/>
            <a:ext cx="5008145" cy="5143500"/>
          </a:xfrm>
          <a:prstGeom prst="rect">
            <a:avLst/>
          </a:prstGeom>
          <a:noFill/>
          <a:ln>
            <a:noFill/>
          </a:ln>
        </p:spPr>
      </p:pic>
      <p:sp>
        <p:nvSpPr>
          <p:cNvPr id="456" name="Google Shape;456;p85"/>
          <p:cNvSpPr/>
          <p:nvPr/>
        </p:nvSpPr>
        <p:spPr>
          <a:xfrm>
            <a:off x="7355100" y="2392650"/>
            <a:ext cx="17889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 </a:t>
            </a:r>
            <a:r>
              <a:rPr i="1" lang="en" sz="1800"/>
              <a:t>want</a:t>
            </a:r>
            <a:r>
              <a:rPr lang="en" sz="1800"/>
              <a:t> to go</a:t>
            </a:r>
            <a:endParaRPr sz="1800"/>
          </a:p>
        </p:txBody>
      </p:sp>
      <p:sp>
        <p:nvSpPr>
          <p:cNvPr id="457" name="Google Shape;457;p85"/>
          <p:cNvSpPr/>
          <p:nvPr/>
        </p:nvSpPr>
        <p:spPr>
          <a:xfrm>
            <a:off x="2694675" y="2443825"/>
            <a:ext cx="444300" cy="358200"/>
          </a:xfrm>
          <a:prstGeom prst="rightArrow">
            <a:avLst>
              <a:gd fmla="val 50000" name="adj1"/>
              <a:gd fmla="val 50000" name="adj2"/>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8" name="Google Shape;458;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Peterson’s Solution</a:t>
            </a:r>
            <a:endParaRPr b="1" sz="1600">
              <a:solidFill>
                <a:srgbClr val="FFFFFF"/>
              </a:solidFill>
              <a:highlight>
                <a:schemeClr val="dk2"/>
              </a:highlight>
            </a:endParaRPr>
          </a:p>
        </p:txBody>
      </p:sp>
      <p:sp>
        <p:nvSpPr>
          <p:cNvPr id="459" name="Google Shape;459;p85"/>
          <p:cNvSpPr/>
          <p:nvPr/>
        </p:nvSpPr>
        <p:spPr>
          <a:xfrm>
            <a:off x="350150" y="1219200"/>
            <a:ext cx="1972500" cy="7245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Peterson’s Solution</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pic>
        <p:nvPicPr>
          <p:cNvPr id="465" name="Google Shape;465;p86"/>
          <p:cNvPicPr preferRelativeResize="0"/>
          <p:nvPr/>
        </p:nvPicPr>
        <p:blipFill>
          <a:blip r:embed="rId3">
            <a:alphaModFix/>
          </a:blip>
          <a:stretch>
            <a:fillRect/>
          </a:stretch>
        </p:blipFill>
        <p:spPr>
          <a:xfrm>
            <a:off x="2322653" y="0"/>
            <a:ext cx="5008145" cy="5143500"/>
          </a:xfrm>
          <a:prstGeom prst="rect">
            <a:avLst/>
          </a:prstGeom>
          <a:noFill/>
          <a:ln>
            <a:noFill/>
          </a:ln>
        </p:spPr>
      </p:pic>
      <p:sp>
        <p:nvSpPr>
          <p:cNvPr id="466" name="Google Shape;466;p86"/>
          <p:cNvSpPr/>
          <p:nvPr/>
        </p:nvSpPr>
        <p:spPr>
          <a:xfrm>
            <a:off x="7355100" y="2392650"/>
            <a:ext cx="17889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 </a:t>
            </a:r>
            <a:r>
              <a:rPr i="1" lang="en" sz="1800"/>
              <a:t>want</a:t>
            </a:r>
            <a:r>
              <a:rPr lang="en" sz="1800"/>
              <a:t> to go</a:t>
            </a:r>
            <a:endParaRPr sz="1800"/>
          </a:p>
        </p:txBody>
      </p:sp>
      <p:sp>
        <p:nvSpPr>
          <p:cNvPr id="467" name="Google Shape;467;p86"/>
          <p:cNvSpPr/>
          <p:nvPr/>
        </p:nvSpPr>
        <p:spPr>
          <a:xfrm>
            <a:off x="6700150" y="2750850"/>
            <a:ext cx="2443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But you can go first…</a:t>
            </a:r>
            <a:endParaRPr sz="1800"/>
          </a:p>
        </p:txBody>
      </p:sp>
      <p:sp>
        <p:nvSpPr>
          <p:cNvPr id="468" name="Google Shape;468;p86"/>
          <p:cNvSpPr/>
          <p:nvPr/>
        </p:nvSpPr>
        <p:spPr>
          <a:xfrm>
            <a:off x="2694675" y="2750850"/>
            <a:ext cx="444300" cy="358200"/>
          </a:xfrm>
          <a:prstGeom prst="rightArrow">
            <a:avLst>
              <a:gd fmla="val 50000" name="adj1"/>
              <a:gd fmla="val 50000" name="adj2"/>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9" name="Google Shape;469;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Peterson’s Solution</a:t>
            </a:r>
            <a:endParaRPr b="1" sz="1600">
              <a:solidFill>
                <a:srgbClr val="FFFFFF"/>
              </a:solidFill>
              <a:highlight>
                <a:schemeClr val="dk2"/>
              </a:highlight>
            </a:endParaRPr>
          </a:p>
        </p:txBody>
      </p:sp>
      <p:pic>
        <p:nvPicPr>
          <p:cNvPr id="470" name="Google Shape;470;p86"/>
          <p:cNvPicPr preferRelativeResize="0"/>
          <p:nvPr/>
        </p:nvPicPr>
        <p:blipFill rotWithShape="1">
          <a:blip r:embed="rId4">
            <a:alphaModFix/>
          </a:blip>
          <a:srcRect b="67092" l="54781" r="25199" t="8146"/>
          <a:stretch/>
        </p:blipFill>
        <p:spPr>
          <a:xfrm>
            <a:off x="457700" y="1733550"/>
            <a:ext cx="1461650" cy="18078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pic>
        <p:nvPicPr>
          <p:cNvPr id="476" name="Google Shape;476;p87"/>
          <p:cNvPicPr preferRelativeResize="0"/>
          <p:nvPr/>
        </p:nvPicPr>
        <p:blipFill>
          <a:blip r:embed="rId3">
            <a:alphaModFix/>
          </a:blip>
          <a:stretch>
            <a:fillRect/>
          </a:stretch>
        </p:blipFill>
        <p:spPr>
          <a:xfrm>
            <a:off x="2322653" y="0"/>
            <a:ext cx="5008145" cy="5143500"/>
          </a:xfrm>
          <a:prstGeom prst="rect">
            <a:avLst/>
          </a:prstGeom>
          <a:noFill/>
          <a:ln>
            <a:noFill/>
          </a:ln>
        </p:spPr>
      </p:pic>
      <p:sp>
        <p:nvSpPr>
          <p:cNvPr id="477" name="Google Shape;477;p87"/>
          <p:cNvSpPr/>
          <p:nvPr/>
        </p:nvSpPr>
        <p:spPr>
          <a:xfrm>
            <a:off x="7355100" y="2392650"/>
            <a:ext cx="17889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 </a:t>
            </a:r>
            <a:r>
              <a:rPr i="1" lang="en" sz="1800"/>
              <a:t>want</a:t>
            </a:r>
            <a:r>
              <a:rPr lang="en" sz="1800"/>
              <a:t> to go</a:t>
            </a:r>
            <a:endParaRPr sz="1800"/>
          </a:p>
        </p:txBody>
      </p:sp>
      <p:sp>
        <p:nvSpPr>
          <p:cNvPr id="478" name="Google Shape;478;p87"/>
          <p:cNvSpPr/>
          <p:nvPr/>
        </p:nvSpPr>
        <p:spPr>
          <a:xfrm>
            <a:off x="6700150" y="2750850"/>
            <a:ext cx="2443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But you can go first…</a:t>
            </a:r>
            <a:endParaRPr sz="1800"/>
          </a:p>
        </p:txBody>
      </p:sp>
      <p:sp>
        <p:nvSpPr>
          <p:cNvPr id="479" name="Google Shape;479;p87"/>
          <p:cNvSpPr/>
          <p:nvPr/>
        </p:nvSpPr>
        <p:spPr>
          <a:xfrm>
            <a:off x="2694675" y="3109050"/>
            <a:ext cx="444300" cy="358200"/>
          </a:xfrm>
          <a:prstGeom prst="rightArrow">
            <a:avLst>
              <a:gd fmla="val 50000" name="adj1"/>
              <a:gd fmla="val 50000" name="adj2"/>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87"/>
          <p:cNvSpPr/>
          <p:nvPr/>
        </p:nvSpPr>
        <p:spPr>
          <a:xfrm>
            <a:off x="7261400" y="3109050"/>
            <a:ext cx="1882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 for my turn</a:t>
            </a:r>
            <a:endParaRPr sz="1800"/>
          </a:p>
        </p:txBody>
      </p:sp>
      <p:sp>
        <p:nvSpPr>
          <p:cNvPr id="481" name="Google Shape;481;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Peterson’s Solution</a:t>
            </a:r>
            <a:endParaRPr b="1" sz="1600">
              <a:solidFill>
                <a:srgbClr val="FFFFFF"/>
              </a:solidFill>
              <a:highlight>
                <a:schemeClr val="dk2"/>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pic>
        <p:nvPicPr>
          <p:cNvPr id="487" name="Google Shape;487;p88"/>
          <p:cNvPicPr preferRelativeResize="0"/>
          <p:nvPr/>
        </p:nvPicPr>
        <p:blipFill>
          <a:blip r:embed="rId3">
            <a:alphaModFix/>
          </a:blip>
          <a:stretch>
            <a:fillRect/>
          </a:stretch>
        </p:blipFill>
        <p:spPr>
          <a:xfrm>
            <a:off x="2322653" y="0"/>
            <a:ext cx="5008145" cy="5143500"/>
          </a:xfrm>
          <a:prstGeom prst="rect">
            <a:avLst/>
          </a:prstGeom>
          <a:noFill/>
          <a:ln>
            <a:noFill/>
          </a:ln>
        </p:spPr>
      </p:pic>
      <p:sp>
        <p:nvSpPr>
          <p:cNvPr id="488" name="Google Shape;488;p88"/>
          <p:cNvSpPr/>
          <p:nvPr/>
        </p:nvSpPr>
        <p:spPr>
          <a:xfrm>
            <a:off x="7355100" y="2392650"/>
            <a:ext cx="17889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 </a:t>
            </a:r>
            <a:r>
              <a:rPr i="1" lang="en" sz="1800"/>
              <a:t>want</a:t>
            </a:r>
            <a:r>
              <a:rPr lang="en" sz="1800"/>
              <a:t> to go</a:t>
            </a:r>
            <a:endParaRPr sz="1800"/>
          </a:p>
        </p:txBody>
      </p:sp>
      <p:sp>
        <p:nvSpPr>
          <p:cNvPr id="489" name="Google Shape;489;p88"/>
          <p:cNvSpPr/>
          <p:nvPr/>
        </p:nvSpPr>
        <p:spPr>
          <a:xfrm>
            <a:off x="6700150" y="2750850"/>
            <a:ext cx="2443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But you can go first…</a:t>
            </a:r>
            <a:endParaRPr sz="1800"/>
          </a:p>
        </p:txBody>
      </p:sp>
      <p:sp>
        <p:nvSpPr>
          <p:cNvPr id="490" name="Google Shape;490;p88"/>
          <p:cNvSpPr/>
          <p:nvPr/>
        </p:nvSpPr>
        <p:spPr>
          <a:xfrm>
            <a:off x="7261400" y="3109050"/>
            <a:ext cx="1882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 for my turn</a:t>
            </a:r>
            <a:endParaRPr sz="1800"/>
          </a:p>
        </p:txBody>
      </p:sp>
      <p:sp>
        <p:nvSpPr>
          <p:cNvPr id="491" name="Google Shape;491;p88"/>
          <p:cNvSpPr/>
          <p:nvPr/>
        </p:nvSpPr>
        <p:spPr>
          <a:xfrm>
            <a:off x="2694675" y="3467250"/>
            <a:ext cx="444300" cy="358200"/>
          </a:xfrm>
          <a:prstGeom prst="rightArrow">
            <a:avLst>
              <a:gd fmla="val 50000" name="adj1"/>
              <a:gd fmla="val 50000" name="adj2"/>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2" name="Google Shape;492;p88"/>
          <p:cNvSpPr/>
          <p:nvPr/>
        </p:nvSpPr>
        <p:spPr>
          <a:xfrm>
            <a:off x="7261400" y="3467250"/>
            <a:ext cx="1882800" cy="358200"/>
          </a:xfrm>
          <a:prstGeom prst="roundRect">
            <a:avLst>
              <a:gd fmla="val 16667"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Danger Zone</a:t>
            </a:r>
            <a:endParaRPr sz="1800"/>
          </a:p>
        </p:txBody>
      </p:sp>
      <p:sp>
        <p:nvSpPr>
          <p:cNvPr id="493" name="Google Shape;493;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Peterson’s Solution</a:t>
            </a:r>
            <a:endParaRPr b="1" sz="1600">
              <a:solidFill>
                <a:srgbClr val="FFFFFF"/>
              </a:solidFill>
              <a:highlight>
                <a:schemeClr val="dk2"/>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pic>
        <p:nvPicPr>
          <p:cNvPr id="499" name="Google Shape;499;p89"/>
          <p:cNvPicPr preferRelativeResize="0"/>
          <p:nvPr/>
        </p:nvPicPr>
        <p:blipFill>
          <a:blip r:embed="rId3">
            <a:alphaModFix/>
          </a:blip>
          <a:stretch>
            <a:fillRect/>
          </a:stretch>
        </p:blipFill>
        <p:spPr>
          <a:xfrm>
            <a:off x="2322653" y="0"/>
            <a:ext cx="5008145" cy="5143500"/>
          </a:xfrm>
          <a:prstGeom prst="rect">
            <a:avLst/>
          </a:prstGeom>
          <a:noFill/>
          <a:ln>
            <a:noFill/>
          </a:ln>
        </p:spPr>
      </p:pic>
      <p:sp>
        <p:nvSpPr>
          <p:cNvPr id="500" name="Google Shape;500;p89"/>
          <p:cNvSpPr/>
          <p:nvPr/>
        </p:nvSpPr>
        <p:spPr>
          <a:xfrm>
            <a:off x="7355100" y="2392650"/>
            <a:ext cx="17889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 </a:t>
            </a:r>
            <a:r>
              <a:rPr i="1" lang="en" sz="1800"/>
              <a:t>want</a:t>
            </a:r>
            <a:r>
              <a:rPr lang="en" sz="1800"/>
              <a:t> to go</a:t>
            </a:r>
            <a:endParaRPr sz="1800"/>
          </a:p>
        </p:txBody>
      </p:sp>
      <p:sp>
        <p:nvSpPr>
          <p:cNvPr id="501" name="Google Shape;501;p89"/>
          <p:cNvSpPr/>
          <p:nvPr/>
        </p:nvSpPr>
        <p:spPr>
          <a:xfrm>
            <a:off x="6700150" y="2750850"/>
            <a:ext cx="2443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But you can go first…</a:t>
            </a:r>
            <a:endParaRPr sz="1800"/>
          </a:p>
        </p:txBody>
      </p:sp>
      <p:sp>
        <p:nvSpPr>
          <p:cNvPr id="502" name="Google Shape;502;p89"/>
          <p:cNvSpPr/>
          <p:nvPr/>
        </p:nvSpPr>
        <p:spPr>
          <a:xfrm>
            <a:off x="7261400" y="3109050"/>
            <a:ext cx="1882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 for my turn</a:t>
            </a:r>
            <a:endParaRPr sz="1800"/>
          </a:p>
        </p:txBody>
      </p:sp>
      <p:sp>
        <p:nvSpPr>
          <p:cNvPr id="503" name="Google Shape;503;p89"/>
          <p:cNvSpPr/>
          <p:nvPr/>
        </p:nvSpPr>
        <p:spPr>
          <a:xfrm>
            <a:off x="2694675" y="3713175"/>
            <a:ext cx="444300" cy="358200"/>
          </a:xfrm>
          <a:prstGeom prst="rightArrow">
            <a:avLst>
              <a:gd fmla="val 50000" name="adj1"/>
              <a:gd fmla="val 50000" name="adj2"/>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 name="Google Shape;504;p89"/>
          <p:cNvSpPr/>
          <p:nvPr/>
        </p:nvSpPr>
        <p:spPr>
          <a:xfrm>
            <a:off x="7184125" y="3825450"/>
            <a:ext cx="19599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You can go now</a:t>
            </a:r>
            <a:endParaRPr sz="1800"/>
          </a:p>
        </p:txBody>
      </p:sp>
      <p:sp>
        <p:nvSpPr>
          <p:cNvPr id="505" name="Google Shape;505;p89"/>
          <p:cNvSpPr/>
          <p:nvPr/>
        </p:nvSpPr>
        <p:spPr>
          <a:xfrm>
            <a:off x="7261400" y="3467250"/>
            <a:ext cx="1882800" cy="358200"/>
          </a:xfrm>
          <a:prstGeom prst="roundRect">
            <a:avLst>
              <a:gd fmla="val 16667"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Danger Zone</a:t>
            </a:r>
            <a:endParaRPr sz="1800"/>
          </a:p>
        </p:txBody>
      </p:sp>
      <p:sp>
        <p:nvSpPr>
          <p:cNvPr id="506" name="Google Shape;506;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Peterson’s Solution</a:t>
            </a:r>
            <a:endParaRPr b="1" sz="1600">
              <a:solidFill>
                <a:srgbClr val="FFFFFF"/>
              </a:solidFill>
              <a:highlight>
                <a:schemeClr val="dk2"/>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grpSp>
        <p:nvGrpSpPr>
          <p:cNvPr id="511" name="Google Shape;511;p90"/>
          <p:cNvGrpSpPr/>
          <p:nvPr/>
        </p:nvGrpSpPr>
        <p:grpSpPr>
          <a:xfrm>
            <a:off x="345825" y="2286800"/>
            <a:ext cx="4044900" cy="2753575"/>
            <a:chOff x="345825" y="2286800"/>
            <a:chExt cx="4044900" cy="2753575"/>
          </a:xfrm>
        </p:grpSpPr>
        <p:pic>
          <p:nvPicPr>
            <p:cNvPr id="512" name="Google Shape;512;p90"/>
            <p:cNvPicPr preferRelativeResize="0"/>
            <p:nvPr/>
          </p:nvPicPr>
          <p:blipFill>
            <a:blip r:embed="rId3">
              <a:alphaModFix/>
            </a:blip>
            <a:stretch>
              <a:fillRect/>
            </a:stretch>
          </p:blipFill>
          <p:spPr>
            <a:xfrm>
              <a:off x="345825" y="2286800"/>
              <a:ext cx="4044900" cy="2753575"/>
            </a:xfrm>
            <a:prstGeom prst="rect">
              <a:avLst/>
            </a:prstGeom>
            <a:noFill/>
            <a:ln>
              <a:noFill/>
            </a:ln>
          </p:spPr>
        </p:pic>
        <p:sp>
          <p:nvSpPr>
            <p:cNvPr id="513" name="Google Shape;513;p90"/>
            <p:cNvSpPr/>
            <p:nvPr/>
          </p:nvSpPr>
          <p:spPr>
            <a:xfrm>
              <a:off x="1824125" y="3508800"/>
              <a:ext cx="2235600" cy="272100"/>
            </a:xfrm>
            <a:prstGeom prst="roundRect">
              <a:avLst>
                <a:gd fmla="val 16667" name="adj"/>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14" name="Google Shape;514;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15" name="Google Shape;515;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Synchronization Hardware</a:t>
            </a:r>
            <a:endParaRPr b="1" sz="1600">
              <a:solidFill>
                <a:srgbClr val="FFFFFF"/>
              </a:solidFill>
              <a:highlight>
                <a:schemeClr val="dk2"/>
              </a:highlight>
            </a:endParaRPr>
          </a:p>
        </p:txBody>
      </p:sp>
      <p:sp>
        <p:nvSpPr>
          <p:cNvPr id="516" name="Google Shape;516;p90"/>
          <p:cNvSpPr/>
          <p:nvPr/>
        </p:nvSpPr>
        <p:spPr>
          <a:xfrm>
            <a:off x="345825" y="1219200"/>
            <a:ext cx="2505900" cy="8526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Synchronization Hardware</a:t>
            </a:r>
            <a:endParaRPr sz="1800"/>
          </a:p>
        </p:txBody>
      </p:sp>
      <p:sp>
        <p:nvSpPr>
          <p:cNvPr id="517" name="Google Shape;517;p90"/>
          <p:cNvSpPr/>
          <p:nvPr/>
        </p:nvSpPr>
        <p:spPr>
          <a:xfrm>
            <a:off x="3735400" y="519475"/>
            <a:ext cx="4563600" cy="8526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Hardware that has special </a:t>
            </a:r>
            <a:r>
              <a:rPr b="1" i="1" lang="en" sz="1800"/>
              <a:t>atomic</a:t>
            </a:r>
            <a:r>
              <a:rPr b="1" lang="en" sz="1800"/>
              <a:t> </a:t>
            </a:r>
            <a:r>
              <a:rPr lang="en" sz="1800"/>
              <a:t>actions</a:t>
            </a:r>
            <a:endParaRPr sz="1800"/>
          </a:p>
        </p:txBody>
      </p:sp>
      <p:sp>
        <p:nvSpPr>
          <p:cNvPr id="518" name="Google Shape;518;p90"/>
          <p:cNvSpPr/>
          <p:nvPr/>
        </p:nvSpPr>
        <p:spPr>
          <a:xfrm>
            <a:off x="3117075" y="2571750"/>
            <a:ext cx="1526100" cy="358200"/>
          </a:xfrm>
          <a:prstGeom prst="roundRect">
            <a:avLst>
              <a:gd fmla="val 16667" name="adj"/>
            </a:avLst>
          </a:prstGeom>
          <a:solidFill>
            <a:schemeClr val="lt2"/>
          </a:solidFill>
          <a:ln cap="flat" cmpd="sng" w="1905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T → T :</a:t>
            </a:r>
            <a:r>
              <a:rPr lang="en" sz="1800"/>
              <a:t> </a:t>
            </a:r>
            <a:r>
              <a:rPr lang="en" sz="3000"/>
              <a:t>⟳</a:t>
            </a:r>
            <a:endParaRPr sz="3000"/>
          </a:p>
        </p:txBody>
      </p:sp>
      <p:sp>
        <p:nvSpPr>
          <p:cNvPr id="519" name="Google Shape;519;p90"/>
          <p:cNvSpPr/>
          <p:nvPr/>
        </p:nvSpPr>
        <p:spPr>
          <a:xfrm>
            <a:off x="3117075" y="3038125"/>
            <a:ext cx="1526100" cy="358200"/>
          </a:xfrm>
          <a:prstGeom prst="roundRect">
            <a:avLst>
              <a:gd fmla="val 16667" name="adj"/>
            </a:avLst>
          </a:prstGeom>
          <a:solidFill>
            <a:schemeClr val="lt2"/>
          </a:solidFill>
          <a:ln cap="flat" cmpd="sng" w="1905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F</a:t>
            </a:r>
            <a:r>
              <a:rPr lang="en" sz="2000"/>
              <a:t> → T :</a:t>
            </a:r>
            <a:r>
              <a:rPr lang="en"/>
              <a:t> </a:t>
            </a:r>
            <a:r>
              <a:rPr lang="en" sz="3000"/>
              <a:t>⤸</a:t>
            </a:r>
            <a:endParaRPr sz="3000"/>
          </a:p>
        </p:txBody>
      </p:sp>
      <p:pic>
        <p:nvPicPr>
          <p:cNvPr id="520" name="Google Shape;520;p90"/>
          <p:cNvPicPr preferRelativeResize="0"/>
          <p:nvPr/>
        </p:nvPicPr>
        <p:blipFill>
          <a:blip r:embed="rId4">
            <a:alphaModFix/>
          </a:blip>
          <a:stretch>
            <a:fillRect/>
          </a:stretch>
        </p:blipFill>
        <p:spPr>
          <a:xfrm>
            <a:off x="4883775" y="1524475"/>
            <a:ext cx="4107826" cy="2425881"/>
          </a:xfrm>
          <a:prstGeom prst="rect">
            <a:avLst/>
          </a:prstGeom>
          <a:noFill/>
          <a:ln>
            <a:noFill/>
          </a:ln>
        </p:spPr>
      </p:pic>
      <p:sp>
        <p:nvSpPr>
          <p:cNvPr id="521" name="Google Shape;521;p90"/>
          <p:cNvSpPr/>
          <p:nvPr/>
        </p:nvSpPr>
        <p:spPr>
          <a:xfrm>
            <a:off x="8443025" y="2486625"/>
            <a:ext cx="287700" cy="3246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2" name="Google Shape;522;p90"/>
          <p:cNvSpPr/>
          <p:nvPr/>
        </p:nvSpPr>
        <p:spPr>
          <a:xfrm>
            <a:off x="8758600" y="2486625"/>
            <a:ext cx="287700" cy="3246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3" name="Google Shape;523;p90"/>
          <p:cNvSpPr/>
          <p:nvPr/>
        </p:nvSpPr>
        <p:spPr>
          <a:xfrm>
            <a:off x="7787500" y="2019025"/>
            <a:ext cx="1258800" cy="324600"/>
          </a:xfrm>
          <a:prstGeom prst="roundRect">
            <a:avLst>
              <a:gd fmla="val 16667" name="adj"/>
            </a:avLst>
          </a:prstGeom>
          <a:no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New Value</a:t>
            </a:r>
            <a:endParaRPr/>
          </a:p>
        </p:txBody>
      </p:sp>
      <p:sp>
        <p:nvSpPr>
          <p:cNvPr id="524" name="Google Shape;524;p90"/>
          <p:cNvSpPr/>
          <p:nvPr/>
        </p:nvSpPr>
        <p:spPr>
          <a:xfrm>
            <a:off x="7787500" y="1643900"/>
            <a:ext cx="1258800" cy="3246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Expected</a:t>
            </a:r>
            <a:endParaRPr/>
          </a:p>
        </p:txBody>
      </p:sp>
      <p:sp>
        <p:nvSpPr>
          <p:cNvPr id="525" name="Google Shape;525;p90"/>
          <p:cNvSpPr/>
          <p:nvPr/>
        </p:nvSpPr>
        <p:spPr>
          <a:xfrm>
            <a:off x="5061975" y="4102750"/>
            <a:ext cx="3929700" cy="7236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If lock is currently zero, set lock to 1</a:t>
            </a:r>
            <a:endParaRPr sz="1800"/>
          </a:p>
        </p:txBody>
      </p:sp>
      <p:sp>
        <p:nvSpPr>
          <p:cNvPr id="526" name="Google Shape;526;p90"/>
          <p:cNvSpPr/>
          <p:nvPr/>
        </p:nvSpPr>
        <p:spPr>
          <a:xfrm>
            <a:off x="6131250" y="2394150"/>
            <a:ext cx="2950200" cy="525300"/>
          </a:xfrm>
          <a:prstGeom prst="roundRect">
            <a:avLst>
              <a:gd fmla="val 16667" name="adj"/>
            </a:avLst>
          </a:prstGeom>
          <a:noFill/>
          <a:ln cap="flat" cmpd="sng" w="1905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32" name="Google Shape;532;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Mutex</a:t>
            </a:r>
            <a:endParaRPr b="1" sz="1600">
              <a:solidFill>
                <a:srgbClr val="FFFFFF"/>
              </a:solidFill>
              <a:highlight>
                <a:schemeClr val="dk2"/>
              </a:highlight>
            </a:endParaRPr>
          </a:p>
        </p:txBody>
      </p:sp>
      <p:sp>
        <p:nvSpPr>
          <p:cNvPr id="533" name="Google Shape;533;p91"/>
          <p:cNvSpPr/>
          <p:nvPr/>
        </p:nvSpPr>
        <p:spPr>
          <a:xfrm>
            <a:off x="2096100" y="587900"/>
            <a:ext cx="4951800" cy="627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 Mutex is sort of like a lock on a door </a:t>
            </a:r>
            <a:endParaRPr sz="1800"/>
          </a:p>
        </p:txBody>
      </p:sp>
      <p:sp>
        <p:nvSpPr>
          <p:cNvPr id="534" name="Google Shape;534;p91"/>
          <p:cNvSpPr/>
          <p:nvPr/>
        </p:nvSpPr>
        <p:spPr>
          <a:xfrm>
            <a:off x="5760875" y="1846800"/>
            <a:ext cx="2952900" cy="627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Lock the door behind you</a:t>
            </a:r>
            <a:endParaRPr sz="1800"/>
          </a:p>
        </p:txBody>
      </p:sp>
      <p:sp>
        <p:nvSpPr>
          <p:cNvPr id="535" name="Google Shape;535;p91"/>
          <p:cNvSpPr/>
          <p:nvPr/>
        </p:nvSpPr>
        <p:spPr>
          <a:xfrm>
            <a:off x="5760875" y="4140388"/>
            <a:ext cx="2952900" cy="627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Unlock door as you leave</a:t>
            </a:r>
            <a:endParaRPr sz="1800"/>
          </a:p>
        </p:txBody>
      </p:sp>
      <p:sp>
        <p:nvSpPr>
          <p:cNvPr id="536" name="Google Shape;536;p91"/>
          <p:cNvSpPr/>
          <p:nvPr/>
        </p:nvSpPr>
        <p:spPr>
          <a:xfrm>
            <a:off x="5673425" y="3105688"/>
            <a:ext cx="3127800" cy="627600"/>
          </a:xfrm>
          <a:prstGeom prst="roundRect">
            <a:avLst>
              <a:gd fmla="val 16667" name="adj"/>
            </a:avLst>
          </a:prstGeom>
          <a:solidFill>
            <a:srgbClr val="EAD1DC"/>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Already Locked? → In use! </a:t>
            </a:r>
            <a:endParaRPr sz="1800"/>
          </a:p>
        </p:txBody>
      </p:sp>
      <p:sp>
        <p:nvSpPr>
          <p:cNvPr id="537" name="Google Shape;537;p91"/>
          <p:cNvSpPr txBox="1"/>
          <p:nvPr/>
        </p:nvSpPr>
        <p:spPr>
          <a:xfrm>
            <a:off x="6728525" y="52750"/>
            <a:ext cx="2443500" cy="35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u="sng">
                <a:solidFill>
                  <a:schemeClr val="hlink"/>
                </a:solidFill>
                <a:hlinkClick r:id="rId3"/>
              </a:rPr>
              <a:t>code_samples/M07_MutexBasics</a:t>
            </a:r>
            <a:endParaRPr sz="1125">
              <a:solidFill>
                <a:schemeClr val="dk1"/>
              </a:solidFill>
            </a:endParaRPr>
          </a:p>
        </p:txBody>
      </p:sp>
      <p:pic>
        <p:nvPicPr>
          <p:cNvPr id="538" name="Google Shape;538;p91"/>
          <p:cNvPicPr preferRelativeResize="0"/>
          <p:nvPr/>
        </p:nvPicPr>
        <p:blipFill>
          <a:blip r:embed="rId4">
            <a:alphaModFix/>
          </a:blip>
          <a:stretch>
            <a:fillRect/>
          </a:stretch>
        </p:blipFill>
        <p:spPr>
          <a:xfrm>
            <a:off x="0" y="3025350"/>
            <a:ext cx="5318126" cy="2141550"/>
          </a:xfrm>
          <a:prstGeom prst="rect">
            <a:avLst/>
          </a:prstGeom>
          <a:noFill/>
          <a:ln>
            <a:noFill/>
          </a:ln>
        </p:spPr>
      </p:pic>
      <p:sp>
        <p:nvSpPr>
          <p:cNvPr id="539" name="Google Shape;539;p91"/>
          <p:cNvSpPr/>
          <p:nvPr/>
        </p:nvSpPr>
        <p:spPr>
          <a:xfrm>
            <a:off x="2604150" y="4140400"/>
            <a:ext cx="503700" cy="358200"/>
          </a:xfrm>
          <a:prstGeom prst="left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p91"/>
          <p:cNvSpPr/>
          <p:nvPr/>
        </p:nvSpPr>
        <p:spPr>
          <a:xfrm>
            <a:off x="2604150" y="4768000"/>
            <a:ext cx="503700" cy="358200"/>
          </a:xfrm>
          <a:prstGeom prst="left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41" name="Google Shape;541;p91"/>
          <p:cNvPicPr preferRelativeResize="0"/>
          <p:nvPr/>
        </p:nvPicPr>
        <p:blipFill rotWithShape="1">
          <a:blip r:embed="rId5">
            <a:alphaModFix/>
          </a:blip>
          <a:srcRect b="20655" l="15009" r="17681" t="6384"/>
          <a:stretch/>
        </p:blipFill>
        <p:spPr>
          <a:xfrm>
            <a:off x="1153366" y="1259300"/>
            <a:ext cx="2118459" cy="17222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47" name="Google Shape;547;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Semaphores</a:t>
            </a:r>
            <a:endParaRPr b="1" sz="1600">
              <a:solidFill>
                <a:srgbClr val="FFFFFF"/>
              </a:solidFill>
              <a:highlight>
                <a:schemeClr val="dk2"/>
              </a:highlight>
            </a:endParaRPr>
          </a:p>
        </p:txBody>
      </p:sp>
      <p:sp>
        <p:nvSpPr>
          <p:cNvPr id="548" name="Google Shape;548;p92"/>
          <p:cNvSpPr/>
          <p:nvPr/>
        </p:nvSpPr>
        <p:spPr>
          <a:xfrm>
            <a:off x="2050400" y="815425"/>
            <a:ext cx="6387600" cy="7104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What is the difference between a mutex and a </a:t>
            </a:r>
            <a:r>
              <a:rPr i="1" lang="en" sz="1800"/>
              <a:t>semaphore</a:t>
            </a:r>
            <a:r>
              <a:rPr lang="en" sz="1800"/>
              <a:t>?</a:t>
            </a:r>
            <a:endParaRPr sz="1800"/>
          </a:p>
        </p:txBody>
      </p:sp>
      <p:sp>
        <p:nvSpPr>
          <p:cNvPr id="549" name="Google Shape;549;p92"/>
          <p:cNvSpPr/>
          <p:nvPr/>
        </p:nvSpPr>
        <p:spPr>
          <a:xfrm>
            <a:off x="349800" y="3638600"/>
            <a:ext cx="2817900" cy="11049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Semaphores support </a:t>
            </a:r>
            <a:r>
              <a:rPr b="1" i="1" lang="en" sz="1800"/>
              <a:t>more than one</a:t>
            </a:r>
            <a:r>
              <a:rPr lang="en" sz="1800"/>
              <a:t> resource</a:t>
            </a:r>
            <a:endParaRPr sz="1800"/>
          </a:p>
        </p:txBody>
      </p:sp>
      <p:pic>
        <p:nvPicPr>
          <p:cNvPr id="550" name="Google Shape;550;p92"/>
          <p:cNvPicPr preferRelativeResize="0"/>
          <p:nvPr/>
        </p:nvPicPr>
        <p:blipFill>
          <a:blip r:embed="rId3">
            <a:alphaModFix/>
          </a:blip>
          <a:stretch>
            <a:fillRect/>
          </a:stretch>
        </p:blipFill>
        <p:spPr>
          <a:xfrm>
            <a:off x="927200" y="1750684"/>
            <a:ext cx="1663099" cy="1663076"/>
          </a:xfrm>
          <a:prstGeom prst="rect">
            <a:avLst/>
          </a:prstGeom>
          <a:noFill/>
          <a:ln>
            <a:noFill/>
          </a:ln>
        </p:spPr>
      </p:pic>
      <p:sp>
        <p:nvSpPr>
          <p:cNvPr id="551" name="Google Shape;551;p92"/>
          <p:cNvSpPr/>
          <p:nvPr/>
        </p:nvSpPr>
        <p:spPr>
          <a:xfrm>
            <a:off x="2666500" y="2155324"/>
            <a:ext cx="1272600" cy="8151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Many stalls…</a:t>
            </a:r>
            <a:endParaRPr sz="1800"/>
          </a:p>
        </p:txBody>
      </p:sp>
      <p:grpSp>
        <p:nvGrpSpPr>
          <p:cNvPr id="552" name="Google Shape;552;p92"/>
          <p:cNvGrpSpPr/>
          <p:nvPr/>
        </p:nvGrpSpPr>
        <p:grpSpPr>
          <a:xfrm>
            <a:off x="4091500" y="1629750"/>
            <a:ext cx="3846825" cy="3086950"/>
            <a:chOff x="4091500" y="1629750"/>
            <a:chExt cx="3846825" cy="3086950"/>
          </a:xfrm>
        </p:grpSpPr>
        <p:pic>
          <p:nvPicPr>
            <p:cNvPr id="553" name="Google Shape;553;p92"/>
            <p:cNvPicPr preferRelativeResize="0"/>
            <p:nvPr/>
          </p:nvPicPr>
          <p:blipFill>
            <a:blip r:embed="rId4">
              <a:alphaModFix/>
            </a:blip>
            <a:stretch>
              <a:fillRect/>
            </a:stretch>
          </p:blipFill>
          <p:spPr>
            <a:xfrm>
              <a:off x="4091500" y="1678225"/>
              <a:ext cx="3638550" cy="3038475"/>
            </a:xfrm>
            <a:prstGeom prst="rect">
              <a:avLst/>
            </a:prstGeom>
            <a:noFill/>
            <a:ln>
              <a:noFill/>
            </a:ln>
          </p:spPr>
        </p:pic>
        <p:sp>
          <p:nvSpPr>
            <p:cNvPr id="554" name="Google Shape;554;p92"/>
            <p:cNvSpPr/>
            <p:nvPr/>
          </p:nvSpPr>
          <p:spPr>
            <a:xfrm>
              <a:off x="6837625" y="1629750"/>
              <a:ext cx="1100700" cy="942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55" name="Google Shape;555;p92"/>
          <p:cNvSpPr/>
          <p:nvPr/>
        </p:nvSpPr>
        <p:spPr>
          <a:xfrm>
            <a:off x="6561675" y="2899825"/>
            <a:ext cx="550200" cy="439800"/>
          </a:xfrm>
          <a:prstGeom prst="lef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6" name="Google Shape;556;p92"/>
          <p:cNvSpPr/>
          <p:nvPr/>
        </p:nvSpPr>
        <p:spPr>
          <a:xfrm>
            <a:off x="7440075" y="2846925"/>
            <a:ext cx="1576800" cy="4926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Wait in line for open stall</a:t>
            </a:r>
            <a:endParaRPr/>
          </a:p>
        </p:txBody>
      </p:sp>
      <p:sp>
        <p:nvSpPr>
          <p:cNvPr id="557" name="Google Shape;557;p92"/>
          <p:cNvSpPr/>
          <p:nvPr/>
        </p:nvSpPr>
        <p:spPr>
          <a:xfrm>
            <a:off x="6561675" y="3570800"/>
            <a:ext cx="550200" cy="439800"/>
          </a:xfrm>
          <a:prstGeom prst="left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8" name="Google Shape;558;p92"/>
          <p:cNvSpPr/>
          <p:nvPr/>
        </p:nvSpPr>
        <p:spPr>
          <a:xfrm>
            <a:off x="7440075" y="3517900"/>
            <a:ext cx="1576800" cy="492600"/>
          </a:xfrm>
          <a:prstGeom prst="roundRect">
            <a:avLst>
              <a:gd fmla="val 16667" name="adj"/>
            </a:avLst>
          </a:prstGeom>
          <a:solidFill>
            <a:srgbClr val="D9D2E9"/>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Unlock when leaving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64" name="Google Shape;564;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Monitors</a:t>
            </a:r>
            <a:endParaRPr b="1" sz="1600">
              <a:solidFill>
                <a:srgbClr val="FFFFFF"/>
              </a:solidFill>
              <a:highlight>
                <a:schemeClr val="dk2"/>
              </a:highlight>
            </a:endParaRPr>
          </a:p>
        </p:txBody>
      </p:sp>
      <p:sp>
        <p:nvSpPr>
          <p:cNvPr id="565" name="Google Shape;565;p93"/>
          <p:cNvSpPr/>
          <p:nvPr/>
        </p:nvSpPr>
        <p:spPr>
          <a:xfrm>
            <a:off x="1911500" y="308725"/>
            <a:ext cx="6576300" cy="643800"/>
          </a:xfrm>
          <a:prstGeom prst="roundRect">
            <a:avLst>
              <a:gd fmla="val 16667" name="adj"/>
            </a:avLst>
          </a:prstGeom>
          <a:solidFill>
            <a:srgbClr val="EA9999"/>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Monitor expands the concept to cover a </a:t>
            </a:r>
            <a:r>
              <a:rPr b="1" i="1" lang="en" sz="1800"/>
              <a:t>class as a whole</a:t>
            </a:r>
            <a:r>
              <a:rPr lang="en" sz="1800"/>
              <a:t>.</a:t>
            </a:r>
            <a:endParaRPr sz="1800"/>
          </a:p>
        </p:txBody>
      </p:sp>
      <p:sp>
        <p:nvSpPr>
          <p:cNvPr id="566" name="Google Shape;566;p93"/>
          <p:cNvSpPr/>
          <p:nvPr/>
        </p:nvSpPr>
        <p:spPr>
          <a:xfrm>
            <a:off x="709225" y="1318350"/>
            <a:ext cx="2254200" cy="1839600"/>
          </a:xfrm>
          <a:prstGeom prst="roundRect">
            <a:avLst>
              <a:gd fmla="val 16667" name="adj"/>
            </a:avLst>
          </a:prstGeom>
          <a:solidFill>
            <a:srgbClr val="EA9999"/>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Only one process can execute within the class at one time</a:t>
            </a:r>
            <a:endParaRPr sz="1800"/>
          </a:p>
        </p:txBody>
      </p:sp>
      <p:pic>
        <p:nvPicPr>
          <p:cNvPr id="567" name="Google Shape;567;p93"/>
          <p:cNvPicPr preferRelativeResize="0"/>
          <p:nvPr/>
        </p:nvPicPr>
        <p:blipFill>
          <a:blip r:embed="rId3">
            <a:alphaModFix/>
          </a:blip>
          <a:stretch>
            <a:fillRect/>
          </a:stretch>
        </p:blipFill>
        <p:spPr>
          <a:xfrm>
            <a:off x="3443900" y="1219200"/>
            <a:ext cx="4185676" cy="3762576"/>
          </a:xfrm>
          <a:prstGeom prst="rect">
            <a:avLst/>
          </a:prstGeom>
          <a:noFill/>
          <a:ln>
            <a:noFill/>
          </a:ln>
        </p:spPr>
      </p:pic>
      <p:sp>
        <p:nvSpPr>
          <p:cNvPr id="568" name="Google Shape;568;p93"/>
          <p:cNvSpPr/>
          <p:nvPr/>
        </p:nvSpPr>
        <p:spPr>
          <a:xfrm flipH="1" rot="-1214">
            <a:off x="7306830" y="2800625"/>
            <a:ext cx="1698600" cy="599700"/>
          </a:xfrm>
          <a:prstGeom prst="right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Deposit $100</a:t>
            </a:r>
            <a:endParaRPr b="1"/>
          </a:p>
        </p:txBody>
      </p:sp>
      <p:sp>
        <p:nvSpPr>
          <p:cNvPr id="569" name="Google Shape;569;p93"/>
          <p:cNvSpPr/>
          <p:nvPr/>
        </p:nvSpPr>
        <p:spPr>
          <a:xfrm flipH="1" rot="-1214">
            <a:off x="7306830" y="3767838"/>
            <a:ext cx="1698600" cy="599700"/>
          </a:xfrm>
          <a:prstGeom prst="right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Withdraw $50</a:t>
            </a:r>
            <a:endParaRPr b="1"/>
          </a:p>
        </p:txBody>
      </p:sp>
      <p:pic>
        <p:nvPicPr>
          <p:cNvPr id="570" name="Google Shape;570;p93"/>
          <p:cNvPicPr preferRelativeResize="0"/>
          <p:nvPr/>
        </p:nvPicPr>
        <p:blipFill>
          <a:blip r:embed="rId4">
            <a:alphaModFix/>
          </a:blip>
          <a:stretch>
            <a:fillRect/>
          </a:stretch>
        </p:blipFill>
        <p:spPr>
          <a:xfrm>
            <a:off x="385038" y="3207375"/>
            <a:ext cx="2902575" cy="1936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76" name="Google Shape;576;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577" name="Google Shape;577;p94"/>
          <p:cNvSpPr txBox="1"/>
          <p:nvPr/>
        </p:nvSpPr>
        <p:spPr>
          <a:xfrm>
            <a:off x="2069675" y="457225"/>
            <a:ext cx="6735300" cy="6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4. [Acuña] Explain how it would be possible to have a situation where programs are making progress but do not have bounded waiting time.</a:t>
            </a:r>
            <a:endParaRPr sz="1425">
              <a:solidFill>
                <a:schemeClr val="dk1"/>
              </a:solidFill>
            </a:endParaRPr>
          </a:p>
        </p:txBody>
      </p:sp>
      <p:sp>
        <p:nvSpPr>
          <p:cNvPr id="578" name="Google Shape;578;p94"/>
          <p:cNvSpPr/>
          <p:nvPr/>
        </p:nvSpPr>
        <p:spPr>
          <a:xfrm>
            <a:off x="701575" y="1438650"/>
            <a:ext cx="2970000" cy="3636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9" name="Google Shape;579;p94"/>
          <p:cNvSpPr txBox="1"/>
          <p:nvPr/>
        </p:nvSpPr>
        <p:spPr>
          <a:xfrm>
            <a:off x="1689625" y="1008750"/>
            <a:ext cx="993900" cy="4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25">
                <a:solidFill>
                  <a:schemeClr val="dk1"/>
                </a:solidFill>
              </a:rPr>
              <a:t>Program</a:t>
            </a:r>
            <a:endParaRPr sz="1625">
              <a:solidFill>
                <a:schemeClr val="dk1"/>
              </a:solidFill>
            </a:endParaRPr>
          </a:p>
        </p:txBody>
      </p:sp>
      <p:sp>
        <p:nvSpPr>
          <p:cNvPr id="580" name="Google Shape;580;p94"/>
          <p:cNvSpPr/>
          <p:nvPr/>
        </p:nvSpPr>
        <p:spPr>
          <a:xfrm>
            <a:off x="701575" y="3484550"/>
            <a:ext cx="2981700" cy="825000"/>
          </a:xfrm>
          <a:prstGeom prst="rect">
            <a:avLst/>
          </a:prstGeom>
          <a:solidFill>
            <a:srgbClr val="EA9999"/>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Critical Section</a:t>
            </a:r>
            <a:endParaRPr/>
          </a:p>
        </p:txBody>
      </p:sp>
      <p:sp>
        <p:nvSpPr>
          <p:cNvPr id="581" name="Google Shape;581;p94"/>
          <p:cNvSpPr/>
          <p:nvPr/>
        </p:nvSpPr>
        <p:spPr>
          <a:xfrm>
            <a:off x="1291975" y="2192100"/>
            <a:ext cx="1789200" cy="531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Remainder</a:t>
            </a:r>
            <a:endParaRPr/>
          </a:p>
        </p:txBody>
      </p:sp>
      <p:sp>
        <p:nvSpPr>
          <p:cNvPr id="582" name="Google Shape;582;p94"/>
          <p:cNvSpPr/>
          <p:nvPr/>
        </p:nvSpPr>
        <p:spPr>
          <a:xfrm>
            <a:off x="1291975" y="4443775"/>
            <a:ext cx="1789200" cy="5310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Remainder</a:t>
            </a:r>
            <a:endParaRPr/>
          </a:p>
        </p:txBody>
      </p:sp>
      <p:sp>
        <p:nvSpPr>
          <p:cNvPr id="583" name="Google Shape;583;p94"/>
          <p:cNvSpPr/>
          <p:nvPr/>
        </p:nvSpPr>
        <p:spPr>
          <a:xfrm>
            <a:off x="3088025" y="776550"/>
            <a:ext cx="745500" cy="232200"/>
          </a:xfrm>
          <a:prstGeom prst="roundRect">
            <a:avLst>
              <a:gd fmla="val 16667" name="adj"/>
            </a:avLst>
          </a:prstGeom>
          <a:noFill/>
          <a:ln cap="flat" cmpd="sng" w="28575">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4" name="Google Shape;584;p94"/>
          <p:cNvSpPr/>
          <p:nvPr/>
        </p:nvSpPr>
        <p:spPr>
          <a:xfrm>
            <a:off x="5141700" y="760925"/>
            <a:ext cx="1789200" cy="232200"/>
          </a:xfrm>
          <a:prstGeom prst="roundRect">
            <a:avLst>
              <a:gd fmla="val 16667" name="adj"/>
            </a:avLst>
          </a:prstGeom>
          <a:noFill/>
          <a:ln cap="flat" cmpd="sng" w="28575">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5" name="Google Shape;585;p94"/>
          <p:cNvSpPr txBox="1"/>
          <p:nvPr/>
        </p:nvSpPr>
        <p:spPr>
          <a:xfrm>
            <a:off x="7588825" y="840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7 Sample</a:t>
            </a:r>
            <a:endParaRPr sz="1225">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7"/>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7"/>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1" name="Google Shape;371;p77"/>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rPr>
              <a:t>Critical Section &amp; Solutions</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Hardware Solutions</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Peterson’s Solution</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Mutexes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Semaphores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	Monitors</a:t>
            </a:r>
            <a:endParaRPr>
              <a:solidFill>
                <a:srgbClr val="FFFFFF"/>
              </a:solidFill>
            </a:endParaRPr>
          </a:p>
        </p:txBody>
      </p:sp>
      <p:sp>
        <p:nvSpPr>
          <p:cNvPr id="372" name="Google Shape;372;p77"/>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591" name="Google Shape;591;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592" name="Google Shape;592;p95"/>
          <p:cNvSpPr txBox="1"/>
          <p:nvPr/>
        </p:nvSpPr>
        <p:spPr>
          <a:xfrm>
            <a:off x="2069675" y="457225"/>
            <a:ext cx="6735300" cy="84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5. [Acuña] Consider the code for Peterson's Solution. Notice that part of the algorithm has been commented out. Explain how this changes it's functionality. Will it still solve the critical section problem? Explain.</a:t>
            </a:r>
            <a:endParaRPr sz="1425">
              <a:solidFill>
                <a:schemeClr val="dk1"/>
              </a:solidFill>
            </a:endParaRPr>
          </a:p>
        </p:txBody>
      </p:sp>
      <p:sp>
        <p:nvSpPr>
          <p:cNvPr id="593" name="Google Shape;593;p95"/>
          <p:cNvSpPr txBox="1"/>
          <p:nvPr/>
        </p:nvSpPr>
        <p:spPr>
          <a:xfrm>
            <a:off x="7588825" y="840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7 Sample</a:t>
            </a:r>
            <a:endParaRPr sz="1225">
              <a:solidFill>
                <a:schemeClr val="dk1"/>
              </a:solidFill>
            </a:endParaRPr>
          </a:p>
        </p:txBody>
      </p:sp>
      <p:sp>
        <p:nvSpPr>
          <p:cNvPr id="594" name="Google Shape;594;p95"/>
          <p:cNvSpPr txBox="1"/>
          <p:nvPr/>
        </p:nvSpPr>
        <p:spPr>
          <a:xfrm>
            <a:off x="2148950" y="1475225"/>
            <a:ext cx="6185100" cy="301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//shared memory</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turn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bool flag[2] = { false, false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//for some process i</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do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flag[i] = true;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turn = j;</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(flag[j] /* &amp;&amp; turn == j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//critical section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flag[i] = false;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//remainder section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(true);</a:t>
            </a:r>
            <a:endParaRPr sz="1225">
              <a:solidFill>
                <a:schemeClr val="dk1"/>
              </a:solidFill>
              <a:latin typeface="Consolas"/>
              <a:ea typeface="Consolas"/>
              <a:cs typeface="Consolas"/>
              <a:sym typeface="Consolas"/>
            </a:endParaRPr>
          </a:p>
          <a:p>
            <a:pPr indent="0" lvl="0" marL="0" rtl="0" algn="l">
              <a:spcBef>
                <a:spcPts val="0"/>
              </a:spcBef>
              <a:spcAft>
                <a:spcPts val="0"/>
              </a:spcAft>
              <a:buNone/>
            </a:pPr>
            <a:r>
              <a:t/>
            </a:r>
            <a:endParaRPr sz="1225">
              <a:solidFill>
                <a:schemeClr val="dk1"/>
              </a:solidFill>
              <a:latin typeface="Consolas"/>
              <a:ea typeface="Consolas"/>
              <a:cs typeface="Consolas"/>
              <a:sym typeface="Consolas"/>
            </a:endParaRPr>
          </a:p>
        </p:txBody>
      </p:sp>
      <p:sp>
        <p:nvSpPr>
          <p:cNvPr id="595" name="Google Shape;595;p95"/>
          <p:cNvSpPr/>
          <p:nvPr/>
        </p:nvSpPr>
        <p:spPr>
          <a:xfrm>
            <a:off x="4495325" y="2671650"/>
            <a:ext cx="476400" cy="522600"/>
          </a:xfrm>
          <a:prstGeom prst="downArrow">
            <a:avLst>
              <a:gd fmla="val 50000" name="adj1"/>
              <a:gd fmla="val 50000" name="adj2"/>
            </a:avLst>
          </a:prstGeom>
          <a:solidFill>
            <a:srgbClr val="FFC627"/>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9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01" name="Google Shape;601;p96"/>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02" name="Google Shape;602;p9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603" name="Google Shape;603;p96"/>
          <p:cNvSpPr txBox="1"/>
          <p:nvPr/>
        </p:nvSpPr>
        <p:spPr>
          <a:xfrm>
            <a:off x="7588825" y="840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7 Sample</a:t>
            </a:r>
            <a:endParaRPr sz="1225">
              <a:solidFill>
                <a:schemeClr val="dk1"/>
              </a:solidFill>
            </a:endParaRPr>
          </a:p>
        </p:txBody>
      </p:sp>
      <p:sp>
        <p:nvSpPr>
          <p:cNvPr id="604" name="Google Shape;604;p96"/>
          <p:cNvSpPr txBox="1"/>
          <p:nvPr/>
        </p:nvSpPr>
        <p:spPr>
          <a:xfrm>
            <a:off x="2069675" y="457225"/>
            <a:ext cx="6735300" cy="84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9. [Lisonbee] Given the following partially implemented code, implement the calls to mutex lock and unlock in the appropriate spots in the runner function to ensure that two threads don't write to the same index in the memory array.</a:t>
            </a:r>
            <a:endParaRPr sz="1425">
              <a:solidFill>
                <a:schemeClr val="dk1"/>
              </a:solidFill>
            </a:endParaRPr>
          </a:p>
        </p:txBody>
      </p:sp>
      <p:sp>
        <p:nvSpPr>
          <p:cNvPr id="605" name="Google Shape;605;p96"/>
          <p:cNvSpPr txBox="1"/>
          <p:nvPr/>
        </p:nvSpPr>
        <p:spPr>
          <a:xfrm>
            <a:off x="3657000" y="2884800"/>
            <a:ext cx="5487000" cy="2258700"/>
          </a:xfrm>
          <a:prstGeom prst="rect">
            <a:avLst/>
          </a:prstGeom>
          <a:noFill/>
          <a:ln cap="flat" cmpd="sng" w="19050">
            <a:solidFill>
              <a:srgbClr val="A64D7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void* runner(void* arg)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memory[counter] = *((int*)arg);</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printf("Wrote %d at index %d\n", *((int*)arg), counter);</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counter++;</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pthread_exit(0);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p:txBody>
      </p:sp>
      <p:sp>
        <p:nvSpPr>
          <p:cNvPr id="606" name="Google Shape;606;p96"/>
          <p:cNvSpPr txBox="1"/>
          <p:nvPr/>
        </p:nvSpPr>
        <p:spPr>
          <a:xfrm>
            <a:off x="-17650" y="1076125"/>
            <a:ext cx="5389800" cy="282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main()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pthread_t threads[NUM_THREADS];</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pthread_mutex_init(&amp;lock, NULL);</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for (int i = 0; i &lt; NUM_THREADS; i++)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pthread_create(threads[i], NULL, runner, (i * 7));</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for (int i = 0; i &lt; NUM_THREADS; i++)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pthread_join(threads[i], NULL);</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pthread_mutex_destroy(&amp;lock);</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return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9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12" name="Google Shape;612;p9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Producer/Consumer</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grpSp>
        <p:nvGrpSpPr>
          <p:cNvPr id="613" name="Google Shape;613;p97"/>
          <p:cNvGrpSpPr/>
          <p:nvPr/>
        </p:nvGrpSpPr>
        <p:grpSpPr>
          <a:xfrm>
            <a:off x="2831950" y="0"/>
            <a:ext cx="3126950" cy="5162600"/>
            <a:chOff x="2831950" y="0"/>
            <a:chExt cx="3126950" cy="5162600"/>
          </a:xfrm>
        </p:grpSpPr>
        <p:pic>
          <p:nvPicPr>
            <p:cNvPr id="614" name="Google Shape;614;p97"/>
            <p:cNvPicPr preferRelativeResize="0"/>
            <p:nvPr/>
          </p:nvPicPr>
          <p:blipFill>
            <a:blip r:embed="rId3">
              <a:alphaModFix/>
            </a:blip>
            <a:stretch>
              <a:fillRect/>
            </a:stretch>
          </p:blipFill>
          <p:spPr>
            <a:xfrm>
              <a:off x="2831950" y="0"/>
              <a:ext cx="3003392" cy="5143501"/>
            </a:xfrm>
            <a:prstGeom prst="rect">
              <a:avLst/>
            </a:prstGeom>
            <a:noFill/>
            <a:ln>
              <a:noFill/>
            </a:ln>
          </p:spPr>
        </p:pic>
        <p:sp>
          <p:nvSpPr>
            <p:cNvPr id="615" name="Google Shape;615;p97"/>
            <p:cNvSpPr/>
            <p:nvPr/>
          </p:nvSpPr>
          <p:spPr>
            <a:xfrm>
              <a:off x="5052900" y="4901900"/>
              <a:ext cx="906000" cy="260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616" name="Google Shape;616;p97"/>
          <p:cNvSpPr txBox="1"/>
          <p:nvPr/>
        </p:nvSpPr>
        <p:spPr>
          <a:xfrm>
            <a:off x="6888200" y="87925"/>
            <a:ext cx="2160600" cy="3693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300"/>
              </a:spcAft>
              <a:buNone/>
            </a:pPr>
            <a:r>
              <a:rPr b="1" lang="en" sz="1200" u="sng">
                <a:solidFill>
                  <a:schemeClr val="hlink"/>
                </a:solidFill>
                <a:hlinkClick r:id="rId4"/>
              </a:rPr>
              <a:t>Producer/Consumer Visual</a:t>
            </a:r>
            <a:endParaRPr sz="1200">
              <a:solidFill>
                <a:schemeClr val="dk1"/>
              </a:solidFill>
            </a:endParaRPr>
          </a:p>
        </p:txBody>
      </p:sp>
      <p:sp>
        <p:nvSpPr>
          <p:cNvPr id="617" name="Google Shape;617;p97"/>
          <p:cNvSpPr/>
          <p:nvPr/>
        </p:nvSpPr>
        <p:spPr>
          <a:xfrm>
            <a:off x="3867150" y="1894425"/>
            <a:ext cx="1100700" cy="1917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8" name="Google Shape;618;p97"/>
          <p:cNvSpPr/>
          <p:nvPr/>
        </p:nvSpPr>
        <p:spPr>
          <a:xfrm>
            <a:off x="3561450" y="2655750"/>
            <a:ext cx="1164600" cy="1917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9" name="Google Shape;619;p97"/>
          <p:cNvSpPr/>
          <p:nvPr/>
        </p:nvSpPr>
        <p:spPr>
          <a:xfrm>
            <a:off x="3867150" y="3598275"/>
            <a:ext cx="1029600" cy="191700"/>
          </a:xfrm>
          <a:prstGeom prst="roundRect">
            <a:avLst>
              <a:gd fmla="val 16667" name="adj"/>
            </a:avLst>
          </a:prstGeom>
          <a:no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0" name="Google Shape;620;p97"/>
          <p:cNvSpPr/>
          <p:nvPr/>
        </p:nvSpPr>
        <p:spPr>
          <a:xfrm>
            <a:off x="3561450" y="4362175"/>
            <a:ext cx="1241700" cy="1917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1" name="Google Shape;621;p97"/>
          <p:cNvSpPr/>
          <p:nvPr/>
        </p:nvSpPr>
        <p:spPr>
          <a:xfrm rot="-1969931">
            <a:off x="5319150" y="2433385"/>
            <a:ext cx="383452" cy="1133970"/>
          </a:xfrm>
          <a:prstGeom prst="curvedLeftArrow">
            <a:avLst>
              <a:gd fmla="val 25000" name="adj1"/>
              <a:gd fmla="val 50000" name="adj2"/>
              <a:gd fmla="val 25000" name="adj3"/>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2" name="Google Shape;622;p97"/>
          <p:cNvSpPr/>
          <p:nvPr/>
        </p:nvSpPr>
        <p:spPr>
          <a:xfrm flipH="1" rot="10800000">
            <a:off x="2677575" y="1936775"/>
            <a:ext cx="507900" cy="2529300"/>
          </a:xfrm>
          <a:prstGeom prst="curvedRightArrow">
            <a:avLst>
              <a:gd fmla="val 25000" name="adj1"/>
              <a:gd fmla="val 50000" name="adj2"/>
              <a:gd fmla="val 25000" name="adj3"/>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28" name="Google Shape;628;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629" name="Google Shape;629;p98"/>
          <p:cNvSpPr txBox="1"/>
          <p:nvPr/>
        </p:nvSpPr>
        <p:spPr>
          <a:xfrm>
            <a:off x="7588825" y="840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8 Sample</a:t>
            </a:r>
            <a:endParaRPr sz="1225">
              <a:solidFill>
                <a:schemeClr val="dk1"/>
              </a:solidFill>
            </a:endParaRPr>
          </a:p>
        </p:txBody>
      </p:sp>
      <p:sp>
        <p:nvSpPr>
          <p:cNvPr id="630" name="Google Shape;630;p98"/>
          <p:cNvSpPr txBox="1"/>
          <p:nvPr/>
        </p:nvSpPr>
        <p:spPr>
          <a:xfrm>
            <a:off x="2069675" y="457225"/>
            <a:ext cx="67353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25">
                <a:solidFill>
                  <a:schemeClr val="dk1"/>
                </a:solidFill>
              </a:rPr>
              <a:t>4. [Acuña] Consider the following solution to the producer consumer problem from Silberschatz. </a:t>
            </a:r>
            <a:endParaRPr sz="1425">
              <a:solidFill>
                <a:schemeClr val="dk1"/>
              </a:solidFill>
            </a:endParaRPr>
          </a:p>
          <a:p>
            <a:pPr indent="0" lvl="0" marL="0" rtl="0" algn="l">
              <a:spcBef>
                <a:spcPts val="0"/>
              </a:spcBef>
              <a:spcAft>
                <a:spcPts val="0"/>
              </a:spcAft>
              <a:buNone/>
            </a:pPr>
            <a:r>
              <a:rPr lang="en" sz="1425">
                <a:solidFill>
                  <a:schemeClr val="dk1"/>
                </a:solidFill>
              </a:rPr>
              <a:t>This solution to the producer consumer problem with a bounded buffer requires three semaphores - can the problem be solved with less? Explain.</a:t>
            </a:r>
            <a:endParaRPr sz="1425">
              <a:solidFill>
                <a:schemeClr val="dk1"/>
              </a:solidFill>
            </a:endParaRPr>
          </a:p>
        </p:txBody>
      </p:sp>
      <p:sp>
        <p:nvSpPr>
          <p:cNvPr id="631" name="Google Shape;631;p98"/>
          <p:cNvSpPr txBox="1"/>
          <p:nvPr/>
        </p:nvSpPr>
        <p:spPr>
          <a:xfrm>
            <a:off x="854400" y="2051025"/>
            <a:ext cx="5389800" cy="188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//shared data. [Operating Systems Concepts by Silberschatz.]</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n;</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//also a buffer data structure</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buf_mutex = 1;</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empty = n;</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full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9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37" name="Google Shape;637;p9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Samples</a:t>
            </a:r>
            <a:endParaRPr b="1" sz="1600">
              <a:solidFill>
                <a:srgbClr val="FFFFFF"/>
              </a:solidFill>
              <a:highlight>
                <a:schemeClr val="dk2"/>
              </a:highlight>
            </a:endParaRPr>
          </a:p>
          <a:p>
            <a:pPr indent="0" lvl="0" marL="0" rtl="0" algn="l">
              <a:spcBef>
                <a:spcPts val="0"/>
              </a:spcBef>
              <a:spcAft>
                <a:spcPts val="0"/>
              </a:spcAft>
              <a:buClr>
                <a:schemeClr val="dk1"/>
              </a:buClr>
              <a:buSzPts val="1800"/>
              <a:buFont typeface="Arial"/>
              <a:buNone/>
            </a:pPr>
            <a:r>
              <a:t/>
            </a:r>
            <a:endParaRPr b="1" sz="1600">
              <a:solidFill>
                <a:srgbClr val="FFFFFF"/>
              </a:solidFill>
              <a:highlight>
                <a:schemeClr val="dk2"/>
              </a:highlight>
            </a:endParaRPr>
          </a:p>
        </p:txBody>
      </p:sp>
      <p:sp>
        <p:nvSpPr>
          <p:cNvPr id="638" name="Google Shape;638;p99"/>
          <p:cNvSpPr txBox="1"/>
          <p:nvPr/>
        </p:nvSpPr>
        <p:spPr>
          <a:xfrm>
            <a:off x="7588825" y="7825"/>
            <a:ext cx="1403100" cy="37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u="sng">
                <a:solidFill>
                  <a:schemeClr val="hlink"/>
                </a:solidFill>
                <a:hlinkClick r:id="rId3"/>
              </a:rPr>
              <a:t>Module 8 Sample</a:t>
            </a:r>
            <a:endParaRPr sz="1225">
              <a:solidFill>
                <a:schemeClr val="dk1"/>
              </a:solidFill>
            </a:endParaRPr>
          </a:p>
        </p:txBody>
      </p:sp>
      <p:sp>
        <p:nvSpPr>
          <p:cNvPr id="639" name="Google Shape;639;p99"/>
          <p:cNvSpPr txBox="1"/>
          <p:nvPr/>
        </p:nvSpPr>
        <p:spPr>
          <a:xfrm>
            <a:off x="1786500" y="201850"/>
            <a:ext cx="6735300" cy="11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25">
                <a:solidFill>
                  <a:schemeClr val="dk1"/>
                </a:solidFill>
              </a:rPr>
              <a:t>6. [Lisonbee] The bounded buffer problem is a result of producing and consuming work asynchronously at different and/or variable rates. Provided below is are the producer and consumer functions used by a program.</a:t>
            </a:r>
            <a:endParaRPr sz="1025">
              <a:solidFill>
                <a:schemeClr val="dk1"/>
              </a:solidFill>
            </a:endParaRPr>
          </a:p>
          <a:p>
            <a:pPr indent="0" lvl="0" marL="0" rtl="0" algn="l">
              <a:spcBef>
                <a:spcPts val="0"/>
              </a:spcBef>
              <a:spcAft>
                <a:spcPts val="0"/>
              </a:spcAft>
              <a:buNone/>
            </a:pPr>
            <a:r>
              <a:rPr lang="en" sz="1025">
                <a:solidFill>
                  <a:schemeClr val="dk1"/>
                </a:solidFill>
              </a:rPr>
              <a:t>Assume that the producer and consumer are running in parallel. In order to solve the bounded buffer problem demonstrated here, </a:t>
            </a:r>
            <a:r>
              <a:rPr b="1" lang="en" sz="1025">
                <a:solidFill>
                  <a:schemeClr val="dk1"/>
                </a:solidFill>
              </a:rPr>
              <a:t>the appropriate calls to wait and signal need to be added. Rewrite the above code using wait and signal and initialize the 3 semaphores to the appropriate values</a:t>
            </a:r>
            <a:r>
              <a:rPr lang="en" sz="1025">
                <a:solidFill>
                  <a:schemeClr val="dk1"/>
                </a:solidFill>
              </a:rPr>
              <a:t> (Note: you must use all three semaphores at least once in your calls to wait and signal).</a:t>
            </a:r>
            <a:endParaRPr sz="1025">
              <a:solidFill>
                <a:schemeClr val="dk1"/>
              </a:solidFill>
            </a:endParaRPr>
          </a:p>
        </p:txBody>
      </p:sp>
      <p:sp>
        <p:nvSpPr>
          <p:cNvPr id="640" name="Google Shape;640;p99"/>
          <p:cNvSpPr txBox="1"/>
          <p:nvPr/>
        </p:nvSpPr>
        <p:spPr>
          <a:xfrm>
            <a:off x="457700" y="1399425"/>
            <a:ext cx="3024300" cy="357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int data[15], i0 = 0, i1 = 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mutex = ...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empty = ...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semaphore full = ...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void producer()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(1)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data[i0] = i0 * i0;</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i0 = ++i0 % 15;</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
        <p:nvSpPr>
          <p:cNvPr id="641" name="Google Shape;641;p99"/>
          <p:cNvSpPr txBox="1"/>
          <p:nvPr/>
        </p:nvSpPr>
        <p:spPr>
          <a:xfrm>
            <a:off x="4812450" y="1333150"/>
            <a:ext cx="3024300" cy="207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void consumer()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while (1)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printf("%d\n", data[i1]);</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i1 = ++i1 % 15;</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    }</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225">
                <a:solidFill>
                  <a:schemeClr val="dk1"/>
                </a:solidFill>
                <a:latin typeface="Consolas"/>
                <a:ea typeface="Consolas"/>
                <a:cs typeface="Consolas"/>
                <a:sym typeface="Consolas"/>
              </a:rPr>
              <a:t>}</a:t>
            </a:r>
            <a:endParaRPr sz="12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225">
              <a:solidFill>
                <a:schemeClr val="dk1"/>
              </a:solidFill>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47" name="Google Shape;647;p10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8" name="Google Shape;648;p10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1"/>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654" name="Google Shape;654;p101"/>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lnSpc>
                <a:spcPct val="90000"/>
              </a:lnSpc>
              <a:spcBef>
                <a:spcPts val="30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a:t>Monday, February 5th at 7:00 pm MST</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strike="sngStrike"/>
              <a:t>Sunday, February 11th at 7:00 pm MST</a:t>
            </a:r>
            <a:r>
              <a:rPr lang="en" sz="1600"/>
              <a:t>  </a:t>
            </a:r>
            <a:r>
              <a:rPr b="1" lang="en" sz="1600">
                <a:solidFill>
                  <a:schemeClr val="accent1"/>
                </a:solidFill>
              </a:rPr>
              <a:t>Cancelled - Good luck on Exam 2!</a:t>
            </a:r>
            <a:endParaRPr b="1" sz="1600">
              <a:solidFill>
                <a:schemeClr val="accent1"/>
              </a:solidFill>
            </a:endParaRPr>
          </a:p>
          <a:p>
            <a:pPr indent="-330200" lvl="0" marL="457200" rtl="0" algn="l">
              <a:lnSpc>
                <a:spcPct val="90000"/>
              </a:lnSpc>
              <a:spcBef>
                <a:spcPts val="0"/>
              </a:spcBef>
              <a:spcAft>
                <a:spcPts val="0"/>
              </a:spcAft>
              <a:buSzPts val="1600"/>
              <a:buFont typeface="Arial"/>
              <a:buChar char="●"/>
            </a:pPr>
            <a:r>
              <a:rPr lang="en" sz="1600"/>
              <a:t>Monday, February 12th at 7:00 pm MST</a:t>
            </a:r>
            <a:endParaRPr sz="1600"/>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2 Review: Thursday, February 8th 7:00 pm - 9:00 pm MST </a:t>
            </a:r>
            <a:endParaRPr sz="1600"/>
          </a:p>
          <a:p>
            <a:pPr indent="-330200" lvl="0" marL="457200" rtl="0" algn="l">
              <a:lnSpc>
                <a:spcPct val="90000"/>
              </a:lnSpc>
              <a:spcBef>
                <a:spcPts val="0"/>
              </a:spcBef>
              <a:spcAft>
                <a:spcPts val="0"/>
              </a:spcAft>
              <a:buSzPts val="1600"/>
              <a:buFont typeface="Arial"/>
              <a:buChar char="●"/>
            </a:pPr>
            <a:r>
              <a:rPr lang="en" sz="1600"/>
              <a:t>Exam 3 Review: TBD</a:t>
            </a:r>
            <a:endParaRPr sz="1600"/>
          </a:p>
          <a:p>
            <a:pPr indent="0" lvl="0" marL="0" rtl="0" algn="l">
              <a:spcBef>
                <a:spcPts val="300"/>
              </a:spcBef>
              <a:spcAft>
                <a:spcPts val="300"/>
              </a:spcAft>
              <a:buNone/>
            </a:pPr>
            <a:r>
              <a:t/>
            </a:r>
            <a:endParaRPr u="sng"/>
          </a:p>
        </p:txBody>
      </p:sp>
      <p:sp>
        <p:nvSpPr>
          <p:cNvPr id="655" name="Google Shape;655;p101"/>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02"/>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661" name="Google Shape;661;p102"/>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662" name="Google Shape;662;p102"/>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663" name="Google Shape;663;p102"/>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10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669" name="Google Shape;669;p10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670" name="Google Shape;670;p103"/>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671" name="Google Shape;671;p103"/>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672" name="Google Shape;672;p103"/>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673" name="Google Shape;673;p103"/>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03"/>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675" name="Google Shape;675;p103"/>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676" name="Google Shape;676;p103"/>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677" name="Google Shape;677;p103"/>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0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683" name="Google Shape;683;p10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684" name="Google Shape;684;p104"/>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685" name="Google Shape;685;p104"/>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686" name="Google Shape;686;p104"/>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687" name="Google Shape;687;p104"/>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78" name="Google Shape;378;p7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05"/>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693" name="Google Shape;693;p105"/>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a:p>
            <a:pPr indent="-330200" lvl="0" marL="457200" rtl="0" algn="l">
              <a:spcBef>
                <a:spcPts val="0"/>
              </a:spcBef>
              <a:spcAft>
                <a:spcPts val="0"/>
              </a:spcAft>
              <a:buSzPts val="1600"/>
              <a:buChar char="•"/>
            </a:pPr>
            <a:r>
              <a:rPr b="1" lang="en" sz="1600" u="sng">
                <a:solidFill>
                  <a:schemeClr val="hlink"/>
                </a:solidFill>
                <a:hlinkClick r:id="rId9"/>
              </a:rPr>
              <a:t>Producer/Consumer Visual</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9"/>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4" name="Google Shape;384;p79"/>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5" name="Google Shape;385;p79"/>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86" name="Google Shape;386;p79"/>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87" name="Google Shape;387;p79"/>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88" name="Google Shape;388;p79"/>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80"/>
          <p:cNvPicPr preferRelativeResize="0"/>
          <p:nvPr/>
        </p:nvPicPr>
        <p:blipFill>
          <a:blip r:embed="rId3">
            <a:alphaModFix/>
          </a:blip>
          <a:stretch>
            <a:fillRect/>
          </a:stretch>
        </p:blipFill>
        <p:spPr>
          <a:xfrm>
            <a:off x="2753829" y="-6450"/>
            <a:ext cx="3388024" cy="2259776"/>
          </a:xfrm>
          <a:prstGeom prst="rect">
            <a:avLst/>
          </a:prstGeom>
          <a:noFill/>
          <a:ln>
            <a:noFill/>
          </a:ln>
        </p:spPr>
      </p:pic>
      <p:sp>
        <p:nvSpPr>
          <p:cNvPr id="394" name="Google Shape;394;p8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395" name="Google Shape;395;p8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6" name="Google Shape;396;p8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Critical Section</a:t>
            </a:r>
            <a:endParaRPr b="1" sz="1600">
              <a:solidFill>
                <a:srgbClr val="FFFFFF"/>
              </a:solidFill>
              <a:highlight>
                <a:schemeClr val="dk2"/>
              </a:highlight>
            </a:endParaRPr>
          </a:p>
        </p:txBody>
      </p:sp>
      <p:sp>
        <p:nvSpPr>
          <p:cNvPr id="397" name="Google Shape;397;p80"/>
          <p:cNvSpPr/>
          <p:nvPr/>
        </p:nvSpPr>
        <p:spPr>
          <a:xfrm>
            <a:off x="970525" y="2338125"/>
            <a:ext cx="2631000" cy="1847400"/>
          </a:xfrm>
          <a:prstGeom prst="roundRect">
            <a:avLst>
              <a:gd fmla="val 16667"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What is the Critical Section?</a:t>
            </a:r>
            <a:endParaRPr sz="2200"/>
          </a:p>
        </p:txBody>
      </p:sp>
      <p:sp>
        <p:nvSpPr>
          <p:cNvPr id="398" name="Google Shape;398;p80"/>
          <p:cNvSpPr/>
          <p:nvPr/>
        </p:nvSpPr>
        <p:spPr>
          <a:xfrm>
            <a:off x="5496150" y="2338125"/>
            <a:ext cx="2631000" cy="1847400"/>
          </a:xfrm>
          <a:prstGeom prst="roundRect">
            <a:avLst>
              <a:gd fmla="val 16667"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Area of code where thread execution can impact other threads</a:t>
            </a:r>
            <a:endParaRPr sz="2200"/>
          </a:p>
        </p:txBody>
      </p:sp>
      <p:sp>
        <p:nvSpPr>
          <p:cNvPr id="399" name="Google Shape;399;p80"/>
          <p:cNvSpPr/>
          <p:nvPr/>
        </p:nvSpPr>
        <p:spPr>
          <a:xfrm>
            <a:off x="6770300" y="444350"/>
            <a:ext cx="2069700" cy="7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Stepping on each other’s toes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05" name="Google Shape;405;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Critical Section</a:t>
            </a:r>
            <a:endParaRPr b="1" sz="1600">
              <a:solidFill>
                <a:srgbClr val="FFFFFF"/>
              </a:solidFill>
              <a:highlight>
                <a:schemeClr val="dk2"/>
              </a:highlight>
            </a:endParaRPr>
          </a:p>
        </p:txBody>
      </p:sp>
      <p:sp>
        <p:nvSpPr>
          <p:cNvPr id="406" name="Google Shape;406;p81"/>
          <p:cNvSpPr/>
          <p:nvPr/>
        </p:nvSpPr>
        <p:spPr>
          <a:xfrm>
            <a:off x="2160500" y="700175"/>
            <a:ext cx="1378800" cy="1188300"/>
          </a:xfrm>
          <a:prstGeom prst="ellipse">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Thead 1</a:t>
            </a:r>
            <a:endParaRPr sz="1600"/>
          </a:p>
        </p:txBody>
      </p:sp>
      <p:sp>
        <p:nvSpPr>
          <p:cNvPr id="407" name="Google Shape;407;p81"/>
          <p:cNvSpPr/>
          <p:nvPr/>
        </p:nvSpPr>
        <p:spPr>
          <a:xfrm>
            <a:off x="2497800" y="3649600"/>
            <a:ext cx="4148400" cy="8634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Account Balance: $    0.00</a:t>
            </a:r>
            <a:endParaRPr sz="2000"/>
          </a:p>
        </p:txBody>
      </p:sp>
      <p:sp>
        <p:nvSpPr>
          <p:cNvPr id="408" name="Google Shape;408;p81"/>
          <p:cNvSpPr/>
          <p:nvPr/>
        </p:nvSpPr>
        <p:spPr>
          <a:xfrm>
            <a:off x="6029675" y="700175"/>
            <a:ext cx="1378800" cy="1188300"/>
          </a:xfrm>
          <a:prstGeom prst="ellipse">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Thead 2</a:t>
            </a:r>
            <a:endParaRPr sz="1600"/>
          </a:p>
        </p:txBody>
      </p:sp>
      <p:sp>
        <p:nvSpPr>
          <p:cNvPr id="409" name="Google Shape;409;p81"/>
          <p:cNvSpPr/>
          <p:nvPr/>
        </p:nvSpPr>
        <p:spPr>
          <a:xfrm rot="3567789">
            <a:off x="2584649" y="2449191"/>
            <a:ext cx="1698706" cy="599557"/>
          </a:xfrm>
          <a:prstGeom prst="right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Deposit $100</a:t>
            </a:r>
            <a:endParaRPr b="1"/>
          </a:p>
        </p:txBody>
      </p:sp>
      <p:sp>
        <p:nvSpPr>
          <p:cNvPr id="410" name="Google Shape;410;p81"/>
          <p:cNvSpPr/>
          <p:nvPr/>
        </p:nvSpPr>
        <p:spPr>
          <a:xfrm flipH="1" rot="-3567789">
            <a:off x="5107149" y="2449191"/>
            <a:ext cx="1698706" cy="599557"/>
          </a:xfrm>
          <a:prstGeom prst="right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Withdraw $50</a:t>
            </a:r>
            <a:endParaRPr b="1"/>
          </a:p>
        </p:txBody>
      </p:sp>
      <p:sp>
        <p:nvSpPr>
          <p:cNvPr id="411" name="Google Shape;411;p81"/>
          <p:cNvSpPr txBox="1"/>
          <p:nvPr/>
        </p:nvSpPr>
        <p:spPr>
          <a:xfrm>
            <a:off x="6646200" y="2175450"/>
            <a:ext cx="2497800" cy="13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25">
                <a:solidFill>
                  <a:schemeClr val="dk1"/>
                </a:solidFill>
              </a:rPr>
              <a:t>Thread 1 was in the process of performing an action, and Thread 2 jumped in the middle!</a:t>
            </a:r>
            <a:endParaRPr sz="1725">
              <a:solidFill>
                <a:schemeClr val="dk1"/>
              </a:solidFill>
            </a:endParaRPr>
          </a:p>
        </p:txBody>
      </p:sp>
      <p:sp>
        <p:nvSpPr>
          <p:cNvPr id="412" name="Google Shape;412;p81"/>
          <p:cNvSpPr/>
          <p:nvPr/>
        </p:nvSpPr>
        <p:spPr>
          <a:xfrm>
            <a:off x="7016250" y="2798350"/>
            <a:ext cx="671400" cy="2607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81"/>
          <p:cNvSpPr/>
          <p:nvPr/>
        </p:nvSpPr>
        <p:spPr>
          <a:xfrm>
            <a:off x="266175" y="2150925"/>
            <a:ext cx="2231700" cy="1342200"/>
          </a:xfrm>
          <a:prstGeom prst="roundRect">
            <a:avLst>
              <a:gd fmla="val 16667" name="adj"/>
            </a:avLst>
          </a:prstGeom>
          <a:solidFill>
            <a:srgbClr val="FFF2CC"/>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Not just any action, actions that result in a </a:t>
            </a:r>
            <a:r>
              <a:rPr b="1" lang="en" sz="1600"/>
              <a:t>state change</a:t>
            </a:r>
            <a:r>
              <a:rPr lang="en" sz="1600"/>
              <a:t> or manipulate </a:t>
            </a:r>
            <a:r>
              <a:rPr b="1" lang="en" sz="1600"/>
              <a:t>shared resources</a:t>
            </a:r>
            <a:r>
              <a:rPr lang="en" sz="1600"/>
              <a:t>.</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19" name="Google Shape;419;p82"/>
          <p:cNvSpPr/>
          <p:nvPr/>
        </p:nvSpPr>
        <p:spPr>
          <a:xfrm>
            <a:off x="2566800" y="1295025"/>
            <a:ext cx="4010400" cy="747300"/>
          </a:xfrm>
          <a:prstGeom prst="roundRect">
            <a:avLst>
              <a:gd fmla="val 16667"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The solution needs to ensure…</a:t>
            </a:r>
            <a:endParaRPr sz="2000"/>
          </a:p>
        </p:txBody>
      </p:sp>
      <p:sp>
        <p:nvSpPr>
          <p:cNvPr id="420" name="Google Shape;420;p82"/>
          <p:cNvSpPr txBox="1"/>
          <p:nvPr/>
        </p:nvSpPr>
        <p:spPr>
          <a:xfrm>
            <a:off x="2603400" y="2261225"/>
            <a:ext cx="3937200" cy="2398800"/>
          </a:xfrm>
          <a:prstGeom prst="rect">
            <a:avLst/>
          </a:prstGeom>
          <a:noFill/>
          <a:ln>
            <a:noFill/>
          </a:ln>
        </p:spPr>
        <p:txBody>
          <a:bodyPr anchorCtr="0" anchor="t" bIns="91425" lIns="91425" spcFirstLastPara="1" rIns="91425" wrap="square" tIns="91425">
            <a:noAutofit/>
          </a:bodyPr>
          <a:lstStyle/>
          <a:p>
            <a:pPr indent="-382587" lvl="0" marL="457200" rtl="0" algn="l">
              <a:spcBef>
                <a:spcPts val="0"/>
              </a:spcBef>
              <a:spcAft>
                <a:spcPts val="0"/>
              </a:spcAft>
              <a:buClr>
                <a:schemeClr val="dk1"/>
              </a:buClr>
              <a:buSzPts val="2425"/>
              <a:buChar char="●"/>
            </a:pPr>
            <a:r>
              <a:rPr lang="en" sz="2425">
                <a:solidFill>
                  <a:schemeClr val="dk1"/>
                </a:solidFill>
              </a:rPr>
              <a:t>Mutual Exclusion</a:t>
            </a:r>
            <a:endParaRPr sz="2425">
              <a:solidFill>
                <a:schemeClr val="dk1"/>
              </a:solidFill>
            </a:endParaRPr>
          </a:p>
          <a:p>
            <a:pPr indent="0" lvl="0" marL="457200" rtl="0" algn="l">
              <a:spcBef>
                <a:spcPts val="0"/>
              </a:spcBef>
              <a:spcAft>
                <a:spcPts val="0"/>
              </a:spcAft>
              <a:buNone/>
            </a:pPr>
            <a:r>
              <a:t/>
            </a:r>
            <a:endParaRPr sz="2425">
              <a:solidFill>
                <a:schemeClr val="dk1"/>
              </a:solidFill>
            </a:endParaRPr>
          </a:p>
          <a:p>
            <a:pPr indent="-382587" lvl="0" marL="457200" rtl="0" algn="l">
              <a:spcBef>
                <a:spcPts val="0"/>
              </a:spcBef>
              <a:spcAft>
                <a:spcPts val="0"/>
              </a:spcAft>
              <a:buClr>
                <a:schemeClr val="dk1"/>
              </a:buClr>
              <a:buSzPts val="2425"/>
              <a:buChar char="●"/>
            </a:pPr>
            <a:r>
              <a:rPr lang="en" sz="2425">
                <a:solidFill>
                  <a:schemeClr val="dk1"/>
                </a:solidFill>
              </a:rPr>
              <a:t>Progress</a:t>
            </a:r>
            <a:endParaRPr sz="2425">
              <a:solidFill>
                <a:schemeClr val="dk1"/>
              </a:solidFill>
            </a:endParaRPr>
          </a:p>
          <a:p>
            <a:pPr indent="0" lvl="0" marL="457200" rtl="0" algn="l">
              <a:spcBef>
                <a:spcPts val="0"/>
              </a:spcBef>
              <a:spcAft>
                <a:spcPts val="0"/>
              </a:spcAft>
              <a:buNone/>
            </a:pPr>
            <a:r>
              <a:t/>
            </a:r>
            <a:endParaRPr sz="2425">
              <a:solidFill>
                <a:schemeClr val="dk1"/>
              </a:solidFill>
            </a:endParaRPr>
          </a:p>
          <a:p>
            <a:pPr indent="-382587" lvl="0" marL="457200" rtl="0" algn="l">
              <a:spcBef>
                <a:spcPts val="0"/>
              </a:spcBef>
              <a:spcAft>
                <a:spcPts val="0"/>
              </a:spcAft>
              <a:buClr>
                <a:schemeClr val="dk1"/>
              </a:buClr>
              <a:buSzPts val="2425"/>
              <a:buChar char="●"/>
            </a:pPr>
            <a:r>
              <a:rPr lang="en" sz="2425">
                <a:solidFill>
                  <a:schemeClr val="dk1"/>
                </a:solidFill>
              </a:rPr>
              <a:t>Bounded Waiting Time</a:t>
            </a:r>
            <a:endParaRPr sz="2425">
              <a:solidFill>
                <a:schemeClr val="dk1"/>
              </a:solidFill>
            </a:endParaRPr>
          </a:p>
        </p:txBody>
      </p:sp>
      <p:sp>
        <p:nvSpPr>
          <p:cNvPr id="421" name="Google Shape;421;p82"/>
          <p:cNvSpPr/>
          <p:nvPr/>
        </p:nvSpPr>
        <p:spPr>
          <a:xfrm>
            <a:off x="3092850" y="2261225"/>
            <a:ext cx="2467200" cy="549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 name="Google Shape;422;p82"/>
          <p:cNvSpPr/>
          <p:nvPr/>
        </p:nvSpPr>
        <p:spPr>
          <a:xfrm>
            <a:off x="3034775" y="3029725"/>
            <a:ext cx="2467200" cy="549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82"/>
          <p:cNvSpPr/>
          <p:nvPr/>
        </p:nvSpPr>
        <p:spPr>
          <a:xfrm>
            <a:off x="3092850" y="3743400"/>
            <a:ext cx="3317400" cy="549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82"/>
          <p:cNvSpPr/>
          <p:nvPr/>
        </p:nvSpPr>
        <p:spPr>
          <a:xfrm>
            <a:off x="2108975" y="248875"/>
            <a:ext cx="2069700" cy="7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Race Condition</a:t>
            </a:r>
            <a:endParaRPr sz="1600"/>
          </a:p>
        </p:txBody>
      </p:sp>
      <p:sp>
        <p:nvSpPr>
          <p:cNvPr id="425" name="Google Shape;425;p82"/>
          <p:cNvSpPr/>
          <p:nvPr/>
        </p:nvSpPr>
        <p:spPr>
          <a:xfrm>
            <a:off x="4507500" y="248875"/>
            <a:ext cx="2069700" cy="7749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Starvation</a:t>
            </a:r>
            <a:endParaRPr sz="1600"/>
          </a:p>
        </p:txBody>
      </p:sp>
      <p:sp>
        <p:nvSpPr>
          <p:cNvPr id="426" name="Google Shape;426;p82"/>
          <p:cNvSpPr/>
          <p:nvPr/>
        </p:nvSpPr>
        <p:spPr>
          <a:xfrm>
            <a:off x="6906025" y="248875"/>
            <a:ext cx="2069700" cy="7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Deadlock</a:t>
            </a:r>
            <a:endParaRPr sz="1600"/>
          </a:p>
        </p:txBody>
      </p:sp>
      <p:sp>
        <p:nvSpPr>
          <p:cNvPr id="427" name="Google Shape;427;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Critical Section</a:t>
            </a:r>
            <a:endParaRPr b="1" sz="1600">
              <a:solidFill>
                <a:srgbClr val="FFFFFF"/>
              </a:solidFill>
              <a:highlight>
                <a:schemeClr val="dk2"/>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2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2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433" name="Google Shape;433;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Critical Section</a:t>
            </a:r>
            <a:endParaRPr b="1" sz="1600">
              <a:solidFill>
                <a:srgbClr val="FFFFFF"/>
              </a:solidFill>
              <a:highlight>
                <a:schemeClr val="dk2"/>
              </a:highlight>
            </a:endParaRPr>
          </a:p>
        </p:txBody>
      </p:sp>
      <p:sp>
        <p:nvSpPr>
          <p:cNvPr id="434" name="Google Shape;434;p83"/>
          <p:cNvSpPr/>
          <p:nvPr/>
        </p:nvSpPr>
        <p:spPr>
          <a:xfrm>
            <a:off x="140700" y="1590675"/>
            <a:ext cx="2069700" cy="7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Race Condition</a:t>
            </a:r>
            <a:endParaRPr sz="1600"/>
          </a:p>
        </p:txBody>
      </p:sp>
      <p:sp>
        <p:nvSpPr>
          <p:cNvPr id="435" name="Google Shape;435;p83"/>
          <p:cNvSpPr/>
          <p:nvPr/>
        </p:nvSpPr>
        <p:spPr>
          <a:xfrm>
            <a:off x="3473625" y="1590675"/>
            <a:ext cx="2069700" cy="7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Deadlock</a:t>
            </a:r>
            <a:endParaRPr sz="1600"/>
          </a:p>
        </p:txBody>
      </p:sp>
      <p:sp>
        <p:nvSpPr>
          <p:cNvPr id="436" name="Google Shape;436;p83"/>
          <p:cNvSpPr/>
          <p:nvPr/>
        </p:nvSpPr>
        <p:spPr>
          <a:xfrm>
            <a:off x="6806550" y="1590675"/>
            <a:ext cx="2069700" cy="7749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Starvation</a:t>
            </a:r>
            <a:endParaRPr sz="1600"/>
          </a:p>
        </p:txBody>
      </p:sp>
      <p:sp>
        <p:nvSpPr>
          <p:cNvPr id="437" name="Google Shape;437;p83"/>
          <p:cNvSpPr txBox="1"/>
          <p:nvPr/>
        </p:nvSpPr>
        <p:spPr>
          <a:xfrm>
            <a:off x="3262350" y="457225"/>
            <a:ext cx="26193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25" u="sng">
                <a:solidFill>
                  <a:schemeClr val="hlink"/>
                </a:solidFill>
                <a:hlinkClick r:id="rId3"/>
              </a:rPr>
              <a:t>Dining Philosophers </a:t>
            </a:r>
            <a:endParaRPr sz="1825">
              <a:solidFill>
                <a:schemeClr val="dk1"/>
              </a:solidFill>
            </a:endParaRPr>
          </a:p>
        </p:txBody>
      </p:sp>
      <p:pic>
        <p:nvPicPr>
          <p:cNvPr id="438" name="Google Shape;438;p83"/>
          <p:cNvPicPr preferRelativeResize="0"/>
          <p:nvPr/>
        </p:nvPicPr>
        <p:blipFill rotWithShape="1">
          <a:blip r:embed="rId4">
            <a:alphaModFix/>
          </a:blip>
          <a:srcRect b="0" l="1941" r="0" t="0"/>
          <a:stretch/>
        </p:blipFill>
        <p:spPr>
          <a:xfrm>
            <a:off x="2760037" y="2459500"/>
            <a:ext cx="3496874" cy="2684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44" name="Google Shape;444;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Critical Section Solutions</a:t>
            </a:r>
            <a:endParaRPr b="1" sz="1600">
              <a:solidFill>
                <a:srgbClr val="FFFFFF"/>
              </a:solidFill>
              <a:highlight>
                <a:schemeClr val="dk2"/>
              </a:highlight>
            </a:endParaRPr>
          </a:p>
        </p:txBody>
      </p:sp>
      <p:sp>
        <p:nvSpPr>
          <p:cNvPr id="445" name="Google Shape;445;p84"/>
          <p:cNvSpPr/>
          <p:nvPr/>
        </p:nvSpPr>
        <p:spPr>
          <a:xfrm>
            <a:off x="1255175" y="1719300"/>
            <a:ext cx="2505900" cy="852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Peterson’s Solution</a:t>
            </a:r>
            <a:endParaRPr sz="1800"/>
          </a:p>
        </p:txBody>
      </p:sp>
      <p:sp>
        <p:nvSpPr>
          <p:cNvPr id="446" name="Google Shape;446;p84"/>
          <p:cNvSpPr/>
          <p:nvPr/>
        </p:nvSpPr>
        <p:spPr>
          <a:xfrm>
            <a:off x="5333475" y="1719300"/>
            <a:ext cx="2505900" cy="8526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Synchronization Hardware</a:t>
            </a:r>
            <a:endParaRPr sz="1800"/>
          </a:p>
        </p:txBody>
      </p:sp>
      <p:sp>
        <p:nvSpPr>
          <p:cNvPr id="447" name="Google Shape;447;p84"/>
          <p:cNvSpPr/>
          <p:nvPr/>
        </p:nvSpPr>
        <p:spPr>
          <a:xfrm>
            <a:off x="1255175" y="2795450"/>
            <a:ext cx="2505900" cy="852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Mutex</a:t>
            </a:r>
            <a:endParaRPr sz="1800"/>
          </a:p>
        </p:txBody>
      </p:sp>
      <p:sp>
        <p:nvSpPr>
          <p:cNvPr id="448" name="Google Shape;448;p84"/>
          <p:cNvSpPr/>
          <p:nvPr/>
        </p:nvSpPr>
        <p:spPr>
          <a:xfrm>
            <a:off x="5333475" y="2795450"/>
            <a:ext cx="2505900" cy="8526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Semaphore</a:t>
            </a:r>
            <a:endParaRPr sz="1800"/>
          </a:p>
        </p:txBody>
      </p:sp>
      <p:sp>
        <p:nvSpPr>
          <p:cNvPr id="449" name="Google Shape;449;p84"/>
          <p:cNvSpPr/>
          <p:nvPr/>
        </p:nvSpPr>
        <p:spPr>
          <a:xfrm>
            <a:off x="3319050" y="3871600"/>
            <a:ext cx="2505900" cy="852600"/>
          </a:xfrm>
          <a:prstGeom prst="roundRect">
            <a:avLst>
              <a:gd fmla="val 16667" name="adj"/>
            </a:avLst>
          </a:prstGeom>
          <a:solidFill>
            <a:srgbClr val="EA9999"/>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Monitor</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