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0" r:id="rId4"/>
    <p:sldMasterId id="2147483721" r:id="rId5"/>
    <p:sldMasterId id="214748372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Arial Black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ArialBlack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cb0c67dde9_2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cb0c67dde9_2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6781edc50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6781edc50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6781edc50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6781edc50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6781edc50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6781edc50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6781edc50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6781edc50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6781edc50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6781edc50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a31c548da8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a31c548da8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a31c548da8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a31c548da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a31c548da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a31c548da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6781edc50b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6781edc50b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a31c548da8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a31c548da8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no one in crit section &amp; you want to enter? Enter.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Unbound wait time → does not complete or will try to complete for forever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**high priority process can jump in front!!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b0c67dde9_2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b0c67dde9_2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6781edc50b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6781edc50b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6781edc50b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6781edc50b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a31c548d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a31c548d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5bfee616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5bfee616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5bfee6165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5bfee6165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b45585ee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b45585ee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cb0c67dde9_2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cb0c67dde9_2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b0c67dde9_2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b0c67dde9_2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6781edc5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6781edc5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 step on each other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6781edc50b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6781edc50b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6781edc5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6781edc5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Mutual exclusion - at no time should any two processes be executing code in the critical region (</a:t>
            </a:r>
            <a:r>
              <a:rPr b="1" lang="en"/>
              <a:t>one at a time in danger zone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if no process is in the critical region and some other process is ready to enter, it shall enter (</a:t>
            </a:r>
            <a:r>
              <a:rPr b="1" lang="en"/>
              <a:t>no stranded processes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Bounded Wait Time - once ready to enter the critical section, the process shall have a limited wait time (</a:t>
            </a:r>
            <a:r>
              <a:rPr b="1" lang="en"/>
              <a:t>no process is stuck forever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6781edc50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6781edc50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6781edc50b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6781edc50b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9" name="Google Shape;9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6" name="Google Shape;106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Blank">
  <p:cSld name="CUSTOM_7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Agenda White with 2 columns">
  <p:cSld name="CUSTOM_3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title"/>
          </p:nvPr>
        </p:nvSpPr>
        <p:spPr>
          <a:xfrm>
            <a:off x="673025" y="2285400"/>
            <a:ext cx="292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highlight>
                  <a:schemeClr val="accent1"/>
                </a:highlight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" type="body"/>
          </p:nvPr>
        </p:nvSpPr>
        <p:spPr>
          <a:xfrm>
            <a:off x="4168625" y="472450"/>
            <a:ext cx="4340100" cy="41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2" name="Google Shape;112;p28"/>
          <p:cNvCxnSpPr/>
          <p:nvPr/>
        </p:nvCxnSpPr>
        <p:spPr>
          <a:xfrm>
            <a:off x="3891200" y="1884300"/>
            <a:ext cx="0" cy="1380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Chapter break agenda black with bracket">
  <p:cSld name="Custom Layout 1 1_1">
    <p:bg>
      <p:bgPr>
        <a:solidFill>
          <a:srgbClr val="00000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464100" y="2045225"/>
            <a:ext cx="278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29"/>
          <p:cNvSpPr txBox="1"/>
          <p:nvPr/>
        </p:nvSpPr>
        <p:spPr>
          <a:xfrm>
            <a:off x="3664990" y="3715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0"/>
              <a:buFont typeface="Arial"/>
              <a:buNone/>
            </a:pPr>
            <a:r>
              <a:rPr b="0" i="0" lang="en" sz="22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9"/>
          <p:cNvSpPr txBox="1"/>
          <p:nvPr>
            <p:ph idx="1" type="subTitle"/>
          </p:nvPr>
        </p:nvSpPr>
        <p:spPr>
          <a:xfrm>
            <a:off x="4898000" y="508875"/>
            <a:ext cx="3737100" cy="41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highlight>
                  <a:schemeClr val="lt1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Gold chapter break or bold statement gold">
  <p:cSld name="Gold chapter break or bold statement gold">
    <p:bg>
      <p:bgPr>
        <a:solidFill>
          <a:schemeClr val="accen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/>
          <p:nvPr>
            <p:ph type="title"/>
          </p:nvPr>
        </p:nvSpPr>
        <p:spPr>
          <a:xfrm>
            <a:off x="311700" y="826025"/>
            <a:ext cx="624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descr="ASU_Horiz_RGB_Digital_MaroonGold.png" id="119" name="Google Shape;119;p30"/>
          <p:cNvPicPr preferRelativeResize="0"/>
          <p:nvPr/>
        </p:nvPicPr>
        <p:blipFill rotWithShape="1">
          <a:blip r:embed="rId2">
            <a:alphaModFix/>
          </a:blip>
          <a:srcRect b="0" l="0" r="57818" t="0"/>
          <a:stretch/>
        </p:blipFill>
        <p:spPr>
          <a:xfrm>
            <a:off x="7541375" y="4198900"/>
            <a:ext cx="1244950" cy="8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Headline with text 1">
  <p:cSld name="TITLE_ONLY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311699" y="1204825"/>
            <a:ext cx="7820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Title plus white horizontal block  and gold heading">
  <p:cSld name="CUSTOM_2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/>
          <p:nvPr/>
        </p:nvSpPr>
        <p:spPr>
          <a:xfrm>
            <a:off x="-9600" y="-40250"/>
            <a:ext cx="9163200" cy="180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33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9" name="Google Shape;129;p33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1" name="Google Shape;131;p33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3" name="Google Shape;133;p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4" name="Google Shape;134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Text with small vertical photo to the right">
  <p:cSld name="CUSTOM_5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/>
          <p:nvPr/>
        </p:nvSpPr>
        <p:spPr>
          <a:xfrm>
            <a:off x="5387925" y="-12950"/>
            <a:ext cx="3756000" cy="51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a photo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4"/>
          <p:cNvSpPr txBox="1"/>
          <p:nvPr>
            <p:ph idx="1" type="body"/>
          </p:nvPr>
        </p:nvSpPr>
        <p:spPr>
          <a:xfrm>
            <a:off x="311700" y="1475625"/>
            <a:ext cx="4622400" cy="28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type="title"/>
          </p:nvPr>
        </p:nvSpPr>
        <p:spPr>
          <a:xfrm>
            <a:off x="311700" y="445025"/>
            <a:ext cx="466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Title plus white horizontal block and black heading">
  <p:cSld name="CUSTOM_2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/>
          <p:nvPr/>
        </p:nvSpPr>
        <p:spPr>
          <a:xfrm>
            <a:off x="-9600" y="-40250"/>
            <a:ext cx="9163200" cy="180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Two Column Format Gold Right">
  <p:cSld name="Section title and 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/>
          <p:nvPr/>
        </p:nvSpPr>
        <p:spPr>
          <a:xfrm>
            <a:off x="4572000" y="-134650"/>
            <a:ext cx="4572000" cy="527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6"/>
          <p:cNvSpPr txBox="1"/>
          <p:nvPr>
            <p:ph idx="1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36"/>
          <p:cNvSpPr txBox="1"/>
          <p:nvPr>
            <p:ph type="title"/>
          </p:nvPr>
        </p:nvSpPr>
        <p:spPr>
          <a:xfrm>
            <a:off x="311700" y="445025"/>
            <a:ext cx="383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#1" showMasterSp="0" type="title">
  <p:cSld name="TITLE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 txBox="1"/>
          <p:nvPr>
            <p:ph type="ctrTitle"/>
          </p:nvPr>
        </p:nvSpPr>
        <p:spPr>
          <a:xfrm>
            <a:off x="628650" y="1304920"/>
            <a:ext cx="81252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1" type="subTitle"/>
          </p:nvPr>
        </p:nvSpPr>
        <p:spPr>
          <a:xfrm>
            <a:off x="796836" y="1005326"/>
            <a:ext cx="2961000" cy="28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400"/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3" name="Google Shape;15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9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no content">
  <p:cSld name="Title, no conte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0"/>
          <p:cNvSpPr txBox="1"/>
          <p:nvPr>
            <p:ph type="title"/>
          </p:nvPr>
        </p:nvSpPr>
        <p:spPr>
          <a:xfrm>
            <a:off x="628650" y="410034"/>
            <a:ext cx="66864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0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content">
  <p:cSld name="Title and one column conten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 txBox="1"/>
          <p:nvPr>
            <p:ph type="title"/>
          </p:nvPr>
        </p:nvSpPr>
        <p:spPr>
          <a:xfrm>
            <a:off x="628651" y="410034"/>
            <a:ext cx="6705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1"/>
          <p:cNvSpPr txBox="1"/>
          <p:nvPr>
            <p:ph idx="1" type="body"/>
          </p:nvPr>
        </p:nvSpPr>
        <p:spPr>
          <a:xfrm>
            <a:off x="1401900" y="1440300"/>
            <a:ext cx="78867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1pPr>
            <a:lvl2pPr indent="-33528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41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#2" showMasterSp="0">
  <p:cSld name="Title slide #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 txBox="1"/>
          <p:nvPr>
            <p:ph idx="1" type="subTitle"/>
          </p:nvPr>
        </p:nvSpPr>
        <p:spPr>
          <a:xfrm>
            <a:off x="628651" y="1005326"/>
            <a:ext cx="2961000" cy="28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400"/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5" name="Google Shape;165;p42"/>
          <p:cNvSpPr txBox="1"/>
          <p:nvPr>
            <p:ph type="ctrTitle"/>
          </p:nvPr>
        </p:nvSpPr>
        <p:spPr>
          <a:xfrm>
            <a:off x="628650" y="1295859"/>
            <a:ext cx="8125200" cy="82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1" sz="4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2"/>
          <p:cNvSpPr txBox="1"/>
          <p:nvPr>
            <p:ph idx="2" type="body"/>
          </p:nvPr>
        </p:nvSpPr>
        <p:spPr>
          <a:xfrm>
            <a:off x="628651" y="2112556"/>
            <a:ext cx="8124900" cy="82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b="1" sz="4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42"/>
          <p:cNvSpPr txBox="1"/>
          <p:nvPr>
            <p:ph idx="3" type="body"/>
          </p:nvPr>
        </p:nvSpPr>
        <p:spPr>
          <a:xfrm>
            <a:off x="647440" y="2941780"/>
            <a:ext cx="69438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lt2"/>
                </a:solidFill>
              </a:defRPr>
            </a:lvl1pPr>
            <a:lvl2pPr lvl="1" rtl="0">
              <a:buNone/>
              <a:defRPr sz="1300">
                <a:solidFill>
                  <a:schemeClr val="lt2"/>
                </a:solidFill>
              </a:defRPr>
            </a:lvl2pPr>
            <a:lvl3pPr lvl="2" rtl="0">
              <a:buNone/>
              <a:defRPr sz="1300">
                <a:solidFill>
                  <a:schemeClr val="lt2"/>
                </a:solidFill>
              </a:defRPr>
            </a:lvl3pPr>
            <a:lvl4pPr lvl="3" rtl="0">
              <a:buNone/>
              <a:defRPr sz="1300">
                <a:solidFill>
                  <a:schemeClr val="lt2"/>
                </a:solidFill>
              </a:defRPr>
            </a:lvl4pPr>
            <a:lvl5pPr lvl="4" rtl="0">
              <a:buNone/>
              <a:defRPr sz="1300">
                <a:solidFill>
                  <a:schemeClr val="lt2"/>
                </a:solidFill>
              </a:defRPr>
            </a:lvl5pPr>
            <a:lvl6pPr lvl="5" rtl="0">
              <a:buNone/>
              <a:defRPr sz="1300">
                <a:solidFill>
                  <a:schemeClr val="lt2"/>
                </a:solidFill>
              </a:defRPr>
            </a:lvl6pPr>
            <a:lvl7pPr lvl="6" rtl="0">
              <a:buNone/>
              <a:defRPr sz="1300">
                <a:solidFill>
                  <a:schemeClr val="lt2"/>
                </a:solidFill>
              </a:defRPr>
            </a:lvl7pPr>
            <a:lvl8pPr lvl="7" rtl="0">
              <a:buNone/>
              <a:defRPr sz="1300">
                <a:solidFill>
                  <a:schemeClr val="lt2"/>
                </a:solidFill>
              </a:defRPr>
            </a:lvl8pPr>
            <a:lvl9pPr lvl="8" rtl="0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3"/>
          <p:cNvSpPr txBox="1"/>
          <p:nvPr>
            <p:ph type="ctrTitle"/>
          </p:nvPr>
        </p:nvSpPr>
        <p:spPr>
          <a:xfrm>
            <a:off x="461963" y="1509591"/>
            <a:ext cx="77724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b="1" sz="4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3"/>
          <p:cNvSpPr txBox="1"/>
          <p:nvPr>
            <p:ph idx="1" type="subTitle"/>
          </p:nvPr>
        </p:nvSpPr>
        <p:spPr>
          <a:xfrm>
            <a:off x="461964" y="1208849"/>
            <a:ext cx="4257600" cy="27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b="1"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65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75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75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75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2" name="Google Shape;172;p43"/>
          <p:cNvSpPr txBox="1"/>
          <p:nvPr>
            <p:ph idx="2" type="body"/>
          </p:nvPr>
        </p:nvSpPr>
        <p:spPr>
          <a:xfrm>
            <a:off x="461964" y="2832497"/>
            <a:ext cx="67092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13"/>
              <a:buNone/>
              <a:defRPr sz="1875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#3" showMasterSp="0">
  <p:cSld name="Title slide #3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4"/>
          <p:cNvSpPr/>
          <p:nvPr>
            <p:ph idx="2" type="pic"/>
          </p:nvPr>
        </p:nvSpPr>
        <p:spPr>
          <a:xfrm>
            <a:off x="0" y="0"/>
            <a:ext cx="91440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44"/>
          <p:cNvSpPr txBox="1"/>
          <p:nvPr>
            <p:ph type="ctrTitle"/>
          </p:nvPr>
        </p:nvSpPr>
        <p:spPr>
          <a:xfrm>
            <a:off x="509452" y="2964979"/>
            <a:ext cx="85179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203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4"/>
          <p:cNvSpPr txBox="1"/>
          <p:nvPr>
            <p:ph idx="1" type="subTitle"/>
          </p:nvPr>
        </p:nvSpPr>
        <p:spPr>
          <a:xfrm>
            <a:off x="633736" y="3618696"/>
            <a:ext cx="2961000" cy="28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400"/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78" name="Google Shape;17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4" showMasterSp="0" type="secHead">
  <p:cSld name="SECTION_HEAD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5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5"/>
          <p:cNvSpPr txBox="1"/>
          <p:nvPr>
            <p:ph idx="1" type="body"/>
          </p:nvPr>
        </p:nvSpPr>
        <p:spPr>
          <a:xfrm>
            <a:off x="623888" y="3540869"/>
            <a:ext cx="7886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1" sz="28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ASU_Horiz_RGB_Digital_MaroonGold.png" id="182" name="Google Shape;182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5069" y="187047"/>
            <a:ext cx="3844969" cy="10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2"/>
                </a:solidFill>
              </a:defRPr>
            </a:lvl1pPr>
            <a:lvl2pPr lvl="1" rtl="0">
              <a:buNone/>
              <a:defRPr sz="1300">
                <a:solidFill>
                  <a:schemeClr val="dk2"/>
                </a:solidFill>
              </a:defRPr>
            </a:lvl2pPr>
            <a:lvl3pPr lvl="2" rtl="0">
              <a:buNone/>
              <a:defRPr sz="1300">
                <a:solidFill>
                  <a:schemeClr val="dk2"/>
                </a:solidFill>
              </a:defRPr>
            </a:lvl3pPr>
            <a:lvl4pPr lvl="3" rtl="0">
              <a:buNone/>
              <a:defRPr sz="1300">
                <a:solidFill>
                  <a:schemeClr val="dk2"/>
                </a:solidFill>
              </a:defRPr>
            </a:lvl4pPr>
            <a:lvl5pPr lvl="4" rtl="0">
              <a:buNone/>
              <a:defRPr sz="1300">
                <a:solidFill>
                  <a:schemeClr val="dk2"/>
                </a:solidFill>
              </a:defRPr>
            </a:lvl5pPr>
            <a:lvl6pPr lvl="5" rtl="0">
              <a:buNone/>
              <a:defRPr sz="1300">
                <a:solidFill>
                  <a:schemeClr val="dk2"/>
                </a:solidFill>
              </a:defRPr>
            </a:lvl6pPr>
            <a:lvl7pPr lvl="6" rtl="0">
              <a:buNone/>
              <a:defRPr sz="1300">
                <a:solidFill>
                  <a:schemeClr val="dk2"/>
                </a:solidFill>
              </a:defRPr>
            </a:lvl7pPr>
            <a:lvl8pPr lvl="7" rtl="0">
              <a:buNone/>
              <a:defRPr sz="1300">
                <a:solidFill>
                  <a:schemeClr val="dk2"/>
                </a:solidFill>
              </a:defRPr>
            </a:lvl8pPr>
            <a:lvl9pPr lvl="8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#1" showMasterSp="0">
  <p:cSld name="Agenda #1">
    <p:bg>
      <p:bgPr>
        <a:solidFill>
          <a:schemeClr val="dk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6"/>
          <p:cNvSpPr txBox="1"/>
          <p:nvPr>
            <p:ph type="title"/>
          </p:nvPr>
        </p:nvSpPr>
        <p:spPr>
          <a:xfrm>
            <a:off x="160987" y="0"/>
            <a:ext cx="3490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6"/>
          <p:cNvSpPr txBox="1"/>
          <p:nvPr/>
        </p:nvSpPr>
        <p:spPr>
          <a:xfrm>
            <a:off x="3664989" y="3715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Arial"/>
              <a:buNone/>
            </a:pPr>
            <a:r>
              <a:rPr b="0" i="0" lang="en" sz="2249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187" name="Google Shape;187;p46"/>
          <p:cNvSpPr txBox="1"/>
          <p:nvPr>
            <p:ph idx="1" type="body"/>
          </p:nvPr>
        </p:nvSpPr>
        <p:spPr>
          <a:xfrm>
            <a:off x="4772025" y="0"/>
            <a:ext cx="3657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1800"/>
            </a:lvl2pPr>
            <a:lvl3pPr indent="-2286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lt2"/>
                </a:solidFill>
              </a:defRPr>
            </a:lvl1pPr>
            <a:lvl2pPr lvl="1" rtl="0">
              <a:buNone/>
              <a:defRPr sz="1300">
                <a:solidFill>
                  <a:schemeClr val="lt2"/>
                </a:solidFill>
              </a:defRPr>
            </a:lvl2pPr>
            <a:lvl3pPr lvl="2" rtl="0">
              <a:buNone/>
              <a:defRPr sz="1300">
                <a:solidFill>
                  <a:schemeClr val="lt2"/>
                </a:solidFill>
              </a:defRPr>
            </a:lvl3pPr>
            <a:lvl4pPr lvl="3" rtl="0">
              <a:buNone/>
              <a:defRPr sz="1300">
                <a:solidFill>
                  <a:schemeClr val="lt2"/>
                </a:solidFill>
              </a:defRPr>
            </a:lvl4pPr>
            <a:lvl5pPr lvl="4" rtl="0">
              <a:buNone/>
              <a:defRPr sz="1300">
                <a:solidFill>
                  <a:schemeClr val="lt2"/>
                </a:solidFill>
              </a:defRPr>
            </a:lvl5pPr>
            <a:lvl6pPr lvl="5" rtl="0">
              <a:buNone/>
              <a:defRPr sz="1300">
                <a:solidFill>
                  <a:schemeClr val="lt2"/>
                </a:solidFill>
              </a:defRPr>
            </a:lvl6pPr>
            <a:lvl7pPr lvl="6" rtl="0">
              <a:buNone/>
              <a:defRPr sz="1300">
                <a:solidFill>
                  <a:schemeClr val="lt2"/>
                </a:solidFill>
              </a:defRPr>
            </a:lvl7pPr>
            <a:lvl8pPr lvl="7" rtl="0">
              <a:buNone/>
              <a:defRPr sz="1300">
                <a:solidFill>
                  <a:schemeClr val="lt2"/>
                </a:solidFill>
              </a:defRPr>
            </a:lvl8pPr>
            <a:lvl9pPr lvl="8" rtl="0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#2" showMasterSp="0">
  <p:cSld name="Agenda #2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7"/>
          <p:cNvSpPr txBox="1"/>
          <p:nvPr>
            <p:ph type="title"/>
          </p:nvPr>
        </p:nvSpPr>
        <p:spPr>
          <a:xfrm>
            <a:off x="160987" y="0"/>
            <a:ext cx="3490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7"/>
          <p:cNvSpPr txBox="1"/>
          <p:nvPr/>
        </p:nvSpPr>
        <p:spPr>
          <a:xfrm>
            <a:off x="3664989" y="3715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Arial"/>
              <a:buNone/>
            </a:pPr>
            <a:r>
              <a:rPr b="0" i="0" lang="en" sz="2249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192" name="Google Shape;192;p47"/>
          <p:cNvSpPr txBox="1"/>
          <p:nvPr>
            <p:ph idx="1" type="body"/>
          </p:nvPr>
        </p:nvSpPr>
        <p:spPr>
          <a:xfrm>
            <a:off x="4772025" y="0"/>
            <a:ext cx="3657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1800"/>
            </a:lvl1pPr>
            <a:lvl2pPr indent="-228600" lvl="1" marL="9144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1800"/>
            </a:lvl2pPr>
            <a:lvl3pPr indent="-2286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or bold statement (maroon)" showMasterSp="0">
  <p:cSld name="Break or bold statement (maroon)">
    <p:bg>
      <p:bgPr>
        <a:solidFill>
          <a:schemeClr val="accen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8"/>
          <p:cNvSpPr txBox="1"/>
          <p:nvPr>
            <p:ph type="title"/>
          </p:nvPr>
        </p:nvSpPr>
        <p:spPr>
          <a:xfrm>
            <a:off x="457200" y="0"/>
            <a:ext cx="7762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Arial"/>
              <a:buNone/>
              <a:defRPr sz="6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or bold statement (gold)" showMasterSp="0">
  <p:cSld name="Break or bold statement (gold)">
    <p:bg>
      <p:bgPr>
        <a:solidFill>
          <a:schemeClr val="accent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9"/>
          <p:cNvSpPr txBox="1"/>
          <p:nvPr>
            <p:ph type="title"/>
          </p:nvPr>
        </p:nvSpPr>
        <p:spPr>
          <a:xfrm>
            <a:off x="457200" y="0"/>
            <a:ext cx="7762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bar (maroon)" showMasterSp="0">
  <p:cSld name="Break bar (maroon)">
    <p:bg>
      <p:bgPr>
        <a:solidFill>
          <a:schemeClr val="lt2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0"/>
          <p:cNvSpPr/>
          <p:nvPr/>
        </p:nvSpPr>
        <p:spPr>
          <a:xfrm>
            <a:off x="0" y="1314450"/>
            <a:ext cx="9144000" cy="15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0"/>
          <p:cNvSpPr txBox="1"/>
          <p:nvPr>
            <p:ph type="title"/>
          </p:nvPr>
        </p:nvSpPr>
        <p:spPr>
          <a:xfrm>
            <a:off x="457200" y="1314450"/>
            <a:ext cx="7762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bar (gold)" showMasterSp="0">
  <p:cSld name="Break bar (gold)">
    <p:bg>
      <p:bgPr>
        <a:solidFill>
          <a:schemeClr val="lt2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1"/>
          <p:cNvSpPr/>
          <p:nvPr/>
        </p:nvSpPr>
        <p:spPr>
          <a:xfrm>
            <a:off x="0" y="1314450"/>
            <a:ext cx="9144000" cy="15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1"/>
          <p:cNvSpPr txBox="1"/>
          <p:nvPr>
            <p:ph type="title"/>
          </p:nvPr>
        </p:nvSpPr>
        <p:spPr>
          <a:xfrm>
            <a:off x="457200" y="1314450"/>
            <a:ext cx="7762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 content" type="obj">
  <p:cSld name="OBJEC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2"/>
          <p:cNvSpPr txBox="1"/>
          <p:nvPr>
            <p:ph type="title"/>
          </p:nvPr>
        </p:nvSpPr>
        <p:spPr>
          <a:xfrm>
            <a:off x="628651" y="410034"/>
            <a:ext cx="66963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2"/>
          <p:cNvSpPr txBox="1"/>
          <p:nvPr>
            <p:ph idx="1" type="body"/>
          </p:nvPr>
        </p:nvSpPr>
        <p:spPr>
          <a:xfrm>
            <a:off x="628650" y="914400"/>
            <a:ext cx="78867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52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2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with image and gold box" showMasterSp="0">
  <p:cSld name="Break with image and gold box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53"/>
          <p:cNvSpPr txBox="1"/>
          <p:nvPr>
            <p:ph type="title"/>
          </p:nvPr>
        </p:nvSpPr>
        <p:spPr>
          <a:xfrm>
            <a:off x="628650" y="3970357"/>
            <a:ext cx="7396800" cy="45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50/50">
  <p:cSld name="Title and 50/50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4"/>
          <p:cNvSpPr txBox="1"/>
          <p:nvPr>
            <p:ph type="title"/>
          </p:nvPr>
        </p:nvSpPr>
        <p:spPr>
          <a:xfrm>
            <a:off x="628650" y="410034"/>
            <a:ext cx="66864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4"/>
          <p:cNvSpPr txBox="1"/>
          <p:nvPr>
            <p:ph idx="1" type="body"/>
          </p:nvPr>
        </p:nvSpPr>
        <p:spPr>
          <a:xfrm>
            <a:off x="628650" y="914401"/>
            <a:ext cx="38862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54"/>
          <p:cNvSpPr txBox="1"/>
          <p:nvPr>
            <p:ph idx="2" type="body"/>
          </p:nvPr>
        </p:nvSpPr>
        <p:spPr>
          <a:xfrm>
            <a:off x="4629150" y="914401"/>
            <a:ext cx="38862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54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4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mparison">
  <p:cSld name="Title and comparison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5"/>
          <p:cNvSpPr txBox="1"/>
          <p:nvPr>
            <p:ph type="title"/>
          </p:nvPr>
        </p:nvSpPr>
        <p:spPr>
          <a:xfrm>
            <a:off x="629841" y="406646"/>
            <a:ext cx="67047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5"/>
          <p:cNvSpPr txBox="1"/>
          <p:nvPr>
            <p:ph idx="1" type="body"/>
          </p:nvPr>
        </p:nvSpPr>
        <p:spPr>
          <a:xfrm>
            <a:off x="629842" y="924128"/>
            <a:ext cx="38682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6" name="Google Shape;226;p55"/>
          <p:cNvSpPr txBox="1"/>
          <p:nvPr>
            <p:ph idx="2" type="body"/>
          </p:nvPr>
        </p:nvSpPr>
        <p:spPr>
          <a:xfrm>
            <a:off x="629842" y="1257858"/>
            <a:ext cx="3868200" cy="3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55"/>
          <p:cNvSpPr txBox="1"/>
          <p:nvPr>
            <p:ph idx="3" type="body"/>
          </p:nvPr>
        </p:nvSpPr>
        <p:spPr>
          <a:xfrm>
            <a:off x="4629151" y="924128"/>
            <a:ext cx="38874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8" name="Google Shape;228;p55"/>
          <p:cNvSpPr txBox="1"/>
          <p:nvPr>
            <p:ph idx="4" type="body"/>
          </p:nvPr>
        </p:nvSpPr>
        <p:spPr>
          <a:xfrm>
            <a:off x="4629151" y="1257858"/>
            <a:ext cx="3887400" cy="3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55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5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3 Column on right ">
  <p:cSld name="1/3 Column on right 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6"/>
          <p:cNvSpPr txBox="1"/>
          <p:nvPr>
            <p:ph type="title"/>
          </p:nvPr>
        </p:nvSpPr>
        <p:spPr>
          <a:xfrm>
            <a:off x="628650" y="410034"/>
            <a:ext cx="66864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6"/>
          <p:cNvSpPr txBox="1"/>
          <p:nvPr>
            <p:ph idx="1" type="body"/>
          </p:nvPr>
        </p:nvSpPr>
        <p:spPr>
          <a:xfrm>
            <a:off x="628650" y="914401"/>
            <a:ext cx="50472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56"/>
          <p:cNvSpPr txBox="1"/>
          <p:nvPr>
            <p:ph idx="2" type="body"/>
          </p:nvPr>
        </p:nvSpPr>
        <p:spPr>
          <a:xfrm>
            <a:off x="5971566" y="914401"/>
            <a:ext cx="25146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56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6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3 Column on left">
  <p:cSld name="1/3 Column on lef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7"/>
          <p:cNvSpPr txBox="1"/>
          <p:nvPr>
            <p:ph type="title"/>
          </p:nvPr>
        </p:nvSpPr>
        <p:spPr>
          <a:xfrm>
            <a:off x="628650" y="410034"/>
            <a:ext cx="66864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7"/>
          <p:cNvSpPr txBox="1"/>
          <p:nvPr>
            <p:ph idx="1" type="body"/>
          </p:nvPr>
        </p:nvSpPr>
        <p:spPr>
          <a:xfrm>
            <a:off x="3468102" y="914401"/>
            <a:ext cx="50472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57"/>
          <p:cNvSpPr txBox="1"/>
          <p:nvPr>
            <p:ph idx="2" type="body"/>
          </p:nvPr>
        </p:nvSpPr>
        <p:spPr>
          <a:xfrm>
            <a:off x="637674" y="914401"/>
            <a:ext cx="25146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57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7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with Image on Right">
  <p:cSld name="List with Image on Righ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8"/>
          <p:cNvSpPr txBox="1"/>
          <p:nvPr>
            <p:ph type="title"/>
          </p:nvPr>
        </p:nvSpPr>
        <p:spPr>
          <a:xfrm>
            <a:off x="748967" y="438150"/>
            <a:ext cx="3452700" cy="37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 b="1" sz="255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58"/>
          <p:cNvSpPr txBox="1"/>
          <p:nvPr>
            <p:ph idx="1" type="body"/>
          </p:nvPr>
        </p:nvSpPr>
        <p:spPr>
          <a:xfrm>
            <a:off x="748967" y="1028700"/>
            <a:ext cx="3452700" cy="3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 sz="1500"/>
            </a:lvl1pPr>
            <a:lvl2pPr indent="-348615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90"/>
              <a:buChar char="•"/>
              <a:defRPr sz="1350"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58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with Image on Left">
  <p:cSld name="List with Image on Lef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9"/>
          <p:cNvSpPr txBox="1"/>
          <p:nvPr>
            <p:ph type="title"/>
          </p:nvPr>
        </p:nvSpPr>
        <p:spPr>
          <a:xfrm>
            <a:off x="4929810" y="438150"/>
            <a:ext cx="3480300" cy="37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 b="1" sz="255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59"/>
          <p:cNvSpPr txBox="1"/>
          <p:nvPr>
            <p:ph idx="1" type="body"/>
          </p:nvPr>
        </p:nvSpPr>
        <p:spPr>
          <a:xfrm>
            <a:off x="4929829" y="1028702"/>
            <a:ext cx="3480300" cy="3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 sz="1500"/>
            </a:lvl1pPr>
            <a:lvl2pPr indent="-348615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90"/>
              <a:buChar char="•"/>
              <a:defRPr sz="1350"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59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content (black-gold title)">
  <p:cSld name="Title and one column content (black-gold title)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0"/>
          <p:cNvSpPr txBox="1"/>
          <p:nvPr>
            <p:ph idx="1" type="body"/>
          </p:nvPr>
        </p:nvSpPr>
        <p:spPr>
          <a:xfrm>
            <a:off x="2519266" y="914400"/>
            <a:ext cx="57942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756" lvl="0" marL="4572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Char char="•"/>
              <a:defRPr sz="1125"/>
            </a:lvl1pPr>
            <a:lvl2pPr indent="-328612" lvl="1" marL="9144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125"/>
            </a:lvl2pPr>
            <a:lvl3pPr indent="-300037" lvl="2" marL="13716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3pPr>
            <a:lvl4pPr indent="-300037" lvl="3" marL="18288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4pPr>
            <a:lvl5pPr indent="-300037" lvl="4" marL="22860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60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60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60"/>
          <p:cNvSpPr txBox="1"/>
          <p:nvPr>
            <p:ph idx="2" type="body"/>
          </p:nvPr>
        </p:nvSpPr>
        <p:spPr>
          <a:xfrm>
            <a:off x="2519264" y="409575"/>
            <a:ext cx="5609700" cy="3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400"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60"/>
          <p:cNvSpPr/>
          <p:nvPr/>
        </p:nvSpPr>
        <p:spPr>
          <a:xfrm>
            <a:off x="0" y="0"/>
            <a:ext cx="2289900" cy="515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0"/>
          <p:cNvSpPr/>
          <p:nvPr/>
        </p:nvSpPr>
        <p:spPr>
          <a:xfrm>
            <a:off x="-1" y="128096"/>
            <a:ext cx="2289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Continuing and</a:t>
            </a:r>
            <a:endParaRPr/>
          </a:p>
          <a:p>
            <a:pPr indent="0" lvl="0" marL="0" marR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Professional Education</a:t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 content (black-gold title)">
  <p:cSld name="Title and two column content (black-gold title)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1"/>
          <p:cNvSpPr txBox="1"/>
          <p:nvPr>
            <p:ph idx="1" type="body"/>
          </p:nvPr>
        </p:nvSpPr>
        <p:spPr>
          <a:xfrm>
            <a:off x="2519267" y="914400"/>
            <a:ext cx="57951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756" lvl="0" marL="4572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88"/>
              <a:buChar char="•"/>
              <a:defRPr sz="1125"/>
            </a:lvl1pPr>
            <a:lvl2pPr indent="-328612" lvl="1" marL="9144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125"/>
            </a:lvl2pPr>
            <a:lvl3pPr indent="-300037" lvl="2" marL="13716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3pPr>
            <a:lvl4pPr indent="-300037" lvl="3" marL="18288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4pPr>
            <a:lvl5pPr indent="-300037" lvl="4" marL="22860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61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1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61"/>
          <p:cNvSpPr txBox="1"/>
          <p:nvPr>
            <p:ph idx="2" type="body"/>
          </p:nvPr>
        </p:nvSpPr>
        <p:spPr>
          <a:xfrm>
            <a:off x="2519266" y="409575"/>
            <a:ext cx="5609700" cy="3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400"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61"/>
          <p:cNvSpPr/>
          <p:nvPr/>
        </p:nvSpPr>
        <p:spPr>
          <a:xfrm>
            <a:off x="0" y="0"/>
            <a:ext cx="2289900" cy="515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61"/>
          <p:cNvSpPr/>
          <p:nvPr/>
        </p:nvSpPr>
        <p:spPr>
          <a:xfrm>
            <a:off x="-1" y="128096"/>
            <a:ext cx="2289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Continuing and</a:t>
            </a:r>
            <a:endParaRPr/>
          </a:p>
          <a:p>
            <a:pPr indent="0" lvl="0" marL="0" marR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Professional Education</a:t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10 photos">
  <p:cSld name="Title and 10 photo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2"/>
          <p:cNvSpPr txBox="1"/>
          <p:nvPr>
            <p:ph idx="1" type="body"/>
          </p:nvPr>
        </p:nvSpPr>
        <p:spPr>
          <a:xfrm>
            <a:off x="2251437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62"/>
          <p:cNvSpPr txBox="1"/>
          <p:nvPr>
            <p:ph idx="2" type="body"/>
          </p:nvPr>
        </p:nvSpPr>
        <p:spPr>
          <a:xfrm>
            <a:off x="5451837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62"/>
          <p:cNvSpPr txBox="1"/>
          <p:nvPr>
            <p:ph idx="3" type="body"/>
          </p:nvPr>
        </p:nvSpPr>
        <p:spPr>
          <a:xfrm>
            <a:off x="651237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p62"/>
          <p:cNvSpPr txBox="1"/>
          <p:nvPr>
            <p:ph idx="4" type="body"/>
          </p:nvPr>
        </p:nvSpPr>
        <p:spPr>
          <a:xfrm>
            <a:off x="3851637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62"/>
          <p:cNvSpPr txBox="1"/>
          <p:nvPr>
            <p:ph idx="5" type="body"/>
          </p:nvPr>
        </p:nvSpPr>
        <p:spPr>
          <a:xfrm>
            <a:off x="7043873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3" name="Google Shape;273;p62"/>
          <p:cNvSpPr txBox="1"/>
          <p:nvPr>
            <p:ph idx="6" type="body"/>
          </p:nvPr>
        </p:nvSpPr>
        <p:spPr>
          <a:xfrm>
            <a:off x="2251437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" name="Google Shape;274;p62"/>
          <p:cNvSpPr txBox="1"/>
          <p:nvPr>
            <p:ph idx="7" type="body"/>
          </p:nvPr>
        </p:nvSpPr>
        <p:spPr>
          <a:xfrm>
            <a:off x="5451837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p62"/>
          <p:cNvSpPr txBox="1"/>
          <p:nvPr>
            <p:ph type="title"/>
          </p:nvPr>
        </p:nvSpPr>
        <p:spPr>
          <a:xfrm>
            <a:off x="747395" y="438150"/>
            <a:ext cx="6995100" cy="37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62"/>
          <p:cNvSpPr/>
          <p:nvPr>
            <p:ph idx="8" type="pic"/>
          </p:nvPr>
        </p:nvSpPr>
        <p:spPr>
          <a:xfrm>
            <a:off x="747395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Google Shape;277;p62"/>
          <p:cNvSpPr/>
          <p:nvPr>
            <p:ph idx="9" type="pic"/>
          </p:nvPr>
        </p:nvSpPr>
        <p:spPr>
          <a:xfrm>
            <a:off x="2344616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Google Shape;278;p62"/>
          <p:cNvSpPr/>
          <p:nvPr>
            <p:ph idx="13" type="pic"/>
          </p:nvPr>
        </p:nvSpPr>
        <p:spPr>
          <a:xfrm>
            <a:off x="3941837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Google Shape;279;p62"/>
          <p:cNvSpPr/>
          <p:nvPr>
            <p:ph idx="14" type="pic"/>
          </p:nvPr>
        </p:nvSpPr>
        <p:spPr>
          <a:xfrm>
            <a:off x="5539058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" name="Google Shape;280;p62"/>
          <p:cNvSpPr/>
          <p:nvPr>
            <p:ph idx="15" type="pic"/>
          </p:nvPr>
        </p:nvSpPr>
        <p:spPr>
          <a:xfrm>
            <a:off x="7136279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" name="Google Shape;281;p62"/>
          <p:cNvSpPr/>
          <p:nvPr>
            <p:ph idx="16" type="pic"/>
          </p:nvPr>
        </p:nvSpPr>
        <p:spPr>
          <a:xfrm>
            <a:off x="747395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Google Shape;282;p62"/>
          <p:cNvSpPr/>
          <p:nvPr>
            <p:ph idx="17" type="pic"/>
          </p:nvPr>
        </p:nvSpPr>
        <p:spPr>
          <a:xfrm>
            <a:off x="2344616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" name="Google Shape;283;p62"/>
          <p:cNvSpPr/>
          <p:nvPr>
            <p:ph idx="18" type="pic"/>
          </p:nvPr>
        </p:nvSpPr>
        <p:spPr>
          <a:xfrm>
            <a:off x="3941837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" name="Google Shape;284;p62"/>
          <p:cNvSpPr/>
          <p:nvPr>
            <p:ph idx="19" type="pic"/>
          </p:nvPr>
        </p:nvSpPr>
        <p:spPr>
          <a:xfrm>
            <a:off x="5539058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5" name="Google Shape;285;p62"/>
          <p:cNvSpPr/>
          <p:nvPr>
            <p:ph idx="20" type="pic"/>
          </p:nvPr>
        </p:nvSpPr>
        <p:spPr>
          <a:xfrm>
            <a:off x="7136279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62"/>
          <p:cNvSpPr txBox="1"/>
          <p:nvPr>
            <p:ph idx="21" type="body"/>
          </p:nvPr>
        </p:nvSpPr>
        <p:spPr>
          <a:xfrm>
            <a:off x="651237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p62"/>
          <p:cNvSpPr txBox="1"/>
          <p:nvPr>
            <p:ph idx="22" type="body"/>
          </p:nvPr>
        </p:nvSpPr>
        <p:spPr>
          <a:xfrm>
            <a:off x="3851637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62"/>
          <p:cNvSpPr txBox="1"/>
          <p:nvPr>
            <p:ph idx="23" type="body"/>
          </p:nvPr>
        </p:nvSpPr>
        <p:spPr>
          <a:xfrm>
            <a:off x="7043873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 (Vertical split)">
  <p:cSld name="Title and two content (Vertical split)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3"/>
          <p:cNvSpPr txBox="1"/>
          <p:nvPr>
            <p:ph type="title"/>
          </p:nvPr>
        </p:nvSpPr>
        <p:spPr>
          <a:xfrm>
            <a:off x="628651" y="740570"/>
            <a:ext cx="35784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63"/>
          <p:cNvSpPr txBox="1"/>
          <p:nvPr>
            <p:ph idx="1" type="body"/>
          </p:nvPr>
        </p:nvSpPr>
        <p:spPr>
          <a:xfrm>
            <a:off x="4834647" y="740570"/>
            <a:ext cx="36819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600"/>
            </a:lvl1pPr>
            <a:lvl2pPr indent="-37084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  <a:defRPr sz="1600"/>
            </a:lvl2pPr>
            <a:lvl3pPr indent="-3048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3pPr>
            <a:lvl4pPr indent="-29845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32385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94" name="Google Shape;294;p63"/>
          <p:cNvSpPr txBox="1"/>
          <p:nvPr>
            <p:ph idx="2" type="body"/>
          </p:nvPr>
        </p:nvSpPr>
        <p:spPr>
          <a:xfrm>
            <a:off x="629840" y="1767264"/>
            <a:ext cx="3577200" cy="26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05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95" name="Google Shape;295;p63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63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(Horiz. split)" type="titleOnly">
  <p:cSld name="TITLE_ONLY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4"/>
          <p:cNvSpPr/>
          <p:nvPr/>
        </p:nvSpPr>
        <p:spPr>
          <a:xfrm>
            <a:off x="0" y="1663431"/>
            <a:ext cx="9144000" cy="34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4"/>
          <p:cNvSpPr txBox="1"/>
          <p:nvPr>
            <p:ph type="title"/>
          </p:nvPr>
        </p:nvSpPr>
        <p:spPr>
          <a:xfrm>
            <a:off x="628650" y="1"/>
            <a:ext cx="85152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64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64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1/3 [gold] Column on Left">
  <p:cSld name="2_1/3 [gold] Column on Lef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5"/>
          <p:cNvSpPr/>
          <p:nvPr/>
        </p:nvSpPr>
        <p:spPr>
          <a:xfrm>
            <a:off x="0" y="0"/>
            <a:ext cx="2957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65"/>
          <p:cNvSpPr txBox="1"/>
          <p:nvPr>
            <p:ph type="title"/>
          </p:nvPr>
        </p:nvSpPr>
        <p:spPr>
          <a:xfrm>
            <a:off x="316205" y="438150"/>
            <a:ext cx="24057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65"/>
          <p:cNvSpPr txBox="1"/>
          <p:nvPr>
            <p:ph idx="1" type="body"/>
          </p:nvPr>
        </p:nvSpPr>
        <p:spPr>
          <a:xfrm>
            <a:off x="316205" y="1964531"/>
            <a:ext cx="24057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05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06" name="Google Shape;306;p65"/>
          <p:cNvSpPr txBox="1"/>
          <p:nvPr>
            <p:ph idx="2" type="body"/>
          </p:nvPr>
        </p:nvSpPr>
        <p:spPr>
          <a:xfrm>
            <a:off x="3186112" y="438150"/>
            <a:ext cx="5223900" cy="4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1pPr>
            <a:lvl2pPr indent="-321944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050"/>
            </a:lvl2pPr>
            <a:lvl3pPr indent="-2857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07" name="Google Shape;307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3 [white] Column on Left" showMasterSp="0">
  <p:cSld name="1/3 [white] Column on Left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6"/>
          <p:cNvSpPr/>
          <p:nvPr/>
        </p:nvSpPr>
        <p:spPr>
          <a:xfrm flipH="1">
            <a:off x="2957400" y="0"/>
            <a:ext cx="6186600" cy="5143500"/>
          </a:xfrm>
          <a:prstGeom prst="rect">
            <a:avLst/>
          </a:prstGeom>
          <a:solidFill>
            <a:srgbClr val="DDE0E3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66"/>
          <p:cNvSpPr/>
          <p:nvPr/>
        </p:nvSpPr>
        <p:spPr>
          <a:xfrm flipH="1">
            <a:off x="2957400" y="0"/>
            <a:ext cx="6186600" cy="5143500"/>
          </a:xfrm>
          <a:prstGeom prst="rect">
            <a:avLst/>
          </a:prstGeom>
          <a:solidFill>
            <a:srgbClr val="DDE0E3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6"/>
          <p:cNvSpPr txBox="1"/>
          <p:nvPr>
            <p:ph type="title"/>
          </p:nvPr>
        </p:nvSpPr>
        <p:spPr>
          <a:xfrm>
            <a:off x="316205" y="438150"/>
            <a:ext cx="24057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66"/>
          <p:cNvSpPr txBox="1"/>
          <p:nvPr>
            <p:ph idx="1" type="body"/>
          </p:nvPr>
        </p:nvSpPr>
        <p:spPr>
          <a:xfrm>
            <a:off x="316205" y="1964530"/>
            <a:ext cx="24057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13" name="Google Shape;313;p66"/>
          <p:cNvSpPr txBox="1"/>
          <p:nvPr>
            <p:ph idx="2" type="body"/>
          </p:nvPr>
        </p:nvSpPr>
        <p:spPr>
          <a:xfrm>
            <a:off x="3186113" y="438150"/>
            <a:ext cx="5223900" cy="4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1pPr>
            <a:lvl2pPr indent="-321944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050"/>
            </a:lvl2pPr>
            <a:lvl3pPr indent="-2857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14" name="Google Shape;314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Left and Content-Right">
  <p:cSld name="Title-Left and Content-Right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7"/>
          <p:cNvSpPr txBox="1"/>
          <p:nvPr>
            <p:ph idx="1" type="body"/>
          </p:nvPr>
        </p:nvSpPr>
        <p:spPr>
          <a:xfrm>
            <a:off x="2653642" y="376403"/>
            <a:ext cx="9273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200"/>
              <a:buNone/>
              <a:defRPr sz="88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7" name="Google Shape;317;p67"/>
          <p:cNvSpPr txBox="1"/>
          <p:nvPr>
            <p:ph type="title"/>
          </p:nvPr>
        </p:nvSpPr>
        <p:spPr>
          <a:xfrm>
            <a:off x="400928" y="1828801"/>
            <a:ext cx="2995500" cy="27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67"/>
          <p:cNvSpPr txBox="1"/>
          <p:nvPr>
            <p:ph idx="2" type="body"/>
          </p:nvPr>
        </p:nvSpPr>
        <p:spPr>
          <a:xfrm>
            <a:off x="3910014" y="1"/>
            <a:ext cx="4206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5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35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cxnSp>
        <p:nvCxnSpPr>
          <p:cNvPr id="319" name="Google Shape;319;p67"/>
          <p:cNvCxnSpPr/>
          <p:nvPr/>
        </p:nvCxnSpPr>
        <p:spPr>
          <a:xfrm>
            <a:off x="3654127" y="759406"/>
            <a:ext cx="0" cy="3660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0" name="Google Shape;320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-top : title-Left : content right">
  <p:cSld name="Image-top : title-Left : content right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8"/>
          <p:cNvSpPr txBox="1"/>
          <p:nvPr>
            <p:ph type="title"/>
          </p:nvPr>
        </p:nvSpPr>
        <p:spPr>
          <a:xfrm>
            <a:off x="1" y="2575932"/>
            <a:ext cx="3958800" cy="25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68"/>
          <p:cNvSpPr txBox="1"/>
          <p:nvPr>
            <p:ph idx="1" type="body"/>
          </p:nvPr>
        </p:nvSpPr>
        <p:spPr>
          <a:xfrm>
            <a:off x="4362360" y="2575933"/>
            <a:ext cx="4435500" cy="25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18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048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cxnSp>
        <p:nvCxnSpPr>
          <p:cNvPr id="324" name="Google Shape;324;p68"/>
          <p:cNvCxnSpPr/>
          <p:nvPr/>
        </p:nvCxnSpPr>
        <p:spPr>
          <a:xfrm>
            <a:off x="4157842" y="2932772"/>
            <a:ext cx="0" cy="1861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5" name="Google Shape;325;p68"/>
          <p:cNvSpPr/>
          <p:nvPr>
            <p:ph idx="2" type="pic"/>
          </p:nvPr>
        </p:nvSpPr>
        <p:spPr>
          <a:xfrm>
            <a:off x="0" y="0"/>
            <a:ext cx="9144000" cy="25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6" name="Google Shape;326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Left : content right">
  <p:cSld name="Title-Left : content righ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9"/>
          <p:cNvSpPr txBox="1"/>
          <p:nvPr>
            <p:ph type="title"/>
          </p:nvPr>
        </p:nvSpPr>
        <p:spPr>
          <a:xfrm>
            <a:off x="142876" y="0"/>
            <a:ext cx="4257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69"/>
          <p:cNvSpPr txBox="1"/>
          <p:nvPr>
            <p:ph idx="1" type="body"/>
          </p:nvPr>
        </p:nvSpPr>
        <p:spPr>
          <a:xfrm>
            <a:off x="4743450" y="1"/>
            <a:ext cx="4054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2100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04800" lvl="3" marL="1828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cxnSp>
        <p:nvCxnSpPr>
          <p:cNvPr id="330" name="Google Shape;330;p69"/>
          <p:cNvCxnSpPr/>
          <p:nvPr/>
        </p:nvCxnSpPr>
        <p:spPr>
          <a:xfrm>
            <a:off x="4572000" y="759406"/>
            <a:ext cx="0" cy="3660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1" name="Google Shape;331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: side-by-side" showMasterSp="0">
  <p:cSld name="Title and content : side-by-side">
    <p:bg>
      <p:bgPr>
        <a:solidFill>
          <a:schemeClr val="dk2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0"/>
          <p:cNvSpPr txBox="1"/>
          <p:nvPr>
            <p:ph type="title"/>
          </p:nvPr>
        </p:nvSpPr>
        <p:spPr>
          <a:xfrm>
            <a:off x="1" y="0"/>
            <a:ext cx="442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70"/>
          <p:cNvSpPr txBox="1"/>
          <p:nvPr>
            <p:ph idx="1" type="body"/>
          </p:nvPr>
        </p:nvSpPr>
        <p:spPr>
          <a:xfrm>
            <a:off x="4754564" y="0"/>
            <a:ext cx="4389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Arial"/>
              <a:buNone/>
              <a:defRPr b="0" sz="2700"/>
            </a:lvl1pPr>
            <a:lvl2pPr indent="-388619" lvl="1" marL="914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35" name="Google Shape;335;p70"/>
          <p:cNvCxnSpPr/>
          <p:nvPr/>
        </p:nvCxnSpPr>
        <p:spPr>
          <a:xfrm>
            <a:off x="4572000" y="758536"/>
            <a:ext cx="0" cy="3657600"/>
          </a:xfrm>
          <a:prstGeom prst="straightConnector1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6" name="Google Shape;336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6750" y="4599147"/>
            <a:ext cx="805470" cy="47291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Intro Option 2">
  <p:cSld name="Cover Intro Option 2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1"/>
          <p:cNvSpPr txBox="1"/>
          <p:nvPr>
            <p:ph type="title"/>
          </p:nvPr>
        </p:nvSpPr>
        <p:spPr>
          <a:xfrm>
            <a:off x="311700" y="1283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0" name="Google Shape;340;p71"/>
          <p:cNvSpPr txBox="1"/>
          <p:nvPr>
            <p:ph idx="1" type="subTitle"/>
          </p:nvPr>
        </p:nvSpPr>
        <p:spPr>
          <a:xfrm>
            <a:off x="360625" y="1005325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1" name="Google Shape;341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2"/>
          <p:cNvSpPr txBox="1"/>
          <p:nvPr>
            <p:ph type="title"/>
          </p:nvPr>
        </p:nvSpPr>
        <p:spPr>
          <a:xfrm>
            <a:off x="810893" y="131666"/>
            <a:ext cx="75222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i="0" sz="2400">
                <a:solidFill>
                  <a:srgbClr val="2341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72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1688"/>
              <a:buNone/>
              <a:defRPr/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SzPts val="1365"/>
              <a:buNone/>
              <a:defRPr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SzPts val="975"/>
              <a:buNone/>
              <a:defRPr/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SzPts val="975"/>
              <a:buNone/>
              <a:defRPr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SzPts val="975"/>
              <a:buNone/>
              <a:defRPr/>
            </a:lvl5pPr>
            <a:lvl6pPr indent="-228600" lvl="5" marL="2743200" rtl="0" algn="l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6pPr>
            <a:lvl7pPr indent="-228600" lvl="6" marL="3200400" rtl="0" algn="l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7pPr>
            <a:lvl8pPr indent="-228600" lvl="7" marL="3657600" rtl="0" algn="l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8pPr>
            <a:lvl9pPr indent="-228600" lvl="8" marL="4114800" rtl="0" algn="l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345" name="Google Shape;345;p7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7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72"/>
          <p:cNvSpPr txBox="1"/>
          <p:nvPr>
            <p:ph idx="12" type="sldNum"/>
          </p:nvPr>
        </p:nvSpPr>
        <p:spPr>
          <a:xfrm>
            <a:off x="6788955" y="4685000"/>
            <a:ext cx="17913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ReUp Education | Proprietary &amp; Confidential</a:t>
            </a:r>
            <a:endParaRPr sz="900">
              <a:solidFill>
                <a:srgbClr val="888888"/>
              </a:solidFill>
            </a:endParaRPr>
          </a:p>
          <a:p>
            <a:pPr indent="0" lvl="0" marL="0" marR="17780" rtl="0" algn="r">
              <a:spcBef>
                <a:spcPts val="375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‹#›</a:t>
            </a:fld>
            <a:endParaRPr sz="900"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Gold chapter break or bold statement gold">
  <p:cSld name="Gold chapter break or bold statement gold">
    <p:bg>
      <p:bgPr>
        <a:solidFill>
          <a:schemeClr val="accent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3"/>
          <p:cNvSpPr txBox="1"/>
          <p:nvPr>
            <p:ph type="title"/>
          </p:nvPr>
        </p:nvSpPr>
        <p:spPr>
          <a:xfrm>
            <a:off x="311700" y="826025"/>
            <a:ext cx="624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descr="ASU_Horiz_RGB_Digital_MaroonGold.png" id="350" name="Google Shape;350;p73"/>
          <p:cNvPicPr preferRelativeResize="0"/>
          <p:nvPr/>
        </p:nvPicPr>
        <p:blipFill rotWithShape="1">
          <a:blip r:embed="rId2">
            <a:alphaModFix/>
          </a:blip>
          <a:srcRect b="0" l="0" r="57818" t="0"/>
          <a:stretch/>
        </p:blipFill>
        <p:spPr>
          <a:xfrm>
            <a:off x="7541375" y="4198900"/>
            <a:ext cx="1244950" cy="8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Headline with text 1">
  <p:cSld name="TITLE_ONLY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4"/>
          <p:cNvSpPr txBox="1"/>
          <p:nvPr>
            <p:ph idx="1" type="body"/>
          </p:nvPr>
        </p:nvSpPr>
        <p:spPr>
          <a:xfrm>
            <a:off x="311699" y="1204825"/>
            <a:ext cx="7820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3" name="Google Shape;353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Chapter break agenda black with bracket">
  <p:cSld name="Custom Layout 1 1_1">
    <p:bg>
      <p:bgPr>
        <a:solidFill>
          <a:srgbClr val="000000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5"/>
          <p:cNvSpPr txBox="1"/>
          <p:nvPr>
            <p:ph type="title"/>
          </p:nvPr>
        </p:nvSpPr>
        <p:spPr>
          <a:xfrm>
            <a:off x="464100" y="2045225"/>
            <a:ext cx="278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6" name="Google Shape;356;p75"/>
          <p:cNvSpPr txBox="1"/>
          <p:nvPr/>
        </p:nvSpPr>
        <p:spPr>
          <a:xfrm>
            <a:off x="3664990" y="3715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0"/>
              <a:buFont typeface="Arial"/>
              <a:buNone/>
            </a:pPr>
            <a:r>
              <a:rPr b="0" i="0" lang="en" sz="22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75"/>
          <p:cNvSpPr txBox="1"/>
          <p:nvPr>
            <p:ph idx="1" type="subTitle"/>
          </p:nvPr>
        </p:nvSpPr>
        <p:spPr>
          <a:xfrm>
            <a:off x="4898000" y="508875"/>
            <a:ext cx="3737100" cy="41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highlight>
                  <a:schemeClr val="lt1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57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1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47.xml"/><Relationship Id="rId35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49.xml"/><Relationship Id="rId37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51.xml"/><Relationship Id="rId39" Type="http://schemas.openxmlformats.org/officeDocument/2006/relationships/theme" Target="../theme/theme4.xml"/><Relationship Id="rId16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7"/>
          <p:cNvSpPr txBox="1"/>
          <p:nvPr>
            <p:ph type="title"/>
          </p:nvPr>
        </p:nvSpPr>
        <p:spPr>
          <a:xfrm>
            <a:off x="628650" y="410034"/>
            <a:ext cx="78867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8" name="Google Shape;148;p37"/>
          <p:cNvSpPr txBox="1"/>
          <p:nvPr>
            <p:ph idx="1" type="body"/>
          </p:nvPr>
        </p:nvSpPr>
        <p:spPr>
          <a:xfrm>
            <a:off x="628650" y="914400"/>
            <a:ext cx="78867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756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Char char="•"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5277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0512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0512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37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  <p:sldLayoutId id="2147483711" r:id="rId30"/>
    <p:sldLayoutId id="2147483712" r:id="rId31"/>
    <p:sldLayoutId id="2147483713" r:id="rId32"/>
    <p:sldLayoutId id="2147483714" r:id="rId33"/>
    <p:sldLayoutId id="2147483715" r:id="rId34"/>
    <p:sldLayoutId id="2147483716" r:id="rId35"/>
    <p:sldLayoutId id="2147483717" r:id="rId36"/>
    <p:sldLayoutId id="2147483718" r:id="rId37"/>
    <p:sldLayoutId id="2147483719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76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racuna1/ser334-public/blob/master/code_samples/M07_MutexBasics/main.c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2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su.instructure.com/courses/178344/pages/module-7-start-here-2?module_item_id=1275900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hyperlink" Target="http://bit.ly/ASN2324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racuna1/ser334-public" TargetMode="External"/><Relationship Id="rId4" Type="http://schemas.openxmlformats.org/officeDocument/2006/relationships/hyperlink" Target="https://discord.gg/Cn4ZMYMU" TargetMode="External"/><Relationship Id="rId9" Type="http://schemas.openxmlformats.org/officeDocument/2006/relationships/hyperlink" Target="https://iximiuz.com/node-writable-streams/visual/?utm_medium=github&amp;utm_source=gh-producer-consumer-vis" TargetMode="External"/><Relationship Id="rId5" Type="http://schemas.openxmlformats.org/officeDocument/2006/relationships/hyperlink" Target="https://en.wikipedia.org/wiki/BMP_file_format" TargetMode="External"/><Relationship Id="rId6" Type="http://schemas.openxmlformats.org/officeDocument/2006/relationships/hyperlink" Target="https://docs.kernel.org/core-api/kernel-api.html" TargetMode="External"/><Relationship Id="rId7" Type="http://schemas.openxmlformats.org/officeDocument/2006/relationships/hyperlink" Target="https://elixir.bootlin.com/linux/v5.19/source" TargetMode="External"/><Relationship Id="rId8" Type="http://schemas.openxmlformats.org/officeDocument/2006/relationships/hyperlink" Target="https://ccl.northwestern.edu/netlogo/models/DiningPhilosopher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utoring.asu.edu" TargetMode="External"/><Relationship Id="rId4" Type="http://schemas.openxmlformats.org/officeDocument/2006/relationships/hyperlink" Target="http://tutoring.asu.ed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cl.northwestern.edu/netlogo/models/DiningPhilosophers" TargetMode="External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6"/>
          <p:cNvSpPr txBox="1"/>
          <p:nvPr/>
        </p:nvSpPr>
        <p:spPr>
          <a:xfrm>
            <a:off x="710900" y="1332975"/>
            <a:ext cx="7516200" cy="16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SER 334 A Session 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C627"/>
                </a:highlight>
              </a:rPr>
              <a:t>SI Session</a:t>
            </a:r>
            <a:endParaRPr b="1" sz="2400"/>
          </a:p>
        </p:txBody>
      </p:sp>
      <p:sp>
        <p:nvSpPr>
          <p:cNvPr id="363" name="Google Shape;363;p76"/>
          <p:cNvSpPr txBox="1"/>
          <p:nvPr/>
        </p:nvSpPr>
        <p:spPr>
          <a:xfrm>
            <a:off x="754475" y="3948050"/>
            <a:ext cx="34383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7:00 pm - 8:00 pm MST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364" name="Google Shape;364;p76"/>
          <p:cNvSpPr txBox="1"/>
          <p:nvPr/>
        </p:nvSpPr>
        <p:spPr>
          <a:xfrm>
            <a:off x="754475" y="3679275"/>
            <a:ext cx="3000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Sunday, February 4th 2024</a:t>
            </a:r>
            <a:endParaRPr b="1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5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pic>
        <p:nvPicPr>
          <p:cNvPr id="455" name="Google Shape;455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653" y="0"/>
            <a:ext cx="500814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5"/>
          <p:cNvSpPr/>
          <p:nvPr/>
        </p:nvSpPr>
        <p:spPr>
          <a:xfrm>
            <a:off x="7355100" y="2392650"/>
            <a:ext cx="1788900" cy="358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 </a:t>
            </a:r>
            <a:r>
              <a:rPr i="1" lang="en" sz="1800"/>
              <a:t>want</a:t>
            </a:r>
            <a:r>
              <a:rPr lang="en" sz="1800"/>
              <a:t> to go</a:t>
            </a:r>
            <a:endParaRPr sz="1800"/>
          </a:p>
        </p:txBody>
      </p:sp>
      <p:sp>
        <p:nvSpPr>
          <p:cNvPr id="457" name="Google Shape;457;p85"/>
          <p:cNvSpPr/>
          <p:nvPr/>
        </p:nvSpPr>
        <p:spPr>
          <a:xfrm>
            <a:off x="2694675" y="2443825"/>
            <a:ext cx="444300" cy="35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85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Peterson’s Solution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459" name="Google Shape;459;p85"/>
          <p:cNvSpPr/>
          <p:nvPr/>
        </p:nvSpPr>
        <p:spPr>
          <a:xfrm>
            <a:off x="350150" y="1219200"/>
            <a:ext cx="1972500" cy="724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Peterson’s Solution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6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pic>
        <p:nvPicPr>
          <p:cNvPr id="465" name="Google Shape;46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653" y="0"/>
            <a:ext cx="500814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86"/>
          <p:cNvSpPr/>
          <p:nvPr/>
        </p:nvSpPr>
        <p:spPr>
          <a:xfrm>
            <a:off x="7355100" y="2392650"/>
            <a:ext cx="1788900" cy="358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 </a:t>
            </a:r>
            <a:r>
              <a:rPr i="1" lang="en" sz="1800"/>
              <a:t>want</a:t>
            </a:r>
            <a:r>
              <a:rPr lang="en" sz="1800"/>
              <a:t> to go</a:t>
            </a:r>
            <a:endParaRPr sz="1800"/>
          </a:p>
        </p:txBody>
      </p:sp>
      <p:sp>
        <p:nvSpPr>
          <p:cNvPr id="467" name="Google Shape;467;p86"/>
          <p:cNvSpPr/>
          <p:nvPr/>
        </p:nvSpPr>
        <p:spPr>
          <a:xfrm>
            <a:off x="6700150" y="2750850"/>
            <a:ext cx="2443800" cy="358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But you can go first…</a:t>
            </a:r>
            <a:endParaRPr sz="1800"/>
          </a:p>
        </p:txBody>
      </p:sp>
      <p:sp>
        <p:nvSpPr>
          <p:cNvPr id="468" name="Google Shape;468;p86"/>
          <p:cNvSpPr/>
          <p:nvPr/>
        </p:nvSpPr>
        <p:spPr>
          <a:xfrm>
            <a:off x="2694675" y="2750850"/>
            <a:ext cx="444300" cy="35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86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Peterson’s Solution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470" name="Google Shape;470;p86"/>
          <p:cNvPicPr preferRelativeResize="0"/>
          <p:nvPr/>
        </p:nvPicPr>
        <p:blipFill rotWithShape="1">
          <a:blip r:embed="rId4">
            <a:alphaModFix/>
          </a:blip>
          <a:srcRect b="67092" l="54781" r="25199" t="8146"/>
          <a:stretch/>
        </p:blipFill>
        <p:spPr>
          <a:xfrm>
            <a:off x="457700" y="1733550"/>
            <a:ext cx="1461650" cy="180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7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pic>
        <p:nvPicPr>
          <p:cNvPr id="476" name="Google Shape;476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653" y="0"/>
            <a:ext cx="500814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87"/>
          <p:cNvSpPr/>
          <p:nvPr/>
        </p:nvSpPr>
        <p:spPr>
          <a:xfrm>
            <a:off x="7355100" y="2392650"/>
            <a:ext cx="1788900" cy="358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 </a:t>
            </a:r>
            <a:r>
              <a:rPr i="1" lang="en" sz="1800"/>
              <a:t>want</a:t>
            </a:r>
            <a:r>
              <a:rPr lang="en" sz="1800"/>
              <a:t> to go</a:t>
            </a:r>
            <a:endParaRPr sz="1800"/>
          </a:p>
        </p:txBody>
      </p:sp>
      <p:sp>
        <p:nvSpPr>
          <p:cNvPr id="478" name="Google Shape;478;p87"/>
          <p:cNvSpPr/>
          <p:nvPr/>
        </p:nvSpPr>
        <p:spPr>
          <a:xfrm>
            <a:off x="6700150" y="2750850"/>
            <a:ext cx="2443800" cy="358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But you can go first…</a:t>
            </a:r>
            <a:endParaRPr sz="1800"/>
          </a:p>
        </p:txBody>
      </p:sp>
      <p:sp>
        <p:nvSpPr>
          <p:cNvPr id="479" name="Google Shape;479;p87"/>
          <p:cNvSpPr/>
          <p:nvPr/>
        </p:nvSpPr>
        <p:spPr>
          <a:xfrm>
            <a:off x="2694675" y="3109050"/>
            <a:ext cx="444300" cy="35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87"/>
          <p:cNvSpPr/>
          <p:nvPr/>
        </p:nvSpPr>
        <p:spPr>
          <a:xfrm>
            <a:off x="7261400" y="3109050"/>
            <a:ext cx="1882800" cy="358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Wait for my turn</a:t>
            </a:r>
            <a:endParaRPr sz="1800"/>
          </a:p>
        </p:txBody>
      </p:sp>
      <p:sp>
        <p:nvSpPr>
          <p:cNvPr id="481" name="Google Shape;481;p87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Peterson’s Solution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8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pic>
        <p:nvPicPr>
          <p:cNvPr id="487" name="Google Shape;487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653" y="0"/>
            <a:ext cx="500814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88"/>
          <p:cNvSpPr/>
          <p:nvPr/>
        </p:nvSpPr>
        <p:spPr>
          <a:xfrm>
            <a:off x="7355100" y="2392650"/>
            <a:ext cx="1788900" cy="358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 </a:t>
            </a:r>
            <a:r>
              <a:rPr i="1" lang="en" sz="1800"/>
              <a:t>want</a:t>
            </a:r>
            <a:r>
              <a:rPr lang="en" sz="1800"/>
              <a:t> to go</a:t>
            </a:r>
            <a:endParaRPr sz="1800"/>
          </a:p>
        </p:txBody>
      </p:sp>
      <p:sp>
        <p:nvSpPr>
          <p:cNvPr id="489" name="Google Shape;489;p88"/>
          <p:cNvSpPr/>
          <p:nvPr/>
        </p:nvSpPr>
        <p:spPr>
          <a:xfrm>
            <a:off x="6700150" y="2750850"/>
            <a:ext cx="2443800" cy="358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But you can go first…</a:t>
            </a:r>
            <a:endParaRPr sz="1800"/>
          </a:p>
        </p:txBody>
      </p:sp>
      <p:sp>
        <p:nvSpPr>
          <p:cNvPr id="490" name="Google Shape;490;p88"/>
          <p:cNvSpPr/>
          <p:nvPr/>
        </p:nvSpPr>
        <p:spPr>
          <a:xfrm>
            <a:off x="7261400" y="3109050"/>
            <a:ext cx="1882800" cy="358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Wait for my turn</a:t>
            </a:r>
            <a:endParaRPr sz="1800"/>
          </a:p>
        </p:txBody>
      </p:sp>
      <p:sp>
        <p:nvSpPr>
          <p:cNvPr id="491" name="Google Shape;491;p88"/>
          <p:cNvSpPr/>
          <p:nvPr/>
        </p:nvSpPr>
        <p:spPr>
          <a:xfrm>
            <a:off x="2694675" y="3467250"/>
            <a:ext cx="444300" cy="35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88"/>
          <p:cNvSpPr/>
          <p:nvPr/>
        </p:nvSpPr>
        <p:spPr>
          <a:xfrm>
            <a:off x="7261400" y="3467250"/>
            <a:ext cx="1882800" cy="358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Danger Zone</a:t>
            </a:r>
            <a:endParaRPr sz="1800"/>
          </a:p>
        </p:txBody>
      </p:sp>
      <p:sp>
        <p:nvSpPr>
          <p:cNvPr id="493" name="Google Shape;493;p88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Peterson’s Solution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9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pic>
        <p:nvPicPr>
          <p:cNvPr id="499" name="Google Shape;499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653" y="0"/>
            <a:ext cx="500814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89"/>
          <p:cNvSpPr/>
          <p:nvPr/>
        </p:nvSpPr>
        <p:spPr>
          <a:xfrm>
            <a:off x="7355100" y="2392650"/>
            <a:ext cx="1788900" cy="358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 </a:t>
            </a:r>
            <a:r>
              <a:rPr i="1" lang="en" sz="1800"/>
              <a:t>want</a:t>
            </a:r>
            <a:r>
              <a:rPr lang="en" sz="1800"/>
              <a:t> to go</a:t>
            </a:r>
            <a:endParaRPr sz="1800"/>
          </a:p>
        </p:txBody>
      </p:sp>
      <p:sp>
        <p:nvSpPr>
          <p:cNvPr id="501" name="Google Shape;501;p89"/>
          <p:cNvSpPr/>
          <p:nvPr/>
        </p:nvSpPr>
        <p:spPr>
          <a:xfrm>
            <a:off x="6700150" y="2750850"/>
            <a:ext cx="2443800" cy="358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But you can go first…</a:t>
            </a:r>
            <a:endParaRPr sz="1800"/>
          </a:p>
        </p:txBody>
      </p:sp>
      <p:sp>
        <p:nvSpPr>
          <p:cNvPr id="502" name="Google Shape;502;p89"/>
          <p:cNvSpPr/>
          <p:nvPr/>
        </p:nvSpPr>
        <p:spPr>
          <a:xfrm>
            <a:off x="7261400" y="3109050"/>
            <a:ext cx="1882800" cy="358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Wait for my turn</a:t>
            </a:r>
            <a:endParaRPr sz="1800"/>
          </a:p>
        </p:txBody>
      </p:sp>
      <p:sp>
        <p:nvSpPr>
          <p:cNvPr id="503" name="Google Shape;503;p89"/>
          <p:cNvSpPr/>
          <p:nvPr/>
        </p:nvSpPr>
        <p:spPr>
          <a:xfrm>
            <a:off x="2694675" y="3713175"/>
            <a:ext cx="444300" cy="35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89"/>
          <p:cNvSpPr/>
          <p:nvPr/>
        </p:nvSpPr>
        <p:spPr>
          <a:xfrm>
            <a:off x="7184125" y="3825450"/>
            <a:ext cx="1959900" cy="358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go now</a:t>
            </a:r>
            <a:endParaRPr sz="1800"/>
          </a:p>
        </p:txBody>
      </p:sp>
      <p:sp>
        <p:nvSpPr>
          <p:cNvPr id="505" name="Google Shape;505;p89"/>
          <p:cNvSpPr/>
          <p:nvPr/>
        </p:nvSpPr>
        <p:spPr>
          <a:xfrm>
            <a:off x="7261400" y="3467250"/>
            <a:ext cx="1882800" cy="358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Danger Zone</a:t>
            </a:r>
            <a:endParaRPr sz="1800"/>
          </a:p>
        </p:txBody>
      </p:sp>
      <p:sp>
        <p:nvSpPr>
          <p:cNvPr id="506" name="Google Shape;506;p89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Peterson’s Solution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90"/>
          <p:cNvGrpSpPr/>
          <p:nvPr/>
        </p:nvGrpSpPr>
        <p:grpSpPr>
          <a:xfrm>
            <a:off x="345825" y="2286800"/>
            <a:ext cx="4044900" cy="2753575"/>
            <a:chOff x="345825" y="2286800"/>
            <a:chExt cx="4044900" cy="2753575"/>
          </a:xfrm>
        </p:grpSpPr>
        <p:pic>
          <p:nvPicPr>
            <p:cNvPr id="512" name="Google Shape;512;p9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5825" y="2286800"/>
              <a:ext cx="4044900" cy="2753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3" name="Google Shape;513;p90"/>
            <p:cNvSpPr/>
            <p:nvPr/>
          </p:nvSpPr>
          <p:spPr>
            <a:xfrm>
              <a:off x="1824125" y="3508800"/>
              <a:ext cx="2235600" cy="2721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Google Shape;514;p90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15" name="Google Shape;515;p90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Synchronization Hardware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516" name="Google Shape;516;p90"/>
          <p:cNvSpPr/>
          <p:nvPr/>
        </p:nvSpPr>
        <p:spPr>
          <a:xfrm>
            <a:off x="345825" y="1219200"/>
            <a:ext cx="2505900" cy="8526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Synchronization Hardware</a:t>
            </a:r>
            <a:endParaRPr sz="1800"/>
          </a:p>
        </p:txBody>
      </p:sp>
      <p:sp>
        <p:nvSpPr>
          <p:cNvPr id="517" name="Google Shape;517;p90"/>
          <p:cNvSpPr/>
          <p:nvPr/>
        </p:nvSpPr>
        <p:spPr>
          <a:xfrm>
            <a:off x="3735400" y="519475"/>
            <a:ext cx="4563600" cy="8526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Hardware that has special </a:t>
            </a:r>
            <a:r>
              <a:rPr b="1" i="1" lang="en" sz="1800"/>
              <a:t>atomic</a:t>
            </a:r>
            <a:r>
              <a:rPr b="1" lang="en" sz="1800"/>
              <a:t> </a:t>
            </a:r>
            <a:r>
              <a:rPr lang="en" sz="1800"/>
              <a:t>actions</a:t>
            </a:r>
            <a:endParaRPr sz="1800"/>
          </a:p>
        </p:txBody>
      </p:sp>
      <p:sp>
        <p:nvSpPr>
          <p:cNvPr id="518" name="Google Shape;518;p90"/>
          <p:cNvSpPr/>
          <p:nvPr/>
        </p:nvSpPr>
        <p:spPr>
          <a:xfrm>
            <a:off x="3117075" y="2571750"/>
            <a:ext cx="1526100" cy="35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 → T :</a:t>
            </a:r>
            <a:r>
              <a:rPr lang="en" sz="1800"/>
              <a:t> </a:t>
            </a:r>
            <a:r>
              <a:rPr lang="en" sz="3000"/>
              <a:t>⟳</a:t>
            </a:r>
            <a:endParaRPr sz="3000"/>
          </a:p>
        </p:txBody>
      </p:sp>
      <p:sp>
        <p:nvSpPr>
          <p:cNvPr id="519" name="Google Shape;519;p90"/>
          <p:cNvSpPr/>
          <p:nvPr/>
        </p:nvSpPr>
        <p:spPr>
          <a:xfrm>
            <a:off x="3117075" y="3038125"/>
            <a:ext cx="1526100" cy="35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</a:t>
            </a:r>
            <a:r>
              <a:rPr lang="en" sz="2000"/>
              <a:t> → T :</a:t>
            </a:r>
            <a:r>
              <a:rPr lang="en"/>
              <a:t> </a:t>
            </a:r>
            <a:r>
              <a:rPr lang="en" sz="3000"/>
              <a:t>⤸</a:t>
            </a:r>
            <a:endParaRPr sz="3000"/>
          </a:p>
        </p:txBody>
      </p:sp>
      <p:pic>
        <p:nvPicPr>
          <p:cNvPr id="520" name="Google Shape;520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775" y="1524475"/>
            <a:ext cx="4107826" cy="2425881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90"/>
          <p:cNvSpPr/>
          <p:nvPr/>
        </p:nvSpPr>
        <p:spPr>
          <a:xfrm>
            <a:off x="8443025" y="2486625"/>
            <a:ext cx="287700" cy="32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90"/>
          <p:cNvSpPr/>
          <p:nvPr/>
        </p:nvSpPr>
        <p:spPr>
          <a:xfrm>
            <a:off x="8758600" y="2486625"/>
            <a:ext cx="287700" cy="32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90"/>
          <p:cNvSpPr/>
          <p:nvPr/>
        </p:nvSpPr>
        <p:spPr>
          <a:xfrm>
            <a:off x="7787500" y="2019025"/>
            <a:ext cx="1258800" cy="32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Value</a:t>
            </a:r>
            <a:endParaRPr/>
          </a:p>
        </p:txBody>
      </p:sp>
      <p:sp>
        <p:nvSpPr>
          <p:cNvPr id="524" name="Google Shape;524;p90"/>
          <p:cNvSpPr/>
          <p:nvPr/>
        </p:nvSpPr>
        <p:spPr>
          <a:xfrm>
            <a:off x="7787500" y="1643900"/>
            <a:ext cx="1258800" cy="32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</a:t>
            </a:r>
            <a:endParaRPr/>
          </a:p>
        </p:txBody>
      </p:sp>
      <p:sp>
        <p:nvSpPr>
          <p:cNvPr id="525" name="Google Shape;525;p90"/>
          <p:cNvSpPr/>
          <p:nvPr/>
        </p:nvSpPr>
        <p:spPr>
          <a:xfrm>
            <a:off x="5061975" y="4102750"/>
            <a:ext cx="3929700" cy="7236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lock is currently zero, set lock to 1</a:t>
            </a:r>
            <a:endParaRPr sz="1800"/>
          </a:p>
        </p:txBody>
      </p:sp>
      <p:sp>
        <p:nvSpPr>
          <p:cNvPr id="526" name="Google Shape;526;p90"/>
          <p:cNvSpPr/>
          <p:nvPr/>
        </p:nvSpPr>
        <p:spPr>
          <a:xfrm>
            <a:off x="6131250" y="2394150"/>
            <a:ext cx="2950200" cy="52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91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32" name="Google Shape;532;p91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Mutex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533" name="Google Shape;533;p91"/>
          <p:cNvSpPr/>
          <p:nvPr/>
        </p:nvSpPr>
        <p:spPr>
          <a:xfrm>
            <a:off x="2096100" y="587900"/>
            <a:ext cx="4951800" cy="6276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Mutex is sort of like a lock on a door </a:t>
            </a:r>
            <a:endParaRPr sz="1800"/>
          </a:p>
        </p:txBody>
      </p:sp>
      <p:sp>
        <p:nvSpPr>
          <p:cNvPr id="534" name="Google Shape;534;p91"/>
          <p:cNvSpPr/>
          <p:nvPr/>
        </p:nvSpPr>
        <p:spPr>
          <a:xfrm>
            <a:off x="5760875" y="1846800"/>
            <a:ext cx="2952900" cy="6276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Lock the door behind you</a:t>
            </a:r>
            <a:endParaRPr sz="1800"/>
          </a:p>
        </p:txBody>
      </p:sp>
      <p:sp>
        <p:nvSpPr>
          <p:cNvPr id="535" name="Google Shape;535;p91"/>
          <p:cNvSpPr/>
          <p:nvPr/>
        </p:nvSpPr>
        <p:spPr>
          <a:xfrm>
            <a:off x="5760875" y="4140388"/>
            <a:ext cx="2952900" cy="6276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Unlock door as you leave</a:t>
            </a:r>
            <a:endParaRPr sz="1800"/>
          </a:p>
        </p:txBody>
      </p:sp>
      <p:sp>
        <p:nvSpPr>
          <p:cNvPr id="536" name="Google Shape;536;p91"/>
          <p:cNvSpPr/>
          <p:nvPr/>
        </p:nvSpPr>
        <p:spPr>
          <a:xfrm>
            <a:off x="5673425" y="3105688"/>
            <a:ext cx="3127800" cy="627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Already Locked? → In use! </a:t>
            </a:r>
            <a:endParaRPr sz="1800"/>
          </a:p>
        </p:txBody>
      </p:sp>
      <p:sp>
        <p:nvSpPr>
          <p:cNvPr id="537" name="Google Shape;537;p91"/>
          <p:cNvSpPr txBox="1"/>
          <p:nvPr/>
        </p:nvSpPr>
        <p:spPr>
          <a:xfrm>
            <a:off x="6728525" y="52750"/>
            <a:ext cx="2443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25" u="sng">
                <a:solidFill>
                  <a:schemeClr val="hlink"/>
                </a:solidFill>
                <a:hlinkClick r:id="rId3"/>
              </a:rPr>
              <a:t>code_samples/M07_MutexBasics</a:t>
            </a:r>
            <a:endParaRPr sz="1125">
              <a:solidFill>
                <a:schemeClr val="dk1"/>
              </a:solidFill>
            </a:endParaRPr>
          </a:p>
        </p:txBody>
      </p:sp>
      <p:pic>
        <p:nvPicPr>
          <p:cNvPr id="538" name="Google Shape;538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25350"/>
            <a:ext cx="5318126" cy="21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91"/>
          <p:cNvSpPr/>
          <p:nvPr/>
        </p:nvSpPr>
        <p:spPr>
          <a:xfrm>
            <a:off x="2604150" y="4140400"/>
            <a:ext cx="503700" cy="358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91"/>
          <p:cNvSpPr/>
          <p:nvPr/>
        </p:nvSpPr>
        <p:spPr>
          <a:xfrm>
            <a:off x="2604150" y="4768000"/>
            <a:ext cx="503700" cy="358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1" name="Google Shape;541;p91"/>
          <p:cNvPicPr preferRelativeResize="0"/>
          <p:nvPr/>
        </p:nvPicPr>
        <p:blipFill rotWithShape="1">
          <a:blip r:embed="rId5">
            <a:alphaModFix/>
          </a:blip>
          <a:srcRect b="20655" l="15009" r="17681" t="6384"/>
          <a:stretch/>
        </p:blipFill>
        <p:spPr>
          <a:xfrm>
            <a:off x="1153366" y="1259300"/>
            <a:ext cx="2118459" cy="17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2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47" name="Google Shape;547;p92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Semaphores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548" name="Google Shape;548;p92"/>
          <p:cNvSpPr/>
          <p:nvPr/>
        </p:nvSpPr>
        <p:spPr>
          <a:xfrm>
            <a:off x="2050400" y="815425"/>
            <a:ext cx="6387600" cy="710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is the difference between a mutex and a </a:t>
            </a:r>
            <a:r>
              <a:rPr i="1" lang="en" sz="1800"/>
              <a:t>semaphore</a:t>
            </a:r>
            <a:r>
              <a:rPr lang="en" sz="1800"/>
              <a:t>?</a:t>
            </a:r>
            <a:endParaRPr sz="1800"/>
          </a:p>
        </p:txBody>
      </p:sp>
      <p:sp>
        <p:nvSpPr>
          <p:cNvPr id="549" name="Google Shape;549;p92"/>
          <p:cNvSpPr/>
          <p:nvPr/>
        </p:nvSpPr>
        <p:spPr>
          <a:xfrm>
            <a:off x="349800" y="3638600"/>
            <a:ext cx="2817900" cy="11049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Semaphores support </a:t>
            </a:r>
            <a:r>
              <a:rPr b="1" i="1" lang="en" sz="1800"/>
              <a:t>more than one</a:t>
            </a:r>
            <a:r>
              <a:rPr lang="en" sz="1800"/>
              <a:t> resource</a:t>
            </a:r>
            <a:endParaRPr sz="1800"/>
          </a:p>
        </p:txBody>
      </p:sp>
      <p:pic>
        <p:nvPicPr>
          <p:cNvPr id="550" name="Google Shape;550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200" y="1750684"/>
            <a:ext cx="1663099" cy="1663076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92"/>
          <p:cNvSpPr/>
          <p:nvPr/>
        </p:nvSpPr>
        <p:spPr>
          <a:xfrm>
            <a:off x="2666500" y="2155324"/>
            <a:ext cx="1272600" cy="815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Many stalls…</a:t>
            </a:r>
            <a:endParaRPr sz="1800"/>
          </a:p>
        </p:txBody>
      </p:sp>
      <p:grpSp>
        <p:nvGrpSpPr>
          <p:cNvPr id="552" name="Google Shape;552;p92"/>
          <p:cNvGrpSpPr/>
          <p:nvPr/>
        </p:nvGrpSpPr>
        <p:grpSpPr>
          <a:xfrm>
            <a:off x="4091500" y="1629750"/>
            <a:ext cx="3846825" cy="3086950"/>
            <a:chOff x="4091500" y="1629750"/>
            <a:chExt cx="3846825" cy="3086950"/>
          </a:xfrm>
        </p:grpSpPr>
        <p:pic>
          <p:nvPicPr>
            <p:cNvPr id="553" name="Google Shape;553;p9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91500" y="1678225"/>
              <a:ext cx="3638550" cy="3038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4" name="Google Shape;554;p92"/>
            <p:cNvSpPr/>
            <p:nvPr/>
          </p:nvSpPr>
          <p:spPr>
            <a:xfrm>
              <a:off x="6837625" y="1629750"/>
              <a:ext cx="1100700" cy="942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92"/>
          <p:cNvSpPr/>
          <p:nvPr/>
        </p:nvSpPr>
        <p:spPr>
          <a:xfrm>
            <a:off x="6561675" y="2899825"/>
            <a:ext cx="550200" cy="439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C62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92"/>
          <p:cNvSpPr/>
          <p:nvPr/>
        </p:nvSpPr>
        <p:spPr>
          <a:xfrm>
            <a:off x="7440075" y="2846925"/>
            <a:ext cx="1576800" cy="492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in line for open stall</a:t>
            </a:r>
            <a:endParaRPr/>
          </a:p>
        </p:txBody>
      </p:sp>
      <p:sp>
        <p:nvSpPr>
          <p:cNvPr id="557" name="Google Shape;557;p92"/>
          <p:cNvSpPr/>
          <p:nvPr/>
        </p:nvSpPr>
        <p:spPr>
          <a:xfrm>
            <a:off x="6561675" y="3570800"/>
            <a:ext cx="550200" cy="439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C62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92"/>
          <p:cNvSpPr/>
          <p:nvPr/>
        </p:nvSpPr>
        <p:spPr>
          <a:xfrm>
            <a:off x="7440075" y="3517900"/>
            <a:ext cx="1576800" cy="492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Unlock when leaving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3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64" name="Google Shape;564;p93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Monitors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565" name="Google Shape;565;p93"/>
          <p:cNvSpPr/>
          <p:nvPr/>
        </p:nvSpPr>
        <p:spPr>
          <a:xfrm>
            <a:off x="1911500" y="308725"/>
            <a:ext cx="6576300" cy="643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Monitor expands the concept to cover a </a:t>
            </a:r>
            <a:r>
              <a:rPr b="1" i="1" lang="en" sz="1800"/>
              <a:t>class as a whole</a:t>
            </a:r>
            <a:r>
              <a:rPr lang="en" sz="1800"/>
              <a:t>.</a:t>
            </a:r>
            <a:endParaRPr sz="1800"/>
          </a:p>
        </p:txBody>
      </p:sp>
      <p:sp>
        <p:nvSpPr>
          <p:cNvPr id="566" name="Google Shape;566;p93"/>
          <p:cNvSpPr/>
          <p:nvPr/>
        </p:nvSpPr>
        <p:spPr>
          <a:xfrm>
            <a:off x="709225" y="1318350"/>
            <a:ext cx="2254200" cy="18396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Only one process can execute within the class at one time</a:t>
            </a:r>
            <a:endParaRPr sz="1800"/>
          </a:p>
        </p:txBody>
      </p:sp>
      <p:pic>
        <p:nvPicPr>
          <p:cNvPr id="567" name="Google Shape;567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900" y="1219200"/>
            <a:ext cx="4185676" cy="3762576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93"/>
          <p:cNvSpPr/>
          <p:nvPr/>
        </p:nvSpPr>
        <p:spPr>
          <a:xfrm flipH="1" rot="-1214">
            <a:off x="7306830" y="2800625"/>
            <a:ext cx="1698600" cy="59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Deposit $100</a:t>
            </a:r>
            <a:endParaRPr b="1"/>
          </a:p>
        </p:txBody>
      </p:sp>
      <p:sp>
        <p:nvSpPr>
          <p:cNvPr id="569" name="Google Shape;569;p93"/>
          <p:cNvSpPr/>
          <p:nvPr/>
        </p:nvSpPr>
        <p:spPr>
          <a:xfrm flipH="1" rot="-1214">
            <a:off x="7306830" y="3767838"/>
            <a:ext cx="1698600" cy="59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Withdraw $50</a:t>
            </a:r>
            <a:endParaRPr b="1"/>
          </a:p>
        </p:txBody>
      </p:sp>
      <p:pic>
        <p:nvPicPr>
          <p:cNvPr id="570" name="Google Shape;570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038" y="3207375"/>
            <a:ext cx="2902575" cy="19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94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76" name="Google Shape;576;p94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Samples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577" name="Google Shape;577;p94"/>
          <p:cNvSpPr txBox="1"/>
          <p:nvPr/>
        </p:nvSpPr>
        <p:spPr>
          <a:xfrm>
            <a:off x="2069675" y="457225"/>
            <a:ext cx="6735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4. [Acuña] Explain how it would be possible to have a situation where programs are making progress but do not have bounded waiting time.</a:t>
            </a:r>
            <a:endParaRPr sz="1425">
              <a:solidFill>
                <a:schemeClr val="dk1"/>
              </a:solidFill>
            </a:endParaRPr>
          </a:p>
        </p:txBody>
      </p:sp>
      <p:sp>
        <p:nvSpPr>
          <p:cNvPr id="578" name="Google Shape;578;p94"/>
          <p:cNvSpPr/>
          <p:nvPr/>
        </p:nvSpPr>
        <p:spPr>
          <a:xfrm>
            <a:off x="701575" y="1438650"/>
            <a:ext cx="2970000" cy="36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94"/>
          <p:cNvSpPr txBox="1"/>
          <p:nvPr/>
        </p:nvSpPr>
        <p:spPr>
          <a:xfrm>
            <a:off x="1689625" y="1008750"/>
            <a:ext cx="9939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Program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580" name="Google Shape;580;p94"/>
          <p:cNvSpPr/>
          <p:nvPr/>
        </p:nvSpPr>
        <p:spPr>
          <a:xfrm>
            <a:off x="701575" y="3484550"/>
            <a:ext cx="2981700" cy="825000"/>
          </a:xfrm>
          <a:prstGeom prst="rect">
            <a:avLst/>
          </a:prstGeom>
          <a:solidFill>
            <a:srgbClr val="EA9999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Section</a:t>
            </a:r>
            <a:endParaRPr/>
          </a:p>
        </p:txBody>
      </p:sp>
      <p:sp>
        <p:nvSpPr>
          <p:cNvPr id="581" name="Google Shape;581;p94"/>
          <p:cNvSpPr/>
          <p:nvPr/>
        </p:nvSpPr>
        <p:spPr>
          <a:xfrm>
            <a:off x="1291975" y="2192100"/>
            <a:ext cx="1789200" cy="53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Remainder</a:t>
            </a:r>
            <a:endParaRPr/>
          </a:p>
        </p:txBody>
      </p:sp>
      <p:sp>
        <p:nvSpPr>
          <p:cNvPr id="582" name="Google Shape;582;p94"/>
          <p:cNvSpPr/>
          <p:nvPr/>
        </p:nvSpPr>
        <p:spPr>
          <a:xfrm>
            <a:off x="1291975" y="4443775"/>
            <a:ext cx="1789200" cy="53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Remainder</a:t>
            </a:r>
            <a:endParaRPr/>
          </a:p>
        </p:txBody>
      </p:sp>
      <p:sp>
        <p:nvSpPr>
          <p:cNvPr id="583" name="Google Shape;583;p94"/>
          <p:cNvSpPr/>
          <p:nvPr/>
        </p:nvSpPr>
        <p:spPr>
          <a:xfrm>
            <a:off x="3088025" y="776550"/>
            <a:ext cx="745500" cy="23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94"/>
          <p:cNvSpPr/>
          <p:nvPr/>
        </p:nvSpPr>
        <p:spPr>
          <a:xfrm>
            <a:off x="5141700" y="760925"/>
            <a:ext cx="1789200" cy="232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94"/>
          <p:cNvSpPr txBox="1"/>
          <p:nvPr/>
        </p:nvSpPr>
        <p:spPr>
          <a:xfrm>
            <a:off x="7588825" y="84025"/>
            <a:ext cx="14031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25" u="sng">
                <a:solidFill>
                  <a:schemeClr val="hlink"/>
                </a:solidFill>
                <a:hlinkClick r:id="rId3"/>
              </a:rPr>
              <a:t>Module 7 Sample</a:t>
            </a:r>
            <a:endParaRPr sz="1225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7"/>
          <p:cNvSpPr/>
          <p:nvPr/>
        </p:nvSpPr>
        <p:spPr>
          <a:xfrm>
            <a:off x="33075" y="11138"/>
            <a:ext cx="9144000" cy="5121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77"/>
          <p:cNvSpPr txBox="1"/>
          <p:nvPr>
            <p:ph type="title"/>
          </p:nvPr>
        </p:nvSpPr>
        <p:spPr>
          <a:xfrm>
            <a:off x="1450156" y="1865675"/>
            <a:ext cx="26238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Agenda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371" name="Google Shape;371;p77"/>
          <p:cNvSpPr txBox="1"/>
          <p:nvPr>
            <p:ph idx="1" type="body"/>
          </p:nvPr>
        </p:nvSpPr>
        <p:spPr>
          <a:xfrm>
            <a:off x="4572000" y="1019825"/>
            <a:ext cx="4200600" cy="21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Critical Section &amp; Solutions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Hardware Solutions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Peterson’s Solution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Mutexes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Semaphores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Monitors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2" name="Google Shape;372;p77"/>
          <p:cNvSpPr txBox="1"/>
          <p:nvPr>
            <p:ph type="title"/>
          </p:nvPr>
        </p:nvSpPr>
        <p:spPr>
          <a:xfrm>
            <a:off x="3260138" y="271838"/>
            <a:ext cx="2623800" cy="3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0">
                <a:solidFill>
                  <a:srgbClr val="FFC627"/>
                </a:solidFill>
              </a:rPr>
              <a:t>{</a:t>
            </a:r>
            <a:endParaRPr sz="22000">
              <a:solidFill>
                <a:srgbClr val="FFC62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95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91" name="Google Shape;591;p95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95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Scratch Space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6"/>
          <p:cNvSpPr txBox="1"/>
          <p:nvPr>
            <p:ph type="title"/>
          </p:nvPr>
        </p:nvSpPr>
        <p:spPr>
          <a:xfrm>
            <a:off x="628650" y="410025"/>
            <a:ext cx="5277000" cy="34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Upcoming Events</a:t>
            </a:r>
            <a:endParaRPr b="1" sz="2400"/>
          </a:p>
        </p:txBody>
      </p:sp>
      <p:sp>
        <p:nvSpPr>
          <p:cNvPr id="598" name="Google Shape;598;p96"/>
          <p:cNvSpPr txBox="1"/>
          <p:nvPr>
            <p:ph idx="1" type="body"/>
          </p:nvPr>
        </p:nvSpPr>
        <p:spPr>
          <a:xfrm>
            <a:off x="628650" y="914400"/>
            <a:ext cx="7946400" cy="370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25"/>
              <a:t>SI Sessions: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Monday, February 5th at 7:00 pm MST</a:t>
            </a:r>
            <a:endParaRPr sz="16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strike="sngStrike"/>
              <a:t>Sunday, February 11th at 7:00 pm MST</a:t>
            </a:r>
            <a:r>
              <a:rPr lang="en" sz="1600"/>
              <a:t>  </a:t>
            </a:r>
            <a:r>
              <a:rPr b="1" lang="en" sz="1600">
                <a:solidFill>
                  <a:schemeClr val="accent1"/>
                </a:solidFill>
              </a:rPr>
              <a:t>Cancelled - Good luck on Exam 2!</a:t>
            </a:r>
            <a:endParaRPr b="1" sz="1600">
              <a:solidFill>
                <a:schemeClr val="accent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Monday, February 12th at 7:00 pm MST</a:t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25"/>
              <a:t>Review Sessions: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Exam 2 Review: Thursday, February 8th 7:00 pm - 9:00 pm MST 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Exam 3 Review: TBD</a:t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u="sng"/>
          </a:p>
        </p:txBody>
      </p:sp>
      <p:sp>
        <p:nvSpPr>
          <p:cNvPr id="599" name="Google Shape;599;p96"/>
          <p:cNvSpPr txBox="1"/>
          <p:nvPr>
            <p:ph idx="11" type="ftr"/>
          </p:nvPr>
        </p:nvSpPr>
        <p:spPr>
          <a:xfrm>
            <a:off x="205425" y="4751939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7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Google Shape;605;p97"/>
          <p:cNvSpPr txBox="1"/>
          <p:nvPr>
            <p:ph idx="11" type="ftr"/>
          </p:nvPr>
        </p:nvSpPr>
        <p:spPr>
          <a:xfrm>
            <a:off x="205425" y="4751939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</a:rPr>
              <a:t>‹#›</a:t>
            </a:fld>
            <a:endParaRPr/>
          </a:p>
        </p:txBody>
      </p:sp>
      <p:pic>
        <p:nvPicPr>
          <p:cNvPr id="606" name="Google Shape;606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650" y="914400"/>
            <a:ext cx="2933551" cy="373508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97"/>
          <p:cNvSpPr txBox="1"/>
          <p:nvPr/>
        </p:nvSpPr>
        <p:spPr>
          <a:xfrm>
            <a:off x="476250" y="457200"/>
            <a:ext cx="47235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3325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3525">
                <a:solidFill>
                  <a:srgbClr val="000000"/>
                </a:solidFill>
              </a:rPr>
              <a:t>Questions?</a:t>
            </a:r>
            <a:endParaRPr b="1" sz="3525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25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25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25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25"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3525">
                <a:solidFill>
                  <a:srgbClr val="000000"/>
                </a:solidFill>
              </a:rPr>
              <a:t>Survey: </a:t>
            </a:r>
            <a:endParaRPr sz="1725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rgbClr val="8C1D4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http://bit.ly/ASN2324</a:t>
            </a:r>
            <a:r>
              <a:rPr lang="en" sz="2500">
                <a:solidFill>
                  <a:srgbClr val="000000"/>
                </a:solidFill>
              </a:rPr>
              <a:t> 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52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98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More Questions?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13" name="Google Shape;613;p98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Check out our other resources!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614" name="Google Shape;614;p98"/>
          <p:cNvSpPr txBox="1"/>
          <p:nvPr/>
        </p:nvSpPr>
        <p:spPr>
          <a:xfrm>
            <a:off x="457700" y="1009725"/>
            <a:ext cx="16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tutoring.asu.edu</a:t>
            </a:r>
            <a:endParaRPr b="1"/>
          </a:p>
        </p:txBody>
      </p:sp>
      <p:pic>
        <p:nvPicPr>
          <p:cNvPr id="615" name="Google Shape;615;p98"/>
          <p:cNvPicPr preferRelativeResize="0"/>
          <p:nvPr/>
        </p:nvPicPr>
        <p:blipFill rotWithShape="1">
          <a:blip r:embed="rId3">
            <a:alphaModFix/>
          </a:blip>
          <a:srcRect b="17142" l="3405" r="80584" t="72277"/>
          <a:stretch/>
        </p:blipFill>
        <p:spPr>
          <a:xfrm>
            <a:off x="6969300" y="1592475"/>
            <a:ext cx="1554176" cy="676724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98"/>
          <p:cNvSpPr txBox="1"/>
          <p:nvPr/>
        </p:nvSpPr>
        <p:spPr>
          <a:xfrm>
            <a:off x="6869175" y="3079125"/>
            <a:ext cx="1602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7800" lvl="0" marL="142875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>
                <a:solidFill>
                  <a:schemeClr val="dk1"/>
                </a:solidFill>
              </a:rPr>
              <a:t>Click on ‘Go to Zoom’ to log onto our Online Tutoring Center.</a:t>
            </a:r>
            <a:endParaRPr b="1" sz="1000">
              <a:solidFill>
                <a:schemeClr val="dk1"/>
              </a:solidFill>
            </a:endParaRPr>
          </a:p>
          <a:p>
            <a:pPr indent="-177800" lvl="0" marL="142875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Click on ‘View the tutoring schedule’ to see when tutors are available for specific courses. </a:t>
            </a:r>
            <a:endParaRPr b="1" sz="1000"/>
          </a:p>
        </p:txBody>
      </p:sp>
      <p:sp>
        <p:nvSpPr>
          <p:cNvPr id="617" name="Google Shape;617;p98"/>
          <p:cNvSpPr/>
          <p:nvPr/>
        </p:nvSpPr>
        <p:spPr>
          <a:xfrm>
            <a:off x="4758231" y="3468025"/>
            <a:ext cx="1838100" cy="29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98"/>
          <p:cNvSpPr/>
          <p:nvPr/>
        </p:nvSpPr>
        <p:spPr>
          <a:xfrm>
            <a:off x="6685200" y="1900675"/>
            <a:ext cx="260163" cy="147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Arial"/>
              </a:rPr>
              <a:t>1-</a:t>
            </a:r>
          </a:p>
        </p:txBody>
      </p:sp>
      <p:sp>
        <p:nvSpPr>
          <p:cNvPr id="619" name="Google Shape;619;p98"/>
          <p:cNvSpPr/>
          <p:nvPr/>
        </p:nvSpPr>
        <p:spPr>
          <a:xfrm>
            <a:off x="6735480" y="2449338"/>
            <a:ext cx="233815" cy="147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Arial"/>
              </a:rPr>
              <a:t>2-</a:t>
            </a:r>
          </a:p>
        </p:txBody>
      </p:sp>
      <p:pic>
        <p:nvPicPr>
          <p:cNvPr id="620" name="Google Shape;620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675" y="1342950"/>
            <a:ext cx="4027695" cy="380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98"/>
          <p:cNvPicPr preferRelativeResize="0"/>
          <p:nvPr/>
        </p:nvPicPr>
        <p:blipFill rotWithShape="1">
          <a:blip r:embed="rId4">
            <a:alphaModFix/>
          </a:blip>
          <a:srcRect b="6796" l="0" r="75168" t="81262"/>
          <a:stretch/>
        </p:blipFill>
        <p:spPr>
          <a:xfrm>
            <a:off x="6970425" y="2197791"/>
            <a:ext cx="1678500" cy="761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99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More Questions?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27" name="Google Shape;627;p99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Check out our other resources!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628" name="Google Shape;628;p99"/>
          <p:cNvSpPr txBox="1"/>
          <p:nvPr/>
        </p:nvSpPr>
        <p:spPr>
          <a:xfrm>
            <a:off x="457700" y="1111475"/>
            <a:ext cx="39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tutoring.asu.edu/online-study-hub</a:t>
            </a:r>
            <a:endParaRPr b="1"/>
          </a:p>
        </p:txBody>
      </p:sp>
      <p:sp>
        <p:nvSpPr>
          <p:cNvPr id="629" name="Google Shape;629;p99"/>
          <p:cNvSpPr txBox="1"/>
          <p:nvPr/>
        </p:nvSpPr>
        <p:spPr>
          <a:xfrm>
            <a:off x="5809975" y="2881825"/>
            <a:ext cx="210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 to check out the Online Study Hub for additional resources!</a:t>
            </a:r>
            <a:endParaRPr/>
          </a:p>
        </p:txBody>
      </p:sp>
      <p:pic>
        <p:nvPicPr>
          <p:cNvPr id="630" name="Google Shape;630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00" y="1475163"/>
            <a:ext cx="4179024" cy="36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800" y="300600"/>
            <a:ext cx="4179024" cy="235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00"/>
          <p:cNvSpPr txBox="1"/>
          <p:nvPr>
            <p:ph type="title"/>
          </p:nvPr>
        </p:nvSpPr>
        <p:spPr>
          <a:xfrm>
            <a:off x="628651" y="410034"/>
            <a:ext cx="6705900" cy="34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Additional Resources</a:t>
            </a:r>
            <a:endParaRPr b="1"/>
          </a:p>
        </p:txBody>
      </p:sp>
      <p:sp>
        <p:nvSpPr>
          <p:cNvPr id="637" name="Google Shape;637;p100"/>
          <p:cNvSpPr txBox="1"/>
          <p:nvPr>
            <p:ph idx="1" type="body"/>
          </p:nvPr>
        </p:nvSpPr>
        <p:spPr>
          <a:xfrm>
            <a:off x="628650" y="1024200"/>
            <a:ext cx="7886700" cy="30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</a:pPr>
            <a:r>
              <a:rPr b="1" lang="en" sz="1600" u="sng">
                <a:solidFill>
                  <a:schemeClr val="hlink"/>
                </a:solidFill>
                <a:hlinkClick r:id="rId3"/>
              </a:rPr>
              <a:t>Course Repo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 sz="1600" u="sng">
                <a:solidFill>
                  <a:schemeClr val="hlink"/>
                </a:solidFill>
                <a:hlinkClick r:id="rId4"/>
              </a:rPr>
              <a:t>Course Discord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 sz="1600" u="sng">
                <a:solidFill>
                  <a:schemeClr val="hlink"/>
                </a:solidFill>
                <a:hlinkClick r:id="rId5"/>
              </a:rPr>
              <a:t>BMP File Format (Wiki)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 sz="1600" u="sng">
                <a:solidFill>
                  <a:schemeClr val="hlink"/>
                </a:solidFill>
                <a:hlinkClick r:id="rId6"/>
              </a:rPr>
              <a:t>Linux Kernel API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 sz="1600" u="sng">
                <a:solidFill>
                  <a:schemeClr val="hlink"/>
                </a:solidFill>
                <a:hlinkClick r:id="rId7"/>
              </a:rPr>
              <a:t>Bootlin - Linux Cross Referencer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 sz="1600" u="sng">
                <a:solidFill>
                  <a:schemeClr val="hlink"/>
                </a:solidFill>
                <a:hlinkClick r:id="rId8"/>
              </a:rPr>
              <a:t>Dining Philosophers Interactive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 sz="1600" u="sng">
                <a:solidFill>
                  <a:schemeClr val="hlink"/>
                </a:solidFill>
                <a:hlinkClick r:id="rId9"/>
              </a:rPr>
              <a:t>Producer/Consumer Visual</a:t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8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SI Session Expectations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378" name="Google Shape;378;p78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coming to the </a:t>
            </a:r>
            <a:r>
              <a:rPr b="1" lang="en">
                <a:solidFill>
                  <a:schemeClr val="accent1"/>
                </a:solidFill>
              </a:rPr>
              <a:t>SER 334</a:t>
            </a:r>
            <a:r>
              <a:rPr lang="en"/>
              <a:t> </a:t>
            </a:r>
            <a:r>
              <a:rPr lang="en"/>
              <a:t>SI session. We have a packed agenda and we are going to try to get through as many of our planned example problems as possible. This session will be recorded and shared with others.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after this you want to see additional examples, please visit the drop-in tutoring center.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post the link in the chat now and at the end of the session.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t</a:t>
            </a:r>
            <a:r>
              <a:rPr lang="en" u="sng">
                <a:solidFill>
                  <a:schemeClr val="hlink"/>
                </a:solidFill>
                <a:hlinkClick r:id="rId4"/>
              </a:rPr>
              <a:t>utoring.asu.edu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Please keep in mind we are recording this session and it will be made available for you to review 24-48 hours after this session concludes.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Finally, please be respectful to each other during the session.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9"/>
          <p:cNvSpPr txBox="1"/>
          <p:nvPr/>
        </p:nvSpPr>
        <p:spPr>
          <a:xfrm>
            <a:off x="457700" y="815425"/>
            <a:ext cx="83355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highlight>
                  <a:schemeClr val="dk1"/>
                </a:highlight>
              </a:rPr>
              <a:t>Zoom Features</a:t>
            </a:r>
            <a:endParaRPr b="1"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384" name="Google Shape;384;p79"/>
          <p:cNvSpPr txBox="1"/>
          <p:nvPr>
            <p:ph idx="1" type="body"/>
          </p:nvPr>
        </p:nvSpPr>
        <p:spPr>
          <a:xfrm>
            <a:off x="762500" y="3491575"/>
            <a:ext cx="2613000" cy="77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" sz="1300"/>
              <a:t>Use the chat feature to interact with the presenter and respond to presenter’s questions.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" sz="1300"/>
              <a:t>Annotations are encouraged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85" name="Google Shape;385;p79"/>
          <p:cNvSpPr txBox="1"/>
          <p:nvPr/>
        </p:nvSpPr>
        <p:spPr>
          <a:xfrm>
            <a:off x="457700" y="457225"/>
            <a:ext cx="3934800" cy="35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Interact with us: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386" name="Google Shape;386;p79"/>
          <p:cNvSpPr txBox="1"/>
          <p:nvPr>
            <p:ph idx="12" type="sldNum"/>
          </p:nvPr>
        </p:nvSpPr>
        <p:spPr>
          <a:xfrm>
            <a:off x="510225" y="4370939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79"/>
          <p:cNvSpPr txBox="1"/>
          <p:nvPr/>
        </p:nvSpPr>
        <p:spPr>
          <a:xfrm>
            <a:off x="762500" y="3267304"/>
            <a:ext cx="19737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accent2"/>
                </a:highlight>
              </a:rPr>
              <a:t>Zoom Chat</a:t>
            </a:r>
            <a:endParaRPr b="1" sz="1100">
              <a:solidFill>
                <a:schemeClr val="dk1"/>
              </a:solidFill>
              <a:highlight>
                <a:schemeClr val="accent2"/>
              </a:highlight>
            </a:endParaRPr>
          </a:p>
        </p:txBody>
      </p:sp>
      <p:pic>
        <p:nvPicPr>
          <p:cNvPr id="388" name="Google Shape;38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75" y="1591150"/>
            <a:ext cx="2312541" cy="148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829" y="-6450"/>
            <a:ext cx="3388024" cy="2259776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80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395" name="Google Shape;395;p80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80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Critical Section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397" name="Google Shape;397;p80"/>
          <p:cNvSpPr/>
          <p:nvPr/>
        </p:nvSpPr>
        <p:spPr>
          <a:xfrm>
            <a:off x="970525" y="2338125"/>
            <a:ext cx="2631000" cy="1847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What is the Critical Section?</a:t>
            </a:r>
            <a:endParaRPr sz="2200"/>
          </a:p>
        </p:txBody>
      </p:sp>
      <p:sp>
        <p:nvSpPr>
          <p:cNvPr id="398" name="Google Shape;398;p80"/>
          <p:cNvSpPr/>
          <p:nvPr/>
        </p:nvSpPr>
        <p:spPr>
          <a:xfrm>
            <a:off x="5496150" y="2338125"/>
            <a:ext cx="2631000" cy="1847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Area of code where thread execution can impact other threads</a:t>
            </a:r>
            <a:endParaRPr sz="2200"/>
          </a:p>
        </p:txBody>
      </p:sp>
      <p:sp>
        <p:nvSpPr>
          <p:cNvPr id="399" name="Google Shape;399;p80"/>
          <p:cNvSpPr/>
          <p:nvPr/>
        </p:nvSpPr>
        <p:spPr>
          <a:xfrm>
            <a:off x="6770300" y="444350"/>
            <a:ext cx="2069700" cy="77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Stepping on each other’s toes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1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05" name="Google Shape;405;p81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Critical Section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406" name="Google Shape;406;p81"/>
          <p:cNvSpPr/>
          <p:nvPr/>
        </p:nvSpPr>
        <p:spPr>
          <a:xfrm>
            <a:off x="2160500" y="700175"/>
            <a:ext cx="1378800" cy="1188300"/>
          </a:xfrm>
          <a:prstGeom prst="ellipse">
            <a:avLst/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Thead 1</a:t>
            </a:r>
            <a:endParaRPr sz="1600"/>
          </a:p>
        </p:txBody>
      </p:sp>
      <p:sp>
        <p:nvSpPr>
          <p:cNvPr id="407" name="Google Shape;407;p81"/>
          <p:cNvSpPr/>
          <p:nvPr/>
        </p:nvSpPr>
        <p:spPr>
          <a:xfrm>
            <a:off x="2497800" y="3649600"/>
            <a:ext cx="4148400" cy="8634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Account Balance: $    0.00</a:t>
            </a:r>
            <a:endParaRPr sz="2000"/>
          </a:p>
        </p:txBody>
      </p:sp>
      <p:sp>
        <p:nvSpPr>
          <p:cNvPr id="408" name="Google Shape;408;p81"/>
          <p:cNvSpPr/>
          <p:nvPr/>
        </p:nvSpPr>
        <p:spPr>
          <a:xfrm>
            <a:off x="6029675" y="700175"/>
            <a:ext cx="1378800" cy="1188300"/>
          </a:xfrm>
          <a:prstGeom prst="ellipse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Thead 2</a:t>
            </a:r>
            <a:endParaRPr sz="1600"/>
          </a:p>
        </p:txBody>
      </p:sp>
      <p:sp>
        <p:nvSpPr>
          <p:cNvPr id="409" name="Google Shape;409;p81"/>
          <p:cNvSpPr/>
          <p:nvPr/>
        </p:nvSpPr>
        <p:spPr>
          <a:xfrm rot="3567789">
            <a:off x="2584649" y="2449191"/>
            <a:ext cx="1698706" cy="59955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Deposit $100</a:t>
            </a:r>
            <a:endParaRPr b="1"/>
          </a:p>
        </p:txBody>
      </p:sp>
      <p:sp>
        <p:nvSpPr>
          <p:cNvPr id="410" name="Google Shape;410;p81"/>
          <p:cNvSpPr/>
          <p:nvPr/>
        </p:nvSpPr>
        <p:spPr>
          <a:xfrm flipH="1" rot="-3567789">
            <a:off x="5107149" y="2449191"/>
            <a:ext cx="1698706" cy="59955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Withdraw $50</a:t>
            </a:r>
            <a:endParaRPr b="1"/>
          </a:p>
        </p:txBody>
      </p:sp>
      <p:sp>
        <p:nvSpPr>
          <p:cNvPr id="411" name="Google Shape;411;p81"/>
          <p:cNvSpPr txBox="1"/>
          <p:nvPr/>
        </p:nvSpPr>
        <p:spPr>
          <a:xfrm>
            <a:off x="6646200" y="2175450"/>
            <a:ext cx="24978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25">
                <a:solidFill>
                  <a:schemeClr val="dk1"/>
                </a:solidFill>
              </a:rPr>
              <a:t>Thread 1 was in the process of performing an action, and Thread 2 jumped in the middle!</a:t>
            </a:r>
            <a:endParaRPr sz="1725">
              <a:solidFill>
                <a:schemeClr val="dk1"/>
              </a:solidFill>
            </a:endParaRPr>
          </a:p>
        </p:txBody>
      </p:sp>
      <p:sp>
        <p:nvSpPr>
          <p:cNvPr id="412" name="Google Shape;412;p81"/>
          <p:cNvSpPr/>
          <p:nvPr/>
        </p:nvSpPr>
        <p:spPr>
          <a:xfrm>
            <a:off x="7016250" y="2798350"/>
            <a:ext cx="671400" cy="260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81"/>
          <p:cNvSpPr/>
          <p:nvPr/>
        </p:nvSpPr>
        <p:spPr>
          <a:xfrm>
            <a:off x="266175" y="2150925"/>
            <a:ext cx="2231700" cy="1342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Not just any action, actions that result in a </a:t>
            </a:r>
            <a:r>
              <a:rPr b="1" lang="en" sz="1600"/>
              <a:t>state change</a:t>
            </a:r>
            <a:r>
              <a:rPr lang="en" sz="1600"/>
              <a:t> or manipulate </a:t>
            </a:r>
            <a:r>
              <a:rPr b="1" lang="en" sz="1600"/>
              <a:t>shared resources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2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19" name="Google Shape;419;p82"/>
          <p:cNvSpPr/>
          <p:nvPr/>
        </p:nvSpPr>
        <p:spPr>
          <a:xfrm>
            <a:off x="2566800" y="1295025"/>
            <a:ext cx="4010400" cy="747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solution needs to ensure…</a:t>
            </a:r>
            <a:endParaRPr sz="2000"/>
          </a:p>
        </p:txBody>
      </p:sp>
      <p:sp>
        <p:nvSpPr>
          <p:cNvPr id="420" name="Google Shape;420;p82"/>
          <p:cNvSpPr txBox="1"/>
          <p:nvPr/>
        </p:nvSpPr>
        <p:spPr>
          <a:xfrm>
            <a:off x="2603400" y="2261225"/>
            <a:ext cx="3937200" cy="23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258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25"/>
              <a:buChar char="●"/>
            </a:pPr>
            <a:r>
              <a:rPr lang="en" sz="2425">
                <a:solidFill>
                  <a:schemeClr val="dk1"/>
                </a:solidFill>
              </a:rPr>
              <a:t>Mutual Exclusion</a:t>
            </a:r>
            <a:endParaRPr sz="2425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25">
              <a:solidFill>
                <a:schemeClr val="dk1"/>
              </a:solidFill>
            </a:endParaRPr>
          </a:p>
          <a:p>
            <a:pPr indent="-38258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25"/>
              <a:buChar char="●"/>
            </a:pPr>
            <a:r>
              <a:rPr lang="en" sz="2425">
                <a:solidFill>
                  <a:schemeClr val="dk1"/>
                </a:solidFill>
              </a:rPr>
              <a:t>Progress</a:t>
            </a:r>
            <a:endParaRPr sz="2425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25">
              <a:solidFill>
                <a:schemeClr val="dk1"/>
              </a:solidFill>
            </a:endParaRPr>
          </a:p>
          <a:p>
            <a:pPr indent="-38258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25"/>
              <a:buChar char="●"/>
            </a:pPr>
            <a:r>
              <a:rPr lang="en" sz="2425">
                <a:solidFill>
                  <a:schemeClr val="dk1"/>
                </a:solidFill>
              </a:rPr>
              <a:t>Bounded Waiting Time</a:t>
            </a:r>
            <a:endParaRPr sz="2425">
              <a:solidFill>
                <a:schemeClr val="dk1"/>
              </a:solidFill>
            </a:endParaRPr>
          </a:p>
        </p:txBody>
      </p:sp>
      <p:sp>
        <p:nvSpPr>
          <p:cNvPr id="421" name="Google Shape;421;p82"/>
          <p:cNvSpPr/>
          <p:nvPr/>
        </p:nvSpPr>
        <p:spPr>
          <a:xfrm>
            <a:off x="3092850" y="2261225"/>
            <a:ext cx="2467200" cy="54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82"/>
          <p:cNvSpPr/>
          <p:nvPr/>
        </p:nvSpPr>
        <p:spPr>
          <a:xfrm>
            <a:off x="3034775" y="3029725"/>
            <a:ext cx="2467200" cy="54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82"/>
          <p:cNvSpPr/>
          <p:nvPr/>
        </p:nvSpPr>
        <p:spPr>
          <a:xfrm>
            <a:off x="3092850" y="3743400"/>
            <a:ext cx="3317400" cy="54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82"/>
          <p:cNvSpPr/>
          <p:nvPr/>
        </p:nvSpPr>
        <p:spPr>
          <a:xfrm>
            <a:off x="2108975" y="248875"/>
            <a:ext cx="2069700" cy="77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Race Condition</a:t>
            </a:r>
            <a:endParaRPr sz="1600"/>
          </a:p>
        </p:txBody>
      </p:sp>
      <p:sp>
        <p:nvSpPr>
          <p:cNvPr id="425" name="Google Shape;425;p82"/>
          <p:cNvSpPr/>
          <p:nvPr/>
        </p:nvSpPr>
        <p:spPr>
          <a:xfrm>
            <a:off x="4507500" y="248875"/>
            <a:ext cx="2069700" cy="774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Starvation</a:t>
            </a:r>
            <a:endParaRPr sz="1600"/>
          </a:p>
        </p:txBody>
      </p:sp>
      <p:sp>
        <p:nvSpPr>
          <p:cNvPr id="426" name="Google Shape;426;p82"/>
          <p:cNvSpPr/>
          <p:nvPr/>
        </p:nvSpPr>
        <p:spPr>
          <a:xfrm>
            <a:off x="6906025" y="248875"/>
            <a:ext cx="2069700" cy="7749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Deadlock</a:t>
            </a:r>
            <a:endParaRPr sz="1600"/>
          </a:p>
        </p:txBody>
      </p:sp>
      <p:sp>
        <p:nvSpPr>
          <p:cNvPr id="427" name="Google Shape;427;p82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Critical Section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3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33" name="Google Shape;433;p83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Critical Section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434" name="Google Shape;434;p83"/>
          <p:cNvSpPr/>
          <p:nvPr/>
        </p:nvSpPr>
        <p:spPr>
          <a:xfrm>
            <a:off x="140700" y="1590675"/>
            <a:ext cx="2069700" cy="774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Race Condition</a:t>
            </a:r>
            <a:endParaRPr sz="1600"/>
          </a:p>
        </p:txBody>
      </p:sp>
      <p:sp>
        <p:nvSpPr>
          <p:cNvPr id="435" name="Google Shape;435;p83"/>
          <p:cNvSpPr/>
          <p:nvPr/>
        </p:nvSpPr>
        <p:spPr>
          <a:xfrm>
            <a:off x="3473625" y="1590675"/>
            <a:ext cx="2069700" cy="7749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Deadlock</a:t>
            </a:r>
            <a:endParaRPr sz="1600"/>
          </a:p>
        </p:txBody>
      </p:sp>
      <p:sp>
        <p:nvSpPr>
          <p:cNvPr id="436" name="Google Shape;436;p83"/>
          <p:cNvSpPr/>
          <p:nvPr/>
        </p:nvSpPr>
        <p:spPr>
          <a:xfrm>
            <a:off x="6806550" y="1590675"/>
            <a:ext cx="2069700" cy="774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Starvation</a:t>
            </a:r>
            <a:endParaRPr sz="1600"/>
          </a:p>
        </p:txBody>
      </p:sp>
      <p:sp>
        <p:nvSpPr>
          <p:cNvPr id="437" name="Google Shape;437;p83"/>
          <p:cNvSpPr txBox="1"/>
          <p:nvPr/>
        </p:nvSpPr>
        <p:spPr>
          <a:xfrm>
            <a:off x="3262350" y="457225"/>
            <a:ext cx="26193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 u="sng">
                <a:solidFill>
                  <a:schemeClr val="hlink"/>
                </a:solidFill>
                <a:hlinkClick r:id="rId3"/>
              </a:rPr>
              <a:t>Dining Philosophers </a:t>
            </a:r>
            <a:endParaRPr sz="1825">
              <a:solidFill>
                <a:schemeClr val="dk1"/>
              </a:solidFill>
            </a:endParaRPr>
          </a:p>
        </p:txBody>
      </p:sp>
      <p:pic>
        <p:nvPicPr>
          <p:cNvPr id="438" name="Google Shape;438;p83"/>
          <p:cNvPicPr preferRelativeResize="0"/>
          <p:nvPr/>
        </p:nvPicPr>
        <p:blipFill rotWithShape="1">
          <a:blip r:embed="rId4">
            <a:alphaModFix/>
          </a:blip>
          <a:srcRect b="0" l="1941" r="0" t="0"/>
          <a:stretch/>
        </p:blipFill>
        <p:spPr>
          <a:xfrm>
            <a:off x="2760037" y="2459500"/>
            <a:ext cx="3496874" cy="268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4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44" name="Google Shape;444;p84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Critical Section Solutions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445" name="Google Shape;445;p84"/>
          <p:cNvSpPr/>
          <p:nvPr/>
        </p:nvSpPr>
        <p:spPr>
          <a:xfrm>
            <a:off x="1255175" y="1719300"/>
            <a:ext cx="2505900" cy="852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Peterson’s Solution</a:t>
            </a:r>
            <a:endParaRPr sz="1800"/>
          </a:p>
        </p:txBody>
      </p:sp>
      <p:sp>
        <p:nvSpPr>
          <p:cNvPr id="446" name="Google Shape;446;p84"/>
          <p:cNvSpPr/>
          <p:nvPr/>
        </p:nvSpPr>
        <p:spPr>
          <a:xfrm>
            <a:off x="5333475" y="1719300"/>
            <a:ext cx="2505900" cy="8526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Synchronization Hardware</a:t>
            </a:r>
            <a:endParaRPr sz="1800"/>
          </a:p>
        </p:txBody>
      </p:sp>
      <p:sp>
        <p:nvSpPr>
          <p:cNvPr id="447" name="Google Shape;447;p84"/>
          <p:cNvSpPr/>
          <p:nvPr/>
        </p:nvSpPr>
        <p:spPr>
          <a:xfrm>
            <a:off x="1255175" y="2795450"/>
            <a:ext cx="2505900" cy="8526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Mutex</a:t>
            </a:r>
            <a:endParaRPr sz="1800"/>
          </a:p>
        </p:txBody>
      </p:sp>
      <p:sp>
        <p:nvSpPr>
          <p:cNvPr id="448" name="Google Shape;448;p84"/>
          <p:cNvSpPr/>
          <p:nvPr/>
        </p:nvSpPr>
        <p:spPr>
          <a:xfrm>
            <a:off x="5333475" y="2795450"/>
            <a:ext cx="2505900" cy="8526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Semaphore</a:t>
            </a:r>
            <a:endParaRPr sz="1800"/>
          </a:p>
        </p:txBody>
      </p:sp>
      <p:sp>
        <p:nvSpPr>
          <p:cNvPr id="449" name="Google Shape;449;p84"/>
          <p:cNvSpPr/>
          <p:nvPr/>
        </p:nvSpPr>
        <p:spPr>
          <a:xfrm>
            <a:off x="3319050" y="3871600"/>
            <a:ext cx="2505900" cy="8526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Monitor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019-July-Provost-Office">
  <a:themeElements>
    <a:clrScheme name="ASU Brand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C1D40"/>
      </a:accent1>
      <a:accent2>
        <a:srgbClr val="FFC627"/>
      </a:accent2>
      <a:accent3>
        <a:srgbClr val="78BE20"/>
      </a:accent3>
      <a:accent4>
        <a:srgbClr val="00A3E0"/>
      </a:accent4>
      <a:accent5>
        <a:srgbClr val="FF7F32"/>
      </a:accent5>
      <a:accent6>
        <a:srgbClr val="5C6670"/>
      </a:accent6>
      <a:hlink>
        <a:srgbClr val="8C1D40"/>
      </a:hlink>
      <a:folHlink>
        <a:srgbClr val="FFC6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