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1" r:id="rId5"/>
    <p:sldMasterId id="2147483722" r:id="rId6"/>
    <p:sldMasterId id="214748372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y="5143500" cx="9144000"/>
  <p:notesSz cx="6858000" cy="9144000"/>
  <p:embeddedFontLs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C10937-7364-4CB8-9278-2A789FE8B5F3}">
  <a:tblStyle styleId="{2BC10937-7364-4CB8-9278-2A789FE8B5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16" Type="http://schemas.openxmlformats.org/officeDocument/2006/relationships/slide" Target="slides/slide8.xml"/><Relationship Id="rId38" Type="http://schemas.openxmlformats.org/officeDocument/2006/relationships/font" Target="fonts/ArialBlack-regular.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b933e8c27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b933e8c27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b9bcf0b0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b9bcf0b0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b933e8c27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b933e8c27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b933e8c27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b933e8c27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b933e8c27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b933e8c27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b933e8c27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b933e8c27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a31c548da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a31c548da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b94b82926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b94b82926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b958c175f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b958c175f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b94b82926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b94b82926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b958c175f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b958c175f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b958c175f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b958c175f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b958c175f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b958c175f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b94b8292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b94b8292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2b9bcf0b01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2b9bcf0b01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6839dde4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6839dde4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2b45585e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2b45585e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a31c548da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a31c548da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b958c175f8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b958c175f8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 would allow for users to update components as they get updated in the future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cb0c67dde9_2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cb0c67dde9_2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is actual location in hardware</a:t>
            </a:r>
            <a:endParaRPr/>
          </a:p>
          <a:p>
            <a:pPr indent="0" lvl="0" marL="0" rtl="0" algn="l">
              <a:spcBef>
                <a:spcPts val="0"/>
              </a:spcBef>
              <a:spcAft>
                <a:spcPts val="0"/>
              </a:spcAft>
              <a:buNone/>
            </a:pPr>
            <a:r>
              <a:rPr lang="en"/>
              <a:t>Logical is computed (start + offset)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hole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b9bcf0b0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b9bcf0b0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b933e8c27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b933e8c27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Body Content">
  <p:cSld name="BLANK_1">
    <p:spTree>
      <p:nvGrpSpPr>
        <p:cNvPr id="358" name="Shape 358"/>
        <p:cNvGrpSpPr/>
        <p:nvPr/>
      </p:nvGrpSpPr>
      <p:grpSpPr>
        <a:xfrm>
          <a:off x="0" y="0"/>
          <a:ext cx="0" cy="0"/>
          <a:chOff x="0" y="0"/>
          <a:chExt cx="0" cy="0"/>
        </a:xfrm>
      </p:grpSpPr>
      <p:sp>
        <p:nvSpPr>
          <p:cNvPr id="359" name="Google Shape;359;p76"/>
          <p:cNvSpPr txBox="1"/>
          <p:nvPr>
            <p:ph idx="12" type="sldNum"/>
          </p:nvPr>
        </p:nvSpPr>
        <p:spPr>
          <a:xfrm>
            <a:off x="457700" y="4668114"/>
            <a:ext cx="2057400" cy="273900"/>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60" name="Google Shape;360;p76"/>
          <p:cNvSpPr txBox="1"/>
          <p:nvPr>
            <p:ph type="title"/>
          </p:nvPr>
        </p:nvSpPr>
        <p:spPr>
          <a:xfrm>
            <a:off x="453125" y="457225"/>
            <a:ext cx="4740600" cy="3693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highlight>
                  <a:schemeClr val="accent2"/>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1" name="Google Shape;361;p76"/>
          <p:cNvSpPr txBox="1"/>
          <p:nvPr>
            <p:ph idx="2" type="title"/>
          </p:nvPr>
        </p:nvSpPr>
        <p:spPr>
          <a:xfrm>
            <a:off x="453125" y="822960"/>
            <a:ext cx="4740600" cy="446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2"/>
              </a:buClr>
              <a:buSzPts val="1600"/>
              <a:buFont typeface="Arial"/>
              <a:buNone/>
              <a:defRPr b="1" i="0" sz="1600" u="none" cap="none" strike="noStrike">
                <a:solidFill>
                  <a:schemeClr val="lt2"/>
                </a:solidFill>
                <a:highlight>
                  <a:schemeClr val="dk1"/>
                </a:highlight>
                <a:latin typeface="Arial"/>
                <a:ea typeface="Arial"/>
                <a:cs typeface="Arial"/>
                <a:sym typeface="Arial"/>
              </a:defRPr>
            </a:lvl1pPr>
            <a:lvl2pPr lvl="1"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2pPr>
            <a:lvl3pPr lvl="2"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3pPr>
            <a:lvl4pPr lvl="3"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4pPr>
            <a:lvl5pPr lvl="4"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5pPr>
            <a:lvl6pPr lvl="5"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6pPr>
            <a:lvl7pPr lvl="6"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7pPr>
            <a:lvl8pPr lvl="7"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8pPr>
            <a:lvl9pPr lvl="8"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9pPr>
          </a:lstStyle>
          <a:p/>
        </p:txBody>
      </p:sp>
    </p:spTree>
  </p:cSld>
  <p:clrMapOvr>
    <a:masterClrMapping/>
  </p:clrMapOvr>
  <p:extLst>
    <p:ext uri="{DCECCB84-F9BA-43D5-87BE-67443E8EF086}">
      <p15:sldGuideLst>
        <p15:guide id="1" pos="288">
          <p15:clr>
            <a:srgbClr val="FA7B17"/>
          </p15:clr>
        </p15:guide>
        <p15:guide id="2" orient="horz" pos="28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3.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slideLayout" Target="../slideLayouts/slideLayout73.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 id="2147483720"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hyperlink" Target="https://asu.instructure.com/courses/178344/pages/module-9-start-here-2?module_item_id=1275901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hyperlink" Target="https://asu.instructure.com/courses/178344/pages/module-9-start-here-2?module_item_id=1275901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hyperlink" Target="https://asu.instructure.com/courses/178344/pages/module-9-start-here-2?module_item_id=1275901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hyperlink" Target="http://bit.ly/ASN232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hyperlink" Target="https://tutoring.asu.edu/expanded-writing-support" TargetMode="External"/><Relationship Id="rId5"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9.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9" Type="http://schemas.openxmlformats.org/officeDocument/2006/relationships/hyperlink" Target="https://iximiuz.com/node-writable-streams/visual/?utm_medium=github&amp;utm_source=gh-producer-consumer-vis"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 Id="rId7" Type="http://schemas.openxmlformats.org/officeDocument/2006/relationships/hyperlink" Target="https://elixir.bootlin.com/linux/v5.19/source" TargetMode="External"/><Relationship Id="rId8" Type="http://schemas.openxmlformats.org/officeDocument/2006/relationships/hyperlink" Target="https://ccl.northwestern.edu/netlogo/models/DiningPhilosoph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hyperlink" Target="https://asu.instructure.com/courses/178344/pages/module-10-start-here-2?module_item_id=1275902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7"/>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SI Session</a:t>
            </a:r>
            <a:endParaRPr b="1" sz="2400"/>
          </a:p>
        </p:txBody>
      </p:sp>
      <p:sp>
        <p:nvSpPr>
          <p:cNvPr id="367" name="Google Shape;367;p77"/>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- 8:00 pm MST</a:t>
            </a:r>
            <a:endParaRPr b="1" i="1" sz="1200">
              <a:solidFill>
                <a:srgbClr val="980000"/>
              </a:solidFill>
            </a:endParaRPr>
          </a:p>
        </p:txBody>
      </p:sp>
      <p:sp>
        <p:nvSpPr>
          <p:cNvPr id="368" name="Google Shape;368;p77"/>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Thursday, February 15th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68" name="Google Shape;468;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 </a:t>
            </a:r>
            <a:endParaRPr b="1" sz="1600">
              <a:solidFill>
                <a:srgbClr val="FFFFFF"/>
              </a:solidFill>
              <a:highlight>
                <a:schemeClr val="dk2"/>
              </a:highlight>
            </a:endParaRPr>
          </a:p>
        </p:txBody>
      </p:sp>
      <p:sp>
        <p:nvSpPr>
          <p:cNvPr id="469" name="Google Shape;469;p86"/>
          <p:cNvSpPr/>
          <p:nvPr/>
        </p:nvSpPr>
        <p:spPr>
          <a:xfrm>
            <a:off x="505400" y="1547525"/>
            <a:ext cx="2135700" cy="1305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Identify the </a:t>
            </a:r>
            <a:r>
              <a:rPr b="1" i="1" lang="en" sz="2200"/>
              <a:t>EXTERNAL </a:t>
            </a:r>
            <a:r>
              <a:rPr i="1" lang="en" sz="2000"/>
              <a:t>fragmentation</a:t>
            </a:r>
            <a:endParaRPr i="1" sz="2000"/>
          </a:p>
        </p:txBody>
      </p:sp>
      <p:sp>
        <p:nvSpPr>
          <p:cNvPr id="470" name="Google Shape;470;p86"/>
          <p:cNvSpPr/>
          <p:nvPr/>
        </p:nvSpPr>
        <p:spPr>
          <a:xfrm>
            <a:off x="5715975" y="620425"/>
            <a:ext cx="627300" cy="455700"/>
          </a:xfrm>
          <a:prstGeom prst="leftArrow">
            <a:avLst>
              <a:gd fmla="val 50000" name="adj1"/>
              <a:gd fmla="val 50000" name="adj2"/>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1" name="Google Shape;471;p86"/>
          <p:cNvSpPr/>
          <p:nvPr/>
        </p:nvSpPr>
        <p:spPr>
          <a:xfrm>
            <a:off x="5715975" y="2343900"/>
            <a:ext cx="627300" cy="455700"/>
          </a:xfrm>
          <a:prstGeom prst="leftArrow">
            <a:avLst>
              <a:gd fmla="val 50000" name="adj1"/>
              <a:gd fmla="val 50000" name="adj2"/>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2" name="Google Shape;472;p86"/>
          <p:cNvSpPr/>
          <p:nvPr/>
        </p:nvSpPr>
        <p:spPr>
          <a:xfrm>
            <a:off x="5715975" y="4067375"/>
            <a:ext cx="627300" cy="455700"/>
          </a:xfrm>
          <a:prstGeom prst="leftArrow">
            <a:avLst>
              <a:gd fmla="val 50000" name="adj1"/>
              <a:gd fmla="val 50000" name="adj2"/>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473" name="Google Shape;473;p86"/>
          <p:cNvGraphicFramePr/>
          <p:nvPr/>
        </p:nvGraphicFramePr>
        <p:xfrm>
          <a:off x="3603975" y="601863"/>
          <a:ext cx="3000000" cy="3000000"/>
        </p:xfrm>
        <a:graphic>
          <a:graphicData uri="http://schemas.openxmlformats.org/drawingml/2006/table">
            <a:tbl>
              <a:tblPr>
                <a:noFill/>
                <a:tableStyleId>{2BC10937-7364-4CB8-9278-2A789FE8B5F3}</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9DAF8"/>
                    </a:solidFill>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r>
            </a:tbl>
          </a:graphicData>
        </a:graphic>
      </p:graphicFrame>
      <p:sp>
        <p:nvSpPr>
          <p:cNvPr id="474" name="Google Shape;474;p86"/>
          <p:cNvSpPr/>
          <p:nvPr/>
        </p:nvSpPr>
        <p:spPr>
          <a:xfrm>
            <a:off x="3605075" y="1733475"/>
            <a:ext cx="1935300" cy="2607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75" name="Google Shape;475;p86"/>
          <p:cNvSpPr/>
          <p:nvPr/>
        </p:nvSpPr>
        <p:spPr>
          <a:xfrm>
            <a:off x="3605075" y="1164688"/>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76" name="Google Shape;476;p86"/>
          <p:cNvSpPr/>
          <p:nvPr/>
        </p:nvSpPr>
        <p:spPr>
          <a:xfrm>
            <a:off x="3604350" y="3415988"/>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77" name="Google Shape;477;p86"/>
          <p:cNvSpPr/>
          <p:nvPr/>
        </p:nvSpPr>
        <p:spPr>
          <a:xfrm>
            <a:off x="3605075" y="285316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78" name="Google Shape;478;p86"/>
          <p:cNvSpPr/>
          <p:nvPr/>
        </p:nvSpPr>
        <p:spPr>
          <a:xfrm>
            <a:off x="505400" y="3324525"/>
            <a:ext cx="2135700" cy="1305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Identify the </a:t>
            </a:r>
            <a:r>
              <a:rPr b="1" i="1" lang="en" sz="2200"/>
              <a:t>INTERNAL </a:t>
            </a:r>
            <a:r>
              <a:rPr i="1" lang="en" sz="2000"/>
              <a:t>fragmentation</a:t>
            </a:r>
            <a:endParaRPr i="1" sz="2000"/>
          </a:p>
        </p:txBody>
      </p:sp>
      <p:sp>
        <p:nvSpPr>
          <p:cNvPr id="479" name="Google Shape;479;p86"/>
          <p:cNvSpPr/>
          <p:nvPr/>
        </p:nvSpPr>
        <p:spPr>
          <a:xfrm>
            <a:off x="5715975" y="1888200"/>
            <a:ext cx="627300" cy="455700"/>
          </a:xfrm>
          <a:prstGeom prst="leftArrow">
            <a:avLst>
              <a:gd fmla="val 50000" name="adj1"/>
              <a:gd fmla="val 50000" name="adj2"/>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0" name="Google Shape;480;p86"/>
          <p:cNvSpPr/>
          <p:nvPr/>
        </p:nvSpPr>
        <p:spPr>
          <a:xfrm>
            <a:off x="6431600" y="138650"/>
            <a:ext cx="2526900" cy="10806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Tips to remember the </a:t>
            </a:r>
            <a:r>
              <a:rPr lang="en" sz="2000"/>
              <a:t>difference</a:t>
            </a:r>
            <a:r>
              <a:rPr lang="en" sz="2000"/>
              <a:t>?</a:t>
            </a:r>
            <a:endParaRPr sz="2000"/>
          </a:p>
        </p:txBody>
      </p:sp>
      <p:sp>
        <p:nvSpPr>
          <p:cNvPr id="481" name="Google Shape;481;p86"/>
          <p:cNvSpPr/>
          <p:nvPr/>
        </p:nvSpPr>
        <p:spPr>
          <a:xfrm>
            <a:off x="6832300" y="2229900"/>
            <a:ext cx="2025600" cy="6837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External = Rooms </a:t>
            </a:r>
            <a:r>
              <a:rPr i="1" lang="en" sz="2000"/>
              <a:t>around</a:t>
            </a:r>
            <a:endParaRPr i="1" sz="2000"/>
          </a:p>
        </p:txBody>
      </p:sp>
      <p:sp>
        <p:nvSpPr>
          <p:cNvPr id="482" name="Google Shape;482;p86"/>
          <p:cNvSpPr/>
          <p:nvPr/>
        </p:nvSpPr>
        <p:spPr>
          <a:xfrm>
            <a:off x="6832300" y="3220925"/>
            <a:ext cx="2025600" cy="683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Internal </a:t>
            </a:r>
            <a:r>
              <a:rPr lang="en" sz="2000"/>
              <a:t>= </a:t>
            </a:r>
            <a:r>
              <a:rPr i="1" lang="en" sz="2000"/>
              <a:t>within</a:t>
            </a:r>
            <a:r>
              <a:rPr lang="en" sz="2000"/>
              <a:t> Room</a:t>
            </a:r>
            <a:endParaRPr sz="2000"/>
          </a:p>
        </p:txBody>
      </p:sp>
      <p:sp>
        <p:nvSpPr>
          <p:cNvPr id="483" name="Google Shape;483;p86"/>
          <p:cNvSpPr/>
          <p:nvPr/>
        </p:nvSpPr>
        <p:spPr>
          <a:xfrm>
            <a:off x="3605075" y="1164688"/>
            <a:ext cx="1935300" cy="556800"/>
          </a:xfrm>
          <a:prstGeom prst="rect">
            <a:avLst/>
          </a:prstGeom>
          <a:solidFill>
            <a:srgbClr val="FCE5CD"/>
          </a:solid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ROOM</a:t>
            </a:r>
            <a:endParaRPr/>
          </a:p>
        </p:txBody>
      </p:sp>
      <p:sp>
        <p:nvSpPr>
          <p:cNvPr id="484" name="Google Shape;484;p86"/>
          <p:cNvSpPr txBox="1"/>
          <p:nvPr/>
        </p:nvSpPr>
        <p:spPr>
          <a:xfrm>
            <a:off x="37884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90" name="Google Shape;490;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 </a:t>
            </a:r>
            <a:endParaRPr b="1" sz="1600">
              <a:solidFill>
                <a:srgbClr val="FFFFFF"/>
              </a:solidFill>
              <a:highlight>
                <a:schemeClr val="dk2"/>
              </a:highlight>
            </a:endParaRPr>
          </a:p>
        </p:txBody>
      </p:sp>
      <p:graphicFrame>
        <p:nvGraphicFramePr>
          <p:cNvPr id="491" name="Google Shape;491;p87"/>
          <p:cNvGraphicFramePr/>
          <p:nvPr/>
        </p:nvGraphicFramePr>
        <p:xfrm>
          <a:off x="3603975" y="601863"/>
          <a:ext cx="3000000" cy="3000000"/>
        </p:xfrm>
        <a:graphic>
          <a:graphicData uri="http://schemas.openxmlformats.org/drawingml/2006/table">
            <a:tbl>
              <a:tblPr>
                <a:noFill/>
                <a:tableStyleId>{2BC10937-7364-4CB8-9278-2A789FE8B5F3}</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492" name="Google Shape;492;p87"/>
          <p:cNvSpPr/>
          <p:nvPr/>
        </p:nvSpPr>
        <p:spPr>
          <a:xfrm>
            <a:off x="3604350" y="3415988"/>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93" name="Google Shape;493;p87"/>
          <p:cNvSpPr/>
          <p:nvPr/>
        </p:nvSpPr>
        <p:spPr>
          <a:xfrm>
            <a:off x="3605075" y="285316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94" name="Google Shape;494;p87"/>
          <p:cNvSpPr/>
          <p:nvPr/>
        </p:nvSpPr>
        <p:spPr>
          <a:xfrm>
            <a:off x="6832300" y="2229900"/>
            <a:ext cx="2025600" cy="6837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External = Rooms </a:t>
            </a:r>
            <a:r>
              <a:rPr i="1" lang="en" sz="2000"/>
              <a:t>aroun</a:t>
            </a:r>
            <a:r>
              <a:rPr i="1" lang="en" sz="2000"/>
              <a:t>d</a:t>
            </a:r>
            <a:endParaRPr i="1" sz="2000"/>
          </a:p>
        </p:txBody>
      </p:sp>
      <p:sp>
        <p:nvSpPr>
          <p:cNvPr id="495" name="Google Shape;495;p87"/>
          <p:cNvSpPr/>
          <p:nvPr/>
        </p:nvSpPr>
        <p:spPr>
          <a:xfrm>
            <a:off x="6832300" y="3220925"/>
            <a:ext cx="2025600" cy="683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Internal = </a:t>
            </a:r>
            <a:r>
              <a:rPr i="1" lang="en" sz="2000"/>
              <a:t>within</a:t>
            </a:r>
            <a:r>
              <a:rPr lang="en" sz="2000"/>
              <a:t> Room</a:t>
            </a:r>
            <a:endParaRPr sz="2000"/>
          </a:p>
        </p:txBody>
      </p:sp>
      <p:sp>
        <p:nvSpPr>
          <p:cNvPr id="496" name="Google Shape;496;p87"/>
          <p:cNvSpPr txBox="1"/>
          <p:nvPr/>
        </p:nvSpPr>
        <p:spPr>
          <a:xfrm>
            <a:off x="37884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
        <p:nvSpPr>
          <p:cNvPr id="497" name="Google Shape;497;p87"/>
          <p:cNvSpPr txBox="1"/>
          <p:nvPr/>
        </p:nvSpPr>
        <p:spPr>
          <a:xfrm>
            <a:off x="339025" y="1341381"/>
            <a:ext cx="2624700" cy="172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t>6. [Acuña] In a contiguous memory allocation system, would it make sense to initialize and place processes right next to one another to reduce fragmentation? Explain.</a:t>
            </a:r>
            <a:endParaRPr sz="1425"/>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03" name="Google Shape;503;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Segmentation</a:t>
            </a:r>
            <a:endParaRPr b="1" sz="1600">
              <a:solidFill>
                <a:srgbClr val="FFFFFF"/>
              </a:solidFill>
              <a:highlight>
                <a:schemeClr val="dk2"/>
              </a:highlight>
            </a:endParaRPr>
          </a:p>
        </p:txBody>
      </p:sp>
      <p:graphicFrame>
        <p:nvGraphicFramePr>
          <p:cNvPr id="504" name="Google Shape;504;p88"/>
          <p:cNvGraphicFramePr/>
          <p:nvPr/>
        </p:nvGraphicFramePr>
        <p:xfrm>
          <a:off x="3603975" y="601863"/>
          <a:ext cx="3000000" cy="3000000"/>
        </p:xfrm>
        <a:graphic>
          <a:graphicData uri="http://schemas.openxmlformats.org/drawingml/2006/table">
            <a:tbl>
              <a:tblPr>
                <a:noFill/>
                <a:tableStyleId>{2BC10937-7364-4CB8-9278-2A789FE8B5F3}</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505" name="Google Shape;505;p88"/>
          <p:cNvSpPr/>
          <p:nvPr/>
        </p:nvSpPr>
        <p:spPr>
          <a:xfrm>
            <a:off x="457700" y="1372225"/>
            <a:ext cx="1935300" cy="2607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06" name="Google Shape;506;p88"/>
          <p:cNvSpPr/>
          <p:nvPr/>
        </p:nvSpPr>
        <p:spPr>
          <a:xfrm>
            <a:off x="457700" y="172751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07" name="Google Shape;507;p88"/>
          <p:cNvSpPr/>
          <p:nvPr/>
        </p:nvSpPr>
        <p:spPr>
          <a:xfrm>
            <a:off x="457700" y="2853177"/>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08" name="Google Shape;508;p88"/>
          <p:cNvSpPr/>
          <p:nvPr/>
        </p:nvSpPr>
        <p:spPr>
          <a:xfrm>
            <a:off x="457700" y="2378924"/>
            <a:ext cx="1935300" cy="3582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09" name="Google Shape;509;p88"/>
          <p:cNvSpPr/>
          <p:nvPr/>
        </p:nvSpPr>
        <p:spPr>
          <a:xfrm>
            <a:off x="457250" y="1372225"/>
            <a:ext cx="1936200" cy="2021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Prog</a:t>
            </a:r>
            <a:endParaRPr/>
          </a:p>
        </p:txBody>
      </p:sp>
      <p:sp>
        <p:nvSpPr>
          <p:cNvPr id="510" name="Google Shape;510;p88"/>
          <p:cNvSpPr txBox="1"/>
          <p:nvPr/>
        </p:nvSpPr>
        <p:spPr>
          <a:xfrm>
            <a:off x="37884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16" name="Google Shape;516;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Segmentation</a:t>
            </a:r>
            <a:endParaRPr b="1" sz="1600">
              <a:solidFill>
                <a:srgbClr val="FFFFFF"/>
              </a:solidFill>
              <a:highlight>
                <a:schemeClr val="dk2"/>
              </a:highlight>
            </a:endParaRPr>
          </a:p>
        </p:txBody>
      </p:sp>
      <p:graphicFrame>
        <p:nvGraphicFramePr>
          <p:cNvPr id="517" name="Google Shape;517;p89"/>
          <p:cNvGraphicFramePr/>
          <p:nvPr/>
        </p:nvGraphicFramePr>
        <p:xfrm>
          <a:off x="3603975" y="601863"/>
          <a:ext cx="3000000" cy="3000000"/>
        </p:xfrm>
        <a:graphic>
          <a:graphicData uri="http://schemas.openxmlformats.org/drawingml/2006/table">
            <a:tbl>
              <a:tblPr>
                <a:noFill/>
                <a:tableStyleId>{2BC10937-7364-4CB8-9278-2A789FE8B5F3}</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518" name="Google Shape;518;p89"/>
          <p:cNvSpPr/>
          <p:nvPr/>
        </p:nvSpPr>
        <p:spPr>
          <a:xfrm>
            <a:off x="457700" y="1372225"/>
            <a:ext cx="1935300" cy="2607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19" name="Google Shape;519;p89"/>
          <p:cNvSpPr/>
          <p:nvPr/>
        </p:nvSpPr>
        <p:spPr>
          <a:xfrm>
            <a:off x="457700" y="172751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20" name="Google Shape;520;p89"/>
          <p:cNvSpPr/>
          <p:nvPr/>
        </p:nvSpPr>
        <p:spPr>
          <a:xfrm>
            <a:off x="457700" y="2853177"/>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21" name="Google Shape;521;p89"/>
          <p:cNvSpPr/>
          <p:nvPr/>
        </p:nvSpPr>
        <p:spPr>
          <a:xfrm>
            <a:off x="457700" y="2378924"/>
            <a:ext cx="1935300" cy="3582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22" name="Google Shape;522;p89"/>
          <p:cNvSpPr/>
          <p:nvPr/>
        </p:nvSpPr>
        <p:spPr>
          <a:xfrm>
            <a:off x="3604350" y="1164700"/>
            <a:ext cx="1935300" cy="2607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23" name="Google Shape;523;p89"/>
          <p:cNvSpPr/>
          <p:nvPr/>
        </p:nvSpPr>
        <p:spPr>
          <a:xfrm>
            <a:off x="3604350" y="1727527"/>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24" name="Google Shape;524;p89"/>
          <p:cNvSpPr/>
          <p:nvPr/>
        </p:nvSpPr>
        <p:spPr>
          <a:xfrm>
            <a:off x="3604350" y="397881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25" name="Google Shape;525;p89"/>
          <p:cNvSpPr/>
          <p:nvPr/>
        </p:nvSpPr>
        <p:spPr>
          <a:xfrm>
            <a:off x="3604350" y="3620624"/>
            <a:ext cx="1935300" cy="3582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26" name="Google Shape;526;p89"/>
          <p:cNvSpPr/>
          <p:nvPr/>
        </p:nvSpPr>
        <p:spPr>
          <a:xfrm>
            <a:off x="6487500" y="1164700"/>
            <a:ext cx="2135700" cy="1305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Possible </a:t>
            </a:r>
            <a:r>
              <a:rPr b="1" i="1" lang="en" sz="2200"/>
              <a:t>EXTERNAL </a:t>
            </a:r>
            <a:r>
              <a:rPr lang="en" sz="2000"/>
              <a:t>fragmentation</a:t>
            </a:r>
            <a:endParaRPr sz="2000"/>
          </a:p>
        </p:txBody>
      </p:sp>
      <p:sp>
        <p:nvSpPr>
          <p:cNvPr id="527" name="Google Shape;527;p89"/>
          <p:cNvSpPr/>
          <p:nvPr/>
        </p:nvSpPr>
        <p:spPr>
          <a:xfrm>
            <a:off x="6487500" y="2941700"/>
            <a:ext cx="2135700" cy="1305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Possible </a:t>
            </a:r>
            <a:r>
              <a:rPr b="1" i="1" lang="en" sz="2200"/>
              <a:t>INTERNAL </a:t>
            </a:r>
            <a:r>
              <a:rPr lang="en" sz="2000"/>
              <a:t>fragmentation</a:t>
            </a:r>
            <a:endParaRPr sz="2000"/>
          </a:p>
        </p:txBody>
      </p:sp>
      <p:sp>
        <p:nvSpPr>
          <p:cNvPr id="528" name="Google Shape;528;p89"/>
          <p:cNvSpPr txBox="1"/>
          <p:nvPr/>
        </p:nvSpPr>
        <p:spPr>
          <a:xfrm>
            <a:off x="37884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34" name="Google Shape;534;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Paging</a:t>
            </a:r>
            <a:endParaRPr b="1" sz="1600">
              <a:solidFill>
                <a:srgbClr val="FFFFFF"/>
              </a:solidFill>
              <a:highlight>
                <a:schemeClr val="dk2"/>
              </a:highlight>
            </a:endParaRPr>
          </a:p>
        </p:txBody>
      </p:sp>
      <p:graphicFrame>
        <p:nvGraphicFramePr>
          <p:cNvPr id="535" name="Google Shape;535;p90"/>
          <p:cNvGraphicFramePr/>
          <p:nvPr/>
        </p:nvGraphicFramePr>
        <p:xfrm>
          <a:off x="6728175" y="601863"/>
          <a:ext cx="3000000" cy="3000000"/>
        </p:xfrm>
        <a:graphic>
          <a:graphicData uri="http://schemas.openxmlformats.org/drawingml/2006/table">
            <a:tbl>
              <a:tblPr>
                <a:noFill/>
                <a:tableStyleId>{2BC10937-7364-4CB8-9278-2A789FE8B5F3}</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536" name="Google Shape;536;p90"/>
          <p:cNvSpPr/>
          <p:nvPr/>
        </p:nvSpPr>
        <p:spPr>
          <a:xfrm>
            <a:off x="457700" y="1372225"/>
            <a:ext cx="1935300" cy="5568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37" name="Google Shape;537;p90"/>
          <p:cNvSpPr/>
          <p:nvPr/>
        </p:nvSpPr>
        <p:spPr>
          <a:xfrm>
            <a:off x="457700" y="203231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38" name="Google Shape;538;p90"/>
          <p:cNvSpPr/>
          <p:nvPr/>
        </p:nvSpPr>
        <p:spPr>
          <a:xfrm>
            <a:off x="457700" y="3352527"/>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39" name="Google Shape;539;p90"/>
          <p:cNvSpPr/>
          <p:nvPr/>
        </p:nvSpPr>
        <p:spPr>
          <a:xfrm>
            <a:off x="457700" y="2692425"/>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40" name="Google Shape;540;p90"/>
          <p:cNvSpPr/>
          <p:nvPr/>
        </p:nvSpPr>
        <p:spPr>
          <a:xfrm>
            <a:off x="457250" y="1372225"/>
            <a:ext cx="1936200" cy="25371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Prog</a:t>
            </a:r>
            <a:endParaRPr/>
          </a:p>
        </p:txBody>
      </p:sp>
      <p:sp>
        <p:nvSpPr>
          <p:cNvPr id="541" name="Google Shape;541;p90"/>
          <p:cNvSpPr/>
          <p:nvPr/>
        </p:nvSpPr>
        <p:spPr>
          <a:xfrm>
            <a:off x="3397338" y="601875"/>
            <a:ext cx="2907900" cy="827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What are these called?</a:t>
            </a:r>
            <a:endParaRPr b="1" sz="1800"/>
          </a:p>
        </p:txBody>
      </p:sp>
      <p:sp>
        <p:nvSpPr>
          <p:cNvPr id="542" name="Google Shape;542;p90"/>
          <p:cNvSpPr txBox="1"/>
          <p:nvPr/>
        </p:nvSpPr>
        <p:spPr>
          <a:xfrm>
            <a:off x="69126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
        <p:nvSpPr>
          <p:cNvPr id="543" name="Google Shape;543;p90"/>
          <p:cNvSpPr/>
          <p:nvPr/>
        </p:nvSpPr>
        <p:spPr>
          <a:xfrm>
            <a:off x="6728050" y="1727375"/>
            <a:ext cx="1936200" cy="556800"/>
          </a:xfrm>
          <a:prstGeom prst="rect">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4" name="Google Shape;544;p90"/>
          <p:cNvSpPr/>
          <p:nvPr/>
        </p:nvSpPr>
        <p:spPr>
          <a:xfrm>
            <a:off x="2523425" y="1372225"/>
            <a:ext cx="451200" cy="2537100"/>
          </a:xfrm>
          <a:prstGeom prst="rightBrace">
            <a:avLst>
              <a:gd fmla="val 50000" name="adj1"/>
              <a:gd fmla="val 50000" name="adj2"/>
            </a:avLst>
          </a:prstGeom>
          <a:noFill/>
          <a:ln cap="flat" cmpd="sng" w="762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90"/>
          <p:cNvSpPr/>
          <p:nvPr/>
        </p:nvSpPr>
        <p:spPr>
          <a:xfrm>
            <a:off x="3397438" y="1566925"/>
            <a:ext cx="2907900" cy="827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FRAMES</a:t>
            </a:r>
            <a:endParaRPr b="1" sz="1800"/>
          </a:p>
        </p:txBody>
      </p:sp>
      <p:sp>
        <p:nvSpPr>
          <p:cNvPr id="546" name="Google Shape;546;p90"/>
          <p:cNvSpPr/>
          <p:nvPr/>
        </p:nvSpPr>
        <p:spPr>
          <a:xfrm>
            <a:off x="3397438" y="2991450"/>
            <a:ext cx="2907900" cy="8274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What about these?</a:t>
            </a:r>
            <a:endParaRPr b="1" sz="1800"/>
          </a:p>
        </p:txBody>
      </p:sp>
      <p:sp>
        <p:nvSpPr>
          <p:cNvPr id="547" name="Google Shape;547;p90"/>
          <p:cNvSpPr/>
          <p:nvPr/>
        </p:nvSpPr>
        <p:spPr>
          <a:xfrm>
            <a:off x="3397338" y="4011700"/>
            <a:ext cx="2907900" cy="8274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PAGES</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1"/>
          <p:cNvSpPr/>
          <p:nvPr/>
        </p:nvSpPr>
        <p:spPr>
          <a:xfrm>
            <a:off x="4002950" y="1132913"/>
            <a:ext cx="2477700" cy="9651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54" name="Google Shape;554;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Paging</a:t>
            </a:r>
            <a:endParaRPr b="1" sz="1600">
              <a:solidFill>
                <a:srgbClr val="FFFFFF"/>
              </a:solidFill>
              <a:highlight>
                <a:schemeClr val="dk2"/>
              </a:highlight>
            </a:endParaRPr>
          </a:p>
        </p:txBody>
      </p:sp>
      <p:sp>
        <p:nvSpPr>
          <p:cNvPr id="555" name="Google Shape;555;p91"/>
          <p:cNvSpPr/>
          <p:nvPr/>
        </p:nvSpPr>
        <p:spPr>
          <a:xfrm>
            <a:off x="457700" y="1372225"/>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56" name="Google Shape;556;p91"/>
          <p:cNvSpPr/>
          <p:nvPr/>
        </p:nvSpPr>
        <p:spPr>
          <a:xfrm>
            <a:off x="457700" y="203231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57" name="Google Shape;557;p91"/>
          <p:cNvSpPr/>
          <p:nvPr/>
        </p:nvSpPr>
        <p:spPr>
          <a:xfrm>
            <a:off x="457700" y="3352527"/>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58" name="Google Shape;558;p91"/>
          <p:cNvSpPr/>
          <p:nvPr/>
        </p:nvSpPr>
        <p:spPr>
          <a:xfrm>
            <a:off x="457700" y="2692425"/>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59" name="Google Shape;559;p91"/>
          <p:cNvSpPr/>
          <p:nvPr/>
        </p:nvSpPr>
        <p:spPr>
          <a:xfrm>
            <a:off x="1856675" y="138675"/>
            <a:ext cx="2381700" cy="827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UNIFORM PAGE SIZE (usually 4kb)</a:t>
            </a:r>
            <a:endParaRPr b="1" sz="1800"/>
          </a:p>
        </p:txBody>
      </p:sp>
      <p:sp>
        <p:nvSpPr>
          <p:cNvPr id="560" name="Google Shape;560;p91"/>
          <p:cNvSpPr/>
          <p:nvPr/>
        </p:nvSpPr>
        <p:spPr>
          <a:xfrm>
            <a:off x="4270650" y="1334413"/>
            <a:ext cx="1935300" cy="556800"/>
          </a:xfrm>
          <a:prstGeom prst="rect">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a:t>
            </a:r>
            <a:endParaRPr/>
          </a:p>
          <a:p>
            <a:pPr indent="0" lvl="0" marL="0" rtl="0" algn="ctr">
              <a:spcBef>
                <a:spcPts val="0"/>
              </a:spcBef>
              <a:spcAft>
                <a:spcPts val="0"/>
              </a:spcAft>
              <a:buNone/>
            </a:pPr>
            <a:r>
              <a:rPr lang="en"/>
              <a:t>10   00</a:t>
            </a:r>
            <a:endParaRPr/>
          </a:p>
        </p:txBody>
      </p:sp>
      <p:sp>
        <p:nvSpPr>
          <p:cNvPr id="561" name="Google Shape;561;p91"/>
          <p:cNvSpPr/>
          <p:nvPr/>
        </p:nvSpPr>
        <p:spPr>
          <a:xfrm>
            <a:off x="4479050" y="2171688"/>
            <a:ext cx="369000" cy="704400"/>
          </a:xfrm>
          <a:prstGeom prst="downArrow">
            <a:avLst>
              <a:gd fmla="val 50000" name="adj1"/>
              <a:gd fmla="val 50000" name="adj2"/>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91"/>
          <p:cNvSpPr/>
          <p:nvPr/>
        </p:nvSpPr>
        <p:spPr>
          <a:xfrm>
            <a:off x="5221825" y="1237363"/>
            <a:ext cx="1078500" cy="7509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3" name="Google Shape;563;p91"/>
          <p:cNvSpPr/>
          <p:nvPr/>
        </p:nvSpPr>
        <p:spPr>
          <a:xfrm>
            <a:off x="5576575" y="2171688"/>
            <a:ext cx="369000" cy="704400"/>
          </a:xfrm>
          <a:prstGeom prst="downArrow">
            <a:avLst>
              <a:gd fmla="val 50000" name="adj1"/>
              <a:gd fmla="val 50000" name="adj2"/>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4" name="Google Shape;564;p91"/>
          <p:cNvSpPr/>
          <p:nvPr/>
        </p:nvSpPr>
        <p:spPr>
          <a:xfrm>
            <a:off x="4911950" y="473775"/>
            <a:ext cx="659700" cy="5568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M</a:t>
            </a:r>
            <a:endParaRPr b="1" sz="2000"/>
          </a:p>
        </p:txBody>
      </p:sp>
      <p:sp>
        <p:nvSpPr>
          <p:cNvPr id="565" name="Google Shape;565;p91"/>
          <p:cNvSpPr/>
          <p:nvPr/>
        </p:nvSpPr>
        <p:spPr>
          <a:xfrm>
            <a:off x="3897350" y="3053238"/>
            <a:ext cx="1014600" cy="6390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Pg #</a:t>
            </a:r>
            <a:endParaRPr b="1" sz="2000"/>
          </a:p>
        </p:txBody>
      </p:sp>
      <p:sp>
        <p:nvSpPr>
          <p:cNvPr id="566" name="Google Shape;566;p91"/>
          <p:cNvSpPr/>
          <p:nvPr/>
        </p:nvSpPr>
        <p:spPr>
          <a:xfrm>
            <a:off x="5361025" y="3059513"/>
            <a:ext cx="1078500" cy="6390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Offset</a:t>
            </a:r>
            <a:endParaRPr b="1" sz="2000"/>
          </a:p>
        </p:txBody>
      </p:sp>
      <p:sp>
        <p:nvSpPr>
          <p:cNvPr id="567" name="Google Shape;567;p91"/>
          <p:cNvSpPr/>
          <p:nvPr/>
        </p:nvSpPr>
        <p:spPr>
          <a:xfrm>
            <a:off x="3897350" y="3813463"/>
            <a:ext cx="1014600" cy="6390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M-N</a:t>
            </a:r>
            <a:endParaRPr b="1" sz="2000"/>
          </a:p>
        </p:txBody>
      </p:sp>
      <p:sp>
        <p:nvSpPr>
          <p:cNvPr id="568" name="Google Shape;568;p91"/>
          <p:cNvSpPr/>
          <p:nvPr/>
        </p:nvSpPr>
        <p:spPr>
          <a:xfrm>
            <a:off x="5361025" y="3813463"/>
            <a:ext cx="1078500" cy="6390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N</a:t>
            </a:r>
            <a:endParaRPr b="1" sz="2000"/>
          </a:p>
        </p:txBody>
      </p:sp>
      <p:sp>
        <p:nvSpPr>
          <p:cNvPr id="569" name="Google Shape;569;p91"/>
          <p:cNvSpPr/>
          <p:nvPr/>
        </p:nvSpPr>
        <p:spPr>
          <a:xfrm>
            <a:off x="154625" y="4219675"/>
            <a:ext cx="2381700" cy="827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 Size: 2</a:t>
            </a:r>
            <a:r>
              <a:rPr baseline="30000" lang="en"/>
              <a:t>M</a:t>
            </a:r>
            <a:endParaRPr baseline="30000"/>
          </a:p>
          <a:p>
            <a:pPr indent="0" lvl="0" marL="0" rtl="0" algn="ctr">
              <a:spcBef>
                <a:spcPts val="0"/>
              </a:spcBef>
              <a:spcAft>
                <a:spcPts val="0"/>
              </a:spcAft>
              <a:buNone/>
            </a:pPr>
            <a:r>
              <a:rPr lang="en"/>
              <a:t>Page Size: 2</a:t>
            </a:r>
            <a:r>
              <a:rPr baseline="30000" lang="en"/>
              <a:t>N</a:t>
            </a:r>
            <a:endParaRPr/>
          </a:p>
        </p:txBody>
      </p:sp>
      <p:graphicFrame>
        <p:nvGraphicFramePr>
          <p:cNvPr id="570" name="Google Shape;570;p91"/>
          <p:cNvGraphicFramePr/>
          <p:nvPr/>
        </p:nvGraphicFramePr>
        <p:xfrm>
          <a:off x="6728175" y="601863"/>
          <a:ext cx="3000000" cy="3000000"/>
        </p:xfrm>
        <a:graphic>
          <a:graphicData uri="http://schemas.openxmlformats.org/drawingml/2006/table">
            <a:tbl>
              <a:tblPr>
                <a:noFill/>
                <a:tableStyleId>{2BC10937-7364-4CB8-9278-2A789FE8B5F3}</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571" name="Google Shape;571;p91"/>
          <p:cNvSpPr txBox="1"/>
          <p:nvPr/>
        </p:nvSpPr>
        <p:spPr>
          <a:xfrm>
            <a:off x="69126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
        <p:nvSpPr>
          <p:cNvPr id="572" name="Google Shape;572;p91"/>
          <p:cNvSpPr/>
          <p:nvPr/>
        </p:nvSpPr>
        <p:spPr>
          <a:xfrm>
            <a:off x="4177150" y="1243638"/>
            <a:ext cx="1014600" cy="7509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pic>
        <p:nvPicPr>
          <p:cNvPr id="577" name="Google Shape;577;p92"/>
          <p:cNvPicPr preferRelativeResize="0"/>
          <p:nvPr/>
        </p:nvPicPr>
        <p:blipFill rotWithShape="1">
          <a:blip r:embed="rId3">
            <a:alphaModFix/>
          </a:blip>
          <a:srcRect b="40508" l="0" r="37154" t="0"/>
          <a:stretch/>
        </p:blipFill>
        <p:spPr>
          <a:xfrm>
            <a:off x="3435946" y="2029600"/>
            <a:ext cx="3594575" cy="3060000"/>
          </a:xfrm>
          <a:prstGeom prst="rect">
            <a:avLst/>
          </a:prstGeom>
          <a:noFill/>
          <a:ln>
            <a:noFill/>
          </a:ln>
        </p:spPr>
      </p:pic>
      <p:sp>
        <p:nvSpPr>
          <p:cNvPr id="578" name="Google Shape;578;p9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79" name="Google Shape;579;p92"/>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0" name="Google Shape;580;p9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Paging </a:t>
            </a:r>
            <a:endParaRPr b="1" sz="1600">
              <a:solidFill>
                <a:srgbClr val="FFFFFF"/>
              </a:solidFill>
              <a:highlight>
                <a:schemeClr val="dk2"/>
              </a:highlight>
            </a:endParaRPr>
          </a:p>
        </p:txBody>
      </p:sp>
      <p:sp>
        <p:nvSpPr>
          <p:cNvPr id="581" name="Google Shape;581;p92"/>
          <p:cNvSpPr/>
          <p:nvPr/>
        </p:nvSpPr>
        <p:spPr>
          <a:xfrm>
            <a:off x="2840573" y="726363"/>
            <a:ext cx="1250700" cy="420600"/>
          </a:xfrm>
          <a:prstGeom prst="rect">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a:t>
            </a:r>
            <a:endParaRPr/>
          </a:p>
        </p:txBody>
      </p:sp>
      <p:sp>
        <p:nvSpPr>
          <p:cNvPr id="582" name="Google Shape;582;p92"/>
          <p:cNvSpPr/>
          <p:nvPr/>
        </p:nvSpPr>
        <p:spPr>
          <a:xfrm>
            <a:off x="2780148" y="657788"/>
            <a:ext cx="655800" cy="5673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3" name="Google Shape;583;p92"/>
          <p:cNvSpPr/>
          <p:nvPr/>
        </p:nvSpPr>
        <p:spPr>
          <a:xfrm>
            <a:off x="2975253" y="1358878"/>
            <a:ext cx="238500" cy="532200"/>
          </a:xfrm>
          <a:prstGeom prst="downArrow">
            <a:avLst>
              <a:gd fmla="val 50000" name="adj1"/>
              <a:gd fmla="val 50000" name="adj2"/>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4" name="Google Shape;584;p92"/>
          <p:cNvSpPr/>
          <p:nvPr/>
        </p:nvSpPr>
        <p:spPr>
          <a:xfrm>
            <a:off x="3455276" y="653047"/>
            <a:ext cx="696900" cy="5673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5" name="Google Shape;585;p92"/>
          <p:cNvSpPr/>
          <p:nvPr/>
        </p:nvSpPr>
        <p:spPr>
          <a:xfrm>
            <a:off x="3684535" y="1358878"/>
            <a:ext cx="238500" cy="532200"/>
          </a:xfrm>
          <a:prstGeom prst="downArrow">
            <a:avLst>
              <a:gd fmla="val 50000" name="adj1"/>
              <a:gd fmla="val 50000" name="adj2"/>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6" name="Google Shape;586;p92"/>
          <p:cNvSpPr/>
          <p:nvPr/>
        </p:nvSpPr>
        <p:spPr>
          <a:xfrm>
            <a:off x="2667570" y="574141"/>
            <a:ext cx="1601100" cy="7290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7" name="Google Shape;587;p92"/>
          <p:cNvSpPr/>
          <p:nvPr/>
        </p:nvSpPr>
        <p:spPr>
          <a:xfrm>
            <a:off x="3255017" y="76200"/>
            <a:ext cx="426300" cy="420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M</a:t>
            </a:r>
            <a:endParaRPr b="1" sz="2000"/>
          </a:p>
        </p:txBody>
      </p:sp>
      <p:sp>
        <p:nvSpPr>
          <p:cNvPr id="588" name="Google Shape;588;p92"/>
          <p:cNvSpPr/>
          <p:nvPr/>
        </p:nvSpPr>
        <p:spPr>
          <a:xfrm>
            <a:off x="2827800" y="2024850"/>
            <a:ext cx="533400" cy="260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Pg #</a:t>
            </a:r>
            <a:endParaRPr sz="1000"/>
          </a:p>
        </p:txBody>
      </p:sp>
      <p:sp>
        <p:nvSpPr>
          <p:cNvPr id="589" name="Google Shape;589;p92"/>
          <p:cNvSpPr/>
          <p:nvPr/>
        </p:nvSpPr>
        <p:spPr>
          <a:xfrm>
            <a:off x="3500275" y="2029600"/>
            <a:ext cx="606900" cy="2607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Offset</a:t>
            </a:r>
            <a:endParaRPr sz="1000"/>
          </a:p>
        </p:txBody>
      </p:sp>
      <p:sp>
        <p:nvSpPr>
          <p:cNvPr id="590" name="Google Shape;590;p92"/>
          <p:cNvSpPr/>
          <p:nvPr/>
        </p:nvSpPr>
        <p:spPr>
          <a:xfrm>
            <a:off x="2827800" y="2330398"/>
            <a:ext cx="533400" cy="260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M-N</a:t>
            </a:r>
            <a:endParaRPr sz="1000"/>
          </a:p>
        </p:txBody>
      </p:sp>
      <p:sp>
        <p:nvSpPr>
          <p:cNvPr id="591" name="Google Shape;591;p92"/>
          <p:cNvSpPr/>
          <p:nvPr/>
        </p:nvSpPr>
        <p:spPr>
          <a:xfrm>
            <a:off x="3500275" y="2330425"/>
            <a:ext cx="606900" cy="2607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a:t>
            </a:r>
            <a:endParaRPr sz="1000"/>
          </a:p>
        </p:txBody>
      </p:sp>
      <p:sp>
        <p:nvSpPr>
          <p:cNvPr id="592" name="Google Shape;592;p92"/>
          <p:cNvSpPr/>
          <p:nvPr/>
        </p:nvSpPr>
        <p:spPr>
          <a:xfrm>
            <a:off x="122775" y="1146975"/>
            <a:ext cx="2381700" cy="827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 Size: 2</a:t>
            </a:r>
            <a:r>
              <a:rPr baseline="30000" lang="en"/>
              <a:t>M</a:t>
            </a:r>
            <a:endParaRPr baseline="30000"/>
          </a:p>
          <a:p>
            <a:pPr indent="0" lvl="0" marL="0" rtl="0" algn="ctr">
              <a:spcBef>
                <a:spcPts val="0"/>
              </a:spcBef>
              <a:spcAft>
                <a:spcPts val="0"/>
              </a:spcAft>
              <a:buNone/>
            </a:pPr>
            <a:r>
              <a:rPr lang="en"/>
              <a:t>Page Size: 2</a:t>
            </a:r>
            <a:r>
              <a:rPr baseline="30000" lang="en"/>
              <a:t>N</a:t>
            </a:r>
            <a:endParaRPr/>
          </a:p>
        </p:txBody>
      </p:sp>
      <p:pic>
        <p:nvPicPr>
          <p:cNvPr id="593" name="Google Shape;593;p92"/>
          <p:cNvPicPr preferRelativeResize="0"/>
          <p:nvPr/>
        </p:nvPicPr>
        <p:blipFill rotWithShape="1">
          <a:blip r:embed="rId3">
            <a:alphaModFix/>
          </a:blip>
          <a:srcRect b="0" l="61345" r="0" t="0"/>
          <a:stretch/>
        </p:blipFill>
        <p:spPr>
          <a:xfrm>
            <a:off x="6812456" y="76200"/>
            <a:ext cx="2210975"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pic>
        <p:nvPicPr>
          <p:cNvPr id="598" name="Google Shape;598;p93"/>
          <p:cNvPicPr preferRelativeResize="0"/>
          <p:nvPr/>
        </p:nvPicPr>
        <p:blipFill rotWithShape="1">
          <a:blip r:embed="rId3">
            <a:alphaModFix/>
          </a:blip>
          <a:srcRect b="41564" l="0" r="54630" t="0"/>
          <a:stretch/>
        </p:blipFill>
        <p:spPr>
          <a:xfrm>
            <a:off x="14825" y="1524000"/>
            <a:ext cx="3111502" cy="3005674"/>
          </a:xfrm>
          <a:prstGeom prst="rect">
            <a:avLst/>
          </a:prstGeom>
          <a:noFill/>
          <a:ln>
            <a:noFill/>
          </a:ln>
        </p:spPr>
      </p:pic>
      <p:sp>
        <p:nvSpPr>
          <p:cNvPr id="599" name="Google Shape;599;p93"/>
          <p:cNvSpPr/>
          <p:nvPr/>
        </p:nvSpPr>
        <p:spPr>
          <a:xfrm>
            <a:off x="122775" y="1146975"/>
            <a:ext cx="2381700" cy="827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 Size: 2</a:t>
            </a:r>
            <a:r>
              <a:rPr baseline="30000" lang="en"/>
              <a:t>M</a:t>
            </a:r>
            <a:endParaRPr baseline="30000"/>
          </a:p>
          <a:p>
            <a:pPr indent="0" lvl="0" marL="0" rtl="0" algn="ctr">
              <a:spcBef>
                <a:spcPts val="0"/>
              </a:spcBef>
              <a:spcAft>
                <a:spcPts val="0"/>
              </a:spcAft>
              <a:buNone/>
            </a:pPr>
            <a:r>
              <a:rPr lang="en"/>
              <a:t>Page Size: 2</a:t>
            </a:r>
            <a:r>
              <a:rPr baseline="30000" lang="en"/>
              <a:t>N</a:t>
            </a:r>
            <a:endParaRPr/>
          </a:p>
        </p:txBody>
      </p:sp>
      <p:sp>
        <p:nvSpPr>
          <p:cNvPr id="600" name="Google Shape;600;p9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01" name="Google Shape;601;p9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Paging </a:t>
            </a:r>
            <a:endParaRPr b="1" sz="1600">
              <a:solidFill>
                <a:srgbClr val="FFFFFF"/>
              </a:solidFill>
              <a:highlight>
                <a:schemeClr val="dk2"/>
              </a:highlight>
            </a:endParaRPr>
          </a:p>
        </p:txBody>
      </p:sp>
      <p:pic>
        <p:nvPicPr>
          <p:cNvPr id="602" name="Google Shape;602;p93"/>
          <p:cNvPicPr preferRelativeResize="0"/>
          <p:nvPr/>
        </p:nvPicPr>
        <p:blipFill rotWithShape="1">
          <a:blip r:embed="rId3">
            <a:alphaModFix/>
          </a:blip>
          <a:srcRect b="0" l="45773" r="0" t="11237"/>
          <a:stretch/>
        </p:blipFill>
        <p:spPr>
          <a:xfrm>
            <a:off x="4663025" y="0"/>
            <a:ext cx="4189664" cy="5143500"/>
          </a:xfrm>
          <a:prstGeom prst="rect">
            <a:avLst/>
          </a:prstGeom>
          <a:noFill/>
          <a:ln>
            <a:noFill/>
          </a:ln>
        </p:spPr>
      </p:pic>
      <p:sp>
        <p:nvSpPr>
          <p:cNvPr id="603" name="Google Shape;603;p93"/>
          <p:cNvSpPr/>
          <p:nvPr/>
        </p:nvSpPr>
        <p:spPr>
          <a:xfrm>
            <a:off x="2840573" y="726363"/>
            <a:ext cx="1250700" cy="420600"/>
          </a:xfrm>
          <a:prstGeom prst="rect">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a:t>
            </a:r>
            <a:endParaRPr/>
          </a:p>
        </p:txBody>
      </p:sp>
      <p:sp>
        <p:nvSpPr>
          <p:cNvPr id="604" name="Google Shape;604;p93"/>
          <p:cNvSpPr/>
          <p:nvPr/>
        </p:nvSpPr>
        <p:spPr>
          <a:xfrm>
            <a:off x="2780148" y="657788"/>
            <a:ext cx="655800" cy="5673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5" name="Google Shape;605;p93"/>
          <p:cNvSpPr/>
          <p:nvPr/>
        </p:nvSpPr>
        <p:spPr>
          <a:xfrm>
            <a:off x="2975253" y="1358878"/>
            <a:ext cx="238500" cy="532200"/>
          </a:xfrm>
          <a:prstGeom prst="downArrow">
            <a:avLst>
              <a:gd fmla="val 50000" name="adj1"/>
              <a:gd fmla="val 50000" name="adj2"/>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6" name="Google Shape;606;p93"/>
          <p:cNvSpPr/>
          <p:nvPr/>
        </p:nvSpPr>
        <p:spPr>
          <a:xfrm>
            <a:off x="3455276" y="653047"/>
            <a:ext cx="696900" cy="5673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7" name="Google Shape;607;p93"/>
          <p:cNvSpPr/>
          <p:nvPr/>
        </p:nvSpPr>
        <p:spPr>
          <a:xfrm>
            <a:off x="3684535" y="1358878"/>
            <a:ext cx="238500" cy="532200"/>
          </a:xfrm>
          <a:prstGeom prst="downArrow">
            <a:avLst>
              <a:gd fmla="val 50000" name="adj1"/>
              <a:gd fmla="val 50000" name="adj2"/>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8" name="Google Shape;608;p93"/>
          <p:cNvSpPr/>
          <p:nvPr/>
        </p:nvSpPr>
        <p:spPr>
          <a:xfrm>
            <a:off x="2667570" y="574141"/>
            <a:ext cx="1601100" cy="7290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9" name="Google Shape;609;p93"/>
          <p:cNvSpPr/>
          <p:nvPr/>
        </p:nvSpPr>
        <p:spPr>
          <a:xfrm>
            <a:off x="3255017" y="76200"/>
            <a:ext cx="426300" cy="420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M</a:t>
            </a:r>
            <a:endParaRPr b="1" sz="2000"/>
          </a:p>
        </p:txBody>
      </p:sp>
      <p:sp>
        <p:nvSpPr>
          <p:cNvPr id="610" name="Google Shape;610;p93"/>
          <p:cNvSpPr/>
          <p:nvPr/>
        </p:nvSpPr>
        <p:spPr>
          <a:xfrm>
            <a:off x="2827800" y="2024850"/>
            <a:ext cx="533400" cy="260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Pg #</a:t>
            </a:r>
            <a:endParaRPr sz="1000"/>
          </a:p>
        </p:txBody>
      </p:sp>
      <p:sp>
        <p:nvSpPr>
          <p:cNvPr id="611" name="Google Shape;611;p93"/>
          <p:cNvSpPr/>
          <p:nvPr/>
        </p:nvSpPr>
        <p:spPr>
          <a:xfrm>
            <a:off x="3500275" y="2029600"/>
            <a:ext cx="606900" cy="2607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Offset</a:t>
            </a:r>
            <a:endParaRPr sz="1000"/>
          </a:p>
        </p:txBody>
      </p:sp>
      <p:sp>
        <p:nvSpPr>
          <p:cNvPr id="612" name="Google Shape;612;p93"/>
          <p:cNvSpPr/>
          <p:nvPr/>
        </p:nvSpPr>
        <p:spPr>
          <a:xfrm>
            <a:off x="2827800" y="2330398"/>
            <a:ext cx="533400" cy="260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M-N</a:t>
            </a:r>
            <a:endParaRPr sz="1000"/>
          </a:p>
        </p:txBody>
      </p:sp>
      <p:sp>
        <p:nvSpPr>
          <p:cNvPr id="613" name="Google Shape;613;p93"/>
          <p:cNvSpPr/>
          <p:nvPr/>
        </p:nvSpPr>
        <p:spPr>
          <a:xfrm>
            <a:off x="3500275" y="2330425"/>
            <a:ext cx="606900" cy="2607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a:t>
            </a:r>
            <a:endParaRPr sz="1000"/>
          </a:p>
        </p:txBody>
      </p:sp>
      <p:sp>
        <p:nvSpPr>
          <p:cNvPr id="614" name="Google Shape;614;p93"/>
          <p:cNvSpPr/>
          <p:nvPr/>
        </p:nvSpPr>
        <p:spPr>
          <a:xfrm>
            <a:off x="465900" y="4017075"/>
            <a:ext cx="528000" cy="2691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5" name="Google Shape;615;p93"/>
          <p:cNvSpPr/>
          <p:nvPr/>
        </p:nvSpPr>
        <p:spPr>
          <a:xfrm>
            <a:off x="3684527" y="3099551"/>
            <a:ext cx="634200" cy="420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a:t>
            </a:r>
            <a:endParaRPr/>
          </a:p>
        </p:txBody>
      </p:sp>
      <p:sp>
        <p:nvSpPr>
          <p:cNvPr id="616" name="Google Shape;616;p93"/>
          <p:cNvSpPr/>
          <p:nvPr/>
        </p:nvSpPr>
        <p:spPr>
          <a:xfrm>
            <a:off x="4484178" y="3099595"/>
            <a:ext cx="721800" cy="4206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617" name="Google Shape;617;p93"/>
          <p:cNvSpPr/>
          <p:nvPr/>
        </p:nvSpPr>
        <p:spPr>
          <a:xfrm>
            <a:off x="4896800" y="574150"/>
            <a:ext cx="528000" cy="1824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8" name="Google Shape;618;p93"/>
          <p:cNvSpPr/>
          <p:nvPr/>
        </p:nvSpPr>
        <p:spPr>
          <a:xfrm>
            <a:off x="3698175" y="3701200"/>
            <a:ext cx="606900" cy="504600"/>
          </a:xfrm>
          <a:prstGeom prst="up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9" name="Google Shape;619;p93"/>
          <p:cNvSpPr/>
          <p:nvPr/>
        </p:nvSpPr>
        <p:spPr>
          <a:xfrm>
            <a:off x="5829300" y="892025"/>
            <a:ext cx="426300" cy="260700"/>
          </a:xfrm>
          <a:prstGeom prst="righ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0" name="Google Shape;620;p93"/>
          <p:cNvSpPr/>
          <p:nvPr/>
        </p:nvSpPr>
        <p:spPr>
          <a:xfrm>
            <a:off x="6345100" y="877875"/>
            <a:ext cx="305400" cy="2691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1" name="Google Shape;621;p93"/>
          <p:cNvSpPr/>
          <p:nvPr/>
        </p:nvSpPr>
        <p:spPr>
          <a:xfrm>
            <a:off x="5658550" y="2330425"/>
            <a:ext cx="1678500" cy="1540800"/>
          </a:xfrm>
          <a:prstGeom prst="roundRect">
            <a:avLst>
              <a:gd fmla="val 16667" name="adj"/>
            </a:avLst>
          </a:prstGeom>
          <a:solidFill>
            <a:srgbClr val="FFF2CC"/>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How do we obtain the correct frame number?</a:t>
            </a:r>
            <a:endParaRPr sz="1800"/>
          </a:p>
        </p:txBody>
      </p:sp>
      <p:sp>
        <p:nvSpPr>
          <p:cNvPr id="622" name="Google Shape;622;p93"/>
          <p:cNvSpPr/>
          <p:nvPr/>
        </p:nvSpPr>
        <p:spPr>
          <a:xfrm>
            <a:off x="5604550" y="251950"/>
            <a:ext cx="1786500" cy="504600"/>
          </a:xfrm>
          <a:prstGeom prst="roundRect">
            <a:avLst>
              <a:gd fmla="val 16667" name="adj"/>
            </a:avLst>
          </a:prstGeom>
          <a:solidFill>
            <a:srgbClr val="FFF2CC"/>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Frame * Page Size</a:t>
            </a:r>
            <a:endParaRPr/>
          </a:p>
        </p:txBody>
      </p:sp>
      <p:sp>
        <p:nvSpPr>
          <p:cNvPr id="623" name="Google Shape;623;p93"/>
          <p:cNvSpPr/>
          <p:nvPr/>
        </p:nvSpPr>
        <p:spPr>
          <a:xfrm rot="-5400000">
            <a:off x="8189050" y="2848525"/>
            <a:ext cx="606900" cy="504600"/>
          </a:xfrm>
          <a:prstGeom prst="up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4" name="Google Shape;624;p93"/>
          <p:cNvSpPr/>
          <p:nvPr/>
        </p:nvSpPr>
        <p:spPr>
          <a:xfrm>
            <a:off x="4541625" y="3701200"/>
            <a:ext cx="606900" cy="504600"/>
          </a:xfrm>
          <a:prstGeom prst="up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pic>
        <p:nvPicPr>
          <p:cNvPr id="629" name="Google Shape;629;p94"/>
          <p:cNvPicPr preferRelativeResize="0"/>
          <p:nvPr/>
        </p:nvPicPr>
        <p:blipFill rotWithShape="1">
          <a:blip r:embed="rId3">
            <a:alphaModFix/>
          </a:blip>
          <a:srcRect b="41564" l="0" r="54630" t="0"/>
          <a:stretch/>
        </p:blipFill>
        <p:spPr>
          <a:xfrm>
            <a:off x="14825" y="1524000"/>
            <a:ext cx="3111502" cy="3005674"/>
          </a:xfrm>
          <a:prstGeom prst="rect">
            <a:avLst/>
          </a:prstGeom>
          <a:noFill/>
          <a:ln>
            <a:noFill/>
          </a:ln>
        </p:spPr>
      </p:pic>
      <p:sp>
        <p:nvSpPr>
          <p:cNvPr id="630" name="Google Shape;630;p94"/>
          <p:cNvSpPr/>
          <p:nvPr/>
        </p:nvSpPr>
        <p:spPr>
          <a:xfrm>
            <a:off x="122775" y="1146975"/>
            <a:ext cx="2381700" cy="827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 Size: 2</a:t>
            </a:r>
            <a:r>
              <a:rPr baseline="30000" lang="en"/>
              <a:t>M</a:t>
            </a:r>
            <a:endParaRPr baseline="30000"/>
          </a:p>
          <a:p>
            <a:pPr indent="0" lvl="0" marL="0" rtl="0" algn="ctr">
              <a:spcBef>
                <a:spcPts val="0"/>
              </a:spcBef>
              <a:spcAft>
                <a:spcPts val="0"/>
              </a:spcAft>
              <a:buNone/>
            </a:pPr>
            <a:r>
              <a:rPr lang="en"/>
              <a:t>Page Size: 2</a:t>
            </a:r>
            <a:r>
              <a:rPr baseline="30000" lang="en"/>
              <a:t>N</a:t>
            </a:r>
            <a:endParaRPr/>
          </a:p>
        </p:txBody>
      </p:sp>
      <p:sp>
        <p:nvSpPr>
          <p:cNvPr id="631" name="Google Shape;631;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32" name="Google Shape;632;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Paging </a:t>
            </a:r>
            <a:endParaRPr b="1" sz="1600">
              <a:solidFill>
                <a:srgbClr val="FFFFFF"/>
              </a:solidFill>
              <a:highlight>
                <a:schemeClr val="dk2"/>
              </a:highlight>
            </a:endParaRPr>
          </a:p>
        </p:txBody>
      </p:sp>
      <p:pic>
        <p:nvPicPr>
          <p:cNvPr id="633" name="Google Shape;633;p94"/>
          <p:cNvPicPr preferRelativeResize="0"/>
          <p:nvPr/>
        </p:nvPicPr>
        <p:blipFill rotWithShape="1">
          <a:blip r:embed="rId3">
            <a:alphaModFix/>
          </a:blip>
          <a:srcRect b="0" l="45773" r="0" t="11237"/>
          <a:stretch/>
        </p:blipFill>
        <p:spPr>
          <a:xfrm>
            <a:off x="4663025" y="0"/>
            <a:ext cx="4189664" cy="5143500"/>
          </a:xfrm>
          <a:prstGeom prst="rect">
            <a:avLst/>
          </a:prstGeom>
          <a:noFill/>
          <a:ln>
            <a:noFill/>
          </a:ln>
        </p:spPr>
      </p:pic>
      <p:sp>
        <p:nvSpPr>
          <p:cNvPr id="634" name="Google Shape;634;p94"/>
          <p:cNvSpPr/>
          <p:nvPr/>
        </p:nvSpPr>
        <p:spPr>
          <a:xfrm>
            <a:off x="2840573" y="726363"/>
            <a:ext cx="1250700" cy="420600"/>
          </a:xfrm>
          <a:prstGeom prst="rect">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a:t>
            </a:r>
            <a:endParaRPr/>
          </a:p>
        </p:txBody>
      </p:sp>
      <p:sp>
        <p:nvSpPr>
          <p:cNvPr id="635" name="Google Shape;635;p94"/>
          <p:cNvSpPr/>
          <p:nvPr/>
        </p:nvSpPr>
        <p:spPr>
          <a:xfrm>
            <a:off x="2780148" y="657788"/>
            <a:ext cx="655800" cy="5673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6" name="Google Shape;636;p94"/>
          <p:cNvSpPr/>
          <p:nvPr/>
        </p:nvSpPr>
        <p:spPr>
          <a:xfrm>
            <a:off x="2975253" y="1358878"/>
            <a:ext cx="238500" cy="532200"/>
          </a:xfrm>
          <a:prstGeom prst="downArrow">
            <a:avLst>
              <a:gd fmla="val 50000" name="adj1"/>
              <a:gd fmla="val 50000" name="adj2"/>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7" name="Google Shape;637;p94"/>
          <p:cNvSpPr/>
          <p:nvPr/>
        </p:nvSpPr>
        <p:spPr>
          <a:xfrm>
            <a:off x="3455276" y="653047"/>
            <a:ext cx="696900" cy="5673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8" name="Google Shape;638;p94"/>
          <p:cNvSpPr/>
          <p:nvPr/>
        </p:nvSpPr>
        <p:spPr>
          <a:xfrm>
            <a:off x="3684535" y="1358878"/>
            <a:ext cx="238500" cy="532200"/>
          </a:xfrm>
          <a:prstGeom prst="downArrow">
            <a:avLst>
              <a:gd fmla="val 50000" name="adj1"/>
              <a:gd fmla="val 50000" name="adj2"/>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9" name="Google Shape;639;p94"/>
          <p:cNvSpPr/>
          <p:nvPr/>
        </p:nvSpPr>
        <p:spPr>
          <a:xfrm>
            <a:off x="2667570" y="574141"/>
            <a:ext cx="1601100" cy="7290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0" name="Google Shape;640;p94"/>
          <p:cNvSpPr/>
          <p:nvPr/>
        </p:nvSpPr>
        <p:spPr>
          <a:xfrm>
            <a:off x="3255017" y="76200"/>
            <a:ext cx="426300" cy="420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M</a:t>
            </a:r>
            <a:endParaRPr b="1" sz="2000"/>
          </a:p>
        </p:txBody>
      </p:sp>
      <p:sp>
        <p:nvSpPr>
          <p:cNvPr id="641" name="Google Shape;641;p94"/>
          <p:cNvSpPr/>
          <p:nvPr/>
        </p:nvSpPr>
        <p:spPr>
          <a:xfrm>
            <a:off x="2827800" y="2024850"/>
            <a:ext cx="533400" cy="260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Pg #</a:t>
            </a:r>
            <a:endParaRPr sz="1000"/>
          </a:p>
        </p:txBody>
      </p:sp>
      <p:sp>
        <p:nvSpPr>
          <p:cNvPr id="642" name="Google Shape;642;p94"/>
          <p:cNvSpPr/>
          <p:nvPr/>
        </p:nvSpPr>
        <p:spPr>
          <a:xfrm>
            <a:off x="3500275" y="2029600"/>
            <a:ext cx="606900" cy="2607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Offset</a:t>
            </a:r>
            <a:endParaRPr sz="1000"/>
          </a:p>
        </p:txBody>
      </p:sp>
      <p:sp>
        <p:nvSpPr>
          <p:cNvPr id="643" name="Google Shape;643;p94"/>
          <p:cNvSpPr/>
          <p:nvPr/>
        </p:nvSpPr>
        <p:spPr>
          <a:xfrm>
            <a:off x="2827800" y="2330398"/>
            <a:ext cx="533400" cy="260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M-N</a:t>
            </a:r>
            <a:endParaRPr sz="1000"/>
          </a:p>
        </p:txBody>
      </p:sp>
      <p:sp>
        <p:nvSpPr>
          <p:cNvPr id="644" name="Google Shape;644;p94"/>
          <p:cNvSpPr/>
          <p:nvPr/>
        </p:nvSpPr>
        <p:spPr>
          <a:xfrm>
            <a:off x="3500275" y="2330425"/>
            <a:ext cx="606900" cy="2607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a:t>
            </a:r>
            <a:endParaRPr sz="1000"/>
          </a:p>
        </p:txBody>
      </p:sp>
      <p:sp>
        <p:nvSpPr>
          <p:cNvPr id="645" name="Google Shape;645;p94"/>
          <p:cNvSpPr/>
          <p:nvPr/>
        </p:nvSpPr>
        <p:spPr>
          <a:xfrm>
            <a:off x="3684527" y="3099551"/>
            <a:ext cx="634200" cy="420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a:t>
            </a:r>
            <a:endParaRPr/>
          </a:p>
        </p:txBody>
      </p:sp>
      <p:sp>
        <p:nvSpPr>
          <p:cNvPr id="646" name="Google Shape;646;p94"/>
          <p:cNvSpPr/>
          <p:nvPr/>
        </p:nvSpPr>
        <p:spPr>
          <a:xfrm>
            <a:off x="4484178" y="3099595"/>
            <a:ext cx="721800" cy="4206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647" name="Google Shape;647;p94"/>
          <p:cNvSpPr/>
          <p:nvPr/>
        </p:nvSpPr>
        <p:spPr>
          <a:xfrm>
            <a:off x="3684527" y="3683026"/>
            <a:ext cx="634200" cy="420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48" name="Google Shape;648;p94"/>
          <p:cNvSpPr/>
          <p:nvPr/>
        </p:nvSpPr>
        <p:spPr>
          <a:xfrm>
            <a:off x="4484178" y="3683070"/>
            <a:ext cx="721800" cy="4206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a:t>
            </a:r>
            <a:endParaRPr/>
          </a:p>
        </p:txBody>
      </p:sp>
      <p:sp>
        <p:nvSpPr>
          <p:cNvPr id="649" name="Google Shape;649;p94"/>
          <p:cNvSpPr/>
          <p:nvPr/>
        </p:nvSpPr>
        <p:spPr>
          <a:xfrm>
            <a:off x="3681327" y="4266551"/>
            <a:ext cx="634200" cy="420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650" name="Google Shape;650;p94"/>
          <p:cNvSpPr/>
          <p:nvPr/>
        </p:nvSpPr>
        <p:spPr>
          <a:xfrm>
            <a:off x="4480978" y="4266595"/>
            <a:ext cx="721800" cy="4206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56" name="Google Shape;656;p9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Paging </a:t>
            </a:r>
            <a:endParaRPr b="1" sz="1600">
              <a:solidFill>
                <a:srgbClr val="FFFFFF"/>
              </a:solidFill>
              <a:highlight>
                <a:schemeClr val="dk2"/>
              </a:highlight>
            </a:endParaRPr>
          </a:p>
        </p:txBody>
      </p:sp>
      <p:pic>
        <p:nvPicPr>
          <p:cNvPr id="657" name="Google Shape;657;p95"/>
          <p:cNvPicPr preferRelativeResize="0"/>
          <p:nvPr/>
        </p:nvPicPr>
        <p:blipFill>
          <a:blip r:embed="rId3">
            <a:alphaModFix/>
          </a:blip>
          <a:stretch>
            <a:fillRect/>
          </a:stretch>
        </p:blipFill>
        <p:spPr>
          <a:xfrm>
            <a:off x="2291425" y="153463"/>
            <a:ext cx="6396976" cy="4836575"/>
          </a:xfrm>
          <a:prstGeom prst="rect">
            <a:avLst/>
          </a:prstGeom>
          <a:noFill/>
          <a:ln>
            <a:noFill/>
          </a:ln>
        </p:spPr>
      </p:pic>
      <p:sp>
        <p:nvSpPr>
          <p:cNvPr id="658" name="Google Shape;658;p95"/>
          <p:cNvSpPr/>
          <p:nvPr/>
        </p:nvSpPr>
        <p:spPr>
          <a:xfrm rot="310">
            <a:off x="6632627" y="71957"/>
            <a:ext cx="599454" cy="922590"/>
          </a:xfrm>
          <a:prstGeom prst="lightningBolt">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9" name="Google Shape;659;p95"/>
          <p:cNvSpPr txBox="1"/>
          <p:nvPr/>
        </p:nvSpPr>
        <p:spPr>
          <a:xfrm>
            <a:off x="2544175" y="3393025"/>
            <a:ext cx="1306800" cy="111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25">
                <a:solidFill>
                  <a:schemeClr val="dk1"/>
                </a:solidFill>
              </a:rPr>
              <a:t>🐢</a:t>
            </a:r>
            <a:endParaRPr sz="60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8"/>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8"/>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5" name="Google Shape;375;p78"/>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FFFFFF"/>
                </a:solidFill>
              </a:rPr>
              <a:t>Linking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Memory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457200" lvl="0" marL="457200" rtl="0" algn="l">
              <a:lnSpc>
                <a:spcPct val="100000"/>
              </a:lnSpc>
              <a:spcBef>
                <a:spcPts val="0"/>
              </a:spcBef>
              <a:spcAft>
                <a:spcPts val="0"/>
              </a:spcAft>
              <a:buNone/>
            </a:pPr>
            <a:r>
              <a:rPr lang="en">
                <a:solidFill>
                  <a:srgbClr val="FFFFFF"/>
                </a:solidFill>
              </a:rPr>
              <a:t>Contiguous Memory </a:t>
            </a:r>
            <a:endParaRPr>
              <a:solidFill>
                <a:srgbClr val="FFFFFF"/>
              </a:solidFill>
            </a:endParaRPr>
          </a:p>
          <a:p>
            <a:pPr indent="457200" lvl="0" marL="457200" rtl="0" algn="l">
              <a:lnSpc>
                <a:spcPct val="100000"/>
              </a:lnSpc>
              <a:spcBef>
                <a:spcPts val="0"/>
              </a:spcBef>
              <a:spcAft>
                <a:spcPts val="0"/>
              </a:spcAft>
              <a:buNone/>
            </a:pPr>
            <a:r>
              <a:t/>
            </a:r>
            <a:endParaRPr>
              <a:solidFill>
                <a:srgbClr val="FFFFFF"/>
              </a:solidFill>
            </a:endParaRPr>
          </a:p>
          <a:p>
            <a:pPr indent="457200" lvl="0" marL="457200" rtl="0" algn="l">
              <a:lnSpc>
                <a:spcPct val="100000"/>
              </a:lnSpc>
              <a:spcBef>
                <a:spcPts val="0"/>
              </a:spcBef>
              <a:spcAft>
                <a:spcPts val="0"/>
              </a:spcAft>
              <a:buNone/>
            </a:pPr>
            <a:r>
              <a:rPr lang="en">
                <a:solidFill>
                  <a:srgbClr val="FFFFFF"/>
                </a:solidFill>
              </a:rPr>
              <a:t>Fragmentation</a:t>
            </a:r>
            <a:endParaRPr>
              <a:solidFill>
                <a:srgbClr val="FFFFFF"/>
              </a:solidFill>
            </a:endParaRPr>
          </a:p>
          <a:p>
            <a:pPr indent="457200" lvl="0" marL="457200" rtl="0" algn="l">
              <a:lnSpc>
                <a:spcPct val="100000"/>
              </a:lnSpc>
              <a:spcBef>
                <a:spcPts val="0"/>
              </a:spcBef>
              <a:spcAft>
                <a:spcPts val="0"/>
              </a:spcAft>
              <a:buNone/>
            </a:pPr>
            <a:r>
              <a:t/>
            </a:r>
            <a:endParaRPr>
              <a:solidFill>
                <a:srgbClr val="FFFFFF"/>
              </a:solidFill>
            </a:endParaRPr>
          </a:p>
          <a:p>
            <a:pPr indent="0" lvl="0" marL="914400" rtl="0" algn="l">
              <a:lnSpc>
                <a:spcPct val="100000"/>
              </a:lnSpc>
              <a:spcBef>
                <a:spcPts val="0"/>
              </a:spcBef>
              <a:spcAft>
                <a:spcPts val="0"/>
              </a:spcAft>
              <a:buNone/>
            </a:pPr>
            <a:r>
              <a:rPr lang="en">
                <a:solidFill>
                  <a:srgbClr val="FFFFFF"/>
                </a:solidFill>
              </a:rPr>
              <a:t>Paging 	</a:t>
            </a:r>
            <a:endParaRPr>
              <a:solidFill>
                <a:srgbClr val="FFFFFF"/>
              </a:solidFill>
            </a:endParaRPr>
          </a:p>
        </p:txBody>
      </p:sp>
      <p:sp>
        <p:nvSpPr>
          <p:cNvPr id="376" name="Google Shape;376;p78"/>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65" name="Google Shape;665;p9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666" name="Google Shape;666;p96"/>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667" name="Google Shape;667;p96"/>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668" name="Google Shape;668;p96"/>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669" name="Google Shape;669;p96"/>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670" name="Google Shape;670;p96"/>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671" name="Google Shape;671;p96"/>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672" name="Google Shape;672;p96"/>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673" name="Google Shape;673;p96"/>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674" name="Google Shape;674;p96"/>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675" name="Google Shape;675;p96"/>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676" name="Google Shape;676;p96"/>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process, period, burst</a:t>
            </a:r>
            <a:endParaRPr sz="1700"/>
          </a:p>
        </p:txBody>
      </p:sp>
      <p:sp>
        <p:nvSpPr>
          <p:cNvPr id="677" name="Google Shape;677;p96"/>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8" name="Google Shape;678;p96"/>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679" name="Google Shape;679;p96"/>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0" name="Google Shape;680;p96"/>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sp>
        <p:nvSpPr>
          <p:cNvPr id="681" name="Google Shape;681;p96"/>
          <p:cNvSpPr/>
          <p:nvPr/>
        </p:nvSpPr>
        <p:spPr>
          <a:xfrm>
            <a:off x="3549150" y="1767100"/>
            <a:ext cx="2045700" cy="3732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Who goes first??</a:t>
            </a:r>
            <a:endParaRPr/>
          </a:p>
        </p:txBody>
      </p:sp>
      <p:sp>
        <p:nvSpPr>
          <p:cNvPr id="682" name="Google Shape;682;p96"/>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683" name="Google Shape;683;p96"/>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684" name="Google Shape;684;p96"/>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graphicFrame>
        <p:nvGraphicFramePr>
          <p:cNvPr id="685" name="Google Shape;685;p96"/>
          <p:cNvGraphicFramePr/>
          <p:nvPr/>
        </p:nvGraphicFramePr>
        <p:xfrm>
          <a:off x="226800" y="3783438"/>
          <a:ext cx="3000000" cy="3000000"/>
        </p:xfrm>
        <a:graphic>
          <a:graphicData uri="http://schemas.openxmlformats.org/drawingml/2006/table">
            <a:tbl>
              <a:tblPr>
                <a:noFill/>
                <a:tableStyleId>{2BC10937-7364-4CB8-9278-2A789FE8B5F3}</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9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91" name="Google Shape;691;p9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692" name="Google Shape;692;p97"/>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693" name="Google Shape;693;p97"/>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694" name="Google Shape;694;p97"/>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695" name="Google Shape;695;p97"/>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696" name="Google Shape;696;p97"/>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process, period, burst</a:t>
            </a:r>
            <a:endParaRPr sz="1700"/>
          </a:p>
        </p:txBody>
      </p:sp>
      <p:sp>
        <p:nvSpPr>
          <p:cNvPr id="697" name="Google Shape;697;p97"/>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698" name="Google Shape;698;p97"/>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699" name="Google Shape;699;p97"/>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sp>
        <p:nvSpPr>
          <p:cNvPr id="700" name="Google Shape;700;p97"/>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701" name="Google Shape;701;p97"/>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702" name="Google Shape;702;p97"/>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703" name="Google Shape;703;p97"/>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704" name="Google Shape;704;p97"/>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705" name="Google Shape;705;p97"/>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706" name="Google Shape;706;p97"/>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7" name="Google Shape;707;p97"/>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708" name="Google Shape;708;p97"/>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9" name="Google Shape;709;p97"/>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graphicFrame>
        <p:nvGraphicFramePr>
          <p:cNvPr id="710" name="Google Shape;710;p97"/>
          <p:cNvGraphicFramePr/>
          <p:nvPr/>
        </p:nvGraphicFramePr>
        <p:xfrm>
          <a:off x="226800" y="3783438"/>
          <a:ext cx="3000000" cy="3000000"/>
        </p:xfrm>
        <a:graphic>
          <a:graphicData uri="http://schemas.openxmlformats.org/drawingml/2006/table">
            <a:tbl>
              <a:tblPr>
                <a:noFill/>
                <a:tableStyleId>{2BC10937-7364-4CB8-9278-2A789FE8B5F3}</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
        <p:nvSpPr>
          <p:cNvPr id="711" name="Google Shape;711;p97"/>
          <p:cNvSpPr/>
          <p:nvPr/>
        </p:nvSpPr>
        <p:spPr>
          <a:xfrm>
            <a:off x="226800" y="3761800"/>
            <a:ext cx="21693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12" name="Google Shape;712;p97"/>
          <p:cNvSpPr/>
          <p:nvPr/>
        </p:nvSpPr>
        <p:spPr>
          <a:xfrm>
            <a:off x="2431075" y="3761800"/>
            <a:ext cx="13551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  0</a:t>
            </a:r>
            <a:endParaRPr/>
          </a:p>
        </p:txBody>
      </p:sp>
      <p:sp>
        <p:nvSpPr>
          <p:cNvPr id="713" name="Google Shape;713;p97"/>
          <p:cNvSpPr/>
          <p:nvPr/>
        </p:nvSpPr>
        <p:spPr>
          <a:xfrm>
            <a:off x="3821150" y="3761800"/>
            <a:ext cx="21228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14" name="Google Shape;714;p97"/>
          <p:cNvSpPr/>
          <p:nvPr/>
        </p:nvSpPr>
        <p:spPr>
          <a:xfrm>
            <a:off x="5982019" y="3759450"/>
            <a:ext cx="6948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a:t>
            </a:r>
            <a:endParaRPr/>
          </a:p>
        </p:txBody>
      </p:sp>
      <p:sp>
        <p:nvSpPr>
          <p:cNvPr id="715" name="Google Shape;715;p97"/>
          <p:cNvSpPr/>
          <p:nvPr/>
        </p:nvSpPr>
        <p:spPr>
          <a:xfrm>
            <a:off x="6714900" y="3759450"/>
            <a:ext cx="20877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16" name="Google Shape;716;p97"/>
          <p:cNvSpPr/>
          <p:nvPr/>
        </p:nvSpPr>
        <p:spPr>
          <a:xfrm>
            <a:off x="2870600" y="4584800"/>
            <a:ext cx="1865400" cy="3579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usurps P0</a:t>
            </a:r>
            <a:endParaRPr/>
          </a:p>
        </p:txBody>
      </p:sp>
      <p:sp>
        <p:nvSpPr>
          <p:cNvPr id="717" name="Google Shape;717;p97"/>
          <p:cNvSpPr/>
          <p:nvPr/>
        </p:nvSpPr>
        <p:spPr>
          <a:xfrm>
            <a:off x="5982025" y="4623200"/>
            <a:ext cx="2820600" cy="3579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Results in P0 missing deadline!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9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723" name="Google Shape;723;p9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724" name="Google Shape;724;p98"/>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725" name="Google Shape;725;p98"/>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726" name="Google Shape;726;p98"/>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727" name="Google Shape;727;p98"/>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728" name="Google Shape;728;p98"/>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process, period, burst</a:t>
            </a:r>
            <a:endParaRPr sz="1700"/>
          </a:p>
        </p:txBody>
      </p:sp>
      <p:sp>
        <p:nvSpPr>
          <p:cNvPr id="729" name="Google Shape;729;p98"/>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730" name="Google Shape;730;p98"/>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731" name="Google Shape;731;p98"/>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sp>
        <p:nvSpPr>
          <p:cNvPr id="732" name="Google Shape;732;p98"/>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733" name="Google Shape;733;p98"/>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734" name="Google Shape;734;p98"/>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735" name="Google Shape;735;p98"/>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736" name="Google Shape;736;p98"/>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737" name="Google Shape;737;p98"/>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738" name="Google Shape;738;p98"/>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9" name="Google Shape;739;p98"/>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740" name="Google Shape;740;p98"/>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1" name="Google Shape;741;p98"/>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graphicFrame>
        <p:nvGraphicFramePr>
          <p:cNvPr id="742" name="Google Shape;742;p98"/>
          <p:cNvGraphicFramePr/>
          <p:nvPr/>
        </p:nvGraphicFramePr>
        <p:xfrm>
          <a:off x="226800" y="3783438"/>
          <a:ext cx="3000000" cy="3000000"/>
        </p:xfrm>
        <a:graphic>
          <a:graphicData uri="http://schemas.openxmlformats.org/drawingml/2006/table">
            <a:tbl>
              <a:tblPr>
                <a:noFill/>
                <a:tableStyleId>{2BC10937-7364-4CB8-9278-2A789FE8B5F3}</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
        <p:nvSpPr>
          <p:cNvPr id="743" name="Google Shape;743;p98"/>
          <p:cNvSpPr/>
          <p:nvPr/>
        </p:nvSpPr>
        <p:spPr>
          <a:xfrm>
            <a:off x="226800" y="3761800"/>
            <a:ext cx="21693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44" name="Google Shape;744;p98"/>
          <p:cNvSpPr/>
          <p:nvPr/>
        </p:nvSpPr>
        <p:spPr>
          <a:xfrm>
            <a:off x="2431075" y="3761800"/>
            <a:ext cx="13551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  0</a:t>
            </a:r>
            <a:endParaRPr/>
          </a:p>
        </p:txBody>
      </p:sp>
      <p:sp>
        <p:nvSpPr>
          <p:cNvPr id="745" name="Google Shape;745;p98"/>
          <p:cNvSpPr/>
          <p:nvPr/>
        </p:nvSpPr>
        <p:spPr>
          <a:xfrm>
            <a:off x="3821150" y="3761800"/>
            <a:ext cx="21228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46" name="Google Shape;746;p98"/>
          <p:cNvSpPr/>
          <p:nvPr/>
        </p:nvSpPr>
        <p:spPr>
          <a:xfrm>
            <a:off x="5982019" y="3759450"/>
            <a:ext cx="6948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a:t>
            </a:r>
            <a:endParaRPr/>
          </a:p>
        </p:txBody>
      </p:sp>
      <p:sp>
        <p:nvSpPr>
          <p:cNvPr id="747" name="Google Shape;747;p98"/>
          <p:cNvSpPr/>
          <p:nvPr/>
        </p:nvSpPr>
        <p:spPr>
          <a:xfrm>
            <a:off x="6714900" y="3759450"/>
            <a:ext cx="20877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48" name="Google Shape;748;p98"/>
          <p:cNvSpPr/>
          <p:nvPr/>
        </p:nvSpPr>
        <p:spPr>
          <a:xfrm>
            <a:off x="2870600" y="4584800"/>
            <a:ext cx="1865400" cy="3579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usurps P0</a:t>
            </a:r>
            <a:endParaRPr/>
          </a:p>
        </p:txBody>
      </p:sp>
      <p:sp>
        <p:nvSpPr>
          <p:cNvPr id="749" name="Google Shape;749;p98"/>
          <p:cNvSpPr/>
          <p:nvPr/>
        </p:nvSpPr>
        <p:spPr>
          <a:xfrm>
            <a:off x="5982025" y="4623200"/>
            <a:ext cx="2820600" cy="3579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Results in P0 missing deadline!</a:t>
            </a:r>
            <a:endParaRPr/>
          </a:p>
        </p:txBody>
      </p:sp>
      <p:sp>
        <p:nvSpPr>
          <p:cNvPr id="750" name="Google Shape;750;p98"/>
          <p:cNvSpPr/>
          <p:nvPr/>
        </p:nvSpPr>
        <p:spPr>
          <a:xfrm>
            <a:off x="113700" y="2613125"/>
            <a:ext cx="2820600" cy="6915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 Utilization: Burst/Period</a:t>
            </a:r>
            <a:endParaRPr/>
          </a:p>
          <a:p>
            <a:pPr indent="0" lvl="0" marL="0" rtl="0" algn="ctr">
              <a:spcBef>
                <a:spcPts val="0"/>
              </a:spcBef>
              <a:spcAft>
                <a:spcPts val="0"/>
              </a:spcAft>
              <a:buNone/>
            </a:pPr>
            <a:r>
              <a:rPr lang="en"/>
              <a:t>15/30 = 0.5</a:t>
            </a:r>
            <a:endParaRPr/>
          </a:p>
        </p:txBody>
      </p:sp>
      <p:sp>
        <p:nvSpPr>
          <p:cNvPr id="751" name="Google Shape;751;p98"/>
          <p:cNvSpPr/>
          <p:nvPr/>
        </p:nvSpPr>
        <p:spPr>
          <a:xfrm>
            <a:off x="5825850" y="2597163"/>
            <a:ext cx="2820600" cy="6915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 Utilization: Burst/Period</a:t>
            </a:r>
            <a:endParaRPr/>
          </a:p>
          <a:p>
            <a:pPr indent="0" lvl="0" marL="0" rtl="0" algn="ctr">
              <a:spcBef>
                <a:spcPts val="0"/>
              </a:spcBef>
              <a:spcAft>
                <a:spcPts val="0"/>
              </a:spcAft>
              <a:buNone/>
            </a:pPr>
            <a:r>
              <a:rPr lang="en"/>
              <a:t>15/25 = 0.6</a:t>
            </a:r>
            <a:endParaRPr/>
          </a:p>
        </p:txBody>
      </p:sp>
      <p:sp>
        <p:nvSpPr>
          <p:cNvPr id="752" name="Google Shape;752;p98"/>
          <p:cNvSpPr/>
          <p:nvPr/>
        </p:nvSpPr>
        <p:spPr>
          <a:xfrm>
            <a:off x="6687625" y="2926500"/>
            <a:ext cx="11106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3" name="Google Shape;753;p98"/>
          <p:cNvSpPr/>
          <p:nvPr/>
        </p:nvSpPr>
        <p:spPr>
          <a:xfrm>
            <a:off x="968700" y="2962325"/>
            <a:ext cx="11106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4" name="Google Shape;754;p98"/>
          <p:cNvSpPr/>
          <p:nvPr/>
        </p:nvSpPr>
        <p:spPr>
          <a:xfrm>
            <a:off x="1656100" y="2700113"/>
            <a:ext cx="11106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5" name="Google Shape;755;p98"/>
          <p:cNvSpPr/>
          <p:nvPr/>
        </p:nvSpPr>
        <p:spPr>
          <a:xfrm>
            <a:off x="7373300" y="2726150"/>
            <a:ext cx="11106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6" name="Google Shape;756;p98"/>
          <p:cNvSpPr/>
          <p:nvPr/>
        </p:nvSpPr>
        <p:spPr>
          <a:xfrm>
            <a:off x="3312975" y="1398064"/>
            <a:ext cx="2426400" cy="10254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Max CPU Load:</a:t>
            </a:r>
            <a:endParaRPr sz="1700"/>
          </a:p>
          <a:p>
            <a:pPr indent="0" lvl="0" marL="0" rtl="0" algn="ctr">
              <a:spcBef>
                <a:spcPts val="0"/>
              </a:spcBef>
              <a:spcAft>
                <a:spcPts val="0"/>
              </a:spcAft>
              <a:buNone/>
            </a:pPr>
            <a:r>
              <a:rPr lang="en" sz="1700"/>
              <a:t>N(2</a:t>
            </a:r>
            <a:r>
              <a:rPr baseline="30000" lang="en" sz="1700"/>
              <a:t>1/N</a:t>
            </a:r>
            <a:r>
              <a:rPr lang="en" sz="1700"/>
              <a:t>-1)</a:t>
            </a:r>
            <a:endParaRPr sz="1700"/>
          </a:p>
          <a:p>
            <a:pPr indent="0" lvl="0" marL="0" rtl="0" algn="ctr">
              <a:spcBef>
                <a:spcPts val="0"/>
              </a:spcBef>
              <a:spcAft>
                <a:spcPts val="0"/>
              </a:spcAft>
              <a:buNone/>
            </a:pPr>
            <a:r>
              <a:rPr lang="en" sz="1700"/>
              <a:t>2(2</a:t>
            </a:r>
            <a:r>
              <a:rPr baseline="30000" lang="en" sz="1700"/>
              <a:t>1/2</a:t>
            </a:r>
            <a:r>
              <a:rPr lang="en" sz="1700"/>
              <a:t>-1)=0.83</a:t>
            </a:r>
            <a:endParaRPr sz="1700"/>
          </a:p>
        </p:txBody>
      </p:sp>
      <p:sp>
        <p:nvSpPr>
          <p:cNvPr id="757" name="Google Shape;757;p98"/>
          <p:cNvSpPr/>
          <p:nvPr/>
        </p:nvSpPr>
        <p:spPr>
          <a:xfrm>
            <a:off x="3646825" y="1772725"/>
            <a:ext cx="1865400" cy="2607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8" name="Google Shape;758;p98"/>
          <p:cNvSpPr/>
          <p:nvPr/>
        </p:nvSpPr>
        <p:spPr>
          <a:xfrm>
            <a:off x="3593475" y="1960750"/>
            <a:ext cx="1865400" cy="3579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5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7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5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9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64" name="Google Shape;764;p9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5" name="Google Shape;765;p9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Scratch Space</a:t>
            </a:r>
            <a:endParaRPr b="1" sz="1600">
              <a:solidFill>
                <a:srgbClr val="FFFFFF"/>
              </a:solidFill>
              <a:highlight>
                <a:schemeClr val="dk2"/>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00"/>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771" name="Google Shape;771;p100"/>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lnSpc>
                <a:spcPct val="90000"/>
              </a:lnSpc>
              <a:spcBef>
                <a:spcPts val="30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a:t>Sunday, February 18th at 7:00 pm MST</a:t>
            </a:r>
            <a:endParaRPr sz="1600"/>
          </a:p>
          <a:p>
            <a:pPr indent="-330200" lvl="0" marL="457200" rtl="0" algn="l">
              <a:lnSpc>
                <a:spcPct val="90000"/>
              </a:lnSpc>
              <a:spcBef>
                <a:spcPts val="0"/>
              </a:spcBef>
              <a:spcAft>
                <a:spcPts val="0"/>
              </a:spcAft>
              <a:buSzPts val="1600"/>
              <a:buFont typeface="Arial"/>
              <a:buChar char="●"/>
            </a:pPr>
            <a:r>
              <a:rPr lang="en" sz="1600"/>
              <a:t>Monday, February 19th at 7:00 pm MST</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a:t>Sunday, February 25th at 7:00 pm MST - Q&amp;A Session before Exam 3</a:t>
            </a:r>
            <a:endParaRPr sz="1600"/>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Clr>
                <a:schemeClr val="dk1"/>
              </a:buClr>
              <a:buSzPts val="1100"/>
              <a:buFont typeface="Arial"/>
              <a:buNone/>
            </a:pPr>
            <a:r>
              <a:t/>
            </a:r>
            <a:endParaRPr sz="1600"/>
          </a:p>
          <a:p>
            <a:pPr indent="-330200" lvl="0" marL="457200" rtl="0" algn="l">
              <a:lnSpc>
                <a:spcPct val="90000"/>
              </a:lnSpc>
              <a:spcBef>
                <a:spcPts val="0"/>
              </a:spcBef>
              <a:spcAft>
                <a:spcPts val="0"/>
              </a:spcAft>
              <a:buSzPts val="1600"/>
              <a:buFont typeface="Arial"/>
              <a:buChar char="●"/>
            </a:pPr>
            <a:r>
              <a:rPr lang="en" sz="1600"/>
              <a:t>Exam 3 Review: Thursday, February 22nd at 7:00 pm MST</a:t>
            </a:r>
            <a:endParaRPr sz="1600"/>
          </a:p>
          <a:p>
            <a:pPr indent="0" lvl="0" marL="0" rtl="0" algn="l">
              <a:spcBef>
                <a:spcPts val="300"/>
              </a:spcBef>
              <a:spcAft>
                <a:spcPts val="300"/>
              </a:spcAft>
              <a:buNone/>
            </a:pPr>
            <a:r>
              <a:t/>
            </a:r>
            <a:endParaRPr u="sng"/>
          </a:p>
        </p:txBody>
      </p:sp>
      <p:sp>
        <p:nvSpPr>
          <p:cNvPr id="772" name="Google Shape;772;p100"/>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01"/>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778" name="Google Shape;778;p101"/>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779" name="Google Shape;779;p101"/>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780" name="Google Shape;780;p101"/>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0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786" name="Google Shape;786;p10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787" name="Google Shape;787;p102"/>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788" name="Google Shape;788;p102"/>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789" name="Google Shape;789;p102"/>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790" name="Google Shape;790;p102"/>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02"/>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792" name="Google Shape;792;p102"/>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793" name="Google Shape;793;p102"/>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794" name="Google Shape;794;p102"/>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0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800" name="Google Shape;800;p10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801" name="Google Shape;801;p103"/>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802" name="Google Shape;802;p103"/>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803" name="Google Shape;803;p103"/>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804" name="Google Shape;804;p103"/>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04"/>
          <p:cNvSpPr txBox="1"/>
          <p:nvPr>
            <p:ph type="title"/>
          </p:nvPr>
        </p:nvSpPr>
        <p:spPr>
          <a:xfrm>
            <a:off x="453125" y="457225"/>
            <a:ext cx="7199100" cy="36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Expanded Writing Support Available</a:t>
            </a:r>
            <a:endParaRPr/>
          </a:p>
        </p:txBody>
      </p:sp>
      <p:sp>
        <p:nvSpPr>
          <p:cNvPr id="810" name="Google Shape;810;p104"/>
          <p:cNvSpPr txBox="1"/>
          <p:nvPr>
            <p:ph idx="2" type="title"/>
          </p:nvPr>
        </p:nvSpPr>
        <p:spPr>
          <a:xfrm>
            <a:off x="453125" y="826525"/>
            <a:ext cx="6389400" cy="446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solidFill>
                  <a:schemeClr val="lt1"/>
                </a:solidFill>
              </a:rPr>
              <a:t>Including Grammarly for Education, at no cost!</a:t>
            </a:r>
            <a:endParaRPr>
              <a:solidFill>
                <a:schemeClr val="lt1"/>
              </a:solidFill>
            </a:endParaRPr>
          </a:p>
          <a:p>
            <a:pPr indent="0" lvl="0" marL="0" rtl="0" algn="l">
              <a:spcBef>
                <a:spcPts val="0"/>
              </a:spcBef>
              <a:spcAft>
                <a:spcPts val="0"/>
              </a:spcAft>
              <a:buNone/>
            </a:pPr>
            <a:r>
              <a:t/>
            </a:r>
            <a:endParaRPr/>
          </a:p>
        </p:txBody>
      </p:sp>
      <p:pic>
        <p:nvPicPr>
          <p:cNvPr id="811" name="Google Shape;811;p104"/>
          <p:cNvPicPr preferRelativeResize="0"/>
          <p:nvPr/>
        </p:nvPicPr>
        <p:blipFill>
          <a:blip r:embed="rId3">
            <a:alphaModFix/>
          </a:blip>
          <a:stretch>
            <a:fillRect/>
          </a:stretch>
        </p:blipFill>
        <p:spPr>
          <a:xfrm>
            <a:off x="5582525" y="1273225"/>
            <a:ext cx="2875750" cy="2875750"/>
          </a:xfrm>
          <a:prstGeom prst="rect">
            <a:avLst/>
          </a:prstGeom>
          <a:noFill/>
          <a:ln>
            <a:noFill/>
          </a:ln>
        </p:spPr>
      </p:pic>
      <p:sp>
        <p:nvSpPr>
          <p:cNvPr id="812" name="Google Shape;812;p104"/>
          <p:cNvSpPr txBox="1"/>
          <p:nvPr/>
        </p:nvSpPr>
        <p:spPr>
          <a:xfrm>
            <a:off x="5353925" y="4079050"/>
            <a:ext cx="333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uFill>
                  <a:noFill/>
                </a:uFill>
                <a:hlinkClick r:id="rId4">
                  <a:extLst>
                    <a:ext uri="{A12FA001-AC4F-418D-AE19-62706E023703}">
                      <ahyp:hlinkClr val="tx"/>
                    </a:ext>
                  </a:extLst>
                </a:hlinkClick>
              </a:rPr>
              <a:t>tutoring.asu.edu/expanded-writing-support</a:t>
            </a:r>
            <a:r>
              <a:rPr b="1" lang="en" sz="1200">
                <a:solidFill>
                  <a:schemeClr val="dk1"/>
                </a:solidFill>
              </a:rPr>
              <a:t> </a:t>
            </a:r>
            <a:endParaRPr b="1" sz="1200">
              <a:solidFill>
                <a:schemeClr val="dk1"/>
              </a:solidFill>
            </a:endParaRPr>
          </a:p>
        </p:txBody>
      </p:sp>
      <p:pic>
        <p:nvPicPr>
          <p:cNvPr id="813" name="Google Shape;813;p104"/>
          <p:cNvPicPr preferRelativeResize="0"/>
          <p:nvPr/>
        </p:nvPicPr>
        <p:blipFill>
          <a:blip r:embed="rId5">
            <a:alphaModFix/>
          </a:blip>
          <a:stretch>
            <a:fillRect/>
          </a:stretch>
        </p:blipFill>
        <p:spPr>
          <a:xfrm>
            <a:off x="239425" y="1536775"/>
            <a:ext cx="4877651" cy="2955450"/>
          </a:xfrm>
          <a:prstGeom prst="rect">
            <a:avLst/>
          </a:prstGeom>
          <a:noFill/>
          <a:ln>
            <a:noFill/>
          </a:ln>
        </p:spPr>
      </p:pic>
      <p:sp>
        <p:nvSpPr>
          <p:cNvPr id="814" name="Google Shape;814;p104"/>
          <p:cNvSpPr txBox="1"/>
          <p:nvPr/>
        </p:nvSpPr>
        <p:spPr>
          <a:xfrm>
            <a:off x="453125" y="4448350"/>
            <a:ext cx="5363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rPr>
              <a:t>*Available slots for this pilot are limited</a:t>
            </a:r>
            <a:endParaRPr sz="10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05"/>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820" name="Google Shape;820;p105"/>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a:p>
            <a:pPr indent="-330200" lvl="0" marL="457200" rtl="0" algn="l">
              <a:spcBef>
                <a:spcPts val="0"/>
              </a:spcBef>
              <a:spcAft>
                <a:spcPts val="0"/>
              </a:spcAft>
              <a:buSzPts val="1600"/>
              <a:buChar char="•"/>
            </a:pPr>
            <a:r>
              <a:rPr b="1" lang="en" sz="1600" u="sng">
                <a:solidFill>
                  <a:schemeClr val="hlink"/>
                </a:solidFill>
                <a:hlinkClick r:id="rId7"/>
              </a:rPr>
              <a:t>Bootlin - Linux Cross Referencer</a:t>
            </a:r>
            <a:endParaRPr b="1" sz="1600"/>
          </a:p>
          <a:p>
            <a:pPr indent="-330200" lvl="0" marL="457200" rtl="0" algn="l">
              <a:spcBef>
                <a:spcPts val="0"/>
              </a:spcBef>
              <a:spcAft>
                <a:spcPts val="0"/>
              </a:spcAft>
              <a:buSzPts val="1600"/>
              <a:buChar char="•"/>
            </a:pPr>
            <a:r>
              <a:rPr b="1" lang="en" sz="1600" u="sng">
                <a:solidFill>
                  <a:schemeClr val="hlink"/>
                </a:solidFill>
                <a:hlinkClick r:id="rId8"/>
              </a:rPr>
              <a:t>Dining Philosophers Interactive</a:t>
            </a:r>
            <a:endParaRPr b="1" sz="1600"/>
          </a:p>
          <a:p>
            <a:pPr indent="-330200" lvl="0" marL="457200" rtl="0" algn="l">
              <a:spcBef>
                <a:spcPts val="0"/>
              </a:spcBef>
              <a:spcAft>
                <a:spcPts val="0"/>
              </a:spcAft>
              <a:buSzPts val="1600"/>
              <a:buChar char="•"/>
            </a:pPr>
            <a:r>
              <a:rPr b="1" lang="en" sz="1600" u="sng">
                <a:solidFill>
                  <a:schemeClr val="accent1"/>
                </a:solidFill>
                <a:hlinkClick r:id="rId9">
                  <a:extLst>
                    <a:ext uri="{A12FA001-AC4F-418D-AE19-62706E023703}">
                      <ahyp:hlinkClr val="tx"/>
                    </a:ext>
                  </a:extLst>
                </a:hlinkClick>
              </a:rPr>
              <a:t>Producer/Consumer Visual</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82" name="Google Shape;382;p7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80"/>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8" name="Google Shape;388;p80"/>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9" name="Google Shape;389;p80"/>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90" name="Google Shape;390;p80"/>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91" name="Google Shape;391;p80"/>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92" name="Google Shape;392;p80"/>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398" name="Google Shape;398;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Linking Libraries</a:t>
            </a:r>
            <a:endParaRPr b="1" sz="1600">
              <a:solidFill>
                <a:srgbClr val="FFFFFF"/>
              </a:solidFill>
              <a:highlight>
                <a:schemeClr val="dk2"/>
              </a:highlight>
            </a:endParaRPr>
          </a:p>
        </p:txBody>
      </p:sp>
      <p:sp>
        <p:nvSpPr>
          <p:cNvPr id="399" name="Google Shape;399;p81"/>
          <p:cNvSpPr/>
          <p:nvPr/>
        </p:nvSpPr>
        <p:spPr>
          <a:xfrm>
            <a:off x="447450" y="1426775"/>
            <a:ext cx="3300900" cy="8379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Dynamic Linking </a:t>
            </a:r>
            <a:endParaRPr sz="1800"/>
          </a:p>
        </p:txBody>
      </p:sp>
      <p:sp>
        <p:nvSpPr>
          <p:cNvPr id="400" name="Google Shape;400;p81"/>
          <p:cNvSpPr/>
          <p:nvPr/>
        </p:nvSpPr>
        <p:spPr>
          <a:xfrm>
            <a:off x="5395650" y="1426775"/>
            <a:ext cx="3300900" cy="8379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Static </a:t>
            </a:r>
            <a:r>
              <a:rPr lang="en" sz="1800"/>
              <a:t>Linking </a:t>
            </a:r>
            <a:endParaRPr sz="1800"/>
          </a:p>
        </p:txBody>
      </p:sp>
      <p:sp>
        <p:nvSpPr>
          <p:cNvPr id="401" name="Google Shape;401;p81"/>
          <p:cNvSpPr/>
          <p:nvPr/>
        </p:nvSpPr>
        <p:spPr>
          <a:xfrm>
            <a:off x="5395650" y="3072525"/>
            <a:ext cx="3300900" cy="8379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Load everything at the start</a:t>
            </a:r>
            <a:endParaRPr sz="1800"/>
          </a:p>
        </p:txBody>
      </p:sp>
      <p:sp>
        <p:nvSpPr>
          <p:cNvPr id="402" name="Google Shape;402;p81"/>
          <p:cNvSpPr/>
          <p:nvPr/>
        </p:nvSpPr>
        <p:spPr>
          <a:xfrm>
            <a:off x="447450" y="3072525"/>
            <a:ext cx="3300900" cy="8379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Only</a:t>
            </a:r>
            <a:r>
              <a:rPr lang="en" sz="1800"/>
              <a:t> load if needed</a:t>
            </a:r>
            <a:endParaRPr sz="1800"/>
          </a:p>
        </p:txBody>
      </p:sp>
      <p:sp>
        <p:nvSpPr>
          <p:cNvPr id="403" name="Google Shape;403;p81"/>
          <p:cNvSpPr/>
          <p:nvPr/>
        </p:nvSpPr>
        <p:spPr>
          <a:xfrm>
            <a:off x="338100" y="4129050"/>
            <a:ext cx="13428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r>
              <a:rPr lang="en"/>
              <a:t> save space</a:t>
            </a:r>
            <a:endParaRPr/>
          </a:p>
        </p:txBody>
      </p:sp>
      <p:sp>
        <p:nvSpPr>
          <p:cNvPr id="404" name="Google Shape;404;p81"/>
          <p:cNvSpPr/>
          <p:nvPr/>
        </p:nvSpPr>
        <p:spPr>
          <a:xfrm>
            <a:off x="2588650" y="4129175"/>
            <a:ext cx="13428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r>
              <a:rPr lang="en"/>
              <a:t> making sure all libraries are linked</a:t>
            </a:r>
            <a:endParaRPr/>
          </a:p>
        </p:txBody>
      </p:sp>
      <p:sp>
        <p:nvSpPr>
          <p:cNvPr id="405" name="Google Shape;405;p81"/>
          <p:cNvSpPr/>
          <p:nvPr/>
        </p:nvSpPr>
        <p:spPr>
          <a:xfrm>
            <a:off x="5249425" y="4129113"/>
            <a:ext cx="1342800" cy="7194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r>
              <a:rPr lang="en"/>
              <a:t> all libraries available</a:t>
            </a:r>
            <a:endParaRPr/>
          </a:p>
        </p:txBody>
      </p:sp>
      <p:sp>
        <p:nvSpPr>
          <p:cNvPr id="406" name="Google Shape;406;p81"/>
          <p:cNvSpPr/>
          <p:nvPr/>
        </p:nvSpPr>
        <p:spPr>
          <a:xfrm>
            <a:off x="7499975" y="4129238"/>
            <a:ext cx="1342800" cy="7194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r>
              <a:rPr lang="en"/>
              <a:t> need more space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12" name="Google Shape;412;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Linking Libraries</a:t>
            </a:r>
            <a:endParaRPr b="1" sz="1600">
              <a:solidFill>
                <a:srgbClr val="FFFFFF"/>
              </a:solidFill>
              <a:highlight>
                <a:schemeClr val="dk2"/>
              </a:highlight>
            </a:endParaRPr>
          </a:p>
        </p:txBody>
      </p:sp>
      <p:sp>
        <p:nvSpPr>
          <p:cNvPr id="413" name="Google Shape;413;p82"/>
          <p:cNvSpPr/>
          <p:nvPr/>
        </p:nvSpPr>
        <p:spPr>
          <a:xfrm>
            <a:off x="447450" y="1426775"/>
            <a:ext cx="3300900" cy="8379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Dynamic Linking </a:t>
            </a:r>
            <a:endParaRPr sz="1800"/>
          </a:p>
        </p:txBody>
      </p:sp>
      <p:sp>
        <p:nvSpPr>
          <p:cNvPr id="414" name="Google Shape;414;p82"/>
          <p:cNvSpPr/>
          <p:nvPr/>
        </p:nvSpPr>
        <p:spPr>
          <a:xfrm>
            <a:off x="5395650" y="1426775"/>
            <a:ext cx="3300900" cy="8379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Static Linking </a:t>
            </a:r>
            <a:endParaRPr sz="1800"/>
          </a:p>
        </p:txBody>
      </p:sp>
      <p:sp>
        <p:nvSpPr>
          <p:cNvPr id="415" name="Google Shape;415;p82"/>
          <p:cNvSpPr txBox="1"/>
          <p:nvPr/>
        </p:nvSpPr>
        <p:spPr>
          <a:xfrm>
            <a:off x="518850" y="2502075"/>
            <a:ext cx="81063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425"/>
              <a:t>3. [Acuña] Consider the following scenario: you have spent several years developing an indie video game but have run out of funding, and have decided to release what you have completed to the public. Unfortunately your source code is rather messy and you only want to release binaries. Assume you want to maximize the lifetime of the game and who gets to play. </a:t>
            </a:r>
            <a:endParaRPr sz="1425"/>
          </a:p>
          <a:p>
            <a:pPr indent="0" lvl="0" marL="0" rtl="0" algn="l">
              <a:spcBef>
                <a:spcPts val="0"/>
              </a:spcBef>
              <a:spcAft>
                <a:spcPts val="0"/>
              </a:spcAft>
              <a:buClr>
                <a:schemeClr val="dk1"/>
              </a:buClr>
              <a:buSzPts val="1100"/>
              <a:buFont typeface="Arial"/>
              <a:buNone/>
            </a:pPr>
            <a:r>
              <a:t/>
            </a:r>
            <a:endParaRPr sz="1425"/>
          </a:p>
          <a:p>
            <a:pPr indent="0" lvl="0" marL="0" rtl="0" algn="l">
              <a:spcBef>
                <a:spcPts val="0"/>
              </a:spcBef>
              <a:spcAft>
                <a:spcPts val="0"/>
              </a:spcAft>
              <a:buClr>
                <a:schemeClr val="dk1"/>
              </a:buClr>
              <a:buSzPts val="1100"/>
              <a:buFont typeface="Arial"/>
              <a:buNone/>
            </a:pPr>
            <a:r>
              <a:rPr lang="en" sz="1425"/>
              <a:t>Would it be more appropriate to use a static or dynamic linking approach when doing the release build of your software? Explain.</a:t>
            </a:r>
            <a:endParaRPr sz="1425"/>
          </a:p>
          <a:p>
            <a:pPr indent="0" lvl="0" marL="0" rtl="0" algn="l">
              <a:spcBef>
                <a:spcPts val="0"/>
              </a:spcBef>
              <a:spcAft>
                <a:spcPts val="0"/>
              </a:spcAft>
              <a:buNone/>
            </a:pPr>
            <a:r>
              <a:t/>
            </a:r>
            <a:endParaRPr sz="1425"/>
          </a:p>
        </p:txBody>
      </p:sp>
      <p:sp>
        <p:nvSpPr>
          <p:cNvPr id="416" name="Google Shape;416;p82"/>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10 Sample</a:t>
            </a:r>
            <a:endParaRPr sz="122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22" name="Google Shape;422;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a:t>
            </a:r>
            <a:endParaRPr b="1" sz="1600">
              <a:solidFill>
                <a:srgbClr val="FFFFFF"/>
              </a:solidFill>
              <a:highlight>
                <a:schemeClr val="dk2"/>
              </a:highlight>
            </a:endParaRPr>
          </a:p>
        </p:txBody>
      </p:sp>
      <p:pic>
        <p:nvPicPr>
          <p:cNvPr id="423" name="Google Shape;423;p83"/>
          <p:cNvPicPr preferRelativeResize="0"/>
          <p:nvPr/>
        </p:nvPicPr>
        <p:blipFill>
          <a:blip r:embed="rId3">
            <a:alphaModFix/>
          </a:blip>
          <a:stretch>
            <a:fillRect/>
          </a:stretch>
        </p:blipFill>
        <p:spPr>
          <a:xfrm>
            <a:off x="5205850" y="2273000"/>
            <a:ext cx="3774200" cy="2774026"/>
          </a:xfrm>
          <a:prstGeom prst="rect">
            <a:avLst/>
          </a:prstGeom>
          <a:noFill/>
          <a:ln>
            <a:noFill/>
          </a:ln>
        </p:spPr>
      </p:pic>
      <p:pic>
        <p:nvPicPr>
          <p:cNvPr id="424" name="Google Shape;424;p83"/>
          <p:cNvPicPr preferRelativeResize="0"/>
          <p:nvPr/>
        </p:nvPicPr>
        <p:blipFill>
          <a:blip r:embed="rId4">
            <a:alphaModFix/>
          </a:blip>
          <a:stretch>
            <a:fillRect/>
          </a:stretch>
        </p:blipFill>
        <p:spPr>
          <a:xfrm>
            <a:off x="457700" y="1219200"/>
            <a:ext cx="3414875" cy="3762800"/>
          </a:xfrm>
          <a:prstGeom prst="rect">
            <a:avLst/>
          </a:prstGeom>
          <a:noFill/>
          <a:ln>
            <a:noFill/>
          </a:ln>
        </p:spPr>
      </p:pic>
      <p:sp>
        <p:nvSpPr>
          <p:cNvPr id="425" name="Google Shape;425;p83"/>
          <p:cNvSpPr/>
          <p:nvPr/>
        </p:nvSpPr>
        <p:spPr>
          <a:xfrm>
            <a:off x="1481350" y="3021900"/>
            <a:ext cx="803400" cy="2454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6" name="Google Shape;426;p83"/>
          <p:cNvSpPr/>
          <p:nvPr/>
        </p:nvSpPr>
        <p:spPr>
          <a:xfrm>
            <a:off x="5481625" y="815425"/>
            <a:ext cx="2925300" cy="10911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MMU translates the logical address into the physical address</a:t>
            </a:r>
            <a:endParaRPr sz="1800"/>
          </a:p>
        </p:txBody>
      </p:sp>
      <p:sp>
        <p:nvSpPr>
          <p:cNvPr id="427" name="Google Shape;427;p83"/>
          <p:cNvSpPr/>
          <p:nvPr/>
        </p:nvSpPr>
        <p:spPr>
          <a:xfrm>
            <a:off x="6668575" y="2055000"/>
            <a:ext cx="551400" cy="623400"/>
          </a:xfrm>
          <a:prstGeom prst="downArrow">
            <a:avLst>
              <a:gd fmla="val 50000" name="adj1"/>
              <a:gd fmla="val 50000" name="adj2"/>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83"/>
          <p:cNvSpPr/>
          <p:nvPr/>
        </p:nvSpPr>
        <p:spPr>
          <a:xfrm>
            <a:off x="1153400" y="2678450"/>
            <a:ext cx="1450800" cy="887100"/>
          </a:xfrm>
          <a:prstGeom prst="roundRect">
            <a:avLst>
              <a:gd fmla="val 16667" name="adj"/>
            </a:avLst>
          </a:prstGeom>
          <a:noFill/>
          <a:ln cap="flat" cmpd="sng" w="762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9" name="Google Shape;429;p83"/>
          <p:cNvSpPr/>
          <p:nvPr/>
        </p:nvSpPr>
        <p:spPr>
          <a:xfrm>
            <a:off x="2975800" y="1131800"/>
            <a:ext cx="2230200" cy="10911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Type of Memory Allocation?</a:t>
            </a:r>
            <a:endParaRPr sz="1800"/>
          </a:p>
        </p:txBody>
      </p:sp>
      <p:sp>
        <p:nvSpPr>
          <p:cNvPr id="430" name="Google Shape;430;p83"/>
          <p:cNvSpPr/>
          <p:nvPr/>
        </p:nvSpPr>
        <p:spPr>
          <a:xfrm>
            <a:off x="2975800" y="1131800"/>
            <a:ext cx="2230200" cy="10911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Contiguous</a:t>
            </a:r>
            <a:endParaRPr sz="1800"/>
          </a:p>
        </p:txBody>
      </p:sp>
      <p:sp>
        <p:nvSpPr>
          <p:cNvPr id="431" name="Google Shape;431;p83"/>
          <p:cNvSpPr/>
          <p:nvPr/>
        </p:nvSpPr>
        <p:spPr>
          <a:xfrm>
            <a:off x="2712000" y="4380975"/>
            <a:ext cx="992700" cy="551400"/>
          </a:xfrm>
          <a:prstGeom prst="leftArrow">
            <a:avLst>
              <a:gd fmla="val 50000" name="adj1"/>
              <a:gd fmla="val 50000" name="adj2"/>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83"/>
          <p:cNvSpPr/>
          <p:nvPr/>
        </p:nvSpPr>
        <p:spPr>
          <a:xfrm>
            <a:off x="3958925" y="4165150"/>
            <a:ext cx="1846500" cy="743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What would we call this?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38" name="Google Shape;438;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 </a:t>
            </a:r>
            <a:endParaRPr b="1" sz="1600">
              <a:solidFill>
                <a:srgbClr val="FFFFFF"/>
              </a:solidFill>
              <a:highlight>
                <a:schemeClr val="dk2"/>
              </a:highlight>
            </a:endParaRPr>
          </a:p>
        </p:txBody>
      </p:sp>
      <p:graphicFrame>
        <p:nvGraphicFramePr>
          <p:cNvPr id="439" name="Google Shape;439;p84"/>
          <p:cNvGraphicFramePr/>
          <p:nvPr/>
        </p:nvGraphicFramePr>
        <p:xfrm>
          <a:off x="3603975" y="601863"/>
          <a:ext cx="3000000" cy="3000000"/>
        </p:xfrm>
        <a:graphic>
          <a:graphicData uri="http://schemas.openxmlformats.org/drawingml/2006/table">
            <a:tbl>
              <a:tblPr>
                <a:noFill/>
                <a:tableStyleId>{2BC10937-7364-4CB8-9278-2A789FE8B5F3}</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440" name="Google Shape;440;p84"/>
          <p:cNvSpPr/>
          <p:nvPr/>
        </p:nvSpPr>
        <p:spPr>
          <a:xfrm>
            <a:off x="3605075" y="1733475"/>
            <a:ext cx="1935300" cy="2607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41" name="Google Shape;441;p84"/>
          <p:cNvSpPr/>
          <p:nvPr/>
        </p:nvSpPr>
        <p:spPr>
          <a:xfrm>
            <a:off x="3605075" y="1164688"/>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42" name="Google Shape;442;p84"/>
          <p:cNvSpPr/>
          <p:nvPr/>
        </p:nvSpPr>
        <p:spPr>
          <a:xfrm>
            <a:off x="3604350" y="3415988"/>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43" name="Google Shape;443;p84"/>
          <p:cNvSpPr/>
          <p:nvPr/>
        </p:nvSpPr>
        <p:spPr>
          <a:xfrm>
            <a:off x="3605075" y="285316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44" name="Google Shape;444;p84"/>
          <p:cNvSpPr/>
          <p:nvPr/>
        </p:nvSpPr>
        <p:spPr>
          <a:xfrm>
            <a:off x="505400" y="1547525"/>
            <a:ext cx="2135700" cy="1305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Identify the </a:t>
            </a:r>
            <a:r>
              <a:rPr b="1" i="1" lang="en" sz="2200"/>
              <a:t>EXTERNAL </a:t>
            </a:r>
            <a:r>
              <a:rPr i="1" lang="en" sz="2000"/>
              <a:t>fragmentation</a:t>
            </a:r>
            <a:endParaRPr i="1" sz="2000"/>
          </a:p>
        </p:txBody>
      </p:sp>
      <p:sp>
        <p:nvSpPr>
          <p:cNvPr id="445" name="Google Shape;445;p84"/>
          <p:cNvSpPr txBox="1"/>
          <p:nvPr/>
        </p:nvSpPr>
        <p:spPr>
          <a:xfrm>
            <a:off x="37884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51" name="Google Shape;451;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 </a:t>
            </a:r>
            <a:endParaRPr b="1" sz="1600">
              <a:solidFill>
                <a:srgbClr val="FFFFFF"/>
              </a:solidFill>
              <a:highlight>
                <a:schemeClr val="dk2"/>
              </a:highlight>
            </a:endParaRPr>
          </a:p>
        </p:txBody>
      </p:sp>
      <p:sp>
        <p:nvSpPr>
          <p:cNvPr id="452" name="Google Shape;452;p85"/>
          <p:cNvSpPr/>
          <p:nvPr/>
        </p:nvSpPr>
        <p:spPr>
          <a:xfrm>
            <a:off x="505400" y="1547525"/>
            <a:ext cx="2135700" cy="1305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Identify the </a:t>
            </a:r>
            <a:r>
              <a:rPr b="1" i="1" lang="en" sz="2200"/>
              <a:t>EXTERNAL </a:t>
            </a:r>
            <a:r>
              <a:rPr i="1" lang="en" sz="2000"/>
              <a:t>fragmentation</a:t>
            </a:r>
            <a:endParaRPr i="1" sz="2000"/>
          </a:p>
        </p:txBody>
      </p:sp>
      <p:sp>
        <p:nvSpPr>
          <p:cNvPr id="453" name="Google Shape;453;p85"/>
          <p:cNvSpPr/>
          <p:nvPr/>
        </p:nvSpPr>
        <p:spPr>
          <a:xfrm>
            <a:off x="5715975" y="620425"/>
            <a:ext cx="627300" cy="455700"/>
          </a:xfrm>
          <a:prstGeom prst="leftArrow">
            <a:avLst>
              <a:gd fmla="val 50000" name="adj1"/>
              <a:gd fmla="val 50000" name="adj2"/>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85"/>
          <p:cNvSpPr/>
          <p:nvPr/>
        </p:nvSpPr>
        <p:spPr>
          <a:xfrm>
            <a:off x="5715975" y="2343900"/>
            <a:ext cx="627300" cy="455700"/>
          </a:xfrm>
          <a:prstGeom prst="leftArrow">
            <a:avLst>
              <a:gd fmla="val 50000" name="adj1"/>
              <a:gd fmla="val 50000" name="adj2"/>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85"/>
          <p:cNvSpPr/>
          <p:nvPr/>
        </p:nvSpPr>
        <p:spPr>
          <a:xfrm>
            <a:off x="5715975" y="4067375"/>
            <a:ext cx="627300" cy="455700"/>
          </a:xfrm>
          <a:prstGeom prst="leftArrow">
            <a:avLst>
              <a:gd fmla="val 50000" name="adj1"/>
              <a:gd fmla="val 50000" name="adj2"/>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456" name="Google Shape;456;p85"/>
          <p:cNvGraphicFramePr/>
          <p:nvPr/>
        </p:nvGraphicFramePr>
        <p:xfrm>
          <a:off x="3603975" y="601863"/>
          <a:ext cx="3000000" cy="3000000"/>
        </p:xfrm>
        <a:graphic>
          <a:graphicData uri="http://schemas.openxmlformats.org/drawingml/2006/table">
            <a:tbl>
              <a:tblPr>
                <a:noFill/>
                <a:tableStyleId>{2BC10937-7364-4CB8-9278-2A789FE8B5F3}</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r>
            </a:tbl>
          </a:graphicData>
        </a:graphic>
      </p:graphicFrame>
      <p:sp>
        <p:nvSpPr>
          <p:cNvPr id="457" name="Google Shape;457;p85"/>
          <p:cNvSpPr/>
          <p:nvPr/>
        </p:nvSpPr>
        <p:spPr>
          <a:xfrm>
            <a:off x="3605075" y="1733475"/>
            <a:ext cx="1935300" cy="2607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58" name="Google Shape;458;p85"/>
          <p:cNvSpPr/>
          <p:nvPr/>
        </p:nvSpPr>
        <p:spPr>
          <a:xfrm>
            <a:off x="3605075" y="1164688"/>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59" name="Google Shape;459;p85"/>
          <p:cNvSpPr/>
          <p:nvPr/>
        </p:nvSpPr>
        <p:spPr>
          <a:xfrm>
            <a:off x="3604350" y="3415988"/>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60" name="Google Shape;460;p85"/>
          <p:cNvSpPr/>
          <p:nvPr/>
        </p:nvSpPr>
        <p:spPr>
          <a:xfrm>
            <a:off x="3605075" y="285316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61" name="Google Shape;461;p85"/>
          <p:cNvSpPr/>
          <p:nvPr/>
        </p:nvSpPr>
        <p:spPr>
          <a:xfrm>
            <a:off x="505400" y="3324525"/>
            <a:ext cx="2135700" cy="1305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Identify the </a:t>
            </a:r>
            <a:r>
              <a:rPr b="1" i="1" lang="en" sz="2200"/>
              <a:t>IN</a:t>
            </a:r>
            <a:r>
              <a:rPr b="1" i="1" lang="en" sz="2200"/>
              <a:t>TERNAL </a:t>
            </a:r>
            <a:r>
              <a:rPr i="1" lang="en" sz="2000"/>
              <a:t>fragmentation</a:t>
            </a:r>
            <a:endParaRPr i="1" sz="2000"/>
          </a:p>
        </p:txBody>
      </p:sp>
      <p:sp>
        <p:nvSpPr>
          <p:cNvPr id="462" name="Google Shape;462;p85"/>
          <p:cNvSpPr txBox="1"/>
          <p:nvPr/>
        </p:nvSpPr>
        <p:spPr>
          <a:xfrm>
            <a:off x="37884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