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1" r:id="rId5"/>
    <p:sldMasterId id="2147483722" r:id="rId6"/>
    <p:sldMasterId id="214748372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</p:sldIdLst>
  <p:sldSz cy="5143500" cx="9144000"/>
  <p:notesSz cx="6858000" cy="9144000"/>
  <p:embeddedFontLst>
    <p:embeddedFont>
      <p:font typeface="Arial Black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FBA53C-6428-4629-8185-9D392A012A86}">
  <a:tblStyle styleId="{3DFBA53C-6428-4629-8185-9D392A012A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slide" Target="slides/slide38.xml"/><Relationship Id="rId23" Type="http://schemas.openxmlformats.org/officeDocument/2006/relationships/slide" Target="slides/slide15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47" Type="http://schemas.openxmlformats.org/officeDocument/2006/relationships/font" Target="fonts/ArialBlack-regular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974bbde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6974bbd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based stuff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ba268218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ba268218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697a91e76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697a91e76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slots in backing store than in physical memory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97a91e7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697a91e7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a31c548d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a31c548d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974bbdee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6974bbdee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31c548da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a31c548da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a31c548da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a31c548da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Compulsory misses on first load!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6974bbdee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6974bbdee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6974bbdee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6974bbdee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697a91e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697a91e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697a91e7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697a91e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97a91e7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697a91e7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697a91e7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697a91e7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97a91e76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97a91e76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697a91e76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697a91e76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697a91e76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2697a91e76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697a91e7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697a91e7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697a91e767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697a91e76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697a91e7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697a91e7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6974bbdee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6974bbdee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697a91e76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697a91e76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697a91e76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697a91e76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ba5c16c0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ba5c16c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6839dde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6839dde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b45585ee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b45585e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cb0c67dde9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cb0c67dde9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come first served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</a:t>
            </a:r>
            <a:r>
              <a:rPr lang="en"/>
              <a:t> job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job first LIVE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queue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Multilevel Feedback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Periodic/Priority Based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Rate-Monotonic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Earliest Deadline First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Proportional Share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a268218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ba268218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one I can fit into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closest to my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hole, makes the next hole bigger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ba2682184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ba2682184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a2682184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ba2682184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Body Content">
  <p:cSld name="BLANK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6"/>
          <p:cNvSpPr txBox="1"/>
          <p:nvPr>
            <p:ph idx="12" type="sldNum"/>
          </p:nvPr>
        </p:nvSpPr>
        <p:spPr>
          <a:xfrm>
            <a:off x="457700" y="466811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6"/>
          <p:cNvSpPr txBox="1"/>
          <p:nvPr>
            <p:ph type="title"/>
          </p:nvPr>
        </p:nvSpPr>
        <p:spPr>
          <a:xfrm>
            <a:off x="453125" y="457225"/>
            <a:ext cx="474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76"/>
          <p:cNvSpPr txBox="1"/>
          <p:nvPr>
            <p:ph idx="2" type="title"/>
          </p:nvPr>
        </p:nvSpPr>
        <p:spPr>
          <a:xfrm>
            <a:off x="453125" y="822960"/>
            <a:ext cx="4740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  <p:sldLayoutId id="2147483720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qe1ltXdKMow" TargetMode="External"/><Relationship Id="rId4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hyperlink" Target="http://bit.ly/ASN2324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hyperlink" Target="https://tutoring.asu.edu/expanded-writing-support" TargetMode="External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discord.gg/Cn4ZMYMU" TargetMode="External"/><Relationship Id="rId9" Type="http://schemas.openxmlformats.org/officeDocument/2006/relationships/hyperlink" Target="https://iximiuz.com/node-writable-streams/visual/?utm_medium=github&amp;utm_source=gh-producer-consumer-vis" TargetMode="External"/><Relationship Id="rId5" Type="http://schemas.openxmlformats.org/officeDocument/2006/relationships/hyperlink" Target="https://en.wikipedia.org/wiki/BMP_file_format" TargetMode="External"/><Relationship Id="rId6" Type="http://schemas.openxmlformats.org/officeDocument/2006/relationships/hyperlink" Target="https://docs.kernel.org/core-api/kernel-api.html" TargetMode="External"/><Relationship Id="rId7" Type="http://schemas.openxmlformats.org/officeDocument/2006/relationships/hyperlink" Target="https://elixir.bootlin.com/linux/v5.19/source" TargetMode="External"/><Relationship Id="rId8" Type="http://schemas.openxmlformats.org/officeDocument/2006/relationships/hyperlink" Target="https://ccl.northwestern.edu/netlogo/models/DiningPhilosophers" TargetMode="External"/><Relationship Id="rId10" Type="http://schemas.openxmlformats.org/officeDocument/2006/relationships/hyperlink" Target="https://youtu.be/qe1ltXdKMow?si=Q5pPAq5DltouFTG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7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7" name="Google Shape;367;p77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8" name="Google Shape;368;p77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Sunday, February 18th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84" name="Google Shape;484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85" name="Google Shape;485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25" y="153463"/>
            <a:ext cx="6396976" cy="48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86"/>
          <p:cNvSpPr/>
          <p:nvPr/>
        </p:nvSpPr>
        <p:spPr>
          <a:xfrm rot="310">
            <a:off x="6632627" y="71957"/>
            <a:ext cx="599454" cy="922590"/>
          </a:xfrm>
          <a:prstGeom prst="lightningBolt">
            <a:avLst/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6"/>
          <p:cNvSpPr txBox="1"/>
          <p:nvPr/>
        </p:nvSpPr>
        <p:spPr>
          <a:xfrm>
            <a:off x="2544175" y="3393025"/>
            <a:ext cx="13068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25">
                <a:solidFill>
                  <a:schemeClr val="dk1"/>
                </a:solidFill>
              </a:rPr>
              <a:t>🐢</a:t>
            </a:r>
            <a:endParaRPr sz="6025">
              <a:solidFill>
                <a:schemeClr val="dk1"/>
              </a:solidFill>
            </a:endParaRPr>
          </a:p>
        </p:txBody>
      </p:sp>
      <p:sp>
        <p:nvSpPr>
          <p:cNvPr id="488" name="Google Shape;488;p86"/>
          <p:cNvSpPr/>
          <p:nvPr/>
        </p:nvSpPr>
        <p:spPr>
          <a:xfrm>
            <a:off x="3560575" y="994575"/>
            <a:ext cx="1859100" cy="1859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6"/>
          <p:cNvSpPr/>
          <p:nvPr/>
        </p:nvSpPr>
        <p:spPr>
          <a:xfrm>
            <a:off x="2544175" y="1637625"/>
            <a:ext cx="830100" cy="57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627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6"/>
          <p:cNvSpPr/>
          <p:nvPr/>
        </p:nvSpPr>
        <p:spPr>
          <a:xfrm>
            <a:off x="375075" y="1637625"/>
            <a:ext cx="1859100" cy="573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 stuff is “wired down”</a:t>
            </a:r>
            <a:endParaRPr sz="1600"/>
          </a:p>
        </p:txBody>
      </p:sp>
      <p:sp>
        <p:nvSpPr>
          <p:cNvPr id="491" name="Google Shape;491;p86"/>
          <p:cNvSpPr/>
          <p:nvPr/>
        </p:nvSpPr>
        <p:spPr>
          <a:xfrm>
            <a:off x="266175" y="3289925"/>
            <a:ext cx="2134200" cy="1270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Suggestions for ways to remember the difference?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7" name="Google Shape;497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</a:t>
            </a: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98" name="Google Shape;49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445" y="0"/>
            <a:ext cx="53024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87"/>
          <p:cNvSpPr/>
          <p:nvPr/>
        </p:nvSpPr>
        <p:spPr>
          <a:xfrm>
            <a:off x="7280025" y="64750"/>
            <a:ext cx="1798500" cy="83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Backing Store / Secondary Storage</a:t>
            </a:r>
            <a:endParaRPr/>
          </a:p>
        </p:txBody>
      </p:sp>
      <p:sp>
        <p:nvSpPr>
          <p:cNvPr id="500" name="Google Shape;500;p87"/>
          <p:cNvSpPr/>
          <p:nvPr/>
        </p:nvSpPr>
        <p:spPr>
          <a:xfrm>
            <a:off x="7040250" y="904150"/>
            <a:ext cx="1606500" cy="2949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87"/>
          <p:cNvSpPr/>
          <p:nvPr/>
        </p:nvSpPr>
        <p:spPr>
          <a:xfrm>
            <a:off x="314125" y="3469775"/>
            <a:ext cx="2829600" cy="155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Allows us to act as if memory was unlimited!</a:t>
            </a:r>
            <a:endParaRPr b="1"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07" name="Google Shape;507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08" name="Google Shape;508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445" y="0"/>
            <a:ext cx="530246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88"/>
          <p:cNvSpPr/>
          <p:nvPr/>
        </p:nvSpPr>
        <p:spPr>
          <a:xfrm>
            <a:off x="314125" y="3469775"/>
            <a:ext cx="2829600" cy="1558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Allows us to act as if memory was unlimited!</a:t>
            </a:r>
            <a:endParaRPr b="1" sz="2000"/>
          </a:p>
        </p:txBody>
      </p:sp>
      <p:grpSp>
        <p:nvGrpSpPr>
          <p:cNvPr id="510" name="Google Shape;510;p88"/>
          <p:cNvGrpSpPr/>
          <p:nvPr/>
        </p:nvGrpSpPr>
        <p:grpSpPr>
          <a:xfrm>
            <a:off x="6995275" y="951475"/>
            <a:ext cx="1798500" cy="3980400"/>
            <a:chOff x="1620975" y="645800"/>
            <a:chExt cx="1798500" cy="3980400"/>
          </a:xfrm>
        </p:grpSpPr>
        <p:sp>
          <p:nvSpPr>
            <p:cNvPr id="511" name="Google Shape;511;p88"/>
            <p:cNvSpPr/>
            <p:nvPr/>
          </p:nvSpPr>
          <p:spPr>
            <a:xfrm>
              <a:off x="1620975" y="645800"/>
              <a:ext cx="1798500" cy="3980400"/>
            </a:xfrm>
            <a:prstGeom prst="can">
              <a:avLst>
                <a:gd fmla="val 25000" name="adj"/>
              </a:avLst>
            </a:prstGeom>
            <a:solidFill>
              <a:srgbClr val="C7EBF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8"/>
            <p:cNvSpPr/>
            <p:nvPr/>
          </p:nvSpPr>
          <p:spPr>
            <a:xfrm>
              <a:off x="1824775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8"/>
            <p:cNvSpPr/>
            <p:nvPr/>
          </p:nvSpPr>
          <p:spPr>
            <a:xfrm>
              <a:off x="2224500" y="13355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88"/>
            <p:cNvSpPr/>
            <p:nvPr/>
          </p:nvSpPr>
          <p:spPr>
            <a:xfrm>
              <a:off x="3023950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88"/>
            <p:cNvSpPr/>
            <p:nvPr/>
          </p:nvSpPr>
          <p:spPr>
            <a:xfrm>
              <a:off x="2624213" y="1335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8"/>
            <p:cNvSpPr/>
            <p:nvPr/>
          </p:nvSpPr>
          <p:spPr>
            <a:xfrm>
              <a:off x="1824775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8"/>
            <p:cNvSpPr/>
            <p:nvPr/>
          </p:nvSpPr>
          <p:spPr>
            <a:xfrm>
              <a:off x="2224500" y="16917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</a:t>
              </a:r>
              <a:endParaRPr sz="1000"/>
            </a:p>
          </p:txBody>
        </p:sp>
        <p:sp>
          <p:nvSpPr>
            <p:cNvPr id="518" name="Google Shape;518;p88"/>
            <p:cNvSpPr/>
            <p:nvPr/>
          </p:nvSpPr>
          <p:spPr>
            <a:xfrm>
              <a:off x="3023950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88"/>
            <p:cNvSpPr/>
            <p:nvPr/>
          </p:nvSpPr>
          <p:spPr>
            <a:xfrm>
              <a:off x="2624213" y="1691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8"/>
            <p:cNvSpPr/>
            <p:nvPr/>
          </p:nvSpPr>
          <p:spPr>
            <a:xfrm>
              <a:off x="1824763" y="2035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88"/>
            <p:cNvSpPr/>
            <p:nvPr/>
          </p:nvSpPr>
          <p:spPr>
            <a:xfrm>
              <a:off x="2224488" y="20351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88"/>
            <p:cNvSpPr/>
            <p:nvPr/>
          </p:nvSpPr>
          <p:spPr>
            <a:xfrm>
              <a:off x="3023938" y="2035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8"/>
            <p:cNvSpPr/>
            <p:nvPr/>
          </p:nvSpPr>
          <p:spPr>
            <a:xfrm>
              <a:off x="2624200" y="20352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B</a:t>
              </a:r>
              <a:endParaRPr sz="1000"/>
            </a:p>
          </p:txBody>
        </p:sp>
        <p:sp>
          <p:nvSpPr>
            <p:cNvPr id="524" name="Google Shape;524;p88"/>
            <p:cNvSpPr/>
            <p:nvPr/>
          </p:nvSpPr>
          <p:spPr>
            <a:xfrm>
              <a:off x="1824775" y="2378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8"/>
            <p:cNvSpPr/>
            <p:nvPr/>
          </p:nvSpPr>
          <p:spPr>
            <a:xfrm>
              <a:off x="2224500" y="23785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</a:t>
              </a:r>
              <a:endParaRPr sz="1000"/>
            </a:p>
          </p:txBody>
        </p:sp>
        <p:sp>
          <p:nvSpPr>
            <p:cNvPr id="526" name="Google Shape;526;p88"/>
            <p:cNvSpPr/>
            <p:nvPr/>
          </p:nvSpPr>
          <p:spPr>
            <a:xfrm>
              <a:off x="3023950" y="23786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</a:t>
              </a:r>
              <a:endParaRPr sz="1000"/>
            </a:p>
          </p:txBody>
        </p:sp>
        <p:sp>
          <p:nvSpPr>
            <p:cNvPr id="527" name="Google Shape;527;p88"/>
            <p:cNvSpPr/>
            <p:nvPr/>
          </p:nvSpPr>
          <p:spPr>
            <a:xfrm>
              <a:off x="2624213" y="23786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8"/>
            <p:cNvSpPr/>
            <p:nvPr/>
          </p:nvSpPr>
          <p:spPr>
            <a:xfrm>
              <a:off x="1824775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8"/>
            <p:cNvSpPr/>
            <p:nvPr/>
          </p:nvSpPr>
          <p:spPr>
            <a:xfrm>
              <a:off x="2224500" y="27219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8"/>
            <p:cNvSpPr/>
            <p:nvPr/>
          </p:nvSpPr>
          <p:spPr>
            <a:xfrm>
              <a:off x="3023950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88"/>
            <p:cNvSpPr/>
            <p:nvPr/>
          </p:nvSpPr>
          <p:spPr>
            <a:xfrm>
              <a:off x="2624213" y="27220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88"/>
            <p:cNvSpPr/>
            <p:nvPr/>
          </p:nvSpPr>
          <p:spPr>
            <a:xfrm>
              <a:off x="1824775" y="30654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E</a:t>
              </a:r>
              <a:endParaRPr sz="1000"/>
            </a:p>
          </p:txBody>
        </p:sp>
        <p:sp>
          <p:nvSpPr>
            <p:cNvPr id="533" name="Google Shape;533;p88"/>
            <p:cNvSpPr/>
            <p:nvPr/>
          </p:nvSpPr>
          <p:spPr>
            <a:xfrm>
              <a:off x="2224500" y="30653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8"/>
            <p:cNvSpPr/>
            <p:nvPr/>
          </p:nvSpPr>
          <p:spPr>
            <a:xfrm>
              <a:off x="3023950" y="30654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8"/>
            <p:cNvSpPr/>
            <p:nvPr/>
          </p:nvSpPr>
          <p:spPr>
            <a:xfrm>
              <a:off x="2624213" y="30654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88"/>
            <p:cNvSpPr/>
            <p:nvPr/>
          </p:nvSpPr>
          <p:spPr>
            <a:xfrm>
              <a:off x="1807238" y="3408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88"/>
            <p:cNvSpPr/>
            <p:nvPr/>
          </p:nvSpPr>
          <p:spPr>
            <a:xfrm>
              <a:off x="2206963" y="3408788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8"/>
            <p:cNvSpPr/>
            <p:nvPr/>
          </p:nvSpPr>
          <p:spPr>
            <a:xfrm>
              <a:off x="3006413" y="34088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8"/>
            <p:cNvSpPr/>
            <p:nvPr/>
          </p:nvSpPr>
          <p:spPr>
            <a:xfrm>
              <a:off x="2606675" y="3408800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</a:t>
              </a:r>
              <a:endParaRPr sz="1000"/>
            </a:p>
          </p:txBody>
        </p:sp>
        <p:sp>
          <p:nvSpPr>
            <p:cNvPr id="540" name="Google Shape;540;p88"/>
            <p:cNvSpPr/>
            <p:nvPr/>
          </p:nvSpPr>
          <p:spPr>
            <a:xfrm>
              <a:off x="1824763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8"/>
            <p:cNvSpPr/>
            <p:nvPr/>
          </p:nvSpPr>
          <p:spPr>
            <a:xfrm>
              <a:off x="2224488" y="3752188"/>
              <a:ext cx="226800" cy="214800"/>
            </a:xfrm>
            <a:prstGeom prst="rect">
              <a:avLst/>
            </a:prstGeom>
            <a:solidFill>
              <a:srgbClr val="CC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</a:t>
              </a:r>
              <a:endParaRPr sz="1000"/>
            </a:p>
          </p:txBody>
        </p:sp>
        <p:sp>
          <p:nvSpPr>
            <p:cNvPr id="542" name="Google Shape;542;p88"/>
            <p:cNvSpPr/>
            <p:nvPr/>
          </p:nvSpPr>
          <p:spPr>
            <a:xfrm>
              <a:off x="3023938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8"/>
            <p:cNvSpPr/>
            <p:nvPr/>
          </p:nvSpPr>
          <p:spPr>
            <a:xfrm>
              <a:off x="2624200" y="3752200"/>
              <a:ext cx="226800" cy="21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49" name="Google Shape;549;p8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Page Faults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descr="Dave reveals the reasons why, for 28 years, the Windows clock has lacked seconds.  For information on my book, &quot;Secrets of the Autistic Millionaire&quot;: https://amzn.to/3diQILq&#10;&#10;My other channel, join now so you're there for episode 01 of my AudioBook!&#10;https://www.youtube.com/channel/UCtb6a_CnmGbSns9G8W2Ny0w&#10;&#10;Discord Chat w/ Myself and Subscribers: https://discord.gg/eMVWUvrkP6&#10;&#10;Primary Equipment (Amazon Affiliate Links):&#10;* Camera: Sony FX-3 - https://amzn.to/3w31C0Z&#10;* Camera Lens: 50mm F1.4 Art DG HSM - https://amzn.to/3kEnYk4&#10;* Microphone: Electro Voice RE 320 - https://amzn.to/37gL65g&#10;* Teleprompter: Glide Gear TMP 100 - https://amzn.to/3MN2nlA&#10;* SD Cards: Sony TOUGH - https://amzn.to/38QZGR9" id="551" name="Google Shape;551;p89" title="The Windows Clock: Why Seconds took Yea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088" y="1097988"/>
            <a:ext cx="7151813" cy="40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7" name="Google Shape;557;p9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Page Faults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59" name="Google Shape;559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25" y="59588"/>
            <a:ext cx="6021725" cy="50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65" name="Google Shape;565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Virtual 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66" name="Google Shape;56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2799" y="275950"/>
            <a:ext cx="6231949" cy="45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404"/>
            <a:ext cx="9144002" cy="94069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73" name="Google Shape;573;p92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75" name="Google Shape;57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69" y="1667100"/>
            <a:ext cx="3583830" cy="347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1" name="Google Shape;581;p93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83" name="Google Shape;58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7140"/>
            <a:ext cx="9143998" cy="80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9" name="Google Shape;589;p94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91" name="Google Shape;59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97" name="Google Shape;597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598" name="Google Shape;59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9" name="Google Shape;599;p95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8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78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5" name="Google Shape;375;p78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CPU Scheduling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Review Paging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Virtual Memory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Sample Problems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6" name="Google Shape;376;p78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05" name="Google Shape;605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06" name="Google Shape;60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96"/>
          <p:cNvSpPr/>
          <p:nvPr/>
        </p:nvSpPr>
        <p:spPr>
          <a:xfrm>
            <a:off x="6103800" y="1227775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08" name="Google Shape;608;p96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09" name="Google Shape;609;p96"/>
          <p:cNvSpPr/>
          <p:nvPr/>
        </p:nvSpPr>
        <p:spPr>
          <a:xfrm>
            <a:off x="1033500" y="330190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96"/>
          <p:cNvSpPr/>
          <p:nvPr/>
        </p:nvSpPr>
        <p:spPr>
          <a:xfrm>
            <a:off x="1033500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6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17" name="Google Shape;617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18" name="Google Shape;618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97"/>
          <p:cNvSpPr/>
          <p:nvPr/>
        </p:nvSpPr>
        <p:spPr>
          <a:xfrm>
            <a:off x="6311375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0" name="Google Shape;620;p97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21" name="Google Shape;621;p97"/>
          <p:cNvSpPr/>
          <p:nvPr/>
        </p:nvSpPr>
        <p:spPr>
          <a:xfrm>
            <a:off x="1764875" y="37095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7"/>
          <p:cNvSpPr/>
          <p:nvPr/>
        </p:nvSpPr>
        <p:spPr>
          <a:xfrm>
            <a:off x="1764875" y="4497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97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4" name="Google Shape;624;p97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30" name="Google Shape;630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31" name="Google Shape;63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98"/>
          <p:cNvSpPr/>
          <p:nvPr/>
        </p:nvSpPr>
        <p:spPr>
          <a:xfrm>
            <a:off x="6491225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33" name="Google Shape;633;p98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34" name="Google Shape;634;p98"/>
          <p:cNvSpPr/>
          <p:nvPr/>
        </p:nvSpPr>
        <p:spPr>
          <a:xfrm>
            <a:off x="2484250" y="40932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8"/>
          <p:cNvSpPr/>
          <p:nvPr/>
        </p:nvSpPr>
        <p:spPr>
          <a:xfrm>
            <a:off x="2484250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98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7" name="Google Shape;637;p98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38" name="Google Shape;638;p98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4" name="Google Shape;644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45" name="Google Shape;64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99"/>
          <p:cNvSpPr/>
          <p:nvPr/>
        </p:nvSpPr>
        <p:spPr>
          <a:xfrm>
            <a:off x="669505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47" name="Google Shape;647;p99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48" name="Google Shape;648;p99"/>
          <p:cNvSpPr/>
          <p:nvPr/>
        </p:nvSpPr>
        <p:spPr>
          <a:xfrm>
            <a:off x="3215625" y="4497375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99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0" name="Google Shape;650;p99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1" name="Google Shape;651;p99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52" name="Google Shape;652;p99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58" name="Google Shape;658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59" name="Google Shape;65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00"/>
          <p:cNvSpPr/>
          <p:nvPr/>
        </p:nvSpPr>
        <p:spPr>
          <a:xfrm>
            <a:off x="689885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1" name="Google Shape;661;p100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62" name="Google Shape;662;p100"/>
          <p:cNvSpPr/>
          <p:nvPr/>
        </p:nvSpPr>
        <p:spPr>
          <a:xfrm>
            <a:off x="39642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00"/>
          <p:cNvSpPr/>
          <p:nvPr/>
        </p:nvSpPr>
        <p:spPr>
          <a:xfrm>
            <a:off x="3964200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00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5" name="Google Shape;665;p100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66" name="Google Shape;666;p100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7" name="Google Shape;667;p100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68" name="Google Shape;668;p100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69" name="Google Shape;669;p100"/>
          <p:cNvSpPr/>
          <p:nvPr/>
        </p:nvSpPr>
        <p:spPr>
          <a:xfrm>
            <a:off x="39642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00"/>
          <p:cNvSpPr/>
          <p:nvPr/>
        </p:nvSpPr>
        <p:spPr>
          <a:xfrm>
            <a:off x="39642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76" name="Google Shape;676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77" name="Google Shape;677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101"/>
          <p:cNvSpPr/>
          <p:nvPr/>
        </p:nvSpPr>
        <p:spPr>
          <a:xfrm>
            <a:off x="708095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79" name="Google Shape;679;p101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80" name="Google Shape;680;p101"/>
          <p:cNvSpPr/>
          <p:nvPr/>
        </p:nvSpPr>
        <p:spPr>
          <a:xfrm>
            <a:off x="46500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01"/>
          <p:cNvSpPr/>
          <p:nvPr/>
        </p:nvSpPr>
        <p:spPr>
          <a:xfrm>
            <a:off x="4656325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01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3" name="Google Shape;683;p101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4" name="Google Shape;684;p101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85" name="Google Shape;685;p101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6" name="Google Shape;686;p101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7" name="Google Shape;687;p101"/>
          <p:cNvSpPr/>
          <p:nvPr/>
        </p:nvSpPr>
        <p:spPr>
          <a:xfrm>
            <a:off x="46500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01"/>
          <p:cNvSpPr/>
          <p:nvPr/>
        </p:nvSpPr>
        <p:spPr>
          <a:xfrm>
            <a:off x="46500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01"/>
          <p:cNvSpPr/>
          <p:nvPr/>
        </p:nvSpPr>
        <p:spPr>
          <a:xfrm>
            <a:off x="47520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0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95" name="Google Shape;695;p10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696" name="Google Shape;69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102"/>
          <p:cNvSpPr/>
          <p:nvPr/>
        </p:nvSpPr>
        <p:spPr>
          <a:xfrm>
            <a:off x="729505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8" name="Google Shape;698;p102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99" name="Google Shape;699;p102"/>
          <p:cNvSpPr/>
          <p:nvPr/>
        </p:nvSpPr>
        <p:spPr>
          <a:xfrm>
            <a:off x="54120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02"/>
          <p:cNvSpPr/>
          <p:nvPr/>
        </p:nvSpPr>
        <p:spPr>
          <a:xfrm>
            <a:off x="5418325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02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2" name="Google Shape;702;p102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3" name="Google Shape;703;p102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04" name="Google Shape;704;p102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5" name="Google Shape;705;p102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06" name="Google Shape;706;p102"/>
          <p:cNvSpPr/>
          <p:nvPr/>
        </p:nvSpPr>
        <p:spPr>
          <a:xfrm>
            <a:off x="54120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02"/>
          <p:cNvSpPr/>
          <p:nvPr/>
        </p:nvSpPr>
        <p:spPr>
          <a:xfrm>
            <a:off x="54120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02"/>
          <p:cNvSpPr/>
          <p:nvPr/>
        </p:nvSpPr>
        <p:spPr>
          <a:xfrm>
            <a:off x="47520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9" name="Google Shape;709;p102"/>
          <p:cNvSpPr/>
          <p:nvPr/>
        </p:nvSpPr>
        <p:spPr>
          <a:xfrm>
            <a:off x="54507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15" name="Google Shape;715;p10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716" name="Google Shape;716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03"/>
          <p:cNvSpPr/>
          <p:nvPr/>
        </p:nvSpPr>
        <p:spPr>
          <a:xfrm>
            <a:off x="746760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8" name="Google Shape;718;p103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19" name="Google Shape;719;p103"/>
          <p:cNvSpPr/>
          <p:nvPr/>
        </p:nvSpPr>
        <p:spPr>
          <a:xfrm>
            <a:off x="60978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03"/>
          <p:cNvSpPr/>
          <p:nvPr/>
        </p:nvSpPr>
        <p:spPr>
          <a:xfrm>
            <a:off x="6104125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03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2" name="Google Shape;722;p103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3" name="Google Shape;723;p103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4" name="Google Shape;724;p103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5" name="Google Shape;725;p103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6" name="Google Shape;726;p103"/>
          <p:cNvSpPr/>
          <p:nvPr/>
        </p:nvSpPr>
        <p:spPr>
          <a:xfrm>
            <a:off x="60978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03"/>
          <p:cNvSpPr/>
          <p:nvPr/>
        </p:nvSpPr>
        <p:spPr>
          <a:xfrm>
            <a:off x="60978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03"/>
          <p:cNvSpPr/>
          <p:nvPr/>
        </p:nvSpPr>
        <p:spPr>
          <a:xfrm>
            <a:off x="47520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9" name="Google Shape;729;p103"/>
          <p:cNvSpPr/>
          <p:nvPr/>
        </p:nvSpPr>
        <p:spPr>
          <a:xfrm>
            <a:off x="54507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30" name="Google Shape;730;p103"/>
          <p:cNvSpPr/>
          <p:nvPr/>
        </p:nvSpPr>
        <p:spPr>
          <a:xfrm>
            <a:off x="61493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0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36" name="Google Shape;736;p10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737" name="Google Shape;73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104"/>
          <p:cNvSpPr/>
          <p:nvPr/>
        </p:nvSpPr>
        <p:spPr>
          <a:xfrm>
            <a:off x="7671425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39" name="Google Shape;739;p104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40" name="Google Shape;740;p104"/>
          <p:cNvSpPr/>
          <p:nvPr/>
        </p:nvSpPr>
        <p:spPr>
          <a:xfrm>
            <a:off x="68598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04"/>
          <p:cNvSpPr/>
          <p:nvPr/>
        </p:nvSpPr>
        <p:spPr>
          <a:xfrm>
            <a:off x="6866125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04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43" name="Google Shape;743;p104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44" name="Google Shape;744;p104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45" name="Google Shape;745;p104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46" name="Google Shape;746;p104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47" name="Google Shape;747;p104"/>
          <p:cNvSpPr/>
          <p:nvPr/>
        </p:nvSpPr>
        <p:spPr>
          <a:xfrm>
            <a:off x="68598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04"/>
          <p:cNvSpPr/>
          <p:nvPr/>
        </p:nvSpPr>
        <p:spPr>
          <a:xfrm>
            <a:off x="68598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04"/>
          <p:cNvSpPr/>
          <p:nvPr/>
        </p:nvSpPr>
        <p:spPr>
          <a:xfrm>
            <a:off x="47520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0" name="Google Shape;750;p104"/>
          <p:cNvSpPr/>
          <p:nvPr/>
        </p:nvSpPr>
        <p:spPr>
          <a:xfrm>
            <a:off x="54507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1" name="Google Shape;751;p104"/>
          <p:cNvSpPr/>
          <p:nvPr/>
        </p:nvSpPr>
        <p:spPr>
          <a:xfrm>
            <a:off x="61493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2" name="Google Shape;752;p104"/>
          <p:cNvSpPr/>
          <p:nvPr/>
        </p:nvSpPr>
        <p:spPr>
          <a:xfrm>
            <a:off x="68893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0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58" name="Google Shape;758;p10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Practice Problems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759" name="Google Shape;75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7888"/>
            <a:ext cx="9144001" cy="94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5"/>
          <p:cNvSpPr/>
          <p:nvPr/>
        </p:nvSpPr>
        <p:spPr>
          <a:xfrm>
            <a:off x="7863250" y="1219200"/>
            <a:ext cx="201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1" name="Google Shape;761;p105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✔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62" name="Google Shape;762;p105"/>
          <p:cNvSpPr/>
          <p:nvPr/>
        </p:nvSpPr>
        <p:spPr>
          <a:xfrm>
            <a:off x="7545600" y="3289925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05"/>
          <p:cNvSpPr/>
          <p:nvPr/>
        </p:nvSpPr>
        <p:spPr>
          <a:xfrm>
            <a:off x="7551925" y="4485400"/>
            <a:ext cx="551400" cy="2607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05"/>
          <p:cNvSpPr/>
          <p:nvPr/>
        </p:nvSpPr>
        <p:spPr>
          <a:xfrm>
            <a:off x="10934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5" name="Google Shape;765;p105"/>
          <p:cNvSpPr/>
          <p:nvPr/>
        </p:nvSpPr>
        <p:spPr>
          <a:xfrm>
            <a:off x="1845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66" name="Google Shape;766;p105"/>
          <p:cNvSpPr/>
          <p:nvPr/>
        </p:nvSpPr>
        <p:spPr>
          <a:xfrm>
            <a:off x="25321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67" name="Google Shape;767;p105"/>
          <p:cNvSpPr/>
          <p:nvPr/>
        </p:nvSpPr>
        <p:spPr>
          <a:xfrm>
            <a:off x="32720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8" name="Google Shape;768;p105"/>
          <p:cNvSpPr/>
          <p:nvPr/>
        </p:nvSpPr>
        <p:spPr>
          <a:xfrm>
            <a:off x="40120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69" name="Google Shape;769;p105"/>
          <p:cNvSpPr/>
          <p:nvPr/>
        </p:nvSpPr>
        <p:spPr>
          <a:xfrm>
            <a:off x="7545600" y="4101750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05"/>
          <p:cNvSpPr/>
          <p:nvPr/>
        </p:nvSpPr>
        <p:spPr>
          <a:xfrm>
            <a:off x="7545600" y="3695838"/>
            <a:ext cx="551400" cy="2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05"/>
          <p:cNvSpPr/>
          <p:nvPr/>
        </p:nvSpPr>
        <p:spPr>
          <a:xfrm>
            <a:off x="47520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2" name="Google Shape;772;p105"/>
          <p:cNvSpPr/>
          <p:nvPr/>
        </p:nvSpPr>
        <p:spPr>
          <a:xfrm>
            <a:off x="545070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3" name="Google Shape;773;p105"/>
          <p:cNvSpPr/>
          <p:nvPr/>
        </p:nvSpPr>
        <p:spPr>
          <a:xfrm>
            <a:off x="614937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4" name="Google Shape;774;p105"/>
          <p:cNvSpPr/>
          <p:nvPr/>
        </p:nvSpPr>
        <p:spPr>
          <a:xfrm>
            <a:off x="6889350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5" name="Google Shape;775;p105"/>
          <p:cNvSpPr/>
          <p:nvPr/>
        </p:nvSpPr>
        <p:spPr>
          <a:xfrm>
            <a:off x="7629325" y="2654500"/>
            <a:ext cx="455700" cy="44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2" name="Google Shape;382;p7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SER 334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0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81" name="Google Shape;781;p106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0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783" name="Google Shape;783;p106"/>
          <p:cNvGraphicFramePr/>
          <p:nvPr/>
        </p:nvGraphicFramePr>
        <p:xfrm>
          <a:off x="952500" y="32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89" name="Google Shape;789;p107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0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791" name="Google Shape;791;p107"/>
          <p:cNvGraphicFramePr/>
          <p:nvPr/>
        </p:nvGraphicFramePr>
        <p:xfrm>
          <a:off x="226800" y="3783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1429300"/>
                <a:gridCol w="1429300"/>
                <a:gridCol w="1429300"/>
                <a:gridCol w="1429300"/>
                <a:gridCol w="1429300"/>
                <a:gridCol w="1429300"/>
              </a:tblGrid>
              <a:tr h="61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97" name="Google Shape;797;p10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0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Scratch Space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9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804" name="Google Shape;804;p109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February 19th at 7:00 pm MST</a:t>
            </a:r>
            <a:endParaRPr sz="16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February 25th at 7:00 pm MST - Q&amp;A Session before Exam 3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3 Review: Thursday, February 22nd at 7:00 pm MST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805" name="Google Shape;805;p109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1" name="Google Shape;811;p110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812" name="Google Shape;812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10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1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19" name="Google Shape;819;p11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820" name="Google Shape;820;p111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821" name="Google Shape;821;p111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11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823" name="Google Shape;823;p111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11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825" name="Google Shape;825;p111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826" name="Google Shape;826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11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1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33" name="Google Shape;833;p11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834" name="Google Shape;834;p112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835" name="Google Shape;835;p112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836" name="Google Shape;83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13"/>
          <p:cNvSpPr txBox="1"/>
          <p:nvPr>
            <p:ph type="title"/>
          </p:nvPr>
        </p:nvSpPr>
        <p:spPr>
          <a:xfrm>
            <a:off x="453125" y="457225"/>
            <a:ext cx="71991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Writing Support Available</a:t>
            </a:r>
            <a:endParaRPr/>
          </a:p>
        </p:txBody>
      </p:sp>
      <p:sp>
        <p:nvSpPr>
          <p:cNvPr id="843" name="Google Shape;843;p113"/>
          <p:cNvSpPr txBox="1"/>
          <p:nvPr>
            <p:ph idx="2" type="title"/>
          </p:nvPr>
        </p:nvSpPr>
        <p:spPr>
          <a:xfrm>
            <a:off x="453125" y="826525"/>
            <a:ext cx="6389400" cy="44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Including Grammarly for Education, at no cost!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525" y="1273225"/>
            <a:ext cx="2875750" cy="2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113"/>
          <p:cNvSpPr txBox="1"/>
          <p:nvPr/>
        </p:nvSpPr>
        <p:spPr>
          <a:xfrm>
            <a:off x="5353925" y="4079050"/>
            <a:ext cx="33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tutoring.asu.edu/expanded-writing-support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846" name="Google Shape;846;p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425" y="1536775"/>
            <a:ext cx="4877651" cy="2955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113"/>
          <p:cNvSpPr txBox="1"/>
          <p:nvPr/>
        </p:nvSpPr>
        <p:spPr>
          <a:xfrm>
            <a:off x="453125" y="4448350"/>
            <a:ext cx="536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*Available slots for this pilot are limited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4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853" name="Google Shape;853;p114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Course Discord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6"/>
              </a:rPr>
              <a:t>Linux Kernel API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7"/>
              </a:rPr>
              <a:t>Bootlin - Linux Cross Referencer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8"/>
              </a:rPr>
              <a:t>Dining Philosophers Interactive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Producer/Consumer Visual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10"/>
              </a:rPr>
              <a:t>Dave’s Garage Memory Video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80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8" name="Google Shape;388;p80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9" name="Google Shape;389;p80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0" name="Google Shape;390;p80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80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92" name="Google Shape;39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81"/>
          <p:cNvGrpSpPr/>
          <p:nvPr/>
        </p:nvGrpSpPr>
        <p:grpSpPr>
          <a:xfrm>
            <a:off x="423702" y="363675"/>
            <a:ext cx="3346351" cy="4551226"/>
            <a:chOff x="1490502" y="592275"/>
            <a:chExt cx="3346351" cy="4551226"/>
          </a:xfrm>
        </p:grpSpPr>
        <p:pic>
          <p:nvPicPr>
            <p:cNvPr id="398" name="Google Shape;398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90502" y="681700"/>
              <a:ext cx="3346351" cy="44618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81"/>
            <p:cNvSpPr/>
            <p:nvPr/>
          </p:nvSpPr>
          <p:spPr>
            <a:xfrm>
              <a:off x="2927850" y="915925"/>
              <a:ext cx="1582500" cy="14628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81"/>
            <p:cNvSpPr/>
            <p:nvPr/>
          </p:nvSpPr>
          <p:spPr>
            <a:xfrm>
              <a:off x="3299525" y="592275"/>
              <a:ext cx="887100" cy="627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2" name="Google Shape;402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CPU Scheduling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03" name="Google Shape;403;p81"/>
          <p:cNvSpPr/>
          <p:nvPr/>
        </p:nvSpPr>
        <p:spPr>
          <a:xfrm>
            <a:off x="4330625" y="96025"/>
            <a:ext cx="4639800" cy="819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Can we name all the CPU Scheduling algorithms we covered?</a:t>
            </a:r>
            <a:endParaRPr sz="2000"/>
          </a:p>
        </p:txBody>
      </p:sp>
      <p:sp>
        <p:nvSpPr>
          <p:cNvPr id="404" name="Google Shape;404;p81"/>
          <p:cNvSpPr/>
          <p:nvPr/>
        </p:nvSpPr>
        <p:spPr>
          <a:xfrm>
            <a:off x="2688050" y="963950"/>
            <a:ext cx="6198600" cy="3908700"/>
          </a:xfrm>
          <a:prstGeom prst="cloudCallout">
            <a:avLst>
              <a:gd fmla="val -59865" name="adj1"/>
              <a:gd fmla="val -2576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1"/>
          <p:cNvSpPr/>
          <p:nvPr/>
        </p:nvSpPr>
        <p:spPr>
          <a:xfrm>
            <a:off x="8090200" y="4439275"/>
            <a:ext cx="913200" cy="5289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total</a:t>
            </a:r>
            <a:endParaRPr/>
          </a:p>
        </p:txBody>
      </p:sp>
      <p:graphicFrame>
        <p:nvGraphicFramePr>
          <p:cNvPr id="406" name="Google Shape;406;p81"/>
          <p:cNvGraphicFramePr/>
          <p:nvPr/>
        </p:nvGraphicFramePr>
        <p:xfrm>
          <a:off x="161125" y="467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645250"/>
                <a:gridCol w="645250"/>
                <a:gridCol w="645250"/>
                <a:gridCol w="645250"/>
                <a:gridCol w="645250"/>
                <a:gridCol w="645250"/>
              </a:tblGrid>
              <a:tr h="3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12" name="Google Shape;412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413" name="Google Shape;413;p82"/>
          <p:cNvGraphicFramePr/>
          <p:nvPr/>
        </p:nvGraphicFramePr>
        <p:xfrm>
          <a:off x="3603975" y="60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1936050"/>
              </a:tblGrid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82"/>
          <p:cNvSpPr/>
          <p:nvPr/>
        </p:nvSpPr>
        <p:spPr>
          <a:xfrm>
            <a:off x="3605075" y="1733475"/>
            <a:ext cx="1935300" cy="2607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5" name="Google Shape;415;p82"/>
          <p:cNvSpPr/>
          <p:nvPr/>
        </p:nvSpPr>
        <p:spPr>
          <a:xfrm>
            <a:off x="3605075" y="1164688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6" name="Google Shape;416;p82"/>
          <p:cNvSpPr/>
          <p:nvPr/>
        </p:nvSpPr>
        <p:spPr>
          <a:xfrm>
            <a:off x="3604350" y="3415988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7" name="Google Shape;417;p82"/>
          <p:cNvSpPr/>
          <p:nvPr/>
        </p:nvSpPr>
        <p:spPr>
          <a:xfrm>
            <a:off x="3605075" y="285316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Occupied</a:t>
            </a:r>
            <a:endParaRPr/>
          </a:p>
        </p:txBody>
      </p:sp>
      <p:sp>
        <p:nvSpPr>
          <p:cNvPr id="418" name="Google Shape;418;p82"/>
          <p:cNvSpPr txBox="1"/>
          <p:nvPr/>
        </p:nvSpPr>
        <p:spPr>
          <a:xfrm>
            <a:off x="3788400" y="197775"/>
            <a:ext cx="156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000000"/>
                </a:solidFill>
              </a:rPr>
              <a:t>Physical Memory</a:t>
            </a:r>
            <a:endParaRPr sz="1425">
              <a:solidFill>
                <a:srgbClr val="000000"/>
              </a:solidFill>
            </a:endParaRPr>
          </a:p>
        </p:txBody>
      </p:sp>
      <p:sp>
        <p:nvSpPr>
          <p:cNvPr id="419" name="Google Shape;419;p82"/>
          <p:cNvSpPr/>
          <p:nvPr/>
        </p:nvSpPr>
        <p:spPr>
          <a:xfrm>
            <a:off x="457700" y="1981200"/>
            <a:ext cx="2379600" cy="13527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Goal is to find a place to put our data; so we need to find…</a:t>
            </a:r>
            <a:endParaRPr sz="1800"/>
          </a:p>
        </p:txBody>
      </p:sp>
      <p:sp>
        <p:nvSpPr>
          <p:cNvPr id="420" name="Google Shape;420;p82"/>
          <p:cNvSpPr/>
          <p:nvPr/>
        </p:nvSpPr>
        <p:spPr>
          <a:xfrm>
            <a:off x="894500" y="3919975"/>
            <a:ext cx="1506000" cy="7848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HOLE</a:t>
            </a:r>
            <a:endParaRPr sz="1800"/>
          </a:p>
        </p:txBody>
      </p:sp>
      <p:sp>
        <p:nvSpPr>
          <p:cNvPr id="421" name="Google Shape;421;p82"/>
          <p:cNvSpPr/>
          <p:nvPr/>
        </p:nvSpPr>
        <p:spPr>
          <a:xfrm>
            <a:off x="5758800" y="161025"/>
            <a:ext cx="3280800" cy="784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Three Types of Hole Selection:</a:t>
            </a:r>
            <a:endParaRPr sz="1600"/>
          </a:p>
        </p:txBody>
      </p:sp>
      <p:sp>
        <p:nvSpPr>
          <p:cNvPr id="422" name="Google Shape;422;p82"/>
          <p:cNvSpPr/>
          <p:nvPr/>
        </p:nvSpPr>
        <p:spPr>
          <a:xfrm>
            <a:off x="6750600" y="1570800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First Fit</a:t>
            </a:r>
            <a:endParaRPr sz="2000"/>
          </a:p>
        </p:txBody>
      </p:sp>
      <p:sp>
        <p:nvSpPr>
          <p:cNvPr id="423" name="Google Shape;423;p82"/>
          <p:cNvSpPr/>
          <p:nvPr/>
        </p:nvSpPr>
        <p:spPr>
          <a:xfrm>
            <a:off x="6744950" y="2604388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Best Fit</a:t>
            </a:r>
            <a:endParaRPr sz="1800"/>
          </a:p>
        </p:txBody>
      </p:sp>
      <p:sp>
        <p:nvSpPr>
          <p:cNvPr id="424" name="Google Shape;424;p82"/>
          <p:cNvSpPr/>
          <p:nvPr/>
        </p:nvSpPr>
        <p:spPr>
          <a:xfrm>
            <a:off x="6750600" y="3638000"/>
            <a:ext cx="1506000" cy="6495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Worse Fit</a:t>
            </a:r>
            <a:endParaRPr sz="1800"/>
          </a:p>
        </p:txBody>
      </p:sp>
      <p:sp>
        <p:nvSpPr>
          <p:cNvPr id="425" name="Google Shape;425;p82"/>
          <p:cNvSpPr/>
          <p:nvPr/>
        </p:nvSpPr>
        <p:spPr>
          <a:xfrm>
            <a:off x="679850" y="1176388"/>
            <a:ext cx="1935300" cy="5568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1" name="Google Shape;431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graphicFrame>
        <p:nvGraphicFramePr>
          <p:cNvPr id="432" name="Google Shape;432;p83"/>
          <p:cNvGraphicFramePr/>
          <p:nvPr/>
        </p:nvGraphicFramePr>
        <p:xfrm>
          <a:off x="6728175" y="60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{3DFBA53C-6428-4629-8185-9D392A012A86}</a:tableStyleId>
              </a:tblPr>
              <a:tblGrid>
                <a:gridCol w="1936050"/>
              </a:tblGrid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3" name="Google Shape;433;p83"/>
          <p:cNvSpPr txBox="1"/>
          <p:nvPr/>
        </p:nvSpPr>
        <p:spPr>
          <a:xfrm>
            <a:off x="6912600" y="197775"/>
            <a:ext cx="15672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5">
                <a:solidFill>
                  <a:srgbClr val="000000"/>
                </a:solidFill>
              </a:rPr>
              <a:t>Physical Memory</a:t>
            </a:r>
            <a:endParaRPr sz="1425">
              <a:solidFill>
                <a:srgbClr val="000000"/>
              </a:solidFill>
            </a:endParaRPr>
          </a:p>
        </p:txBody>
      </p:sp>
      <p:sp>
        <p:nvSpPr>
          <p:cNvPr id="434" name="Google Shape;434;p83"/>
          <p:cNvSpPr/>
          <p:nvPr/>
        </p:nvSpPr>
        <p:spPr>
          <a:xfrm>
            <a:off x="3714850" y="1727525"/>
            <a:ext cx="1935300" cy="260700"/>
          </a:xfrm>
          <a:prstGeom prst="rect">
            <a:avLst/>
          </a:prstGeom>
          <a:solidFill>
            <a:srgbClr val="CCCCC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5" name="Google Shape;435;p83"/>
          <p:cNvSpPr/>
          <p:nvPr/>
        </p:nvSpPr>
        <p:spPr>
          <a:xfrm>
            <a:off x="3714850" y="208281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36" name="Google Shape;436;p83"/>
          <p:cNvSpPr/>
          <p:nvPr/>
        </p:nvSpPr>
        <p:spPr>
          <a:xfrm>
            <a:off x="3714850" y="3208477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37" name="Google Shape;437;p83"/>
          <p:cNvSpPr/>
          <p:nvPr/>
        </p:nvSpPr>
        <p:spPr>
          <a:xfrm>
            <a:off x="3714850" y="2734224"/>
            <a:ext cx="1935300" cy="3582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8" name="Google Shape;438;p83"/>
          <p:cNvSpPr/>
          <p:nvPr/>
        </p:nvSpPr>
        <p:spPr>
          <a:xfrm>
            <a:off x="1023800" y="1559675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9" name="Google Shape;439;p83"/>
          <p:cNvSpPr/>
          <p:nvPr/>
        </p:nvSpPr>
        <p:spPr>
          <a:xfrm>
            <a:off x="1023800" y="2219763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40" name="Google Shape;440;p83"/>
          <p:cNvSpPr/>
          <p:nvPr/>
        </p:nvSpPr>
        <p:spPr>
          <a:xfrm>
            <a:off x="1023800" y="3539977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41" name="Google Shape;441;p83"/>
          <p:cNvSpPr/>
          <p:nvPr/>
        </p:nvSpPr>
        <p:spPr>
          <a:xfrm>
            <a:off x="1023800" y="2879875"/>
            <a:ext cx="1935300" cy="556800"/>
          </a:xfrm>
          <a:prstGeom prst="rect">
            <a:avLst/>
          </a:prstGeom>
          <a:solidFill>
            <a:srgbClr val="D9D9D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42" name="Google Shape;442;p83"/>
          <p:cNvSpPr txBox="1"/>
          <p:nvPr/>
        </p:nvSpPr>
        <p:spPr>
          <a:xfrm>
            <a:off x="78275" y="4374900"/>
            <a:ext cx="31461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25">
                <a:solidFill>
                  <a:schemeClr val="dk1"/>
                </a:solidFill>
              </a:rPr>
              <a:t>Split our program into chunks</a:t>
            </a:r>
            <a:endParaRPr sz="1725">
              <a:solidFill>
                <a:schemeClr val="dk1"/>
              </a:solidFill>
            </a:endParaRPr>
          </a:p>
        </p:txBody>
      </p:sp>
      <p:sp>
        <p:nvSpPr>
          <p:cNvPr id="443" name="Google Shape;443;p83"/>
          <p:cNvSpPr/>
          <p:nvPr/>
        </p:nvSpPr>
        <p:spPr>
          <a:xfrm flipH="1" rot="5400000">
            <a:off x="3152750" y="4109600"/>
            <a:ext cx="562500" cy="654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3"/>
          <p:cNvSpPr/>
          <p:nvPr/>
        </p:nvSpPr>
        <p:spPr>
          <a:xfrm>
            <a:off x="3818700" y="4203000"/>
            <a:ext cx="2831400" cy="80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Segmentation or Paging?</a:t>
            </a:r>
            <a:endParaRPr sz="1800"/>
          </a:p>
        </p:txBody>
      </p:sp>
      <p:sp>
        <p:nvSpPr>
          <p:cNvPr id="445" name="Google Shape;445;p83"/>
          <p:cNvSpPr/>
          <p:nvPr/>
        </p:nvSpPr>
        <p:spPr>
          <a:xfrm>
            <a:off x="822500" y="1352075"/>
            <a:ext cx="2331600" cy="2952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3"/>
          <p:cNvSpPr/>
          <p:nvPr/>
        </p:nvSpPr>
        <p:spPr>
          <a:xfrm>
            <a:off x="2146975" y="176925"/>
            <a:ext cx="4263300" cy="804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Two Methods for Memory Mapping…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84"/>
          <p:cNvPicPr preferRelativeResize="0"/>
          <p:nvPr/>
        </p:nvPicPr>
        <p:blipFill rotWithShape="1">
          <a:blip r:embed="rId3">
            <a:alphaModFix/>
          </a:blip>
          <a:srcRect b="41564" l="0" r="54630" t="0"/>
          <a:stretch/>
        </p:blipFill>
        <p:spPr>
          <a:xfrm>
            <a:off x="14825" y="1524000"/>
            <a:ext cx="3111502" cy="3005674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84"/>
          <p:cNvSpPr/>
          <p:nvPr/>
        </p:nvSpPr>
        <p:spPr>
          <a:xfrm>
            <a:off x="122775" y="1146975"/>
            <a:ext cx="2381700" cy="827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Address Size: 2</a:t>
            </a:r>
            <a:r>
              <a:rPr baseline="30000" lang="en"/>
              <a:t>M</a:t>
            </a:r>
            <a:endParaRPr baseline="3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Size: 2</a:t>
            </a:r>
            <a:r>
              <a:rPr baseline="30000" lang="en"/>
              <a:t>N</a:t>
            </a:r>
            <a:endParaRPr/>
          </a:p>
        </p:txBody>
      </p:sp>
      <p:sp>
        <p:nvSpPr>
          <p:cNvPr id="453" name="Google Shape;453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4" name="Google Shape;454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55" name="Google Shape;455;p84"/>
          <p:cNvPicPr preferRelativeResize="0"/>
          <p:nvPr/>
        </p:nvPicPr>
        <p:blipFill rotWithShape="1">
          <a:blip r:embed="rId3">
            <a:alphaModFix/>
          </a:blip>
          <a:srcRect b="0" l="45773" r="0" t="11237"/>
          <a:stretch/>
        </p:blipFill>
        <p:spPr>
          <a:xfrm>
            <a:off x="4663025" y="0"/>
            <a:ext cx="418966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4"/>
          <p:cNvSpPr/>
          <p:nvPr/>
        </p:nvSpPr>
        <p:spPr>
          <a:xfrm>
            <a:off x="2840573" y="726363"/>
            <a:ext cx="1250700" cy="4206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 Address</a:t>
            </a:r>
            <a:endParaRPr/>
          </a:p>
        </p:txBody>
      </p:sp>
      <p:sp>
        <p:nvSpPr>
          <p:cNvPr id="457" name="Google Shape;457;p84"/>
          <p:cNvSpPr/>
          <p:nvPr/>
        </p:nvSpPr>
        <p:spPr>
          <a:xfrm>
            <a:off x="2780148" y="657788"/>
            <a:ext cx="655800" cy="56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84"/>
          <p:cNvSpPr/>
          <p:nvPr/>
        </p:nvSpPr>
        <p:spPr>
          <a:xfrm>
            <a:off x="2975253" y="1358878"/>
            <a:ext cx="238500" cy="5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84"/>
          <p:cNvSpPr/>
          <p:nvPr/>
        </p:nvSpPr>
        <p:spPr>
          <a:xfrm>
            <a:off x="3455276" y="653047"/>
            <a:ext cx="696900" cy="567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84"/>
          <p:cNvSpPr/>
          <p:nvPr/>
        </p:nvSpPr>
        <p:spPr>
          <a:xfrm>
            <a:off x="3684535" y="1358878"/>
            <a:ext cx="238500" cy="53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84"/>
          <p:cNvSpPr/>
          <p:nvPr/>
        </p:nvSpPr>
        <p:spPr>
          <a:xfrm>
            <a:off x="2667570" y="574141"/>
            <a:ext cx="1601100" cy="72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84"/>
          <p:cNvSpPr/>
          <p:nvPr/>
        </p:nvSpPr>
        <p:spPr>
          <a:xfrm>
            <a:off x="3255017" y="76200"/>
            <a:ext cx="426300" cy="420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</a:t>
            </a:r>
            <a:endParaRPr b="1" sz="2000"/>
          </a:p>
        </p:txBody>
      </p:sp>
      <p:sp>
        <p:nvSpPr>
          <p:cNvPr id="463" name="Google Shape;463;p84"/>
          <p:cNvSpPr/>
          <p:nvPr/>
        </p:nvSpPr>
        <p:spPr>
          <a:xfrm>
            <a:off x="2827800" y="2024850"/>
            <a:ext cx="533400" cy="26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Pg #</a:t>
            </a:r>
            <a:endParaRPr sz="1000"/>
          </a:p>
        </p:txBody>
      </p:sp>
      <p:sp>
        <p:nvSpPr>
          <p:cNvPr id="464" name="Google Shape;464;p84"/>
          <p:cNvSpPr/>
          <p:nvPr/>
        </p:nvSpPr>
        <p:spPr>
          <a:xfrm>
            <a:off x="3500275" y="2029600"/>
            <a:ext cx="606900" cy="26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Offset</a:t>
            </a:r>
            <a:endParaRPr sz="1000"/>
          </a:p>
        </p:txBody>
      </p:sp>
      <p:sp>
        <p:nvSpPr>
          <p:cNvPr id="465" name="Google Shape;465;p84"/>
          <p:cNvSpPr/>
          <p:nvPr/>
        </p:nvSpPr>
        <p:spPr>
          <a:xfrm>
            <a:off x="2827800" y="2330398"/>
            <a:ext cx="533400" cy="260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M-N</a:t>
            </a:r>
            <a:endParaRPr sz="1000"/>
          </a:p>
        </p:txBody>
      </p:sp>
      <p:sp>
        <p:nvSpPr>
          <p:cNvPr id="466" name="Google Shape;466;p84"/>
          <p:cNvSpPr/>
          <p:nvPr/>
        </p:nvSpPr>
        <p:spPr>
          <a:xfrm>
            <a:off x="3500275" y="2330425"/>
            <a:ext cx="606900" cy="260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</a:t>
            </a:r>
            <a:endParaRPr sz="1000"/>
          </a:p>
        </p:txBody>
      </p:sp>
      <p:sp>
        <p:nvSpPr>
          <p:cNvPr id="467" name="Google Shape;467;p84"/>
          <p:cNvSpPr/>
          <p:nvPr/>
        </p:nvSpPr>
        <p:spPr>
          <a:xfrm>
            <a:off x="3681327" y="3504551"/>
            <a:ext cx="634200" cy="420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468" name="Google Shape;468;p84"/>
          <p:cNvSpPr/>
          <p:nvPr/>
        </p:nvSpPr>
        <p:spPr>
          <a:xfrm>
            <a:off x="4480978" y="3504595"/>
            <a:ext cx="721800" cy="4206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84"/>
          <p:cNvSpPr/>
          <p:nvPr/>
        </p:nvSpPr>
        <p:spPr>
          <a:xfrm>
            <a:off x="226925" y="4291850"/>
            <a:ext cx="2613600" cy="729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do we feel about paging?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75" name="Google Shape;475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Paging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76" name="Google Shape;47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425" y="153463"/>
            <a:ext cx="6396976" cy="483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85"/>
          <p:cNvSpPr/>
          <p:nvPr/>
        </p:nvSpPr>
        <p:spPr>
          <a:xfrm rot="310">
            <a:off x="6632627" y="71957"/>
            <a:ext cx="599454" cy="922590"/>
          </a:xfrm>
          <a:prstGeom prst="lightningBolt">
            <a:avLst/>
          </a:prstGeom>
          <a:solidFill>
            <a:srgbClr val="FFC62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85"/>
          <p:cNvSpPr txBox="1"/>
          <p:nvPr/>
        </p:nvSpPr>
        <p:spPr>
          <a:xfrm>
            <a:off x="2544175" y="3393025"/>
            <a:ext cx="13068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25">
                <a:solidFill>
                  <a:schemeClr val="dk1"/>
                </a:solidFill>
              </a:rPr>
              <a:t>🐢</a:t>
            </a:r>
            <a:endParaRPr sz="60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