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5"/>
    <p:sldMasterId id="2147483721" r:id="rId6"/>
    <p:sldMasterId id="214748372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5143500" cx="9144000"/>
  <p:notesSz cx="6858000" cy="91440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AE2F1D-B35D-4617-8B60-05077FD7F7B2}">
  <a:tblStyle styleId="{61AE2F1D-B35D-4617-8B60-05077FD7F7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16" Type="http://schemas.openxmlformats.org/officeDocument/2006/relationships/slide" Target="slides/slide8.xml"/><Relationship Id="rId38" Type="http://schemas.openxmlformats.org/officeDocument/2006/relationships/font" Target="fonts/ArialBlack-regular.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665fad645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665fad645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665fad64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665fad64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to maintain bc everything is just thrown together</a:t>
            </a:r>
            <a:endParaRPr/>
          </a:p>
          <a:p>
            <a:pPr indent="0" lvl="0" marL="0" rtl="0" algn="l">
              <a:spcBef>
                <a:spcPts val="0"/>
              </a:spcBef>
              <a:spcAft>
                <a:spcPts val="0"/>
              </a:spcAft>
              <a:buNone/>
            </a:pPr>
            <a:r>
              <a:rPr lang="en"/>
              <a:t>Unsafe and error prone bc we are giving everything full access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a31c548da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a31c548da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a31c548da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a31c548da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kernel = more performance, and more maintainable </a:t>
            </a:r>
            <a:endParaRPr/>
          </a:p>
          <a:p>
            <a:pPr indent="0" lvl="0" marL="0" rtl="0" algn="l">
              <a:spcBef>
                <a:spcPts val="0"/>
              </a:spcBef>
              <a:spcAft>
                <a:spcPts val="0"/>
              </a:spcAft>
              <a:buNone/>
            </a:pPr>
            <a:r>
              <a:rPr lang="en"/>
              <a:t>Design time = which plugins should i support? Delegating responsibilities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a31c548da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a31c548da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665fad64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665fad64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665fad645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665fad645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665fad645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665fad645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665fad645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665fad645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665fad645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665fad645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665fad645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665fad645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665fad645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665fad645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665fad645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665fad645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Abstraction</a:t>
            </a:r>
            <a:endParaRPr/>
          </a:p>
          <a:p>
            <a:pPr indent="0" lvl="0" marL="0" rtl="0" algn="l">
              <a:spcBef>
                <a:spcPts val="0"/>
              </a:spcBef>
              <a:spcAft>
                <a:spcPts val="0"/>
              </a:spcAft>
              <a:buNone/>
            </a:pPr>
            <a:r>
              <a:rPr lang="en"/>
              <a:t>Security - access </a:t>
            </a:r>
            <a:r>
              <a:rPr lang="en"/>
              <a:t>privileges</a:t>
            </a:r>
            <a:r>
              <a:rPr lang="en"/>
              <a:t> </a:t>
            </a:r>
            <a:endParaRPr/>
          </a:p>
          <a:p>
            <a:pPr indent="0" lvl="0" marL="0" rtl="0" algn="l">
              <a:spcBef>
                <a:spcPts val="0"/>
              </a:spcBef>
              <a:spcAft>
                <a:spcPts val="0"/>
              </a:spcAft>
              <a:buNone/>
            </a:pPr>
            <a:r>
              <a:rPr lang="en"/>
              <a:t>maintainability/portability - will select the best/newest implementation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665fad645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665fad645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Organic </a:t>
            </a:r>
            <a:endParaRPr/>
          </a:p>
          <a:p>
            <a:pPr indent="0" lvl="0" marL="0" rtl="0" algn="l">
              <a:spcBef>
                <a:spcPts val="0"/>
              </a:spcBef>
              <a:spcAft>
                <a:spcPts val="0"/>
              </a:spcAft>
              <a:buNone/>
            </a:pPr>
            <a:r>
              <a:rPr lang="en"/>
              <a:t>	Faster (direct access)</a:t>
            </a:r>
            <a:endParaRPr/>
          </a:p>
          <a:p>
            <a:pPr indent="0" lvl="0" marL="0" rtl="0" algn="l">
              <a:spcBef>
                <a:spcPts val="0"/>
              </a:spcBef>
              <a:spcAft>
                <a:spcPts val="0"/>
              </a:spcAft>
              <a:buNone/>
            </a:pPr>
            <a:r>
              <a:rPr lang="en"/>
              <a:t>	Less secure - direct access to low level</a:t>
            </a:r>
            <a:endParaRPr/>
          </a:p>
          <a:p>
            <a:pPr indent="0" lvl="0" marL="0" rtl="0" algn="l">
              <a:spcBef>
                <a:spcPts val="0"/>
              </a:spcBef>
              <a:spcAft>
                <a:spcPts val="0"/>
              </a:spcAft>
              <a:buNone/>
            </a:pPr>
            <a:r>
              <a:rPr lang="en"/>
              <a:t>	Harder to maintain - all in one bucket</a:t>
            </a:r>
            <a:endParaRPr/>
          </a:p>
          <a:p>
            <a:pPr indent="0" lvl="0" marL="0" rtl="0" algn="l">
              <a:spcBef>
                <a:spcPts val="0"/>
              </a:spcBef>
              <a:spcAft>
                <a:spcPts val="0"/>
              </a:spcAft>
              <a:buNone/>
            </a:pPr>
            <a:r>
              <a:rPr lang="en"/>
              <a:t>Microkernel</a:t>
            </a:r>
            <a:endParaRPr/>
          </a:p>
          <a:p>
            <a:pPr indent="0" lvl="0" marL="0" rtl="0" algn="l">
              <a:spcBef>
                <a:spcPts val="0"/>
              </a:spcBef>
              <a:spcAft>
                <a:spcPts val="0"/>
              </a:spcAft>
              <a:buNone/>
            </a:pPr>
            <a:r>
              <a:rPr lang="en"/>
              <a:t>	Slower - must travel through </a:t>
            </a:r>
            <a:r>
              <a:rPr lang="en"/>
              <a:t>intermediary </a:t>
            </a:r>
            <a:endParaRPr/>
          </a:p>
          <a:p>
            <a:pPr indent="0" lvl="0" marL="0" rtl="0" algn="l">
              <a:spcBef>
                <a:spcPts val="0"/>
              </a:spcBef>
              <a:spcAft>
                <a:spcPts val="0"/>
              </a:spcAft>
              <a:buNone/>
            </a:pPr>
            <a:r>
              <a:rPr lang="en"/>
              <a:t>	More secure - plugin comm must go through microkernel first </a:t>
            </a:r>
            <a:endParaRPr/>
          </a:p>
          <a:p>
            <a:pPr indent="0" lvl="0" marL="0" rtl="0" algn="l">
              <a:spcBef>
                <a:spcPts val="0"/>
              </a:spcBef>
              <a:spcAft>
                <a:spcPts val="0"/>
              </a:spcAft>
              <a:buNone/>
            </a:pPr>
            <a:r>
              <a:rPr lang="en"/>
              <a:t>	Easier to maintain - plugins give separation of concerns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4773803c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4773803c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b18efbf8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b18efbf8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control - forks, locks, concurrency, job control, etc</a:t>
            </a:r>
            <a:endParaRPr/>
          </a:p>
          <a:p>
            <a:pPr indent="0" lvl="0" marL="0" rtl="0" algn="l">
              <a:spcBef>
                <a:spcPts val="0"/>
              </a:spcBef>
              <a:spcAft>
                <a:spcPts val="0"/>
              </a:spcAft>
              <a:buNone/>
            </a:pPr>
            <a:r>
              <a:rPr lang="en"/>
              <a:t>File management - read file, write file </a:t>
            </a:r>
            <a:endParaRPr/>
          </a:p>
          <a:p>
            <a:pPr indent="0" lvl="0" marL="0" rtl="0" algn="l">
              <a:spcBef>
                <a:spcPts val="0"/>
              </a:spcBef>
              <a:spcAft>
                <a:spcPts val="0"/>
              </a:spcAft>
              <a:buNone/>
            </a:pPr>
            <a:r>
              <a:rPr lang="en"/>
              <a:t>Device management - </a:t>
            </a:r>
            <a:endParaRPr/>
          </a:p>
          <a:p>
            <a:pPr indent="0" lvl="0" marL="0" rtl="0" algn="l">
              <a:spcBef>
                <a:spcPts val="0"/>
              </a:spcBef>
              <a:spcAft>
                <a:spcPts val="0"/>
              </a:spcAft>
              <a:buNone/>
            </a:pPr>
            <a:r>
              <a:rPr lang="en"/>
              <a:t>Info </a:t>
            </a:r>
            <a:r>
              <a:rPr lang="en"/>
              <a:t>maintenance</a:t>
            </a:r>
            <a:r>
              <a:rPr lang="en"/>
              <a:t> - system health, running processes </a:t>
            </a:r>
            <a:endParaRPr/>
          </a:p>
          <a:p>
            <a:pPr indent="0" lvl="0" marL="0" rtl="0" algn="l">
              <a:spcBef>
                <a:spcPts val="0"/>
              </a:spcBef>
              <a:spcAft>
                <a:spcPts val="0"/>
              </a:spcAft>
              <a:buNone/>
            </a:pPr>
            <a:r>
              <a:rPr lang="en"/>
              <a:t>Communications </a:t>
            </a:r>
            <a:endParaRPr/>
          </a:p>
          <a:p>
            <a:pPr indent="0" lvl="0" marL="0" rtl="0" algn="l">
              <a:spcBef>
                <a:spcPts val="0"/>
              </a:spcBef>
              <a:spcAft>
                <a:spcPts val="0"/>
              </a:spcAft>
              <a:buNone/>
            </a:pPr>
            <a:r>
              <a:rPr lang="en"/>
              <a:t>Protection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665fad645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665fad645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Device access, mem allocation</a:t>
            </a:r>
            <a:endParaRPr/>
          </a:p>
          <a:p>
            <a:pPr indent="0" lvl="0" marL="0" rtl="0" algn="l">
              <a:spcBef>
                <a:spcPts val="0"/>
              </a:spcBef>
              <a:spcAft>
                <a:spcPts val="0"/>
              </a:spcAft>
              <a:buNone/>
            </a:pPr>
            <a:r>
              <a:rPr lang="en"/>
              <a:t>Getting system time, processor status - need the call for that specific type, version, </a:t>
            </a:r>
            <a:r>
              <a:rPr lang="en"/>
              <a:t>firmware, etc</a:t>
            </a:r>
            <a:endParaRPr/>
          </a:p>
          <a:p>
            <a:pPr indent="0" lvl="0" marL="0" rtl="0" algn="l">
              <a:spcBef>
                <a:spcPts val="0"/>
              </a:spcBef>
              <a:spcAft>
                <a:spcPts val="0"/>
              </a:spcAft>
              <a:buNone/>
            </a:pPr>
            <a:r>
              <a:rPr lang="en"/>
              <a:t>Stopping another program, manipulating another program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665fad64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665fad64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65fad645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665fad645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665fad645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665fad645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theme" Target="../theme/theme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asu.instructure.com/courses/178344/pages/module-1-start-here-2?module_item_id=127589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hyperlink" Target="https://asu.instructure.com/courses/178344/pages/module-1-start-here-2?module_item_id=1275896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hyperlink" Target="https://asu.instructure.com/courses/178344/pages/module-1-start-here-2?module_item_id=1275896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hyperlink" Target="https://asu.instructure.com/courses/178344/pages/module-2-start-here-2?module_item_id=1275897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hyperlink" Target="https://asu.instructure.com/courses/178344/pages/module-2-start-here-2?module_item_id=1275897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hyperlink" Target="https://asu.instructure.com/courses/178344/pages/module-cp3-start-here-2?module_item_id=1275897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hyperlink" Target="https://asu.instructure.com/courses/178344/pages/module-cp3-start-here-2?module_item_id=12758977" TargetMode="External"/><Relationship Id="rId4" Type="http://schemas.openxmlformats.org/officeDocument/2006/relationships/image" Target="../media/image13.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hyperlink" Target="https://asu.instructure.com/courses/178344/pages/module-4-start-here?module_item_id=1275898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s://asu.instructure.com/courses/178344/pages/module-4-start-here?module_item_id=1275898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hyperlink" Target="http://bit.ly/ASN232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6"/>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3" name="Google Shape;363;p76"/>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4" name="Google Shape;364;p76"/>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Monday, January 22nd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85" name="Google Shape;485;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486" name="Google Shape;486;p85"/>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487" name="Google Shape;487;p85"/>
          <p:cNvGrpSpPr/>
          <p:nvPr/>
        </p:nvGrpSpPr>
        <p:grpSpPr>
          <a:xfrm>
            <a:off x="2891875" y="616250"/>
            <a:ext cx="3373500" cy="4455900"/>
            <a:chOff x="2891875" y="616250"/>
            <a:chExt cx="3373500" cy="4455900"/>
          </a:xfrm>
        </p:grpSpPr>
        <p:sp>
          <p:nvSpPr>
            <p:cNvPr id="488" name="Google Shape;488;p85"/>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9" name="Google Shape;489;p85"/>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490" name="Google Shape;490;p85"/>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491" name="Google Shape;491;p85"/>
          <p:cNvSpPr txBox="1"/>
          <p:nvPr/>
        </p:nvSpPr>
        <p:spPr>
          <a:xfrm>
            <a:off x="6210575" y="-7620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Contents:</a:t>
            </a:r>
            <a:endParaRPr b="1" sz="2025">
              <a:solidFill>
                <a:schemeClr val="dk1"/>
              </a:solidFill>
            </a:endParaRPr>
          </a:p>
        </p:txBody>
      </p:sp>
      <p:cxnSp>
        <p:nvCxnSpPr>
          <p:cNvPr id="492" name="Google Shape;492;p85"/>
          <p:cNvCxnSpPr/>
          <p:nvPr/>
        </p:nvCxnSpPr>
        <p:spPr>
          <a:xfrm rot="10800000">
            <a:off x="6559850" y="-91225"/>
            <a:ext cx="0" cy="5263500"/>
          </a:xfrm>
          <a:prstGeom prst="straightConnector1">
            <a:avLst/>
          </a:prstGeom>
          <a:noFill/>
          <a:ln cap="flat" cmpd="sng" w="9525">
            <a:solidFill>
              <a:schemeClr val="dk2"/>
            </a:solidFill>
            <a:prstDash val="solid"/>
            <a:round/>
            <a:headEnd len="med" w="med" type="none"/>
            <a:tailEnd len="med" w="med" type="none"/>
          </a:ln>
        </p:spPr>
      </p:cxnSp>
      <p:sp>
        <p:nvSpPr>
          <p:cNvPr id="493" name="Google Shape;493;p85"/>
          <p:cNvSpPr txBox="1"/>
          <p:nvPr/>
        </p:nvSpPr>
        <p:spPr>
          <a:xfrm>
            <a:off x="7311525" y="916000"/>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Text/Code</a:t>
            </a:r>
            <a:endParaRPr sz="1625">
              <a:solidFill>
                <a:schemeClr val="dk1"/>
              </a:solidFill>
            </a:endParaRPr>
          </a:p>
        </p:txBody>
      </p:sp>
      <p:sp>
        <p:nvSpPr>
          <p:cNvPr id="494" name="Google Shape;494;p85"/>
          <p:cNvSpPr txBox="1"/>
          <p:nvPr/>
        </p:nvSpPr>
        <p:spPr>
          <a:xfrm>
            <a:off x="7029675" y="1964150"/>
            <a:ext cx="1798500" cy="72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Global &amp; Static Variables/Objects</a:t>
            </a:r>
            <a:endParaRPr sz="1625">
              <a:solidFill>
                <a:schemeClr val="dk1"/>
              </a:solidFill>
            </a:endParaRPr>
          </a:p>
        </p:txBody>
      </p:sp>
      <p:sp>
        <p:nvSpPr>
          <p:cNvPr id="495" name="Google Shape;495;p85"/>
          <p:cNvSpPr txBox="1"/>
          <p:nvPr/>
        </p:nvSpPr>
        <p:spPr>
          <a:xfrm>
            <a:off x="7311525" y="39192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496" name="Google Shape;496;p85"/>
          <p:cNvSpPr txBox="1"/>
          <p:nvPr/>
        </p:nvSpPr>
        <p:spPr>
          <a:xfrm>
            <a:off x="7311525" y="14400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497" name="Google Shape;497;p85"/>
          <p:cNvSpPr/>
          <p:nvPr/>
        </p:nvSpPr>
        <p:spPr>
          <a:xfrm>
            <a:off x="2448250" y="616250"/>
            <a:ext cx="323700" cy="1702500"/>
          </a:xfrm>
          <a:prstGeom prst="lef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85"/>
          <p:cNvSpPr/>
          <p:nvPr/>
        </p:nvSpPr>
        <p:spPr>
          <a:xfrm>
            <a:off x="2448250" y="2471150"/>
            <a:ext cx="323700" cy="2601000"/>
          </a:xfrm>
          <a:prstGeom prst="lef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85"/>
          <p:cNvSpPr/>
          <p:nvPr/>
        </p:nvSpPr>
        <p:spPr>
          <a:xfrm>
            <a:off x="6743975" y="279835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85"/>
          <p:cNvSpPr/>
          <p:nvPr/>
        </p:nvSpPr>
        <p:spPr>
          <a:xfrm rot="10800000">
            <a:off x="7263125" y="2791225"/>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85"/>
          <p:cNvSpPr/>
          <p:nvPr/>
        </p:nvSpPr>
        <p:spPr>
          <a:xfrm>
            <a:off x="6636050" y="4568450"/>
            <a:ext cx="1318800" cy="503700"/>
          </a:xfrm>
          <a:prstGeom prst="chevron">
            <a:avLst>
              <a:gd fmla="val 50000"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Stack Pointer</a:t>
            </a:r>
            <a:endParaRPr b="1"/>
          </a:p>
        </p:txBody>
      </p:sp>
      <p:sp>
        <p:nvSpPr>
          <p:cNvPr id="502" name="Google Shape;502;p85"/>
          <p:cNvSpPr/>
          <p:nvPr/>
        </p:nvSpPr>
        <p:spPr>
          <a:xfrm>
            <a:off x="7825200" y="4568450"/>
            <a:ext cx="1318800" cy="503700"/>
          </a:xfrm>
          <a:prstGeom prst="chevron">
            <a:avLst>
              <a:gd fmla="val 50000"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Heap Pointer</a:t>
            </a:r>
            <a:endParaRPr b="1"/>
          </a:p>
        </p:txBody>
      </p:sp>
      <p:sp>
        <p:nvSpPr>
          <p:cNvPr id="503" name="Google Shape;503;p85"/>
          <p:cNvSpPr txBox="1"/>
          <p:nvPr/>
        </p:nvSpPr>
        <p:spPr>
          <a:xfrm>
            <a:off x="7782275" y="2791225"/>
            <a:ext cx="1318800" cy="58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Static Memory</a:t>
            </a:r>
            <a:endParaRPr sz="1625">
              <a:solidFill>
                <a:schemeClr val="dk1"/>
              </a:solidFill>
            </a:endParaRPr>
          </a:p>
        </p:txBody>
      </p:sp>
      <p:sp>
        <p:nvSpPr>
          <p:cNvPr id="504" name="Google Shape;504;p85"/>
          <p:cNvSpPr txBox="1"/>
          <p:nvPr/>
        </p:nvSpPr>
        <p:spPr>
          <a:xfrm>
            <a:off x="7782275" y="3679838"/>
            <a:ext cx="1318800" cy="58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Dynamic Memory</a:t>
            </a:r>
            <a:endParaRPr sz="1625">
              <a:solidFill>
                <a:schemeClr val="dk1"/>
              </a:solidFill>
            </a:endParaRPr>
          </a:p>
        </p:txBody>
      </p:sp>
      <p:sp>
        <p:nvSpPr>
          <p:cNvPr id="505" name="Google Shape;505;p85"/>
          <p:cNvSpPr/>
          <p:nvPr/>
        </p:nvSpPr>
        <p:spPr>
          <a:xfrm>
            <a:off x="944775" y="4599500"/>
            <a:ext cx="1318800" cy="503700"/>
          </a:xfrm>
          <a:prstGeom prst="chevron">
            <a:avLst>
              <a:gd fmla="val 50000"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Stack Pointer</a:t>
            </a:r>
            <a:endParaRPr b="1"/>
          </a:p>
        </p:txBody>
      </p:sp>
      <p:sp>
        <p:nvSpPr>
          <p:cNvPr id="506" name="Google Shape;506;p85"/>
          <p:cNvSpPr txBox="1"/>
          <p:nvPr/>
        </p:nvSpPr>
        <p:spPr>
          <a:xfrm>
            <a:off x="3965050" y="45465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507" name="Google Shape;507;p85"/>
          <p:cNvSpPr txBox="1"/>
          <p:nvPr/>
        </p:nvSpPr>
        <p:spPr>
          <a:xfrm>
            <a:off x="3954600" y="2471150"/>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508" name="Google Shape;508;p85"/>
          <p:cNvSpPr txBox="1"/>
          <p:nvPr/>
        </p:nvSpPr>
        <p:spPr>
          <a:xfrm>
            <a:off x="3954600" y="73592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Text/Code</a:t>
            </a:r>
            <a:endParaRPr sz="1625">
              <a:solidFill>
                <a:schemeClr val="dk1"/>
              </a:solidFill>
            </a:endParaRPr>
          </a:p>
        </p:txBody>
      </p:sp>
      <p:sp>
        <p:nvSpPr>
          <p:cNvPr id="509" name="Google Shape;509;p85"/>
          <p:cNvSpPr txBox="1"/>
          <p:nvPr/>
        </p:nvSpPr>
        <p:spPr>
          <a:xfrm>
            <a:off x="3672750" y="1523963"/>
            <a:ext cx="1798500" cy="72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Global &amp; Static Variables/Objects</a:t>
            </a:r>
            <a:endParaRPr sz="1625">
              <a:solidFill>
                <a:schemeClr val="dk1"/>
              </a:solidFill>
            </a:endParaRPr>
          </a:p>
        </p:txBody>
      </p:sp>
      <p:sp>
        <p:nvSpPr>
          <p:cNvPr id="510" name="Google Shape;510;p85"/>
          <p:cNvSpPr txBox="1"/>
          <p:nvPr/>
        </p:nvSpPr>
        <p:spPr>
          <a:xfrm>
            <a:off x="944775" y="1174550"/>
            <a:ext cx="1318800" cy="58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Static Memory</a:t>
            </a:r>
            <a:endParaRPr sz="1625">
              <a:solidFill>
                <a:schemeClr val="dk1"/>
              </a:solidFill>
            </a:endParaRPr>
          </a:p>
        </p:txBody>
      </p:sp>
      <p:sp>
        <p:nvSpPr>
          <p:cNvPr id="511" name="Google Shape;511;p85"/>
          <p:cNvSpPr txBox="1"/>
          <p:nvPr/>
        </p:nvSpPr>
        <p:spPr>
          <a:xfrm>
            <a:off x="944775" y="3478688"/>
            <a:ext cx="1318800" cy="58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Dynamic Memory</a:t>
            </a:r>
            <a:endParaRPr sz="1625">
              <a:solidFill>
                <a:schemeClr val="dk1"/>
              </a:solidFill>
            </a:endParaRPr>
          </a:p>
        </p:txBody>
      </p:sp>
      <p:sp>
        <p:nvSpPr>
          <p:cNvPr id="512" name="Google Shape;512;p85"/>
          <p:cNvSpPr/>
          <p:nvPr/>
        </p:nvSpPr>
        <p:spPr>
          <a:xfrm>
            <a:off x="1009525" y="2440088"/>
            <a:ext cx="1318800" cy="503700"/>
          </a:xfrm>
          <a:prstGeom prst="chevron">
            <a:avLst>
              <a:gd fmla="val 50000"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Heap Pointer</a:t>
            </a:r>
            <a:endParaRPr b="1"/>
          </a:p>
        </p:txBody>
      </p:sp>
      <p:sp>
        <p:nvSpPr>
          <p:cNvPr id="513" name="Google Shape;513;p85"/>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4" name="Google Shape;514;p85"/>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85"/>
          <p:cNvSpPr/>
          <p:nvPr/>
        </p:nvSpPr>
        <p:spPr>
          <a:xfrm>
            <a:off x="6416775" y="-43150"/>
            <a:ext cx="2877600" cy="526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21" name="Google Shape;521;p86"/>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2" name="Google Shape;522;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Structure Types</a:t>
            </a:r>
            <a:endParaRPr b="1" sz="1600">
              <a:solidFill>
                <a:srgbClr val="FFFFFF"/>
              </a:solidFill>
              <a:highlight>
                <a:schemeClr val="dk2"/>
              </a:highlight>
            </a:endParaRPr>
          </a:p>
        </p:txBody>
      </p:sp>
      <p:sp>
        <p:nvSpPr>
          <p:cNvPr id="523" name="Google Shape;523;p86"/>
          <p:cNvSpPr txBox="1"/>
          <p:nvPr/>
        </p:nvSpPr>
        <p:spPr>
          <a:xfrm>
            <a:off x="2210100" y="1371625"/>
            <a:ext cx="4723800" cy="6594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Do we remember the 4 structure types?</a:t>
            </a:r>
            <a:endParaRPr sz="2025">
              <a:solidFill>
                <a:schemeClr val="dk1"/>
              </a:solidFill>
            </a:endParaRPr>
          </a:p>
        </p:txBody>
      </p:sp>
      <p:sp>
        <p:nvSpPr>
          <p:cNvPr id="524" name="Google Shape;524;p86"/>
          <p:cNvSpPr txBox="1"/>
          <p:nvPr/>
        </p:nvSpPr>
        <p:spPr>
          <a:xfrm>
            <a:off x="829675" y="2799375"/>
            <a:ext cx="2985300" cy="4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Organic/Simple</a:t>
            </a:r>
            <a:endParaRPr sz="2025">
              <a:solidFill>
                <a:schemeClr val="dk1"/>
              </a:solidFill>
            </a:endParaRPr>
          </a:p>
        </p:txBody>
      </p:sp>
      <p:sp>
        <p:nvSpPr>
          <p:cNvPr id="525" name="Google Shape;525;p86"/>
          <p:cNvSpPr txBox="1"/>
          <p:nvPr/>
        </p:nvSpPr>
        <p:spPr>
          <a:xfrm>
            <a:off x="829675" y="3851000"/>
            <a:ext cx="2985300" cy="4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Modules</a:t>
            </a:r>
            <a:endParaRPr sz="2025">
              <a:solidFill>
                <a:schemeClr val="dk1"/>
              </a:solidFill>
            </a:endParaRPr>
          </a:p>
        </p:txBody>
      </p:sp>
      <p:sp>
        <p:nvSpPr>
          <p:cNvPr id="526" name="Google Shape;526;p86"/>
          <p:cNvSpPr txBox="1"/>
          <p:nvPr/>
        </p:nvSpPr>
        <p:spPr>
          <a:xfrm>
            <a:off x="5452700" y="2799375"/>
            <a:ext cx="2985300" cy="4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Layered</a:t>
            </a:r>
            <a:endParaRPr sz="2025">
              <a:solidFill>
                <a:schemeClr val="dk1"/>
              </a:solidFill>
            </a:endParaRPr>
          </a:p>
        </p:txBody>
      </p:sp>
      <p:sp>
        <p:nvSpPr>
          <p:cNvPr id="527" name="Google Shape;527;p86"/>
          <p:cNvSpPr txBox="1"/>
          <p:nvPr/>
        </p:nvSpPr>
        <p:spPr>
          <a:xfrm>
            <a:off x="5452700" y="3851000"/>
            <a:ext cx="2985300" cy="4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Microkernel</a:t>
            </a:r>
            <a:endParaRPr sz="20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33" name="Google Shape;533;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Structure Types</a:t>
            </a:r>
            <a:endParaRPr b="1" sz="1600">
              <a:solidFill>
                <a:srgbClr val="FFFFFF"/>
              </a:solidFill>
              <a:highlight>
                <a:schemeClr val="dk2"/>
              </a:highlight>
            </a:endParaRPr>
          </a:p>
        </p:txBody>
      </p:sp>
      <p:sp>
        <p:nvSpPr>
          <p:cNvPr id="534" name="Google Shape;534;p87"/>
          <p:cNvSpPr txBox="1"/>
          <p:nvPr/>
        </p:nvSpPr>
        <p:spPr>
          <a:xfrm>
            <a:off x="3079350" y="402475"/>
            <a:ext cx="2985300" cy="467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Organic/Simple</a:t>
            </a:r>
            <a:endParaRPr sz="2025">
              <a:solidFill>
                <a:schemeClr val="dk1"/>
              </a:solidFill>
            </a:endParaRPr>
          </a:p>
        </p:txBody>
      </p:sp>
      <p:pic>
        <p:nvPicPr>
          <p:cNvPr id="535" name="Google Shape;535;p87"/>
          <p:cNvPicPr preferRelativeResize="0"/>
          <p:nvPr/>
        </p:nvPicPr>
        <p:blipFill>
          <a:blip r:embed="rId3">
            <a:alphaModFix/>
          </a:blip>
          <a:stretch>
            <a:fillRect/>
          </a:stretch>
        </p:blipFill>
        <p:spPr>
          <a:xfrm>
            <a:off x="560050" y="1468300"/>
            <a:ext cx="3374900" cy="3247400"/>
          </a:xfrm>
          <a:prstGeom prst="rect">
            <a:avLst/>
          </a:prstGeom>
          <a:noFill/>
          <a:ln>
            <a:noFill/>
          </a:ln>
        </p:spPr>
      </p:pic>
      <p:sp>
        <p:nvSpPr>
          <p:cNvPr id="536" name="Google Shape;536;p87"/>
          <p:cNvSpPr txBox="1"/>
          <p:nvPr/>
        </p:nvSpPr>
        <p:spPr>
          <a:xfrm>
            <a:off x="6410300" y="402475"/>
            <a:ext cx="24642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25">
                <a:solidFill>
                  <a:schemeClr val="dk1"/>
                </a:solidFill>
              </a:rPr>
              <a:t>Goal: </a:t>
            </a:r>
            <a:r>
              <a:rPr i="1" lang="en" sz="1625">
                <a:solidFill>
                  <a:schemeClr val="dk1"/>
                </a:solidFill>
              </a:rPr>
              <a:t>Just make it work!</a:t>
            </a:r>
            <a:endParaRPr sz="1625">
              <a:solidFill>
                <a:schemeClr val="dk1"/>
              </a:solidFill>
            </a:endParaRPr>
          </a:p>
        </p:txBody>
      </p:sp>
      <p:grpSp>
        <p:nvGrpSpPr>
          <p:cNvPr id="537" name="Google Shape;537;p87"/>
          <p:cNvGrpSpPr/>
          <p:nvPr/>
        </p:nvGrpSpPr>
        <p:grpSpPr>
          <a:xfrm>
            <a:off x="4326150" y="1468300"/>
            <a:ext cx="1769850" cy="525600"/>
            <a:chOff x="4326150" y="1468300"/>
            <a:chExt cx="1769850" cy="525600"/>
          </a:xfrm>
        </p:grpSpPr>
        <p:sp>
          <p:nvSpPr>
            <p:cNvPr id="538" name="Google Shape;538;p87"/>
            <p:cNvSpPr txBox="1"/>
            <p:nvPr/>
          </p:nvSpPr>
          <p:spPr>
            <a:xfrm>
              <a:off x="4454700" y="1468300"/>
              <a:ext cx="1641300" cy="525600"/>
            </a:xfrm>
            <a:prstGeom prst="rect">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Pros:</a:t>
              </a:r>
              <a:endParaRPr sz="2025">
                <a:solidFill>
                  <a:schemeClr val="dk1"/>
                </a:solidFill>
              </a:endParaRPr>
            </a:p>
          </p:txBody>
        </p:sp>
        <p:sp>
          <p:nvSpPr>
            <p:cNvPr id="539" name="Google Shape;539;p87"/>
            <p:cNvSpPr txBox="1"/>
            <p:nvPr/>
          </p:nvSpPr>
          <p:spPr>
            <a:xfrm>
              <a:off x="4326150" y="1468300"/>
              <a:ext cx="4917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25">
                  <a:solidFill>
                    <a:schemeClr val="dk1"/>
                  </a:solidFill>
                </a:rPr>
                <a:t>👍</a:t>
              </a:r>
              <a:endParaRPr sz="3025">
                <a:solidFill>
                  <a:schemeClr val="dk1"/>
                </a:solidFill>
              </a:endParaRPr>
            </a:p>
          </p:txBody>
        </p:sp>
      </p:grpSp>
      <p:grpSp>
        <p:nvGrpSpPr>
          <p:cNvPr id="540" name="Google Shape;540;p87"/>
          <p:cNvGrpSpPr/>
          <p:nvPr/>
        </p:nvGrpSpPr>
        <p:grpSpPr>
          <a:xfrm>
            <a:off x="6984350" y="1468300"/>
            <a:ext cx="1757875" cy="525600"/>
            <a:chOff x="6984350" y="1468300"/>
            <a:chExt cx="1757875" cy="525600"/>
          </a:xfrm>
        </p:grpSpPr>
        <p:sp>
          <p:nvSpPr>
            <p:cNvPr id="541" name="Google Shape;541;p87"/>
            <p:cNvSpPr txBox="1"/>
            <p:nvPr/>
          </p:nvSpPr>
          <p:spPr>
            <a:xfrm>
              <a:off x="7100925" y="1468300"/>
              <a:ext cx="1641300" cy="525600"/>
            </a:xfrm>
            <a:prstGeom prst="rect">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Cons:</a:t>
              </a:r>
              <a:endParaRPr sz="2025">
                <a:solidFill>
                  <a:schemeClr val="dk1"/>
                </a:solidFill>
              </a:endParaRPr>
            </a:p>
          </p:txBody>
        </p:sp>
        <p:sp>
          <p:nvSpPr>
            <p:cNvPr id="542" name="Google Shape;542;p87"/>
            <p:cNvSpPr txBox="1"/>
            <p:nvPr/>
          </p:nvSpPr>
          <p:spPr>
            <a:xfrm>
              <a:off x="6984350" y="1468300"/>
              <a:ext cx="4917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25">
                  <a:solidFill>
                    <a:schemeClr val="dk1"/>
                  </a:solidFill>
                </a:rPr>
                <a:t>👎</a:t>
              </a:r>
              <a:endParaRPr sz="3025">
                <a:solidFill>
                  <a:schemeClr val="dk1"/>
                </a:solidFill>
              </a:endParaRPr>
            </a:p>
          </p:txBody>
        </p:sp>
      </p:grpSp>
      <p:sp>
        <p:nvSpPr>
          <p:cNvPr id="543" name="Google Shape;543;p87"/>
          <p:cNvSpPr/>
          <p:nvPr/>
        </p:nvSpPr>
        <p:spPr>
          <a:xfrm>
            <a:off x="7036575" y="330475"/>
            <a:ext cx="1770000" cy="61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4" name="Google Shape;544;p87"/>
          <p:cNvSpPr txBox="1"/>
          <p:nvPr/>
        </p:nvSpPr>
        <p:spPr>
          <a:xfrm>
            <a:off x="4026238" y="2078975"/>
            <a:ext cx="2549100" cy="2697600"/>
          </a:xfrm>
          <a:prstGeom prst="rect">
            <a:avLst/>
          </a:prstGeom>
          <a:noFill/>
          <a:ln>
            <a:noFill/>
          </a:ln>
        </p:spPr>
        <p:txBody>
          <a:bodyPr anchorCtr="0" anchor="t" bIns="91425" lIns="91425" spcFirstLastPara="1" rIns="91425" wrap="square" tIns="91425">
            <a:noAutofit/>
          </a:bodyPr>
          <a:lstStyle/>
          <a:p>
            <a:pPr indent="-331787" lvl="0" marL="457200" rtl="0" algn="l">
              <a:lnSpc>
                <a:spcPct val="200000"/>
              </a:lnSpc>
              <a:spcBef>
                <a:spcPts val="0"/>
              </a:spcBef>
              <a:spcAft>
                <a:spcPts val="0"/>
              </a:spcAft>
              <a:buClr>
                <a:schemeClr val="dk1"/>
              </a:buClr>
              <a:buSzPts val="1625"/>
              <a:buChar char="●"/>
            </a:pPr>
            <a:r>
              <a:rPr lang="en" sz="1625">
                <a:solidFill>
                  <a:schemeClr val="dk1"/>
                </a:solidFill>
              </a:rPr>
              <a:t>Fast Design</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Fast Implementation</a:t>
            </a:r>
            <a:endParaRPr sz="1625">
              <a:solidFill>
                <a:schemeClr val="dk1"/>
              </a:solidFill>
            </a:endParaRPr>
          </a:p>
          <a:p>
            <a:pPr indent="0" lvl="0" marL="0" rtl="0" algn="l">
              <a:spcBef>
                <a:spcPts val="0"/>
              </a:spcBef>
              <a:spcAft>
                <a:spcPts val="0"/>
              </a:spcAft>
              <a:buNone/>
            </a:pPr>
            <a:r>
              <a:t/>
            </a:r>
            <a:endParaRPr sz="1625">
              <a:solidFill>
                <a:schemeClr val="dk1"/>
              </a:solidFill>
            </a:endParaRPr>
          </a:p>
        </p:txBody>
      </p:sp>
      <p:sp>
        <p:nvSpPr>
          <p:cNvPr id="545" name="Google Shape;545;p87"/>
          <p:cNvSpPr txBox="1"/>
          <p:nvPr/>
        </p:nvSpPr>
        <p:spPr>
          <a:xfrm>
            <a:off x="6686100" y="2078975"/>
            <a:ext cx="2199600" cy="2697600"/>
          </a:xfrm>
          <a:prstGeom prst="rect">
            <a:avLst/>
          </a:prstGeom>
          <a:noFill/>
          <a:ln>
            <a:noFill/>
          </a:ln>
        </p:spPr>
        <p:txBody>
          <a:bodyPr anchorCtr="0" anchor="t" bIns="91425" lIns="91425" spcFirstLastPara="1" rIns="91425" wrap="square" tIns="91425">
            <a:noAutofit/>
          </a:bodyPr>
          <a:lstStyle/>
          <a:p>
            <a:pPr indent="-331787" lvl="0" marL="457200" rtl="0" algn="l">
              <a:lnSpc>
                <a:spcPct val="200000"/>
              </a:lnSpc>
              <a:spcBef>
                <a:spcPts val="0"/>
              </a:spcBef>
              <a:spcAft>
                <a:spcPts val="0"/>
              </a:spcAft>
              <a:buClr>
                <a:schemeClr val="dk1"/>
              </a:buClr>
              <a:buSzPts val="1625"/>
              <a:buChar char="●"/>
            </a:pPr>
            <a:r>
              <a:rPr lang="en" sz="1625">
                <a:solidFill>
                  <a:schemeClr val="dk1"/>
                </a:solidFill>
              </a:rPr>
              <a:t>Hard to maintain</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Unsafe</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Error-prone</a:t>
            </a:r>
            <a:endParaRPr sz="1625">
              <a:solidFill>
                <a:schemeClr val="dk1"/>
              </a:solidFill>
            </a:endParaRPr>
          </a:p>
        </p:txBody>
      </p:sp>
      <p:sp>
        <p:nvSpPr>
          <p:cNvPr id="546" name="Google Shape;546;p87"/>
          <p:cNvSpPr/>
          <p:nvPr/>
        </p:nvSpPr>
        <p:spPr>
          <a:xfrm>
            <a:off x="3311500" y="1993900"/>
            <a:ext cx="527700" cy="2301900"/>
          </a:xfrm>
          <a:prstGeom prst="ellipse">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87"/>
          <p:cNvSpPr/>
          <p:nvPr/>
        </p:nvSpPr>
        <p:spPr>
          <a:xfrm>
            <a:off x="2696550" y="2841600"/>
            <a:ext cx="527700" cy="1454100"/>
          </a:xfrm>
          <a:prstGeom prst="ellipse">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53" name="Google Shape;553;p8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4" name="Google Shape;554;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Structure Types</a:t>
            </a:r>
            <a:endParaRPr b="1" sz="1600">
              <a:solidFill>
                <a:srgbClr val="FFFFFF"/>
              </a:solidFill>
              <a:highlight>
                <a:schemeClr val="dk2"/>
              </a:highlight>
            </a:endParaRPr>
          </a:p>
        </p:txBody>
      </p:sp>
      <p:sp>
        <p:nvSpPr>
          <p:cNvPr id="555" name="Google Shape;555;p88"/>
          <p:cNvSpPr txBox="1"/>
          <p:nvPr/>
        </p:nvSpPr>
        <p:spPr>
          <a:xfrm>
            <a:off x="3079350" y="402475"/>
            <a:ext cx="2985300" cy="467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Layered</a:t>
            </a:r>
            <a:endParaRPr sz="2025">
              <a:solidFill>
                <a:schemeClr val="dk1"/>
              </a:solidFill>
            </a:endParaRPr>
          </a:p>
        </p:txBody>
      </p:sp>
      <p:sp>
        <p:nvSpPr>
          <p:cNvPr id="556" name="Google Shape;556;p88"/>
          <p:cNvSpPr txBox="1"/>
          <p:nvPr/>
        </p:nvSpPr>
        <p:spPr>
          <a:xfrm>
            <a:off x="6410300" y="289825"/>
            <a:ext cx="2680200" cy="525600"/>
          </a:xfrm>
          <a:prstGeom prst="rect">
            <a:avLst/>
          </a:prstGeom>
          <a:noFill/>
          <a:ln>
            <a:noFill/>
          </a:ln>
        </p:spPr>
        <p:txBody>
          <a:bodyPr anchorCtr="0" anchor="t" bIns="91425" lIns="91425" spcFirstLastPara="1" rIns="91425" wrap="square" tIns="91425">
            <a:noAutofit/>
          </a:bodyPr>
          <a:lstStyle/>
          <a:p>
            <a:pPr indent="-548640" lvl="0" marL="548640" rtl="0" algn="l">
              <a:spcBef>
                <a:spcPts val="0"/>
              </a:spcBef>
              <a:spcAft>
                <a:spcPts val="0"/>
              </a:spcAft>
              <a:buNone/>
            </a:pPr>
            <a:r>
              <a:rPr lang="en" sz="1625">
                <a:solidFill>
                  <a:schemeClr val="dk1"/>
                </a:solidFill>
              </a:rPr>
              <a:t>Goal: </a:t>
            </a:r>
            <a:r>
              <a:rPr i="1" lang="en" sz="1625">
                <a:solidFill>
                  <a:schemeClr val="dk1"/>
                </a:solidFill>
              </a:rPr>
              <a:t>Explicit layers only have   access to calls at their level or below</a:t>
            </a:r>
            <a:endParaRPr sz="1625">
              <a:solidFill>
                <a:schemeClr val="dk1"/>
              </a:solidFill>
            </a:endParaRPr>
          </a:p>
        </p:txBody>
      </p:sp>
      <p:grpSp>
        <p:nvGrpSpPr>
          <p:cNvPr id="557" name="Google Shape;557;p88"/>
          <p:cNvGrpSpPr/>
          <p:nvPr/>
        </p:nvGrpSpPr>
        <p:grpSpPr>
          <a:xfrm>
            <a:off x="4326150" y="1468300"/>
            <a:ext cx="1769850" cy="525600"/>
            <a:chOff x="4326150" y="1468300"/>
            <a:chExt cx="1769850" cy="525600"/>
          </a:xfrm>
        </p:grpSpPr>
        <p:sp>
          <p:nvSpPr>
            <p:cNvPr id="558" name="Google Shape;558;p88"/>
            <p:cNvSpPr txBox="1"/>
            <p:nvPr/>
          </p:nvSpPr>
          <p:spPr>
            <a:xfrm>
              <a:off x="4454700" y="1468300"/>
              <a:ext cx="1641300" cy="525600"/>
            </a:xfrm>
            <a:prstGeom prst="rect">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Pros:</a:t>
              </a:r>
              <a:endParaRPr sz="2025">
                <a:solidFill>
                  <a:schemeClr val="dk1"/>
                </a:solidFill>
              </a:endParaRPr>
            </a:p>
          </p:txBody>
        </p:sp>
        <p:sp>
          <p:nvSpPr>
            <p:cNvPr id="559" name="Google Shape;559;p88"/>
            <p:cNvSpPr txBox="1"/>
            <p:nvPr/>
          </p:nvSpPr>
          <p:spPr>
            <a:xfrm>
              <a:off x="4326150" y="1468300"/>
              <a:ext cx="4917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25">
                  <a:solidFill>
                    <a:schemeClr val="dk1"/>
                  </a:solidFill>
                </a:rPr>
                <a:t>👍</a:t>
              </a:r>
              <a:endParaRPr sz="3025">
                <a:solidFill>
                  <a:schemeClr val="dk1"/>
                </a:solidFill>
              </a:endParaRPr>
            </a:p>
          </p:txBody>
        </p:sp>
      </p:grpSp>
      <p:grpSp>
        <p:nvGrpSpPr>
          <p:cNvPr id="560" name="Google Shape;560;p88"/>
          <p:cNvGrpSpPr/>
          <p:nvPr/>
        </p:nvGrpSpPr>
        <p:grpSpPr>
          <a:xfrm>
            <a:off x="6984350" y="1468300"/>
            <a:ext cx="1757875" cy="525600"/>
            <a:chOff x="6984350" y="1468300"/>
            <a:chExt cx="1757875" cy="525600"/>
          </a:xfrm>
        </p:grpSpPr>
        <p:sp>
          <p:nvSpPr>
            <p:cNvPr id="561" name="Google Shape;561;p88"/>
            <p:cNvSpPr txBox="1"/>
            <p:nvPr/>
          </p:nvSpPr>
          <p:spPr>
            <a:xfrm>
              <a:off x="7100925" y="1468300"/>
              <a:ext cx="1641300" cy="525600"/>
            </a:xfrm>
            <a:prstGeom prst="rect">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Cons:</a:t>
              </a:r>
              <a:endParaRPr sz="2025">
                <a:solidFill>
                  <a:schemeClr val="dk1"/>
                </a:solidFill>
              </a:endParaRPr>
            </a:p>
          </p:txBody>
        </p:sp>
        <p:sp>
          <p:nvSpPr>
            <p:cNvPr id="562" name="Google Shape;562;p88"/>
            <p:cNvSpPr txBox="1"/>
            <p:nvPr/>
          </p:nvSpPr>
          <p:spPr>
            <a:xfrm>
              <a:off x="6984350" y="1468300"/>
              <a:ext cx="4917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25">
                  <a:solidFill>
                    <a:schemeClr val="dk1"/>
                  </a:solidFill>
                </a:rPr>
                <a:t>👎</a:t>
              </a:r>
              <a:endParaRPr sz="3025">
                <a:solidFill>
                  <a:schemeClr val="dk1"/>
                </a:solidFill>
              </a:endParaRPr>
            </a:p>
          </p:txBody>
        </p:sp>
      </p:grpSp>
      <p:sp>
        <p:nvSpPr>
          <p:cNvPr id="563" name="Google Shape;563;p88"/>
          <p:cNvSpPr/>
          <p:nvPr/>
        </p:nvSpPr>
        <p:spPr>
          <a:xfrm>
            <a:off x="7036575" y="317500"/>
            <a:ext cx="1958100" cy="110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4" name="Google Shape;564;p88"/>
          <p:cNvSpPr txBox="1"/>
          <p:nvPr/>
        </p:nvSpPr>
        <p:spPr>
          <a:xfrm>
            <a:off x="4026238" y="2078975"/>
            <a:ext cx="2549100" cy="2697600"/>
          </a:xfrm>
          <a:prstGeom prst="rect">
            <a:avLst/>
          </a:prstGeom>
          <a:noFill/>
          <a:ln>
            <a:noFill/>
          </a:ln>
        </p:spPr>
        <p:txBody>
          <a:bodyPr anchorCtr="0" anchor="t" bIns="91425" lIns="91425" spcFirstLastPara="1" rIns="91425" wrap="square" tIns="91425">
            <a:noAutofit/>
          </a:bodyPr>
          <a:lstStyle/>
          <a:p>
            <a:pPr indent="-331787" lvl="0" marL="457200" rtl="0" algn="l">
              <a:lnSpc>
                <a:spcPct val="200000"/>
              </a:lnSpc>
              <a:spcBef>
                <a:spcPts val="0"/>
              </a:spcBef>
              <a:spcAft>
                <a:spcPts val="0"/>
              </a:spcAft>
              <a:buClr>
                <a:schemeClr val="dk1"/>
              </a:buClr>
              <a:buSzPts val="1625"/>
              <a:buChar char="●"/>
            </a:pPr>
            <a:r>
              <a:rPr lang="en" sz="1625">
                <a:solidFill>
                  <a:schemeClr val="dk1"/>
                </a:solidFill>
              </a:rPr>
              <a:t>Reliable</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Easy to maintain</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Portable</a:t>
            </a:r>
            <a:endParaRPr sz="1625">
              <a:solidFill>
                <a:schemeClr val="dk1"/>
              </a:solidFill>
            </a:endParaRPr>
          </a:p>
          <a:p>
            <a:pPr indent="0" lvl="0" marL="0" rtl="0" algn="l">
              <a:spcBef>
                <a:spcPts val="0"/>
              </a:spcBef>
              <a:spcAft>
                <a:spcPts val="0"/>
              </a:spcAft>
              <a:buNone/>
            </a:pPr>
            <a:r>
              <a:t/>
            </a:r>
            <a:endParaRPr sz="1625">
              <a:solidFill>
                <a:schemeClr val="dk1"/>
              </a:solidFill>
            </a:endParaRPr>
          </a:p>
        </p:txBody>
      </p:sp>
      <p:sp>
        <p:nvSpPr>
          <p:cNvPr id="565" name="Google Shape;565;p88"/>
          <p:cNvSpPr txBox="1"/>
          <p:nvPr/>
        </p:nvSpPr>
        <p:spPr>
          <a:xfrm>
            <a:off x="6650600" y="2078975"/>
            <a:ext cx="2199600" cy="2697600"/>
          </a:xfrm>
          <a:prstGeom prst="rect">
            <a:avLst/>
          </a:prstGeom>
          <a:noFill/>
          <a:ln>
            <a:noFill/>
          </a:ln>
        </p:spPr>
        <p:txBody>
          <a:bodyPr anchorCtr="0" anchor="t" bIns="91425" lIns="91425" spcFirstLastPara="1" rIns="91425" wrap="square" tIns="91425">
            <a:noAutofit/>
          </a:bodyPr>
          <a:lstStyle/>
          <a:p>
            <a:pPr indent="-331787" lvl="0" marL="457200" rtl="0" algn="l">
              <a:lnSpc>
                <a:spcPct val="200000"/>
              </a:lnSpc>
              <a:spcBef>
                <a:spcPts val="0"/>
              </a:spcBef>
              <a:spcAft>
                <a:spcPts val="0"/>
              </a:spcAft>
              <a:buClr>
                <a:schemeClr val="dk1"/>
              </a:buClr>
              <a:buSzPts val="1625"/>
              <a:buChar char="●"/>
            </a:pPr>
            <a:r>
              <a:rPr lang="en" sz="1625">
                <a:solidFill>
                  <a:schemeClr val="dk1"/>
                </a:solidFill>
              </a:rPr>
              <a:t>SLOW Design</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SLOW speed</a:t>
            </a:r>
            <a:endParaRPr sz="1625">
              <a:solidFill>
                <a:schemeClr val="dk1"/>
              </a:solidFill>
            </a:endParaRPr>
          </a:p>
        </p:txBody>
      </p:sp>
      <p:pic>
        <p:nvPicPr>
          <p:cNvPr id="566" name="Google Shape;566;p88"/>
          <p:cNvPicPr preferRelativeResize="0"/>
          <p:nvPr/>
        </p:nvPicPr>
        <p:blipFill>
          <a:blip r:embed="rId3">
            <a:alphaModFix/>
          </a:blip>
          <a:stretch>
            <a:fillRect/>
          </a:stretch>
        </p:blipFill>
        <p:spPr>
          <a:xfrm>
            <a:off x="291104" y="1468291"/>
            <a:ext cx="3374900" cy="33557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72" name="Google Shape;572;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Structure Types</a:t>
            </a:r>
            <a:endParaRPr b="1" sz="1600">
              <a:solidFill>
                <a:srgbClr val="FFFFFF"/>
              </a:solidFill>
              <a:highlight>
                <a:schemeClr val="dk2"/>
              </a:highlight>
            </a:endParaRPr>
          </a:p>
        </p:txBody>
      </p:sp>
      <p:sp>
        <p:nvSpPr>
          <p:cNvPr id="573" name="Google Shape;573;p89"/>
          <p:cNvSpPr txBox="1"/>
          <p:nvPr/>
        </p:nvSpPr>
        <p:spPr>
          <a:xfrm>
            <a:off x="3079350" y="402475"/>
            <a:ext cx="2985300" cy="467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Microkernels</a:t>
            </a:r>
            <a:endParaRPr sz="2025">
              <a:solidFill>
                <a:schemeClr val="dk1"/>
              </a:solidFill>
            </a:endParaRPr>
          </a:p>
        </p:txBody>
      </p:sp>
      <p:sp>
        <p:nvSpPr>
          <p:cNvPr id="574" name="Google Shape;574;p89"/>
          <p:cNvSpPr txBox="1"/>
          <p:nvPr/>
        </p:nvSpPr>
        <p:spPr>
          <a:xfrm>
            <a:off x="6410300" y="402475"/>
            <a:ext cx="2680200" cy="525600"/>
          </a:xfrm>
          <a:prstGeom prst="rect">
            <a:avLst/>
          </a:prstGeom>
          <a:noFill/>
          <a:ln>
            <a:noFill/>
          </a:ln>
        </p:spPr>
        <p:txBody>
          <a:bodyPr anchorCtr="0" anchor="t" bIns="91425" lIns="91425" spcFirstLastPara="1" rIns="91425" wrap="square" tIns="91425">
            <a:noAutofit/>
          </a:bodyPr>
          <a:lstStyle/>
          <a:p>
            <a:pPr indent="-548640" lvl="0" marL="548640" rtl="0" algn="l">
              <a:spcBef>
                <a:spcPts val="0"/>
              </a:spcBef>
              <a:spcAft>
                <a:spcPts val="0"/>
              </a:spcAft>
              <a:buNone/>
            </a:pPr>
            <a:r>
              <a:rPr lang="en" sz="1625">
                <a:solidFill>
                  <a:schemeClr val="dk1"/>
                </a:solidFill>
              </a:rPr>
              <a:t>Goal: </a:t>
            </a:r>
            <a:r>
              <a:rPr i="1" lang="en" sz="1625">
                <a:solidFill>
                  <a:schemeClr val="dk1"/>
                </a:solidFill>
              </a:rPr>
              <a:t>Create the smallest base kernel possible</a:t>
            </a:r>
            <a:endParaRPr sz="1625">
              <a:solidFill>
                <a:schemeClr val="dk1"/>
              </a:solidFill>
            </a:endParaRPr>
          </a:p>
        </p:txBody>
      </p:sp>
      <p:grpSp>
        <p:nvGrpSpPr>
          <p:cNvPr id="575" name="Google Shape;575;p89"/>
          <p:cNvGrpSpPr/>
          <p:nvPr/>
        </p:nvGrpSpPr>
        <p:grpSpPr>
          <a:xfrm>
            <a:off x="4326150" y="1468300"/>
            <a:ext cx="1769850" cy="525600"/>
            <a:chOff x="4326150" y="1468300"/>
            <a:chExt cx="1769850" cy="525600"/>
          </a:xfrm>
        </p:grpSpPr>
        <p:sp>
          <p:nvSpPr>
            <p:cNvPr id="576" name="Google Shape;576;p89"/>
            <p:cNvSpPr txBox="1"/>
            <p:nvPr/>
          </p:nvSpPr>
          <p:spPr>
            <a:xfrm>
              <a:off x="4454700" y="1468300"/>
              <a:ext cx="1641300" cy="525600"/>
            </a:xfrm>
            <a:prstGeom prst="rect">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Pros:</a:t>
              </a:r>
              <a:endParaRPr sz="2025">
                <a:solidFill>
                  <a:schemeClr val="dk1"/>
                </a:solidFill>
              </a:endParaRPr>
            </a:p>
          </p:txBody>
        </p:sp>
        <p:sp>
          <p:nvSpPr>
            <p:cNvPr id="577" name="Google Shape;577;p89"/>
            <p:cNvSpPr txBox="1"/>
            <p:nvPr/>
          </p:nvSpPr>
          <p:spPr>
            <a:xfrm>
              <a:off x="4326150" y="1468300"/>
              <a:ext cx="4917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25">
                  <a:solidFill>
                    <a:schemeClr val="dk1"/>
                  </a:solidFill>
                </a:rPr>
                <a:t>👍</a:t>
              </a:r>
              <a:endParaRPr sz="3025">
                <a:solidFill>
                  <a:schemeClr val="dk1"/>
                </a:solidFill>
              </a:endParaRPr>
            </a:p>
          </p:txBody>
        </p:sp>
      </p:grpSp>
      <p:grpSp>
        <p:nvGrpSpPr>
          <p:cNvPr id="578" name="Google Shape;578;p89"/>
          <p:cNvGrpSpPr/>
          <p:nvPr/>
        </p:nvGrpSpPr>
        <p:grpSpPr>
          <a:xfrm>
            <a:off x="6984350" y="1468300"/>
            <a:ext cx="1757875" cy="525600"/>
            <a:chOff x="6984350" y="1468300"/>
            <a:chExt cx="1757875" cy="525600"/>
          </a:xfrm>
        </p:grpSpPr>
        <p:sp>
          <p:nvSpPr>
            <p:cNvPr id="579" name="Google Shape;579;p89"/>
            <p:cNvSpPr txBox="1"/>
            <p:nvPr/>
          </p:nvSpPr>
          <p:spPr>
            <a:xfrm>
              <a:off x="7100925" y="1468300"/>
              <a:ext cx="1641300" cy="525600"/>
            </a:xfrm>
            <a:prstGeom prst="rect">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Cons:</a:t>
              </a:r>
              <a:endParaRPr sz="2025">
                <a:solidFill>
                  <a:schemeClr val="dk1"/>
                </a:solidFill>
              </a:endParaRPr>
            </a:p>
          </p:txBody>
        </p:sp>
        <p:sp>
          <p:nvSpPr>
            <p:cNvPr id="580" name="Google Shape;580;p89"/>
            <p:cNvSpPr txBox="1"/>
            <p:nvPr/>
          </p:nvSpPr>
          <p:spPr>
            <a:xfrm>
              <a:off x="6984350" y="1468300"/>
              <a:ext cx="4917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25">
                  <a:solidFill>
                    <a:schemeClr val="dk1"/>
                  </a:solidFill>
                </a:rPr>
                <a:t>👎</a:t>
              </a:r>
              <a:endParaRPr sz="3025">
                <a:solidFill>
                  <a:schemeClr val="dk1"/>
                </a:solidFill>
              </a:endParaRPr>
            </a:p>
          </p:txBody>
        </p:sp>
      </p:grpSp>
      <p:sp>
        <p:nvSpPr>
          <p:cNvPr id="581" name="Google Shape;581;p89"/>
          <p:cNvSpPr/>
          <p:nvPr/>
        </p:nvSpPr>
        <p:spPr>
          <a:xfrm>
            <a:off x="7036700" y="330525"/>
            <a:ext cx="2053800" cy="1052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89"/>
          <p:cNvSpPr txBox="1"/>
          <p:nvPr/>
        </p:nvSpPr>
        <p:spPr>
          <a:xfrm>
            <a:off x="4026238" y="2078975"/>
            <a:ext cx="2549100" cy="2697600"/>
          </a:xfrm>
          <a:prstGeom prst="rect">
            <a:avLst/>
          </a:prstGeom>
          <a:noFill/>
          <a:ln>
            <a:noFill/>
          </a:ln>
        </p:spPr>
        <p:txBody>
          <a:bodyPr anchorCtr="0" anchor="t" bIns="91425" lIns="91425" spcFirstLastPara="1" rIns="91425" wrap="square" tIns="91425">
            <a:noAutofit/>
          </a:bodyPr>
          <a:lstStyle/>
          <a:p>
            <a:pPr indent="-331787" lvl="0" marL="457200" rtl="0" algn="l">
              <a:lnSpc>
                <a:spcPct val="200000"/>
              </a:lnSpc>
              <a:spcBef>
                <a:spcPts val="0"/>
              </a:spcBef>
              <a:spcAft>
                <a:spcPts val="0"/>
              </a:spcAft>
              <a:buClr>
                <a:schemeClr val="dk1"/>
              </a:buClr>
              <a:buSzPts val="1625"/>
              <a:buChar char="●"/>
            </a:pPr>
            <a:r>
              <a:rPr lang="en" sz="1625">
                <a:solidFill>
                  <a:schemeClr val="dk1"/>
                </a:solidFill>
              </a:rPr>
              <a:t>Kernel is small</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Fast</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Reliable</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Maintainable</a:t>
            </a:r>
            <a:endParaRPr sz="1625">
              <a:solidFill>
                <a:schemeClr val="dk1"/>
              </a:solidFill>
            </a:endParaRPr>
          </a:p>
          <a:p>
            <a:pPr indent="0" lvl="0" marL="0" rtl="0" algn="l">
              <a:spcBef>
                <a:spcPts val="0"/>
              </a:spcBef>
              <a:spcAft>
                <a:spcPts val="0"/>
              </a:spcAft>
              <a:buNone/>
            </a:pPr>
            <a:r>
              <a:t/>
            </a:r>
            <a:endParaRPr sz="1625">
              <a:solidFill>
                <a:schemeClr val="dk1"/>
              </a:solidFill>
            </a:endParaRPr>
          </a:p>
        </p:txBody>
      </p:sp>
      <p:sp>
        <p:nvSpPr>
          <p:cNvPr id="583" name="Google Shape;583;p89"/>
          <p:cNvSpPr txBox="1"/>
          <p:nvPr/>
        </p:nvSpPr>
        <p:spPr>
          <a:xfrm>
            <a:off x="6686100" y="2078975"/>
            <a:ext cx="2404200" cy="2697600"/>
          </a:xfrm>
          <a:prstGeom prst="rect">
            <a:avLst/>
          </a:prstGeom>
          <a:noFill/>
          <a:ln>
            <a:noFill/>
          </a:ln>
        </p:spPr>
        <p:txBody>
          <a:bodyPr anchorCtr="0" anchor="t" bIns="91425" lIns="91425" spcFirstLastPara="1" rIns="91425" wrap="square" tIns="91425">
            <a:noAutofit/>
          </a:bodyPr>
          <a:lstStyle/>
          <a:p>
            <a:pPr indent="-331787" lvl="0" marL="457200" rtl="0" algn="l">
              <a:lnSpc>
                <a:spcPct val="200000"/>
              </a:lnSpc>
              <a:spcBef>
                <a:spcPts val="0"/>
              </a:spcBef>
              <a:spcAft>
                <a:spcPts val="0"/>
              </a:spcAft>
              <a:buClr>
                <a:schemeClr val="dk1"/>
              </a:buClr>
              <a:buSzPts val="1625"/>
              <a:buChar char="●"/>
            </a:pPr>
            <a:r>
              <a:rPr lang="en" sz="1625">
                <a:solidFill>
                  <a:schemeClr val="dk1"/>
                </a:solidFill>
              </a:rPr>
              <a:t>Design Time</a:t>
            </a:r>
            <a:endParaRPr sz="1625">
              <a:solidFill>
                <a:schemeClr val="dk1"/>
              </a:solidFill>
            </a:endParaRPr>
          </a:p>
          <a:p>
            <a:pPr indent="0" lvl="0" marL="0" rtl="0" algn="l">
              <a:lnSpc>
                <a:spcPct val="200000"/>
              </a:lnSpc>
              <a:spcBef>
                <a:spcPts val="0"/>
              </a:spcBef>
              <a:spcAft>
                <a:spcPts val="0"/>
              </a:spcAft>
              <a:buNone/>
            </a:pPr>
            <a:r>
              <a:t/>
            </a:r>
            <a:endParaRPr sz="1625">
              <a:solidFill>
                <a:schemeClr val="dk1"/>
              </a:solidFill>
            </a:endParaRPr>
          </a:p>
        </p:txBody>
      </p:sp>
      <p:pic>
        <p:nvPicPr>
          <p:cNvPr id="584" name="Google Shape;584;p89"/>
          <p:cNvPicPr preferRelativeResize="0"/>
          <p:nvPr/>
        </p:nvPicPr>
        <p:blipFill rotWithShape="1">
          <a:blip r:embed="rId3">
            <a:alphaModFix/>
          </a:blip>
          <a:srcRect b="2808" l="3446" r="0" t="0"/>
          <a:stretch/>
        </p:blipFill>
        <p:spPr>
          <a:xfrm>
            <a:off x="0" y="1704800"/>
            <a:ext cx="4199974" cy="2100675"/>
          </a:xfrm>
          <a:prstGeom prst="rect">
            <a:avLst/>
          </a:prstGeom>
          <a:noFill/>
          <a:ln>
            <a:noFill/>
          </a:ln>
        </p:spPr>
      </p:pic>
      <p:sp>
        <p:nvSpPr>
          <p:cNvPr id="585" name="Google Shape;585;p89"/>
          <p:cNvSpPr txBox="1"/>
          <p:nvPr/>
        </p:nvSpPr>
        <p:spPr>
          <a:xfrm>
            <a:off x="158250" y="3745525"/>
            <a:ext cx="3704700" cy="13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25">
                <a:solidFill>
                  <a:schemeClr val="dk1"/>
                </a:solidFill>
              </a:rPr>
              <a:t>Base Kernel only cares about:</a:t>
            </a:r>
            <a:endParaRPr sz="1625">
              <a:solidFill>
                <a:schemeClr val="dk1"/>
              </a:solidFill>
            </a:endParaRPr>
          </a:p>
          <a:p>
            <a:pPr indent="-331787" lvl="0" marL="457200" rtl="0" algn="l">
              <a:spcBef>
                <a:spcPts val="0"/>
              </a:spcBef>
              <a:spcAft>
                <a:spcPts val="0"/>
              </a:spcAft>
              <a:buClr>
                <a:schemeClr val="dk1"/>
              </a:buClr>
              <a:buSzPts val="1625"/>
              <a:buChar char="●"/>
            </a:pPr>
            <a:r>
              <a:rPr lang="en" sz="1625">
                <a:solidFill>
                  <a:schemeClr val="dk1"/>
                </a:solidFill>
              </a:rPr>
              <a:t>Message Passing</a:t>
            </a:r>
            <a:endParaRPr sz="1625">
              <a:solidFill>
                <a:schemeClr val="dk1"/>
              </a:solidFill>
            </a:endParaRPr>
          </a:p>
          <a:p>
            <a:pPr indent="-331787" lvl="0" marL="457200" rtl="0" algn="l">
              <a:spcBef>
                <a:spcPts val="0"/>
              </a:spcBef>
              <a:spcAft>
                <a:spcPts val="0"/>
              </a:spcAft>
              <a:buClr>
                <a:schemeClr val="dk1"/>
              </a:buClr>
              <a:buSzPts val="1625"/>
              <a:buChar char="●"/>
            </a:pPr>
            <a:r>
              <a:rPr lang="en" sz="1625">
                <a:solidFill>
                  <a:schemeClr val="dk1"/>
                </a:solidFill>
              </a:rPr>
              <a:t>Resource Allocation</a:t>
            </a:r>
            <a:endParaRPr sz="1625">
              <a:solidFill>
                <a:schemeClr val="dk1"/>
              </a:solidFill>
            </a:endParaRPr>
          </a:p>
          <a:p>
            <a:pPr indent="-331787" lvl="0" marL="457200" rtl="0" algn="l">
              <a:spcBef>
                <a:spcPts val="0"/>
              </a:spcBef>
              <a:spcAft>
                <a:spcPts val="0"/>
              </a:spcAft>
              <a:buClr>
                <a:schemeClr val="dk1"/>
              </a:buClr>
              <a:buSzPts val="1625"/>
              <a:buChar char="●"/>
            </a:pPr>
            <a:r>
              <a:rPr lang="en" sz="1625">
                <a:solidFill>
                  <a:schemeClr val="dk1"/>
                </a:solidFill>
              </a:rPr>
              <a:t>Plugins</a:t>
            </a:r>
            <a:endParaRPr sz="16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91" name="Google Shape;591;p9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2" name="Google Shape;592;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Structure Types</a:t>
            </a:r>
            <a:endParaRPr b="1" sz="1600">
              <a:solidFill>
                <a:srgbClr val="FFFFFF"/>
              </a:solidFill>
              <a:highlight>
                <a:schemeClr val="dk2"/>
              </a:highlight>
            </a:endParaRPr>
          </a:p>
        </p:txBody>
      </p:sp>
      <p:sp>
        <p:nvSpPr>
          <p:cNvPr id="593" name="Google Shape;593;p90"/>
          <p:cNvSpPr txBox="1"/>
          <p:nvPr/>
        </p:nvSpPr>
        <p:spPr>
          <a:xfrm>
            <a:off x="3079350" y="402475"/>
            <a:ext cx="2985300" cy="467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Modules</a:t>
            </a:r>
            <a:endParaRPr sz="2025">
              <a:solidFill>
                <a:schemeClr val="dk1"/>
              </a:solidFill>
            </a:endParaRPr>
          </a:p>
        </p:txBody>
      </p:sp>
      <p:sp>
        <p:nvSpPr>
          <p:cNvPr id="594" name="Google Shape;594;p90"/>
          <p:cNvSpPr txBox="1"/>
          <p:nvPr/>
        </p:nvSpPr>
        <p:spPr>
          <a:xfrm>
            <a:off x="6410300" y="402475"/>
            <a:ext cx="2680200" cy="673800"/>
          </a:xfrm>
          <a:prstGeom prst="rect">
            <a:avLst/>
          </a:prstGeom>
          <a:noFill/>
          <a:ln>
            <a:noFill/>
          </a:ln>
        </p:spPr>
        <p:txBody>
          <a:bodyPr anchorCtr="0" anchor="t" bIns="91425" lIns="91425" spcFirstLastPara="1" rIns="91425" wrap="square" tIns="91425">
            <a:noAutofit/>
          </a:bodyPr>
          <a:lstStyle/>
          <a:p>
            <a:pPr indent="-548640" lvl="0" marL="548640" rtl="0" algn="l">
              <a:spcBef>
                <a:spcPts val="0"/>
              </a:spcBef>
              <a:spcAft>
                <a:spcPts val="0"/>
              </a:spcAft>
              <a:buNone/>
            </a:pPr>
            <a:r>
              <a:rPr lang="en" sz="1625">
                <a:solidFill>
                  <a:schemeClr val="dk1"/>
                </a:solidFill>
              </a:rPr>
              <a:t>Goal: </a:t>
            </a:r>
            <a:r>
              <a:rPr i="1" lang="en" sz="1625">
                <a:solidFill>
                  <a:schemeClr val="dk1"/>
                </a:solidFill>
              </a:rPr>
              <a:t>Support dynamic loading of modules </a:t>
            </a:r>
            <a:endParaRPr sz="1625">
              <a:solidFill>
                <a:schemeClr val="dk1"/>
              </a:solidFill>
            </a:endParaRPr>
          </a:p>
        </p:txBody>
      </p:sp>
      <p:grpSp>
        <p:nvGrpSpPr>
          <p:cNvPr id="595" name="Google Shape;595;p90"/>
          <p:cNvGrpSpPr/>
          <p:nvPr/>
        </p:nvGrpSpPr>
        <p:grpSpPr>
          <a:xfrm>
            <a:off x="4326150" y="1468300"/>
            <a:ext cx="1769850" cy="525600"/>
            <a:chOff x="4326150" y="1468300"/>
            <a:chExt cx="1769850" cy="525600"/>
          </a:xfrm>
        </p:grpSpPr>
        <p:sp>
          <p:nvSpPr>
            <p:cNvPr id="596" name="Google Shape;596;p90"/>
            <p:cNvSpPr txBox="1"/>
            <p:nvPr/>
          </p:nvSpPr>
          <p:spPr>
            <a:xfrm>
              <a:off x="4454700" y="1468300"/>
              <a:ext cx="1641300" cy="525600"/>
            </a:xfrm>
            <a:prstGeom prst="rect">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Pros:</a:t>
              </a:r>
              <a:endParaRPr sz="2025">
                <a:solidFill>
                  <a:schemeClr val="dk1"/>
                </a:solidFill>
              </a:endParaRPr>
            </a:p>
          </p:txBody>
        </p:sp>
        <p:sp>
          <p:nvSpPr>
            <p:cNvPr id="597" name="Google Shape;597;p90"/>
            <p:cNvSpPr txBox="1"/>
            <p:nvPr/>
          </p:nvSpPr>
          <p:spPr>
            <a:xfrm>
              <a:off x="4326150" y="1468300"/>
              <a:ext cx="4917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25">
                  <a:solidFill>
                    <a:schemeClr val="dk1"/>
                  </a:solidFill>
                </a:rPr>
                <a:t>👍</a:t>
              </a:r>
              <a:endParaRPr sz="3025">
                <a:solidFill>
                  <a:schemeClr val="dk1"/>
                </a:solidFill>
              </a:endParaRPr>
            </a:p>
          </p:txBody>
        </p:sp>
      </p:grpSp>
      <p:grpSp>
        <p:nvGrpSpPr>
          <p:cNvPr id="598" name="Google Shape;598;p90"/>
          <p:cNvGrpSpPr/>
          <p:nvPr/>
        </p:nvGrpSpPr>
        <p:grpSpPr>
          <a:xfrm>
            <a:off x="6984350" y="1468300"/>
            <a:ext cx="1757875" cy="525600"/>
            <a:chOff x="6984350" y="1468300"/>
            <a:chExt cx="1757875" cy="525600"/>
          </a:xfrm>
        </p:grpSpPr>
        <p:sp>
          <p:nvSpPr>
            <p:cNvPr id="599" name="Google Shape;599;p90"/>
            <p:cNvSpPr txBox="1"/>
            <p:nvPr/>
          </p:nvSpPr>
          <p:spPr>
            <a:xfrm>
              <a:off x="7100925" y="1468300"/>
              <a:ext cx="1641300" cy="525600"/>
            </a:xfrm>
            <a:prstGeom prst="rect">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Cons:</a:t>
              </a:r>
              <a:endParaRPr sz="2025">
                <a:solidFill>
                  <a:schemeClr val="dk1"/>
                </a:solidFill>
              </a:endParaRPr>
            </a:p>
          </p:txBody>
        </p:sp>
        <p:sp>
          <p:nvSpPr>
            <p:cNvPr id="600" name="Google Shape;600;p90"/>
            <p:cNvSpPr txBox="1"/>
            <p:nvPr/>
          </p:nvSpPr>
          <p:spPr>
            <a:xfrm>
              <a:off x="6984350" y="1468300"/>
              <a:ext cx="491700" cy="52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25">
                  <a:solidFill>
                    <a:schemeClr val="dk1"/>
                  </a:solidFill>
                </a:rPr>
                <a:t>👎</a:t>
              </a:r>
              <a:endParaRPr sz="3025">
                <a:solidFill>
                  <a:schemeClr val="dk1"/>
                </a:solidFill>
              </a:endParaRPr>
            </a:p>
          </p:txBody>
        </p:sp>
      </p:grpSp>
      <p:sp>
        <p:nvSpPr>
          <p:cNvPr id="601" name="Google Shape;601;p90"/>
          <p:cNvSpPr/>
          <p:nvPr/>
        </p:nvSpPr>
        <p:spPr>
          <a:xfrm>
            <a:off x="7036700" y="213025"/>
            <a:ext cx="2053800" cy="1052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2" name="Google Shape;602;p90"/>
          <p:cNvSpPr txBox="1"/>
          <p:nvPr/>
        </p:nvSpPr>
        <p:spPr>
          <a:xfrm>
            <a:off x="4026238" y="2078975"/>
            <a:ext cx="2549100" cy="2697600"/>
          </a:xfrm>
          <a:prstGeom prst="rect">
            <a:avLst/>
          </a:prstGeom>
          <a:noFill/>
          <a:ln>
            <a:noFill/>
          </a:ln>
        </p:spPr>
        <p:txBody>
          <a:bodyPr anchorCtr="0" anchor="t" bIns="91425" lIns="91425" spcFirstLastPara="1" rIns="91425" wrap="square" tIns="91425">
            <a:noAutofit/>
          </a:bodyPr>
          <a:lstStyle/>
          <a:p>
            <a:pPr indent="-331787" lvl="0" marL="457200" rtl="0" algn="l">
              <a:lnSpc>
                <a:spcPct val="200000"/>
              </a:lnSpc>
              <a:spcBef>
                <a:spcPts val="0"/>
              </a:spcBef>
              <a:spcAft>
                <a:spcPts val="0"/>
              </a:spcAft>
              <a:buClr>
                <a:schemeClr val="dk1"/>
              </a:buClr>
              <a:buSzPts val="1625"/>
              <a:buChar char="●"/>
            </a:pPr>
            <a:r>
              <a:rPr lang="en" sz="1625">
                <a:solidFill>
                  <a:schemeClr val="dk1"/>
                </a:solidFill>
              </a:rPr>
              <a:t>Kernel is small</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Fastest</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Reliable</a:t>
            </a:r>
            <a:endParaRPr sz="1625">
              <a:solidFill>
                <a:schemeClr val="dk1"/>
              </a:solidFill>
            </a:endParaRPr>
          </a:p>
          <a:p>
            <a:pPr indent="-331787" lvl="0" marL="457200" rtl="0" algn="l">
              <a:lnSpc>
                <a:spcPct val="200000"/>
              </a:lnSpc>
              <a:spcBef>
                <a:spcPts val="0"/>
              </a:spcBef>
              <a:spcAft>
                <a:spcPts val="0"/>
              </a:spcAft>
              <a:buClr>
                <a:schemeClr val="dk1"/>
              </a:buClr>
              <a:buSzPts val="1625"/>
              <a:buChar char="●"/>
            </a:pPr>
            <a:r>
              <a:rPr lang="en" sz="1625">
                <a:solidFill>
                  <a:schemeClr val="dk1"/>
                </a:solidFill>
              </a:rPr>
              <a:t>Maintainable</a:t>
            </a:r>
            <a:endParaRPr sz="1625">
              <a:solidFill>
                <a:schemeClr val="dk1"/>
              </a:solidFill>
            </a:endParaRPr>
          </a:p>
          <a:p>
            <a:pPr indent="0" lvl="0" marL="0" rtl="0" algn="l">
              <a:spcBef>
                <a:spcPts val="0"/>
              </a:spcBef>
              <a:spcAft>
                <a:spcPts val="0"/>
              </a:spcAft>
              <a:buNone/>
            </a:pPr>
            <a:r>
              <a:t/>
            </a:r>
            <a:endParaRPr sz="1625">
              <a:solidFill>
                <a:schemeClr val="dk1"/>
              </a:solidFill>
            </a:endParaRPr>
          </a:p>
        </p:txBody>
      </p:sp>
      <p:sp>
        <p:nvSpPr>
          <p:cNvPr id="603" name="Google Shape;603;p90"/>
          <p:cNvSpPr txBox="1"/>
          <p:nvPr/>
        </p:nvSpPr>
        <p:spPr>
          <a:xfrm>
            <a:off x="6686100" y="2078975"/>
            <a:ext cx="2404200" cy="2697600"/>
          </a:xfrm>
          <a:prstGeom prst="rect">
            <a:avLst/>
          </a:prstGeom>
          <a:noFill/>
          <a:ln>
            <a:noFill/>
          </a:ln>
        </p:spPr>
        <p:txBody>
          <a:bodyPr anchorCtr="0" anchor="t" bIns="91425" lIns="91425" spcFirstLastPara="1" rIns="91425" wrap="square" tIns="91425">
            <a:noAutofit/>
          </a:bodyPr>
          <a:lstStyle/>
          <a:p>
            <a:pPr indent="-331787" lvl="0" marL="457200" rtl="0" algn="l">
              <a:lnSpc>
                <a:spcPct val="200000"/>
              </a:lnSpc>
              <a:spcBef>
                <a:spcPts val="0"/>
              </a:spcBef>
              <a:spcAft>
                <a:spcPts val="0"/>
              </a:spcAft>
              <a:buClr>
                <a:schemeClr val="dk1"/>
              </a:buClr>
              <a:buSzPts val="1625"/>
              <a:buChar char="●"/>
            </a:pPr>
            <a:r>
              <a:rPr lang="en" sz="1625">
                <a:solidFill>
                  <a:schemeClr val="dk1"/>
                </a:solidFill>
              </a:rPr>
              <a:t>Unsafe</a:t>
            </a:r>
            <a:endParaRPr sz="1625">
              <a:solidFill>
                <a:schemeClr val="dk1"/>
              </a:solidFill>
            </a:endParaRPr>
          </a:p>
          <a:p>
            <a:pPr indent="0" lvl="0" marL="0" rtl="0" algn="l">
              <a:lnSpc>
                <a:spcPct val="200000"/>
              </a:lnSpc>
              <a:spcBef>
                <a:spcPts val="0"/>
              </a:spcBef>
              <a:spcAft>
                <a:spcPts val="0"/>
              </a:spcAft>
              <a:buNone/>
            </a:pPr>
            <a:r>
              <a:t/>
            </a:r>
            <a:endParaRPr sz="1625">
              <a:solidFill>
                <a:schemeClr val="dk1"/>
              </a:solidFill>
            </a:endParaRPr>
          </a:p>
        </p:txBody>
      </p:sp>
      <p:pic>
        <p:nvPicPr>
          <p:cNvPr id="604" name="Google Shape;604;p90"/>
          <p:cNvPicPr preferRelativeResize="0"/>
          <p:nvPr/>
        </p:nvPicPr>
        <p:blipFill>
          <a:blip r:embed="rId3">
            <a:alphaModFix/>
          </a:blip>
          <a:stretch>
            <a:fillRect/>
          </a:stretch>
        </p:blipFill>
        <p:spPr>
          <a:xfrm>
            <a:off x="0" y="1564552"/>
            <a:ext cx="4199975" cy="2263733"/>
          </a:xfrm>
          <a:prstGeom prst="rect">
            <a:avLst/>
          </a:prstGeom>
          <a:noFill/>
          <a:ln>
            <a:noFill/>
          </a:ln>
        </p:spPr>
      </p:pic>
      <p:sp>
        <p:nvSpPr>
          <p:cNvPr id="605" name="Google Shape;605;p90"/>
          <p:cNvSpPr txBox="1"/>
          <p:nvPr/>
        </p:nvSpPr>
        <p:spPr>
          <a:xfrm>
            <a:off x="158250" y="3828275"/>
            <a:ext cx="37047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25">
                <a:solidFill>
                  <a:schemeClr val="dk1"/>
                </a:solidFill>
              </a:rPr>
              <a:t>What’s the difference between Modules and Microkernels?</a:t>
            </a:r>
            <a:endParaRPr sz="1825">
              <a:solidFill>
                <a:schemeClr val="dk1"/>
              </a:solidFill>
            </a:endParaRPr>
          </a:p>
        </p:txBody>
      </p:sp>
      <p:sp>
        <p:nvSpPr>
          <p:cNvPr id="606" name="Google Shape;606;p90"/>
          <p:cNvSpPr txBox="1"/>
          <p:nvPr/>
        </p:nvSpPr>
        <p:spPr>
          <a:xfrm>
            <a:off x="158250" y="4577400"/>
            <a:ext cx="3321000" cy="467700"/>
          </a:xfrm>
          <a:prstGeom prst="rect">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825">
                <a:solidFill>
                  <a:schemeClr val="dk1"/>
                </a:solidFill>
              </a:rPr>
              <a:t>Everyone can talk to everyone </a:t>
            </a:r>
            <a:endParaRPr i="1" sz="18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12" name="Google Shape;612;p91"/>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2. [Acuña] Consider the following program. It compiles without any compile-time errors in GCC, yet it contains a total of 4 issues (a combination of syntax, and logical problems). Study the program to identify all the issues. For each issue, list its type (syntactic, logical), what the problem is, and how to fix 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latin typeface="Consolas"/>
                <a:ea typeface="Consolas"/>
                <a:cs typeface="Consolas"/>
                <a:sym typeface="Consolas"/>
              </a:rPr>
              <a:t>1	#include &lt;stdio.h&gt;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2	int main()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3		int input;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4		int result;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5		printf("Enter an integer number:\n");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6		scanf("d", input);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7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8		result = input % 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9</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10		if (result = 0)</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11			printf("\nNumber %d is even.", input);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12		else</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13			printf("\nNumber %d is odd.", input);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14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p>
        </p:txBody>
      </p:sp>
      <p:sp>
        <p:nvSpPr>
          <p:cNvPr id="613" name="Google Shape;613;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14" name="Google Shape;614;p91"/>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2</a:t>
            </a:r>
            <a:endParaRPr sz="1425">
              <a:solidFill>
                <a:schemeClr val="dk1"/>
              </a:solidFill>
            </a:endParaRPr>
          </a:p>
        </p:txBody>
      </p:sp>
      <p:sp>
        <p:nvSpPr>
          <p:cNvPr id="615" name="Google Shape;615;p91"/>
          <p:cNvSpPr txBox="1"/>
          <p:nvPr/>
        </p:nvSpPr>
        <p:spPr>
          <a:xfrm>
            <a:off x="5257375" y="1905950"/>
            <a:ext cx="3239100" cy="2619300"/>
          </a:xfrm>
          <a:prstGeom prst="rect">
            <a:avLst/>
          </a:prstGeom>
          <a:noFill/>
          <a:ln>
            <a:noFill/>
          </a:ln>
        </p:spPr>
        <p:txBody>
          <a:bodyPr anchorCtr="0" anchor="t" bIns="91425" lIns="91425" spcFirstLastPara="1" rIns="91425" wrap="square" tIns="91425">
            <a:noAutofit/>
          </a:bodyPr>
          <a:lstStyle/>
          <a:p>
            <a:pPr indent="-319087" lvl="0" marL="457200" rtl="0" algn="l">
              <a:lnSpc>
                <a:spcPct val="150000"/>
              </a:lnSpc>
              <a:spcBef>
                <a:spcPts val="0"/>
              </a:spcBef>
              <a:spcAft>
                <a:spcPts val="0"/>
              </a:spcAft>
              <a:buClr>
                <a:schemeClr val="dk1"/>
              </a:buClr>
              <a:buSzPts val="1425"/>
              <a:buAutoNum type="arabicParenR"/>
            </a:pPr>
            <a:r>
              <a:rPr lang="en" sz="1425">
                <a:solidFill>
                  <a:schemeClr val="dk1"/>
                </a:solidFill>
              </a:rPr>
              <a:t>Line:</a:t>
            </a:r>
            <a:endParaRPr sz="1425">
              <a:solidFill>
                <a:schemeClr val="dk1"/>
              </a:solidFill>
            </a:endParaRPr>
          </a:p>
          <a:p>
            <a:pPr indent="0" lvl="0" marL="457200" rtl="0" algn="l">
              <a:lnSpc>
                <a:spcPct val="150000"/>
              </a:lnSpc>
              <a:spcBef>
                <a:spcPts val="0"/>
              </a:spcBef>
              <a:spcAft>
                <a:spcPts val="0"/>
              </a:spcAft>
              <a:buNone/>
            </a:pPr>
            <a:r>
              <a:rPr lang="en" sz="1425">
                <a:solidFill>
                  <a:schemeClr val="dk1"/>
                </a:solidFill>
              </a:rPr>
              <a:t>Type:</a:t>
            </a:r>
            <a:endParaRPr sz="1425">
              <a:solidFill>
                <a:schemeClr val="dk1"/>
              </a:solidFill>
            </a:endParaRPr>
          </a:p>
          <a:p>
            <a:pPr indent="-319087" lvl="0" marL="457200" rtl="0" algn="l">
              <a:lnSpc>
                <a:spcPct val="150000"/>
              </a:lnSpc>
              <a:spcBef>
                <a:spcPts val="0"/>
              </a:spcBef>
              <a:spcAft>
                <a:spcPts val="0"/>
              </a:spcAft>
              <a:buClr>
                <a:schemeClr val="dk1"/>
              </a:buClr>
              <a:buSzPts val="1425"/>
              <a:buAutoNum type="arabicParenR"/>
            </a:pPr>
            <a:r>
              <a:rPr lang="en" sz="1425">
                <a:solidFill>
                  <a:schemeClr val="dk1"/>
                </a:solidFill>
              </a:rPr>
              <a:t>Line:</a:t>
            </a:r>
            <a:endParaRPr sz="1425">
              <a:solidFill>
                <a:schemeClr val="dk1"/>
              </a:solidFill>
            </a:endParaRPr>
          </a:p>
          <a:p>
            <a:pPr indent="0" lvl="0" marL="457200" rtl="0" algn="l">
              <a:lnSpc>
                <a:spcPct val="150000"/>
              </a:lnSpc>
              <a:spcBef>
                <a:spcPts val="0"/>
              </a:spcBef>
              <a:spcAft>
                <a:spcPts val="0"/>
              </a:spcAft>
              <a:buNone/>
            </a:pPr>
            <a:r>
              <a:rPr lang="en" sz="1425">
                <a:solidFill>
                  <a:schemeClr val="dk1"/>
                </a:solidFill>
              </a:rPr>
              <a:t>Type:</a:t>
            </a:r>
            <a:endParaRPr sz="1425">
              <a:solidFill>
                <a:schemeClr val="dk1"/>
              </a:solidFill>
            </a:endParaRPr>
          </a:p>
          <a:p>
            <a:pPr indent="-319087" lvl="0" marL="457200" rtl="0" algn="l">
              <a:lnSpc>
                <a:spcPct val="150000"/>
              </a:lnSpc>
              <a:spcBef>
                <a:spcPts val="0"/>
              </a:spcBef>
              <a:spcAft>
                <a:spcPts val="0"/>
              </a:spcAft>
              <a:buClr>
                <a:schemeClr val="dk1"/>
              </a:buClr>
              <a:buSzPts val="1425"/>
              <a:buAutoNum type="arabicParenR"/>
            </a:pPr>
            <a:r>
              <a:rPr lang="en" sz="1425">
                <a:solidFill>
                  <a:schemeClr val="dk1"/>
                </a:solidFill>
              </a:rPr>
              <a:t>Line:</a:t>
            </a:r>
            <a:endParaRPr sz="1425">
              <a:solidFill>
                <a:schemeClr val="dk1"/>
              </a:solidFill>
            </a:endParaRPr>
          </a:p>
          <a:p>
            <a:pPr indent="0" lvl="0" marL="457200" rtl="0" algn="l">
              <a:lnSpc>
                <a:spcPct val="150000"/>
              </a:lnSpc>
              <a:spcBef>
                <a:spcPts val="0"/>
              </a:spcBef>
              <a:spcAft>
                <a:spcPts val="0"/>
              </a:spcAft>
              <a:buNone/>
            </a:pPr>
            <a:r>
              <a:rPr lang="en" sz="1425">
                <a:solidFill>
                  <a:schemeClr val="dk1"/>
                </a:solidFill>
              </a:rPr>
              <a:t>Type:</a:t>
            </a:r>
            <a:endParaRPr sz="1425">
              <a:solidFill>
                <a:schemeClr val="dk1"/>
              </a:solidFill>
            </a:endParaRPr>
          </a:p>
          <a:p>
            <a:pPr indent="-319087" lvl="0" marL="457200" rtl="0" algn="l">
              <a:lnSpc>
                <a:spcPct val="150000"/>
              </a:lnSpc>
              <a:spcBef>
                <a:spcPts val="0"/>
              </a:spcBef>
              <a:spcAft>
                <a:spcPts val="0"/>
              </a:spcAft>
              <a:buClr>
                <a:schemeClr val="dk1"/>
              </a:buClr>
              <a:buSzPts val="1425"/>
              <a:buAutoNum type="arabicParenR"/>
            </a:pPr>
            <a:r>
              <a:rPr lang="en" sz="1425">
                <a:solidFill>
                  <a:schemeClr val="dk1"/>
                </a:solidFill>
              </a:rPr>
              <a:t>Line: </a:t>
            </a:r>
            <a:endParaRPr sz="1425">
              <a:solidFill>
                <a:schemeClr val="dk1"/>
              </a:solidFill>
            </a:endParaRPr>
          </a:p>
          <a:p>
            <a:pPr indent="0" lvl="0" marL="457200" rtl="0" algn="l">
              <a:lnSpc>
                <a:spcPct val="150000"/>
              </a:lnSpc>
              <a:spcBef>
                <a:spcPts val="0"/>
              </a:spcBef>
              <a:spcAft>
                <a:spcPts val="0"/>
              </a:spcAft>
              <a:buNone/>
            </a:pPr>
            <a:r>
              <a:rPr lang="en" sz="1425">
                <a:solidFill>
                  <a:schemeClr val="dk1"/>
                </a:solidFill>
              </a:rPr>
              <a:t>Type: </a:t>
            </a:r>
            <a:endParaRPr sz="1425">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21" name="Google Shape;621;p92"/>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4</a:t>
            </a:r>
            <a:r>
              <a:rPr lang="en" sz="1200"/>
              <a:t>. </a:t>
            </a:r>
            <a:r>
              <a:rPr lang="en" sz="1200"/>
              <a:t>[Karaliova] Consider the following declarations in C and Java. Answer the following for each declaration: 1) What data type is declared? 2) What value would we get if we attempt to access myExample[6]? 3) What value would we get if we attempt to access myExample[7]? [3 points]</a:t>
            </a:r>
            <a:endParaRPr sz="1200"/>
          </a:p>
          <a:p>
            <a:pPr indent="457200" lvl="0" marL="0" rtl="0" algn="l">
              <a:spcBef>
                <a:spcPts val="0"/>
              </a:spcBef>
              <a:spcAft>
                <a:spcPts val="0"/>
              </a:spcAft>
              <a:buNone/>
            </a:pPr>
            <a:r>
              <a:t/>
            </a:r>
            <a:endParaRPr sz="1200"/>
          </a:p>
          <a:p>
            <a:pPr indent="0" lvl="0" marL="0" rtl="0" algn="l">
              <a:spcBef>
                <a:spcPts val="0"/>
              </a:spcBef>
              <a:spcAft>
                <a:spcPts val="0"/>
              </a:spcAft>
              <a:buNone/>
            </a:pPr>
            <a:r>
              <a:rPr lang="en" sz="1200">
                <a:latin typeface="Consolas"/>
                <a:ea typeface="Consolas"/>
                <a:cs typeface="Consolas"/>
                <a:sym typeface="Consolas"/>
              </a:rPr>
              <a:t>a) C:</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char myExample[] = {'s', 'e', 'r', '3','3','4'};</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b) C:</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char myExample[] = "ser334";</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c)Java:</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char[] myExample = {'s', 'e', 'r', '3','3','4'};</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p>
        </p:txBody>
      </p:sp>
      <p:sp>
        <p:nvSpPr>
          <p:cNvPr id="622" name="Google Shape;622;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23" name="Google Shape;623;p92"/>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4</a:t>
            </a:r>
            <a:endParaRPr sz="1425">
              <a:solidFill>
                <a:schemeClr val="dk1"/>
              </a:solidFill>
            </a:endParaRPr>
          </a:p>
        </p:txBody>
      </p:sp>
      <p:sp>
        <p:nvSpPr>
          <p:cNvPr id="624" name="Google Shape;624;p92"/>
          <p:cNvSpPr txBox="1"/>
          <p:nvPr/>
        </p:nvSpPr>
        <p:spPr>
          <a:xfrm>
            <a:off x="5269075" y="1777325"/>
            <a:ext cx="3239100" cy="2619300"/>
          </a:xfrm>
          <a:prstGeom prst="rect">
            <a:avLst/>
          </a:prstGeom>
          <a:noFill/>
          <a:ln>
            <a:noFill/>
          </a:ln>
        </p:spPr>
        <p:txBody>
          <a:bodyPr anchorCtr="0" anchor="t" bIns="91425" lIns="91425" spcFirstLastPara="1" rIns="91425" wrap="square" tIns="91425">
            <a:noAutofit/>
          </a:bodyPr>
          <a:lstStyle/>
          <a:p>
            <a:pPr indent="-306387" lvl="0" marL="457200" rtl="0" algn="l">
              <a:lnSpc>
                <a:spcPct val="150000"/>
              </a:lnSpc>
              <a:spcBef>
                <a:spcPts val="0"/>
              </a:spcBef>
              <a:spcAft>
                <a:spcPts val="0"/>
              </a:spcAft>
              <a:buClr>
                <a:schemeClr val="dk1"/>
              </a:buClr>
              <a:buSzPts val="1225"/>
              <a:buAutoNum type="alphaLcParenR"/>
            </a:pPr>
            <a:r>
              <a:rPr lang="en" sz="1225">
                <a:solidFill>
                  <a:schemeClr val="dk1"/>
                </a:solidFill>
              </a:rPr>
              <a:t>Data Type</a:t>
            </a:r>
            <a:r>
              <a:rPr lang="en" sz="1225">
                <a:solidFill>
                  <a:schemeClr val="dk1"/>
                </a:solidFill>
              </a:rPr>
              <a:t>:</a:t>
            </a:r>
            <a:endParaRPr sz="1225">
              <a:solidFill>
                <a:schemeClr val="dk1"/>
              </a:solidFill>
            </a:endParaRPr>
          </a:p>
          <a:p>
            <a:pPr indent="0" lvl="0" marL="457200" rtl="0" algn="l">
              <a:lnSpc>
                <a:spcPct val="150000"/>
              </a:lnSpc>
              <a:spcBef>
                <a:spcPts val="0"/>
              </a:spcBef>
              <a:spcAft>
                <a:spcPts val="0"/>
              </a:spcAft>
              <a:buNone/>
            </a:pPr>
            <a:r>
              <a:rPr lang="en" sz="1225">
                <a:solidFill>
                  <a:schemeClr val="dk1"/>
                </a:solidFill>
              </a:rPr>
              <a:t>myExample[6]:</a:t>
            </a:r>
            <a:endParaRPr sz="1225">
              <a:solidFill>
                <a:schemeClr val="dk1"/>
              </a:solidFill>
            </a:endParaRPr>
          </a:p>
          <a:p>
            <a:pPr indent="0" lvl="0" marL="457200" rtl="0" algn="l">
              <a:lnSpc>
                <a:spcPct val="150000"/>
              </a:lnSpc>
              <a:spcBef>
                <a:spcPts val="0"/>
              </a:spcBef>
              <a:spcAft>
                <a:spcPts val="0"/>
              </a:spcAft>
              <a:buNone/>
            </a:pPr>
            <a:r>
              <a:rPr lang="en" sz="1225">
                <a:solidFill>
                  <a:schemeClr val="dk1"/>
                </a:solidFill>
              </a:rPr>
              <a:t>myExample[7]:</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a:p>
            <a:pPr indent="-306387" lvl="0" marL="457200" rtl="0" algn="l">
              <a:lnSpc>
                <a:spcPct val="150000"/>
              </a:lnSpc>
              <a:spcBef>
                <a:spcPts val="0"/>
              </a:spcBef>
              <a:spcAft>
                <a:spcPts val="0"/>
              </a:spcAft>
              <a:buClr>
                <a:schemeClr val="dk1"/>
              </a:buClr>
              <a:buSzPts val="1225"/>
              <a:buAutoNum type="alphaLcParenR"/>
            </a:pPr>
            <a:r>
              <a:rPr lang="en" sz="1225">
                <a:solidFill>
                  <a:schemeClr val="dk1"/>
                </a:solidFill>
              </a:rPr>
              <a:t>Data Type:</a:t>
            </a:r>
            <a:endParaRPr sz="1225">
              <a:solidFill>
                <a:schemeClr val="dk1"/>
              </a:solidFill>
            </a:endParaRPr>
          </a:p>
          <a:p>
            <a:pPr indent="0" lvl="0" marL="457200" rtl="0" algn="l">
              <a:lnSpc>
                <a:spcPct val="150000"/>
              </a:lnSpc>
              <a:spcBef>
                <a:spcPts val="0"/>
              </a:spcBef>
              <a:spcAft>
                <a:spcPts val="0"/>
              </a:spcAft>
              <a:buNone/>
            </a:pPr>
            <a:r>
              <a:rPr lang="en" sz="1225">
                <a:solidFill>
                  <a:schemeClr val="dk1"/>
                </a:solidFill>
              </a:rPr>
              <a:t>myExample[6]:</a:t>
            </a:r>
            <a:endParaRPr sz="1225">
              <a:solidFill>
                <a:schemeClr val="dk1"/>
              </a:solidFill>
            </a:endParaRPr>
          </a:p>
          <a:p>
            <a:pPr indent="0" lvl="0" marL="457200" rtl="0" algn="l">
              <a:lnSpc>
                <a:spcPct val="150000"/>
              </a:lnSpc>
              <a:spcBef>
                <a:spcPts val="0"/>
              </a:spcBef>
              <a:spcAft>
                <a:spcPts val="0"/>
              </a:spcAft>
              <a:buNone/>
            </a:pPr>
            <a:r>
              <a:rPr lang="en" sz="1225">
                <a:solidFill>
                  <a:schemeClr val="dk1"/>
                </a:solidFill>
              </a:rPr>
              <a:t>myExample[7]:</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a:p>
            <a:pPr indent="-306387" lvl="0" marL="457200" rtl="0" algn="l">
              <a:lnSpc>
                <a:spcPct val="150000"/>
              </a:lnSpc>
              <a:spcBef>
                <a:spcPts val="0"/>
              </a:spcBef>
              <a:spcAft>
                <a:spcPts val="0"/>
              </a:spcAft>
              <a:buClr>
                <a:schemeClr val="dk1"/>
              </a:buClr>
              <a:buSzPts val="1225"/>
              <a:buAutoNum type="alphaLcParenR"/>
            </a:pPr>
            <a:r>
              <a:rPr lang="en" sz="1225">
                <a:solidFill>
                  <a:schemeClr val="dk1"/>
                </a:solidFill>
              </a:rPr>
              <a:t>Data Type:</a:t>
            </a:r>
            <a:endParaRPr sz="1225">
              <a:solidFill>
                <a:schemeClr val="dk1"/>
              </a:solidFill>
            </a:endParaRPr>
          </a:p>
          <a:p>
            <a:pPr indent="0" lvl="0" marL="457200" rtl="0" algn="l">
              <a:lnSpc>
                <a:spcPct val="150000"/>
              </a:lnSpc>
              <a:spcBef>
                <a:spcPts val="0"/>
              </a:spcBef>
              <a:spcAft>
                <a:spcPts val="0"/>
              </a:spcAft>
              <a:buClr>
                <a:schemeClr val="dk1"/>
              </a:buClr>
              <a:buSzPts val="1100"/>
              <a:buFont typeface="Arial"/>
              <a:buNone/>
            </a:pPr>
            <a:r>
              <a:rPr lang="en" sz="1225">
                <a:solidFill>
                  <a:schemeClr val="dk1"/>
                </a:solidFill>
              </a:rPr>
              <a:t>myExample[6]:</a:t>
            </a:r>
            <a:endParaRPr sz="1225">
              <a:solidFill>
                <a:schemeClr val="dk1"/>
              </a:solidFill>
            </a:endParaRPr>
          </a:p>
          <a:p>
            <a:pPr indent="0" lvl="0" marL="457200" rtl="0" algn="l">
              <a:lnSpc>
                <a:spcPct val="150000"/>
              </a:lnSpc>
              <a:spcBef>
                <a:spcPts val="0"/>
              </a:spcBef>
              <a:spcAft>
                <a:spcPts val="0"/>
              </a:spcAft>
              <a:buClr>
                <a:schemeClr val="dk1"/>
              </a:buClr>
              <a:buSzPts val="1100"/>
              <a:buFont typeface="Arial"/>
              <a:buNone/>
            </a:pPr>
            <a:r>
              <a:rPr lang="en" sz="1225">
                <a:solidFill>
                  <a:schemeClr val="dk1"/>
                </a:solidFill>
              </a:rPr>
              <a:t>myExample[7]:</a:t>
            </a:r>
            <a:endParaRPr sz="1225">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30" name="Google Shape;630;p93"/>
          <p:cNvSpPr txBox="1"/>
          <p:nvPr/>
        </p:nvSpPr>
        <p:spPr>
          <a:xfrm>
            <a:off x="2138800" y="152000"/>
            <a:ext cx="2199300" cy="255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latin typeface="Consolas"/>
                <a:ea typeface="Consolas"/>
                <a:cs typeface="Consolas"/>
                <a:sym typeface="Consolas"/>
              </a:rPr>
              <a:t>1   int a, *b, **c, 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2   a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3   d = a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4   b = &amp;a;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5   c = &amp;b</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6   // Point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7   *b = 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   b = &amp;d;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9   **c = 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10  // Point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11   b+=7;</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   // Point 3</a:t>
            </a:r>
            <a:endParaRPr>
              <a:latin typeface="Consolas"/>
              <a:ea typeface="Consolas"/>
              <a:cs typeface="Consolas"/>
              <a:sym typeface="Consolas"/>
            </a:endParaRPr>
          </a:p>
          <a:p>
            <a:pPr indent="0" lvl="0" marL="0" rtl="0" algn="l">
              <a:spcBef>
                <a:spcPts val="0"/>
              </a:spcBef>
              <a:spcAft>
                <a:spcPts val="0"/>
              </a:spcAft>
              <a:buNone/>
            </a:pPr>
            <a:r>
              <a:t/>
            </a:r>
            <a:endParaRPr/>
          </a:p>
        </p:txBody>
      </p:sp>
      <p:sp>
        <p:nvSpPr>
          <p:cNvPr id="631" name="Google Shape;631;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32" name="Google Shape;632;p93"/>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1, Question 8</a:t>
            </a:r>
            <a:endParaRPr sz="1425">
              <a:solidFill>
                <a:schemeClr val="dk1"/>
              </a:solidFill>
            </a:endParaRPr>
          </a:p>
        </p:txBody>
      </p:sp>
      <p:graphicFrame>
        <p:nvGraphicFramePr>
          <p:cNvPr id="633" name="Google Shape;633;p93"/>
          <p:cNvGraphicFramePr/>
          <p:nvPr/>
        </p:nvGraphicFramePr>
        <p:xfrm>
          <a:off x="747325" y="2780300"/>
          <a:ext cx="3000000" cy="3000000"/>
        </p:xfrm>
        <a:graphic>
          <a:graphicData uri="http://schemas.openxmlformats.org/drawingml/2006/table">
            <a:tbl>
              <a:tblPr>
                <a:noFill/>
                <a:tableStyleId>{61AE2F1D-B35D-4617-8B60-05077FD7F7B2}</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lang="en"/>
                        <a:t>Type</a:t>
                      </a:r>
                      <a:endParaRPr/>
                    </a:p>
                  </a:txBody>
                  <a:tcPr marT="91425" marB="91425" marR="91425" marL="91425" anchor="ctr"/>
                </a:tc>
                <a:tc>
                  <a:txBody>
                    <a:bodyPr/>
                    <a:lstStyle/>
                    <a:p>
                      <a:pPr indent="0" lvl="0" marL="0" rtl="0" algn="ctr">
                        <a:spcBef>
                          <a:spcPts val="0"/>
                        </a:spcBef>
                        <a:spcAft>
                          <a:spcPts val="0"/>
                        </a:spcAft>
                        <a:buNone/>
                      </a:pPr>
                      <a:r>
                        <a:rPr lang="en"/>
                        <a:t>i</a:t>
                      </a:r>
                      <a:r>
                        <a:rPr lang="en"/>
                        <a:t>nt </a:t>
                      </a:r>
                      <a:endParaRPr/>
                    </a:p>
                  </a:txBody>
                  <a:tcPr marT="91425" marB="91425" marR="91425" marL="91425" anchor="ctr"/>
                </a:tc>
                <a:tc>
                  <a:txBody>
                    <a:bodyPr/>
                    <a:lstStyle/>
                    <a:p>
                      <a:pPr indent="0" lvl="0" marL="0" rtl="0" algn="ctr">
                        <a:spcBef>
                          <a:spcPts val="0"/>
                        </a:spcBef>
                        <a:spcAft>
                          <a:spcPts val="0"/>
                        </a:spcAft>
                        <a:buNone/>
                      </a:pPr>
                      <a:r>
                        <a:rPr lang="en"/>
                        <a:t>i</a:t>
                      </a:r>
                      <a:r>
                        <a:rPr lang="en"/>
                        <a:t>nt (deref)</a:t>
                      </a:r>
                      <a:endParaRPr/>
                    </a:p>
                  </a:txBody>
                  <a:tcPr marT="91425" marB="91425" marR="91425" marL="91425" anchor="ctr"/>
                </a:tc>
                <a:tc>
                  <a:txBody>
                    <a:bodyPr/>
                    <a:lstStyle/>
                    <a:p>
                      <a:pPr indent="0" lvl="0" marL="0" rtl="0" algn="ctr">
                        <a:spcBef>
                          <a:spcPts val="0"/>
                        </a:spcBef>
                        <a:spcAft>
                          <a:spcPts val="0"/>
                        </a:spcAft>
                        <a:buNone/>
                      </a:pPr>
                      <a:r>
                        <a:rPr lang="en"/>
                        <a:t>i</a:t>
                      </a:r>
                      <a:r>
                        <a:rPr lang="en"/>
                        <a:t>nt pointer</a:t>
                      </a:r>
                      <a:endParaRPr/>
                    </a:p>
                  </a:txBody>
                  <a:tcPr marT="91425" marB="91425" marR="91425" marL="91425" anchor="ctr"/>
                </a:tc>
                <a:tc>
                  <a:txBody>
                    <a:bodyPr/>
                    <a:lstStyle/>
                    <a:p>
                      <a:pPr indent="0" lvl="0" marL="0" rtl="0" algn="ctr">
                        <a:spcBef>
                          <a:spcPts val="0"/>
                        </a:spcBef>
                        <a:spcAft>
                          <a:spcPts val="0"/>
                        </a:spcAft>
                        <a:buNone/>
                      </a:pPr>
                      <a:r>
                        <a:rPr lang="en"/>
                        <a:t>i</a:t>
                      </a:r>
                      <a:r>
                        <a:rPr lang="en"/>
                        <a:t>nt pointer (deref)</a:t>
                      </a:r>
                      <a:endParaRPr/>
                    </a:p>
                  </a:txBody>
                  <a:tcPr marT="91425" marB="91425" marR="91425" marL="91425" anchor="ctr"/>
                </a:tc>
                <a:tc>
                  <a:txBody>
                    <a:bodyPr/>
                    <a:lstStyle/>
                    <a:p>
                      <a:pPr indent="0" lvl="0" marL="0" rtl="0" algn="ctr">
                        <a:spcBef>
                          <a:spcPts val="0"/>
                        </a:spcBef>
                        <a:spcAft>
                          <a:spcPts val="0"/>
                        </a:spcAft>
                        <a:buNone/>
                      </a:pPr>
                      <a:r>
                        <a:rPr lang="en"/>
                        <a:t>i</a:t>
                      </a:r>
                      <a:r>
                        <a:rPr lang="en"/>
                        <a:t>nt</a:t>
                      </a:r>
                      <a:r>
                        <a:rPr lang="en"/>
                        <a:t> double pointer</a:t>
                      </a:r>
                      <a:endParaRPr/>
                    </a:p>
                  </a:txBody>
                  <a:tcPr marT="91425" marB="91425" marR="91425" marL="91425" anchor="ctr"/>
                </a:tc>
                <a:tc>
                  <a:txBody>
                    <a:bodyPr/>
                    <a:lstStyle/>
                    <a:p>
                      <a:pPr indent="0" lvl="0" marL="0" rtl="0" algn="ctr">
                        <a:spcBef>
                          <a:spcPts val="0"/>
                        </a:spcBef>
                        <a:spcAft>
                          <a:spcPts val="0"/>
                        </a:spcAft>
                        <a:buNone/>
                      </a:pPr>
                      <a:r>
                        <a:rPr lang="en"/>
                        <a:t>int</a:t>
                      </a:r>
                      <a:endParaRPr/>
                    </a:p>
                  </a:txBody>
                  <a:tcPr marT="91425" marB="91425" marR="91425" marL="91425" anchor="ctr"/>
                </a:tc>
              </a:tr>
              <a:tr h="381000">
                <a:tc>
                  <a:txBody>
                    <a:bodyPr/>
                    <a:lstStyle/>
                    <a:p>
                      <a:pPr indent="0" lvl="0" marL="0" rtl="0" algn="ctr">
                        <a:spcBef>
                          <a:spcPts val="0"/>
                        </a:spcBef>
                        <a:spcAft>
                          <a:spcPts val="0"/>
                        </a:spcAft>
                        <a:buNone/>
                      </a:pPr>
                      <a:r>
                        <a:rPr lang="en"/>
                        <a:t>Var Name</a:t>
                      </a:r>
                      <a:endParaRPr/>
                    </a:p>
                  </a:txBody>
                  <a:tcPr marT="91425" marB="91425" marR="91425" marL="91425" anchor="ctr"/>
                </a:tc>
                <a:tc>
                  <a:txBody>
                    <a:bodyPr/>
                    <a:lstStyle/>
                    <a:p>
                      <a:pPr indent="0" lvl="0" marL="0" rtl="0" algn="ctr">
                        <a:spcBef>
                          <a:spcPts val="0"/>
                        </a:spcBef>
                        <a:spcAft>
                          <a:spcPts val="0"/>
                        </a:spcAft>
                        <a:buNone/>
                      </a:pPr>
                      <a:r>
                        <a:rPr lang="en"/>
                        <a:t>a</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b</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c</a:t>
                      </a:r>
                      <a:endParaRPr/>
                    </a:p>
                  </a:txBody>
                  <a:tcPr marT="91425" marB="91425" marR="91425" marL="91425" anchor="ctr"/>
                </a:tc>
                <a:tc>
                  <a:txBody>
                    <a:bodyPr/>
                    <a:lstStyle/>
                    <a:p>
                      <a:pPr indent="0" lvl="0" marL="0" rtl="0" algn="ctr">
                        <a:spcBef>
                          <a:spcPts val="0"/>
                        </a:spcBef>
                        <a:spcAft>
                          <a:spcPts val="0"/>
                        </a:spcAft>
                        <a:buNone/>
                      </a:pPr>
                      <a:r>
                        <a:rPr lang="en"/>
                        <a:t>d</a:t>
                      </a:r>
                      <a:endParaRPr/>
                    </a:p>
                  </a:txBody>
                  <a:tcPr marT="91425" marB="91425" marR="91425" marL="91425" anchor="ctr"/>
                </a:tc>
              </a:tr>
              <a:tr h="381000">
                <a:tc>
                  <a:txBody>
                    <a:bodyPr/>
                    <a:lstStyle/>
                    <a:p>
                      <a:pPr indent="0" lvl="0" marL="0" rtl="0" algn="ctr">
                        <a:spcBef>
                          <a:spcPts val="0"/>
                        </a:spcBef>
                        <a:spcAft>
                          <a:spcPts val="0"/>
                        </a:spcAft>
                        <a:buNone/>
                      </a:pPr>
                      <a:r>
                        <a:rPr lang="en"/>
                        <a:t>Point 1</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2</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81000">
                <a:tc>
                  <a:txBody>
                    <a:bodyPr/>
                    <a:lstStyle/>
                    <a:p>
                      <a:pPr indent="0" lvl="0" marL="0" rtl="0" algn="ctr">
                        <a:spcBef>
                          <a:spcPts val="0"/>
                        </a:spcBef>
                        <a:spcAft>
                          <a:spcPts val="0"/>
                        </a:spcAft>
                        <a:buNone/>
                      </a:pPr>
                      <a:r>
                        <a:rPr lang="en"/>
                        <a:t>Point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39" name="Google Shape;639;p94"/>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3. [Acuña] Consider the problem of padding the following structure, and answer the three questions below.</a:t>
            </a:r>
            <a:endParaRPr sz="1200"/>
          </a:p>
          <a:p>
            <a:pPr indent="0" lvl="0" marL="0" rtl="0" algn="l">
              <a:spcBef>
                <a:spcPts val="0"/>
              </a:spcBef>
              <a:spcAft>
                <a:spcPts val="0"/>
              </a:spcAft>
              <a:buNone/>
            </a:pPr>
            <a:r>
              <a:rPr lang="en" sz="1200"/>
              <a:t>Assume that you are compiling on a system with a 32-bit architecture. [4 points total]</a:t>
            </a:r>
            <a:endParaRPr sz="1200"/>
          </a:p>
          <a:p>
            <a:pPr indent="457200" lvl="0" marL="0" rtl="0" algn="l">
              <a:spcBef>
                <a:spcPts val="0"/>
              </a:spcBef>
              <a:spcAft>
                <a:spcPts val="0"/>
              </a:spcAft>
              <a:buNone/>
            </a:pPr>
            <a:r>
              <a:t/>
            </a:r>
            <a:endParaRPr sz="1200"/>
          </a:p>
          <a:p>
            <a:pPr indent="0" lvl="0" marL="0" rtl="0" algn="l">
              <a:spcBef>
                <a:spcPts val="0"/>
              </a:spcBef>
              <a:spcAft>
                <a:spcPts val="0"/>
              </a:spcAft>
              <a:buNone/>
            </a:pPr>
            <a:r>
              <a:rPr lang="en" sz="1200">
                <a:latin typeface="Consolas"/>
                <a:ea typeface="Consolas"/>
                <a:cs typeface="Consolas"/>
                <a:sym typeface="Consolas"/>
              </a:rPr>
              <a:t>struct bmp_header {</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char creator_name[254];</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int width;</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int height;</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char signature_rgb[2];</a:t>
            </a:r>
            <a:endParaRPr sz="1200">
              <a:latin typeface="Consolas"/>
              <a:ea typeface="Consolas"/>
              <a:cs typeface="Consolas"/>
              <a:sym typeface="Consolas"/>
            </a:endParaRPr>
          </a:p>
          <a:p>
            <a:pPr indent="457200" lvl="0" marL="0" rtl="0" algn="l">
              <a:spcBef>
                <a:spcPts val="0"/>
              </a:spcBef>
              <a:spcAft>
                <a:spcPts val="0"/>
              </a:spcAft>
              <a:buNone/>
            </a:pPr>
            <a:r>
              <a:rPr lang="en" sz="1200">
                <a:latin typeface="Consolas"/>
                <a:ea typeface="Consolas"/>
                <a:cs typeface="Consolas"/>
                <a:sym typeface="Consolas"/>
              </a:rPr>
              <a:t>int offset_pixels;</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(a) What is the size of this struct as defined?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 How much space would be wasted with word length padding?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25">
                <a:solidFill>
                  <a:schemeClr val="dk1"/>
                </a:solidFill>
              </a:rPr>
              <a:t>(c) [Katie] Redefine the structure to reduce the wasted space. </a:t>
            </a:r>
            <a:endParaRPr sz="1225">
              <a:solidFill>
                <a:schemeClr val="dk1"/>
              </a:solidFill>
            </a:endParaRPr>
          </a:p>
          <a:p>
            <a:pPr indent="0" lvl="0" marL="0" rtl="0" algn="l">
              <a:spcBef>
                <a:spcPts val="0"/>
              </a:spcBef>
              <a:spcAft>
                <a:spcPts val="0"/>
              </a:spcAft>
              <a:buNone/>
            </a:pPr>
            <a:r>
              <a:t/>
            </a:r>
            <a:endParaRPr sz="1200"/>
          </a:p>
        </p:txBody>
      </p:sp>
      <p:sp>
        <p:nvSpPr>
          <p:cNvPr id="640" name="Google Shape;640;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41" name="Google Shape;641;p94"/>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2, Question 3</a:t>
            </a:r>
            <a:endParaRPr sz="1425">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7"/>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7"/>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1" name="Google Shape;371;p77"/>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Run-Time Execution</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Review Memory</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OS Structures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Module Samples</a:t>
            </a:r>
            <a:endParaRPr>
              <a:solidFill>
                <a:srgbClr val="FFFFFF"/>
              </a:solidFill>
            </a:endParaRPr>
          </a:p>
        </p:txBody>
      </p:sp>
      <p:sp>
        <p:nvSpPr>
          <p:cNvPr id="372" name="Google Shape;372;p77"/>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47" name="Google Shape;647;p95"/>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6. [Acuña] Consider the following function which adds a new node to the front of a list passed as a parameter called param_list.</a:t>
            </a:r>
            <a:endParaRPr sz="1200"/>
          </a:p>
          <a:p>
            <a:pPr indent="457200" lvl="0" marL="0" rtl="0" algn="l">
              <a:spcBef>
                <a:spcPts val="0"/>
              </a:spcBef>
              <a:spcAft>
                <a:spcPts val="0"/>
              </a:spcAft>
              <a:buNone/>
            </a:pPr>
            <a:r>
              <a:t/>
            </a:r>
            <a:endParaRPr sz="1200"/>
          </a:p>
          <a:p>
            <a:pPr indent="0" lvl="0" marL="0" rtl="0" algn="l">
              <a:spcBef>
                <a:spcPts val="0"/>
              </a:spcBef>
              <a:spcAft>
                <a:spcPts val="0"/>
              </a:spcAft>
              <a:buNone/>
            </a:pPr>
            <a:r>
              <a:rPr lang="en" sz="1200">
                <a:latin typeface="Consolas"/>
                <a:ea typeface="Consolas"/>
                <a:cs typeface="Consolas"/>
                <a:sym typeface="Consolas"/>
              </a:rPr>
              <a:t>struct grade_node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int value;</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char assignment[255];</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struct grade_node* next;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void add_node(grade_node* param_list, grade_node* node)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if(node != NULL)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node-&gt;next = param_list;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param_list = node;</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t>Is it possible for this function ever to work incorrectly? If so, under what conditions does it fail?</a:t>
            </a:r>
            <a:endParaRPr sz="1200"/>
          </a:p>
        </p:txBody>
      </p:sp>
      <p:sp>
        <p:nvSpPr>
          <p:cNvPr id="648" name="Google Shape;648;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49" name="Google Shape;649;p95"/>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2, Question 6</a:t>
            </a:r>
            <a:endParaRPr sz="1425">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55" name="Google Shape;655;p96"/>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200"/>
              <a:t>4. [Acuña] Consider the following file storage scenarios: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(a) A word processing file that stores text, formatting information, tables, and images.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(b) A configuration file that is meant to be edited by advance users.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(c) An executable program file that displays a class schedule.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Which of these should be implemented using a plain text file or a binary file format? Explain.</a:t>
            </a:r>
            <a:endParaRPr sz="1200"/>
          </a:p>
          <a:p>
            <a:pPr indent="0" lvl="0" marL="0" rtl="0" algn="l">
              <a:spcBef>
                <a:spcPts val="0"/>
              </a:spcBef>
              <a:spcAft>
                <a:spcPts val="0"/>
              </a:spcAft>
              <a:buNone/>
            </a:pPr>
            <a:r>
              <a:t/>
            </a:r>
            <a:endParaRPr sz="1200"/>
          </a:p>
        </p:txBody>
      </p:sp>
      <p:sp>
        <p:nvSpPr>
          <p:cNvPr id="656" name="Google Shape;656;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57" name="Google Shape;657;p96"/>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3, Question 4</a:t>
            </a:r>
            <a:endParaRPr sz="1425">
              <a:solidFill>
                <a:schemeClr val="dk1"/>
              </a:solidFill>
            </a:endParaRPr>
          </a:p>
        </p:txBody>
      </p:sp>
      <p:sp>
        <p:nvSpPr>
          <p:cNvPr id="658" name="Google Shape;658;p96"/>
          <p:cNvSpPr txBox="1"/>
          <p:nvPr/>
        </p:nvSpPr>
        <p:spPr>
          <a:xfrm>
            <a:off x="618800" y="3115163"/>
            <a:ext cx="2552700" cy="1087500"/>
          </a:xfrm>
          <a:prstGeom prst="rect">
            <a:avLst/>
          </a:prstGeom>
          <a:noFill/>
          <a:ln>
            <a:noFill/>
          </a:ln>
        </p:spPr>
        <p:txBody>
          <a:bodyPr anchorCtr="0" anchor="t" bIns="91425" lIns="91425" spcFirstLastPara="1" rIns="91425" wrap="square" tIns="91425">
            <a:noAutofit/>
          </a:bodyPr>
          <a:lstStyle/>
          <a:p>
            <a:pPr indent="-306387" lvl="0" marL="457200" rtl="0" algn="l">
              <a:lnSpc>
                <a:spcPct val="150000"/>
              </a:lnSpc>
              <a:spcBef>
                <a:spcPts val="0"/>
              </a:spcBef>
              <a:spcAft>
                <a:spcPts val="0"/>
              </a:spcAft>
              <a:buClr>
                <a:schemeClr val="dk1"/>
              </a:buClr>
              <a:buSzPts val="1225"/>
              <a:buAutoNum type="alphaLcParenR"/>
            </a:pPr>
            <a:r>
              <a:rPr lang="en" sz="1225">
                <a:solidFill>
                  <a:schemeClr val="dk1"/>
                </a:solidFill>
              </a:rPr>
              <a:t>Data Type:</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a:p>
            <a:pPr indent="0" lvl="0" marL="457200" rtl="0" algn="l">
              <a:lnSpc>
                <a:spcPct val="150000"/>
              </a:lnSpc>
              <a:spcBef>
                <a:spcPts val="0"/>
              </a:spcBef>
              <a:spcAft>
                <a:spcPts val="0"/>
              </a:spcAft>
              <a:buNone/>
            </a:pPr>
            <a:r>
              <a:rPr lang="en" sz="1225">
                <a:solidFill>
                  <a:schemeClr val="dk1"/>
                </a:solidFill>
              </a:rPr>
              <a:t>Reason:</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p:txBody>
      </p:sp>
      <p:sp>
        <p:nvSpPr>
          <p:cNvPr id="659" name="Google Shape;659;p96"/>
          <p:cNvSpPr txBox="1"/>
          <p:nvPr/>
        </p:nvSpPr>
        <p:spPr>
          <a:xfrm>
            <a:off x="3171500" y="3115163"/>
            <a:ext cx="2552700" cy="1087500"/>
          </a:xfrm>
          <a:prstGeom prst="rect">
            <a:avLst/>
          </a:prstGeom>
          <a:noFill/>
          <a:ln>
            <a:noFill/>
          </a:ln>
        </p:spPr>
        <p:txBody>
          <a:bodyPr anchorCtr="0" anchor="t" bIns="91425" lIns="91425" spcFirstLastPara="1" rIns="91425" wrap="square" tIns="91425">
            <a:noAutofit/>
          </a:bodyPr>
          <a:lstStyle/>
          <a:p>
            <a:pPr indent="-306387" lvl="0" marL="457200" rtl="0" algn="l">
              <a:lnSpc>
                <a:spcPct val="150000"/>
              </a:lnSpc>
              <a:spcBef>
                <a:spcPts val="0"/>
              </a:spcBef>
              <a:spcAft>
                <a:spcPts val="0"/>
              </a:spcAft>
              <a:buClr>
                <a:schemeClr val="dk1"/>
              </a:buClr>
              <a:buSzPts val="1225"/>
              <a:buAutoNum type="alphaLcParenR"/>
            </a:pPr>
            <a:r>
              <a:rPr lang="en" sz="1225">
                <a:solidFill>
                  <a:schemeClr val="dk1"/>
                </a:solidFill>
              </a:rPr>
              <a:t>Data Type:</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a:p>
            <a:pPr indent="0" lvl="0" marL="457200" rtl="0" algn="l">
              <a:lnSpc>
                <a:spcPct val="150000"/>
              </a:lnSpc>
              <a:spcBef>
                <a:spcPts val="0"/>
              </a:spcBef>
              <a:spcAft>
                <a:spcPts val="0"/>
              </a:spcAft>
              <a:buNone/>
            </a:pPr>
            <a:r>
              <a:rPr lang="en" sz="1225">
                <a:solidFill>
                  <a:schemeClr val="dk1"/>
                </a:solidFill>
              </a:rPr>
              <a:t>Reason:</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p:txBody>
      </p:sp>
      <p:sp>
        <p:nvSpPr>
          <p:cNvPr id="660" name="Google Shape;660;p96"/>
          <p:cNvSpPr txBox="1"/>
          <p:nvPr/>
        </p:nvSpPr>
        <p:spPr>
          <a:xfrm>
            <a:off x="5724200" y="3115163"/>
            <a:ext cx="2552700" cy="1087500"/>
          </a:xfrm>
          <a:prstGeom prst="rect">
            <a:avLst/>
          </a:prstGeom>
          <a:noFill/>
          <a:ln>
            <a:noFill/>
          </a:ln>
        </p:spPr>
        <p:txBody>
          <a:bodyPr anchorCtr="0" anchor="t" bIns="91425" lIns="91425" spcFirstLastPara="1" rIns="91425" wrap="square" tIns="91425">
            <a:noAutofit/>
          </a:bodyPr>
          <a:lstStyle/>
          <a:p>
            <a:pPr indent="-306387" lvl="0" marL="457200" rtl="0" algn="l">
              <a:lnSpc>
                <a:spcPct val="150000"/>
              </a:lnSpc>
              <a:spcBef>
                <a:spcPts val="0"/>
              </a:spcBef>
              <a:spcAft>
                <a:spcPts val="0"/>
              </a:spcAft>
              <a:buClr>
                <a:schemeClr val="dk1"/>
              </a:buClr>
              <a:buSzPts val="1225"/>
              <a:buAutoNum type="alphaLcParenR"/>
            </a:pPr>
            <a:r>
              <a:rPr lang="en" sz="1225">
                <a:solidFill>
                  <a:schemeClr val="dk1"/>
                </a:solidFill>
              </a:rPr>
              <a:t>Data Type:</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a:p>
            <a:pPr indent="0" lvl="0" marL="457200" rtl="0" algn="l">
              <a:lnSpc>
                <a:spcPct val="150000"/>
              </a:lnSpc>
              <a:spcBef>
                <a:spcPts val="0"/>
              </a:spcBef>
              <a:spcAft>
                <a:spcPts val="0"/>
              </a:spcAft>
              <a:buNone/>
            </a:pPr>
            <a:r>
              <a:rPr lang="en" sz="1225">
                <a:solidFill>
                  <a:schemeClr val="dk1"/>
                </a:solidFill>
              </a:rPr>
              <a:t>Reason:</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a:p>
            <a:pPr indent="0" lvl="0" marL="457200" rtl="0" algn="l">
              <a:lnSpc>
                <a:spcPct val="150000"/>
              </a:lnSpc>
              <a:spcBef>
                <a:spcPts val="0"/>
              </a:spcBef>
              <a:spcAft>
                <a:spcPts val="0"/>
              </a:spcAft>
              <a:buNone/>
            </a:pPr>
            <a:r>
              <a:t/>
            </a:r>
            <a:endParaRPr sz="1225">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66" name="Google Shape;666;p97"/>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5. [Acuña] Shown below is a valid BMP file that has been opened in a hex editor. Based on the data visible, answer the following questions. Indicate which number base you use for each question. (The complete specification is shown in the appendix.) Note that this screen shot comes from an Intel architecture system where numbers are stored with little-endian byte ordering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lang="en" sz="1200"/>
              <a:t>(a) How large is the file?</a:t>
            </a:r>
            <a:endParaRPr sz="1200"/>
          </a:p>
          <a:p>
            <a:pPr indent="0" lvl="0" marL="0" rtl="0" algn="l">
              <a:lnSpc>
                <a:spcPct val="115000"/>
              </a:lnSpc>
              <a:spcBef>
                <a:spcPts val="0"/>
              </a:spcBef>
              <a:spcAft>
                <a:spcPts val="0"/>
              </a:spcAft>
              <a:buNone/>
            </a:pPr>
            <a:r>
              <a:rPr lang="en" sz="1200"/>
              <a:t>(b) What is the width and height of this image?</a:t>
            </a:r>
            <a:endParaRPr sz="1200"/>
          </a:p>
          <a:p>
            <a:pPr indent="0" lvl="0" marL="0" rtl="0" algn="l">
              <a:lnSpc>
                <a:spcPct val="115000"/>
              </a:lnSpc>
              <a:spcBef>
                <a:spcPts val="0"/>
              </a:spcBef>
              <a:spcAft>
                <a:spcPts val="0"/>
              </a:spcAft>
              <a:buNone/>
            </a:pPr>
            <a:r>
              <a:rPr lang="en" sz="1200"/>
              <a:t>(c) How many bits per pixel are used?</a:t>
            </a:r>
            <a:endParaRPr sz="1200"/>
          </a:p>
          <a:p>
            <a:pPr indent="0" lvl="0" marL="0" rtl="0" algn="l">
              <a:lnSpc>
                <a:spcPct val="115000"/>
              </a:lnSpc>
              <a:spcBef>
                <a:spcPts val="0"/>
              </a:spcBef>
              <a:spcAft>
                <a:spcPts val="0"/>
              </a:spcAft>
              <a:buNone/>
            </a:pPr>
            <a:r>
              <a:rPr lang="en" sz="1200"/>
              <a:t>(d) Using b and c, how many bytes are required for each row? How many are for padding?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667" name="Google Shape;667;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68" name="Google Shape;668;p97"/>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3, Question 4</a:t>
            </a:r>
            <a:endParaRPr sz="1425">
              <a:solidFill>
                <a:schemeClr val="dk1"/>
              </a:solidFill>
            </a:endParaRPr>
          </a:p>
        </p:txBody>
      </p:sp>
      <p:pic>
        <p:nvPicPr>
          <p:cNvPr id="669" name="Google Shape;669;p97"/>
          <p:cNvPicPr preferRelativeResize="0"/>
          <p:nvPr/>
        </p:nvPicPr>
        <p:blipFill rotWithShape="1">
          <a:blip r:embed="rId4">
            <a:alphaModFix/>
          </a:blip>
          <a:srcRect b="8850" l="0" r="0" t="24299"/>
          <a:stretch/>
        </p:blipFill>
        <p:spPr>
          <a:xfrm>
            <a:off x="105550" y="2069700"/>
            <a:ext cx="6656875" cy="2057975"/>
          </a:xfrm>
          <a:prstGeom prst="rect">
            <a:avLst/>
          </a:prstGeom>
          <a:noFill/>
          <a:ln>
            <a:noFill/>
          </a:ln>
        </p:spPr>
      </p:pic>
      <p:pic>
        <p:nvPicPr>
          <p:cNvPr id="670" name="Google Shape;670;p97"/>
          <p:cNvPicPr preferRelativeResize="0"/>
          <p:nvPr/>
        </p:nvPicPr>
        <p:blipFill rotWithShape="1">
          <a:blip r:embed="rId5">
            <a:alphaModFix/>
          </a:blip>
          <a:srcRect b="55221" l="17367" r="56967" t="0"/>
          <a:stretch/>
        </p:blipFill>
        <p:spPr>
          <a:xfrm>
            <a:off x="5215125" y="1876050"/>
            <a:ext cx="1321350" cy="2953825"/>
          </a:xfrm>
          <a:prstGeom prst="rect">
            <a:avLst/>
          </a:prstGeom>
          <a:noFill/>
          <a:ln>
            <a:noFill/>
          </a:ln>
        </p:spPr>
      </p:pic>
      <p:sp>
        <p:nvSpPr>
          <p:cNvPr id="671" name="Google Shape;671;p97"/>
          <p:cNvSpPr txBox="1"/>
          <p:nvPr/>
        </p:nvSpPr>
        <p:spPr>
          <a:xfrm>
            <a:off x="6762425" y="1817611"/>
            <a:ext cx="2381100" cy="226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25">
                <a:solidFill>
                  <a:schemeClr val="dk1"/>
                </a:solidFill>
              </a:rPr>
              <a:t>a)</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rPr lang="en" sz="1225">
                <a:solidFill>
                  <a:schemeClr val="dk1"/>
                </a:solidFill>
              </a:rPr>
              <a:t>b)</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rPr lang="en" sz="1225">
                <a:solidFill>
                  <a:schemeClr val="dk1"/>
                </a:solidFill>
              </a:rPr>
              <a:t>c)</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a:p>
            <a:pPr indent="0" lvl="0" marL="0" rtl="0" algn="l">
              <a:lnSpc>
                <a:spcPct val="150000"/>
              </a:lnSpc>
              <a:spcBef>
                <a:spcPts val="0"/>
              </a:spcBef>
              <a:spcAft>
                <a:spcPts val="0"/>
              </a:spcAft>
              <a:buNone/>
            </a:pPr>
            <a:r>
              <a:rPr lang="en" sz="1225">
                <a:solidFill>
                  <a:schemeClr val="dk1"/>
                </a:solidFill>
              </a:rPr>
              <a:t>d)</a:t>
            </a:r>
            <a:endParaRPr sz="1225">
              <a:solidFill>
                <a:schemeClr val="dk1"/>
              </a:solidFill>
            </a:endParaRPr>
          </a:p>
          <a:p>
            <a:pPr indent="0" lvl="0" marL="0" rtl="0" algn="l">
              <a:lnSpc>
                <a:spcPct val="150000"/>
              </a:lnSpc>
              <a:spcBef>
                <a:spcPts val="0"/>
              </a:spcBef>
              <a:spcAft>
                <a:spcPts val="0"/>
              </a:spcAft>
              <a:buNone/>
            </a:pPr>
            <a:r>
              <a:t/>
            </a:r>
            <a:endParaRPr sz="1225">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77" name="Google Shape;677;p9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3. [Karaliova] For most programming languages, the run-time support library provides a system call interface that translates function calls into corresponding system calls. Why do we need an intermediate between the two instead of invoking system calls from a program directly? Explain.</a:t>
            </a:r>
            <a:endParaRPr sz="1200"/>
          </a:p>
        </p:txBody>
      </p:sp>
      <p:sp>
        <p:nvSpPr>
          <p:cNvPr id="678" name="Google Shape;678;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79" name="Google Shape;679;p98"/>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4, Question 3</a:t>
            </a:r>
            <a:endParaRPr sz="1425">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85" name="Google Shape;685;p9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200"/>
              <a:t>7. [Lisonbee] Compare and contrast the organic and microkernel operating system structures. Explain how the efficiency (speed), security, and maintainability of each compare, and why. </a:t>
            </a:r>
            <a:endParaRPr sz="1200"/>
          </a:p>
        </p:txBody>
      </p:sp>
      <p:sp>
        <p:nvSpPr>
          <p:cNvPr id="686" name="Google Shape;686;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 Review</a:t>
            </a:r>
            <a:endParaRPr b="1" sz="1600">
              <a:solidFill>
                <a:srgbClr val="FFFFFF"/>
              </a:solidFill>
              <a:highlight>
                <a:schemeClr val="dk2"/>
              </a:highlight>
            </a:endParaRPr>
          </a:p>
        </p:txBody>
      </p:sp>
      <p:sp>
        <p:nvSpPr>
          <p:cNvPr id="687" name="Google Shape;687;p99"/>
          <p:cNvSpPr txBox="1"/>
          <p:nvPr/>
        </p:nvSpPr>
        <p:spPr>
          <a:xfrm>
            <a:off x="7261400" y="152000"/>
            <a:ext cx="1707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Unit 4, Question 7</a:t>
            </a:r>
            <a:endParaRPr sz="1425">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00"/>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693" name="Google Shape;693;p100"/>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Sunday, January 28th at 7:00 pm MST  </a:t>
            </a:r>
            <a:r>
              <a:rPr b="1" lang="en" sz="1600">
                <a:solidFill>
                  <a:schemeClr val="accent1"/>
                </a:solidFill>
              </a:rPr>
              <a:t>Cancelled - good luck on Exam 1!</a:t>
            </a:r>
            <a:endParaRPr b="1" sz="1600"/>
          </a:p>
          <a:p>
            <a:pPr indent="-330200" lvl="0" marL="457200" rtl="0" algn="l">
              <a:lnSpc>
                <a:spcPct val="90000"/>
              </a:lnSpc>
              <a:spcBef>
                <a:spcPts val="0"/>
              </a:spcBef>
              <a:spcAft>
                <a:spcPts val="0"/>
              </a:spcAft>
              <a:buSzPts val="1600"/>
              <a:buFont typeface="Arial"/>
              <a:buChar char="●"/>
            </a:pPr>
            <a:r>
              <a:rPr lang="en" sz="1600"/>
              <a:t>Monday, January 29th at 7:00 pm MST</a:t>
            </a:r>
            <a:endParaRPr sz="1600"/>
          </a:p>
          <a:p>
            <a:pPr indent="-330200" lvl="0" marL="457200" rtl="0" algn="l">
              <a:lnSpc>
                <a:spcPct val="90000"/>
              </a:lnSpc>
              <a:spcBef>
                <a:spcPts val="0"/>
              </a:spcBef>
              <a:spcAft>
                <a:spcPts val="0"/>
              </a:spcAft>
              <a:buSzPts val="1600"/>
              <a:buFont typeface="Arial"/>
              <a:buChar char="●"/>
            </a:pPr>
            <a:r>
              <a:rPr lang="en" sz="1600"/>
              <a:t>Thursday, February 1st at 7:00 pm MST</a:t>
            </a:r>
            <a:endParaRPr sz="1600"/>
          </a:p>
          <a:p>
            <a:pPr indent="0" lvl="0" marL="0" rtl="0" algn="l">
              <a:lnSpc>
                <a:spcPct val="90000"/>
              </a:lnSpc>
              <a:spcBef>
                <a:spcPts val="0"/>
              </a:spcBef>
              <a:spcAft>
                <a:spcPts val="0"/>
              </a:spcAft>
              <a:buNone/>
            </a:pPr>
            <a:r>
              <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1 Review: Thursday, January 25th 7:00 pm - 9:00 pm MST </a:t>
            </a:r>
            <a:endParaRPr sz="1600"/>
          </a:p>
          <a:p>
            <a:pPr indent="0" lvl="0" marL="0" rtl="0" algn="l">
              <a:spcBef>
                <a:spcPts val="300"/>
              </a:spcBef>
              <a:spcAft>
                <a:spcPts val="300"/>
              </a:spcAft>
              <a:buNone/>
            </a:pPr>
            <a:r>
              <a:t/>
            </a:r>
            <a:endParaRPr u="sng"/>
          </a:p>
        </p:txBody>
      </p:sp>
      <p:sp>
        <p:nvSpPr>
          <p:cNvPr id="694" name="Google Shape;694;p100"/>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01"/>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700" name="Google Shape;700;p101"/>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701" name="Google Shape;701;p101"/>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702" name="Google Shape;702;p101"/>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708" name="Google Shape;708;p10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709" name="Google Shape;709;p102"/>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710" name="Google Shape;710;p102"/>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711" name="Google Shape;711;p102"/>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712" name="Google Shape;712;p102"/>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2"/>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714" name="Google Shape;714;p102"/>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715" name="Google Shape;715;p102"/>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716" name="Google Shape;716;p102"/>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0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722" name="Google Shape;722;p10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723" name="Google Shape;723;p103"/>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724" name="Google Shape;724;p103"/>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725" name="Google Shape;725;p103"/>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726" name="Google Shape;726;p103"/>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4"/>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732" name="Google Shape;732;p104"/>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78" name="Google Shape;378;p7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9"/>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4" name="Google Shape;384;p79"/>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5" name="Google Shape;385;p79"/>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86" name="Google Shape;386;p79"/>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87" name="Google Shape;387;p79"/>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88" name="Google Shape;388;p79"/>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4" name="Google Shape;394;p8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5" name="Google Shape;395;p8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System Calls</a:t>
            </a:r>
            <a:endParaRPr b="1" sz="1600">
              <a:solidFill>
                <a:srgbClr val="FFFFFF"/>
              </a:solidFill>
              <a:highlight>
                <a:schemeClr val="dk2"/>
              </a:highlight>
            </a:endParaRPr>
          </a:p>
        </p:txBody>
      </p:sp>
      <p:sp>
        <p:nvSpPr>
          <p:cNvPr id="396" name="Google Shape;396;p80"/>
          <p:cNvSpPr txBox="1"/>
          <p:nvPr/>
        </p:nvSpPr>
        <p:spPr>
          <a:xfrm>
            <a:off x="2352450" y="750025"/>
            <a:ext cx="4439100" cy="6594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What is a system call?</a:t>
            </a:r>
            <a:endParaRPr sz="2025">
              <a:solidFill>
                <a:schemeClr val="dk1"/>
              </a:solidFill>
            </a:endParaRPr>
          </a:p>
        </p:txBody>
      </p:sp>
      <p:sp>
        <p:nvSpPr>
          <p:cNvPr id="397" name="Google Shape;397;p80"/>
          <p:cNvSpPr txBox="1"/>
          <p:nvPr/>
        </p:nvSpPr>
        <p:spPr>
          <a:xfrm>
            <a:off x="1429150" y="1877025"/>
            <a:ext cx="62706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25">
                <a:solidFill>
                  <a:schemeClr val="dk1"/>
                </a:solidFill>
              </a:rPr>
              <a:t>A call that needs a high level of privilege</a:t>
            </a:r>
            <a:endParaRPr sz="2025">
              <a:solidFill>
                <a:schemeClr val="dk1"/>
              </a:solidFill>
            </a:endParaRPr>
          </a:p>
        </p:txBody>
      </p:sp>
      <p:sp>
        <p:nvSpPr>
          <p:cNvPr id="398" name="Google Shape;398;p80"/>
          <p:cNvSpPr txBox="1"/>
          <p:nvPr/>
        </p:nvSpPr>
        <p:spPr>
          <a:xfrm>
            <a:off x="1436700" y="2314050"/>
            <a:ext cx="62706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25">
                <a:solidFill>
                  <a:schemeClr val="dk1"/>
                </a:solidFill>
              </a:rPr>
              <a:t>Examples:</a:t>
            </a:r>
            <a:endParaRPr sz="20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04" name="Google Shape;404;p81"/>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5" name="Google Shape;405;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System Calls</a:t>
            </a:r>
            <a:endParaRPr b="1" sz="1600">
              <a:solidFill>
                <a:srgbClr val="FFFFFF"/>
              </a:solidFill>
              <a:highlight>
                <a:schemeClr val="dk2"/>
              </a:highlight>
            </a:endParaRPr>
          </a:p>
        </p:txBody>
      </p:sp>
      <p:sp>
        <p:nvSpPr>
          <p:cNvPr id="406" name="Google Shape;406;p81"/>
          <p:cNvSpPr txBox="1"/>
          <p:nvPr/>
        </p:nvSpPr>
        <p:spPr>
          <a:xfrm>
            <a:off x="2352450" y="750025"/>
            <a:ext cx="4439100" cy="6594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What is a system call?</a:t>
            </a:r>
            <a:endParaRPr sz="2025">
              <a:solidFill>
                <a:schemeClr val="dk1"/>
              </a:solidFill>
            </a:endParaRPr>
          </a:p>
        </p:txBody>
      </p:sp>
      <p:sp>
        <p:nvSpPr>
          <p:cNvPr id="407" name="Google Shape;407;p81"/>
          <p:cNvSpPr txBox="1"/>
          <p:nvPr/>
        </p:nvSpPr>
        <p:spPr>
          <a:xfrm>
            <a:off x="1429150" y="1877025"/>
            <a:ext cx="6270600" cy="5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25">
                <a:solidFill>
                  <a:schemeClr val="dk1"/>
                </a:solidFill>
              </a:rPr>
              <a:t>A call that needs a high level of privilege</a:t>
            </a:r>
            <a:endParaRPr sz="2025">
              <a:solidFill>
                <a:schemeClr val="dk1"/>
              </a:solidFill>
            </a:endParaRPr>
          </a:p>
        </p:txBody>
      </p:sp>
      <p:sp>
        <p:nvSpPr>
          <p:cNvPr id="408" name="Google Shape;408;p81"/>
          <p:cNvSpPr txBox="1"/>
          <p:nvPr/>
        </p:nvSpPr>
        <p:spPr>
          <a:xfrm>
            <a:off x="3495450" y="2512875"/>
            <a:ext cx="2153100" cy="515400"/>
          </a:xfrm>
          <a:prstGeom prst="rect">
            <a:avLst/>
          </a:prstGeom>
          <a:solidFill>
            <a:srgbClr val="A4C2F4"/>
          </a:solidFill>
          <a:ln cap="flat" cmpd="sng" w="38100">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25">
                <a:solidFill>
                  <a:schemeClr val="dk1"/>
                </a:solidFill>
              </a:rPr>
              <a:t>Main Categories:</a:t>
            </a:r>
            <a:endParaRPr sz="2025">
              <a:solidFill>
                <a:schemeClr val="dk1"/>
              </a:solidFill>
            </a:endParaRPr>
          </a:p>
        </p:txBody>
      </p:sp>
      <p:sp>
        <p:nvSpPr>
          <p:cNvPr id="409" name="Google Shape;409;p81"/>
          <p:cNvSpPr/>
          <p:nvPr/>
        </p:nvSpPr>
        <p:spPr>
          <a:xfrm>
            <a:off x="354950" y="3800250"/>
            <a:ext cx="2415900" cy="888600"/>
          </a:xfrm>
          <a:prstGeom prst="roundRect">
            <a:avLst>
              <a:gd fmla="val 16667" name="adj"/>
            </a:avLst>
          </a:prstGeom>
          <a:solidFill>
            <a:schemeClr val="lt2"/>
          </a:solidFill>
          <a:ln cap="flat" cmpd="sng" w="3810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Resource</a:t>
            </a:r>
            <a:endParaRPr sz="1800"/>
          </a:p>
          <a:p>
            <a:pPr indent="0" lvl="0" marL="0" rtl="0" algn="ctr">
              <a:spcBef>
                <a:spcPts val="0"/>
              </a:spcBef>
              <a:spcAft>
                <a:spcPts val="0"/>
              </a:spcAft>
              <a:buNone/>
            </a:pPr>
            <a:r>
              <a:rPr lang="en" sz="1800"/>
              <a:t>Allocation</a:t>
            </a:r>
            <a:endParaRPr sz="1800"/>
          </a:p>
        </p:txBody>
      </p:sp>
      <p:sp>
        <p:nvSpPr>
          <p:cNvPr id="410" name="Google Shape;410;p81"/>
          <p:cNvSpPr/>
          <p:nvPr/>
        </p:nvSpPr>
        <p:spPr>
          <a:xfrm>
            <a:off x="3290300" y="3800250"/>
            <a:ext cx="2415900" cy="888600"/>
          </a:xfrm>
          <a:prstGeom prst="roundRect">
            <a:avLst>
              <a:gd fmla="val 16667" name="adj"/>
            </a:avLst>
          </a:prstGeom>
          <a:solidFill>
            <a:schemeClr val="lt2"/>
          </a:solidFill>
          <a:ln cap="flat" cmpd="sng" w="3810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Interacting with </a:t>
            </a:r>
            <a:endParaRPr sz="1800"/>
          </a:p>
          <a:p>
            <a:pPr indent="0" lvl="0" marL="0" rtl="0" algn="ctr">
              <a:spcBef>
                <a:spcPts val="0"/>
              </a:spcBef>
              <a:spcAft>
                <a:spcPts val="0"/>
              </a:spcAft>
              <a:buNone/>
            </a:pPr>
            <a:r>
              <a:rPr lang="en" sz="1800"/>
              <a:t>Low-Level Hardware</a:t>
            </a:r>
            <a:endParaRPr sz="1800"/>
          </a:p>
        </p:txBody>
      </p:sp>
      <p:sp>
        <p:nvSpPr>
          <p:cNvPr id="411" name="Google Shape;411;p81"/>
          <p:cNvSpPr/>
          <p:nvPr/>
        </p:nvSpPr>
        <p:spPr>
          <a:xfrm>
            <a:off x="6225650" y="3800250"/>
            <a:ext cx="2415900" cy="888600"/>
          </a:xfrm>
          <a:prstGeom prst="roundRect">
            <a:avLst>
              <a:gd fmla="val 16667" name="adj"/>
            </a:avLst>
          </a:prstGeom>
          <a:solidFill>
            <a:schemeClr val="lt2"/>
          </a:solidFill>
          <a:ln cap="flat" cmpd="sng" w="3810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Potentially Dangerous Actions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17" name="Google Shape;417;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Run-Time Execution</a:t>
            </a:r>
            <a:endParaRPr b="1" sz="1600">
              <a:solidFill>
                <a:srgbClr val="FFFFFF"/>
              </a:solidFill>
              <a:highlight>
                <a:schemeClr val="dk2"/>
              </a:highlight>
            </a:endParaRPr>
          </a:p>
        </p:txBody>
      </p:sp>
      <p:pic>
        <p:nvPicPr>
          <p:cNvPr id="418" name="Google Shape;418;p82"/>
          <p:cNvPicPr preferRelativeResize="0"/>
          <p:nvPr/>
        </p:nvPicPr>
        <p:blipFill>
          <a:blip r:embed="rId3">
            <a:alphaModFix/>
          </a:blip>
          <a:stretch>
            <a:fillRect/>
          </a:stretch>
        </p:blipFill>
        <p:spPr>
          <a:xfrm>
            <a:off x="3689325" y="233400"/>
            <a:ext cx="5229015" cy="3762575"/>
          </a:xfrm>
          <a:prstGeom prst="rect">
            <a:avLst/>
          </a:prstGeom>
          <a:noFill/>
          <a:ln>
            <a:noFill/>
          </a:ln>
        </p:spPr>
      </p:pic>
      <p:sp>
        <p:nvSpPr>
          <p:cNvPr id="419" name="Google Shape;419;p82"/>
          <p:cNvSpPr txBox="1"/>
          <p:nvPr/>
        </p:nvSpPr>
        <p:spPr>
          <a:xfrm>
            <a:off x="278150" y="1600200"/>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Make Call </a:t>
            </a:r>
            <a:endParaRPr sz="1625">
              <a:solidFill>
                <a:schemeClr val="dk1"/>
              </a:solidFill>
            </a:endParaRPr>
          </a:p>
        </p:txBody>
      </p:sp>
      <p:sp>
        <p:nvSpPr>
          <p:cNvPr id="420" name="Google Shape;420;p82"/>
          <p:cNvSpPr txBox="1"/>
          <p:nvPr/>
        </p:nvSpPr>
        <p:spPr>
          <a:xfrm>
            <a:off x="1956675" y="83925"/>
            <a:ext cx="3417000" cy="8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What are the steps for run-time execution?</a:t>
            </a:r>
            <a:endParaRPr sz="2025">
              <a:solidFill>
                <a:schemeClr val="dk1"/>
              </a:solidFill>
            </a:endParaRPr>
          </a:p>
        </p:txBody>
      </p:sp>
      <p:sp>
        <p:nvSpPr>
          <p:cNvPr id="421" name="Google Shape;421;p82"/>
          <p:cNvSpPr txBox="1"/>
          <p:nvPr/>
        </p:nvSpPr>
        <p:spPr>
          <a:xfrm>
            <a:off x="278150" y="2024329"/>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Go To: System Call Interface</a:t>
            </a:r>
            <a:endParaRPr sz="1625">
              <a:solidFill>
                <a:schemeClr val="dk1"/>
              </a:solidFill>
            </a:endParaRPr>
          </a:p>
        </p:txBody>
      </p:sp>
      <p:sp>
        <p:nvSpPr>
          <p:cNvPr id="422" name="Google Shape;422;p82"/>
          <p:cNvSpPr txBox="1"/>
          <p:nvPr/>
        </p:nvSpPr>
        <p:spPr>
          <a:xfrm>
            <a:off x="278150" y="2448458"/>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SCI looks up call in Table </a:t>
            </a:r>
            <a:endParaRPr sz="1625">
              <a:solidFill>
                <a:schemeClr val="dk1"/>
              </a:solidFill>
            </a:endParaRPr>
          </a:p>
        </p:txBody>
      </p:sp>
      <p:sp>
        <p:nvSpPr>
          <p:cNvPr id="423" name="Google Shape;423;p82"/>
          <p:cNvSpPr txBox="1"/>
          <p:nvPr/>
        </p:nvSpPr>
        <p:spPr>
          <a:xfrm>
            <a:off x="278150" y="2872588"/>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Find Implementation</a:t>
            </a:r>
            <a:endParaRPr sz="1625">
              <a:solidFill>
                <a:schemeClr val="dk1"/>
              </a:solidFill>
            </a:endParaRPr>
          </a:p>
        </p:txBody>
      </p:sp>
      <p:sp>
        <p:nvSpPr>
          <p:cNvPr id="424" name="Google Shape;424;p82"/>
          <p:cNvSpPr txBox="1"/>
          <p:nvPr/>
        </p:nvSpPr>
        <p:spPr>
          <a:xfrm>
            <a:off x="278150" y="3296717"/>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Run that implementation</a:t>
            </a:r>
            <a:endParaRPr sz="1625">
              <a:solidFill>
                <a:schemeClr val="dk1"/>
              </a:solidFill>
            </a:endParaRPr>
          </a:p>
        </p:txBody>
      </p:sp>
      <p:sp>
        <p:nvSpPr>
          <p:cNvPr id="425" name="Google Shape;425;p82"/>
          <p:cNvSpPr txBox="1"/>
          <p:nvPr/>
        </p:nvSpPr>
        <p:spPr>
          <a:xfrm>
            <a:off x="278150" y="3720846"/>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Obtain result and send to SCI</a:t>
            </a:r>
            <a:endParaRPr sz="1625">
              <a:solidFill>
                <a:schemeClr val="dk1"/>
              </a:solidFill>
            </a:endParaRPr>
          </a:p>
        </p:txBody>
      </p:sp>
      <p:sp>
        <p:nvSpPr>
          <p:cNvPr id="426" name="Google Shape;426;p82"/>
          <p:cNvSpPr txBox="1"/>
          <p:nvPr/>
        </p:nvSpPr>
        <p:spPr>
          <a:xfrm>
            <a:off x="278150" y="4144975"/>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Return result to user</a:t>
            </a:r>
            <a:endParaRPr sz="1625">
              <a:solidFill>
                <a:schemeClr val="dk1"/>
              </a:solidFill>
            </a:endParaRPr>
          </a:p>
        </p:txBody>
      </p:sp>
      <p:sp>
        <p:nvSpPr>
          <p:cNvPr id="427" name="Google Shape;427;p82"/>
          <p:cNvSpPr/>
          <p:nvPr/>
        </p:nvSpPr>
        <p:spPr>
          <a:xfrm>
            <a:off x="4438525" y="916000"/>
            <a:ext cx="7794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82"/>
          <p:cNvSpPr txBox="1"/>
          <p:nvPr/>
        </p:nvSpPr>
        <p:spPr>
          <a:xfrm>
            <a:off x="7220075" y="1540250"/>
            <a:ext cx="9231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25">
                <a:solidFill>
                  <a:schemeClr val="dk1"/>
                </a:solidFill>
              </a:rPr>
              <a:t>SCI</a:t>
            </a:r>
            <a:endParaRPr sz="1825">
              <a:solidFill>
                <a:schemeClr val="dk1"/>
              </a:solidFill>
            </a:endParaRPr>
          </a:p>
        </p:txBody>
      </p:sp>
      <p:sp>
        <p:nvSpPr>
          <p:cNvPr id="429" name="Google Shape;429;p82"/>
          <p:cNvSpPr/>
          <p:nvPr/>
        </p:nvSpPr>
        <p:spPr>
          <a:xfrm>
            <a:off x="4896800" y="1569200"/>
            <a:ext cx="7794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open()</a:t>
            </a:r>
            <a:endParaRPr/>
          </a:p>
        </p:txBody>
      </p:sp>
      <p:sp>
        <p:nvSpPr>
          <p:cNvPr id="430" name="Google Shape;430;p82"/>
          <p:cNvSpPr/>
          <p:nvPr/>
        </p:nvSpPr>
        <p:spPr>
          <a:xfrm flipH="1" rot="10800000">
            <a:off x="4572000" y="1956350"/>
            <a:ext cx="623400" cy="848400"/>
          </a:xfrm>
          <a:prstGeom prst="bentArrow">
            <a:avLst>
              <a:gd fmla="val 25000" name="adj1"/>
              <a:gd fmla="val 25000" name="adj2"/>
              <a:gd fmla="val 25000" name="adj3"/>
              <a:gd fmla="val 43750" name="adj4"/>
            </a:avLst>
          </a:prstGeom>
          <a:solidFill>
            <a:srgbClr val="FFE599"/>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82"/>
          <p:cNvSpPr/>
          <p:nvPr/>
        </p:nvSpPr>
        <p:spPr>
          <a:xfrm>
            <a:off x="7339975" y="2762375"/>
            <a:ext cx="1258800" cy="10311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82"/>
          <p:cNvSpPr/>
          <p:nvPr/>
        </p:nvSpPr>
        <p:spPr>
          <a:xfrm>
            <a:off x="5757350" y="2901550"/>
            <a:ext cx="1534500" cy="358200"/>
          </a:xfrm>
          <a:prstGeom prst="rightArrow">
            <a:avLst>
              <a:gd fmla="val 50000" name="adj1"/>
              <a:gd fmla="val 50000" name="adj2"/>
            </a:avLst>
          </a:prstGeom>
          <a:solidFill>
            <a:srgbClr val="FFE599"/>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82"/>
          <p:cNvSpPr/>
          <p:nvPr/>
        </p:nvSpPr>
        <p:spPr>
          <a:xfrm flipH="1" rot="5400000">
            <a:off x="7478600" y="2764800"/>
            <a:ext cx="2288400" cy="791400"/>
          </a:xfrm>
          <a:prstGeom prst="bentArrow">
            <a:avLst>
              <a:gd fmla="val 25000" name="adj1"/>
              <a:gd fmla="val 25000" name="adj2"/>
              <a:gd fmla="val 25000" name="adj3"/>
              <a:gd fmla="val 43750" name="adj4"/>
            </a:avLst>
          </a:prstGeom>
          <a:solidFill>
            <a:srgbClr val="FFE599"/>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82"/>
          <p:cNvSpPr/>
          <p:nvPr/>
        </p:nvSpPr>
        <p:spPr>
          <a:xfrm>
            <a:off x="7363775" y="3995975"/>
            <a:ext cx="7794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435" name="Google Shape;435;p82"/>
          <p:cNvSpPr/>
          <p:nvPr/>
        </p:nvSpPr>
        <p:spPr>
          <a:xfrm>
            <a:off x="8007750" y="1569200"/>
            <a:ext cx="7794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436" name="Google Shape;436;p82"/>
          <p:cNvSpPr/>
          <p:nvPr/>
        </p:nvSpPr>
        <p:spPr>
          <a:xfrm>
            <a:off x="7915375" y="916000"/>
            <a:ext cx="779400" cy="3582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2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3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3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42" name="Google Shape;442;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Run-Time Execution</a:t>
            </a:r>
            <a:endParaRPr b="1" sz="1600">
              <a:solidFill>
                <a:srgbClr val="FFFFFF"/>
              </a:solidFill>
              <a:highlight>
                <a:schemeClr val="dk2"/>
              </a:highlight>
            </a:endParaRPr>
          </a:p>
        </p:txBody>
      </p:sp>
      <p:pic>
        <p:nvPicPr>
          <p:cNvPr id="443" name="Google Shape;443;p83"/>
          <p:cNvPicPr preferRelativeResize="0"/>
          <p:nvPr/>
        </p:nvPicPr>
        <p:blipFill>
          <a:blip r:embed="rId3">
            <a:alphaModFix/>
          </a:blip>
          <a:stretch>
            <a:fillRect/>
          </a:stretch>
        </p:blipFill>
        <p:spPr>
          <a:xfrm>
            <a:off x="3689325" y="233400"/>
            <a:ext cx="5229015" cy="3762575"/>
          </a:xfrm>
          <a:prstGeom prst="rect">
            <a:avLst/>
          </a:prstGeom>
          <a:noFill/>
          <a:ln>
            <a:noFill/>
          </a:ln>
        </p:spPr>
      </p:pic>
      <p:sp>
        <p:nvSpPr>
          <p:cNvPr id="444" name="Google Shape;444;p83"/>
          <p:cNvSpPr txBox="1"/>
          <p:nvPr/>
        </p:nvSpPr>
        <p:spPr>
          <a:xfrm>
            <a:off x="278150" y="1600200"/>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Make Call </a:t>
            </a:r>
            <a:endParaRPr sz="1625">
              <a:solidFill>
                <a:schemeClr val="dk1"/>
              </a:solidFill>
            </a:endParaRPr>
          </a:p>
        </p:txBody>
      </p:sp>
      <p:sp>
        <p:nvSpPr>
          <p:cNvPr id="445" name="Google Shape;445;p83"/>
          <p:cNvSpPr txBox="1"/>
          <p:nvPr/>
        </p:nvSpPr>
        <p:spPr>
          <a:xfrm>
            <a:off x="278150" y="2024329"/>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Go To: System Call Interface</a:t>
            </a:r>
            <a:endParaRPr sz="1625">
              <a:solidFill>
                <a:schemeClr val="dk1"/>
              </a:solidFill>
            </a:endParaRPr>
          </a:p>
        </p:txBody>
      </p:sp>
      <p:sp>
        <p:nvSpPr>
          <p:cNvPr id="446" name="Google Shape;446;p83"/>
          <p:cNvSpPr txBox="1"/>
          <p:nvPr/>
        </p:nvSpPr>
        <p:spPr>
          <a:xfrm>
            <a:off x="278150" y="2448458"/>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SCI looks up call in Table </a:t>
            </a:r>
            <a:endParaRPr sz="1625">
              <a:solidFill>
                <a:schemeClr val="dk1"/>
              </a:solidFill>
            </a:endParaRPr>
          </a:p>
        </p:txBody>
      </p:sp>
      <p:sp>
        <p:nvSpPr>
          <p:cNvPr id="447" name="Google Shape;447;p83"/>
          <p:cNvSpPr txBox="1"/>
          <p:nvPr/>
        </p:nvSpPr>
        <p:spPr>
          <a:xfrm>
            <a:off x="278150" y="2872588"/>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Find Implementation</a:t>
            </a:r>
            <a:endParaRPr sz="1625">
              <a:solidFill>
                <a:schemeClr val="dk1"/>
              </a:solidFill>
            </a:endParaRPr>
          </a:p>
        </p:txBody>
      </p:sp>
      <p:sp>
        <p:nvSpPr>
          <p:cNvPr id="448" name="Google Shape;448;p83"/>
          <p:cNvSpPr txBox="1"/>
          <p:nvPr/>
        </p:nvSpPr>
        <p:spPr>
          <a:xfrm>
            <a:off x="278150" y="3296717"/>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Run that implementation</a:t>
            </a:r>
            <a:endParaRPr sz="1625">
              <a:solidFill>
                <a:schemeClr val="dk1"/>
              </a:solidFill>
            </a:endParaRPr>
          </a:p>
        </p:txBody>
      </p:sp>
      <p:sp>
        <p:nvSpPr>
          <p:cNvPr id="449" name="Google Shape;449;p83"/>
          <p:cNvSpPr txBox="1"/>
          <p:nvPr/>
        </p:nvSpPr>
        <p:spPr>
          <a:xfrm>
            <a:off x="278150" y="3720846"/>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Obtain result and send to SCI</a:t>
            </a:r>
            <a:endParaRPr sz="1625">
              <a:solidFill>
                <a:schemeClr val="dk1"/>
              </a:solidFill>
            </a:endParaRPr>
          </a:p>
        </p:txBody>
      </p:sp>
      <p:sp>
        <p:nvSpPr>
          <p:cNvPr id="450" name="Google Shape;450;p83"/>
          <p:cNvSpPr txBox="1"/>
          <p:nvPr/>
        </p:nvSpPr>
        <p:spPr>
          <a:xfrm>
            <a:off x="278150" y="4144975"/>
            <a:ext cx="3704700" cy="416100"/>
          </a:xfrm>
          <a:prstGeom prst="rect">
            <a:avLst/>
          </a:prstGeom>
          <a:noFill/>
          <a:ln>
            <a:noFill/>
          </a:ln>
        </p:spPr>
        <p:txBody>
          <a:bodyPr anchorCtr="0" anchor="t" bIns="91425" lIns="91425" spcFirstLastPara="1" rIns="91425" wrap="square" tIns="91425">
            <a:noAutofit/>
          </a:bodyPr>
          <a:lstStyle/>
          <a:p>
            <a:pPr indent="-331787" lvl="0" marL="457200" rtl="0" algn="l">
              <a:spcBef>
                <a:spcPts val="0"/>
              </a:spcBef>
              <a:spcAft>
                <a:spcPts val="0"/>
              </a:spcAft>
              <a:buClr>
                <a:schemeClr val="dk1"/>
              </a:buClr>
              <a:buSzPts val="1625"/>
              <a:buChar char="●"/>
            </a:pPr>
            <a:r>
              <a:rPr lang="en" sz="1625">
                <a:solidFill>
                  <a:schemeClr val="dk1"/>
                </a:solidFill>
              </a:rPr>
              <a:t>Return result to user</a:t>
            </a:r>
            <a:endParaRPr sz="1625">
              <a:solidFill>
                <a:schemeClr val="dk1"/>
              </a:solidFill>
            </a:endParaRPr>
          </a:p>
        </p:txBody>
      </p:sp>
      <p:sp>
        <p:nvSpPr>
          <p:cNvPr id="451" name="Google Shape;451;p83"/>
          <p:cNvSpPr/>
          <p:nvPr/>
        </p:nvSpPr>
        <p:spPr>
          <a:xfrm>
            <a:off x="4348650" y="1540275"/>
            <a:ext cx="4473600" cy="4161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2" name="Google Shape;452;p83"/>
          <p:cNvSpPr txBox="1"/>
          <p:nvPr/>
        </p:nvSpPr>
        <p:spPr>
          <a:xfrm>
            <a:off x="7220075" y="1540250"/>
            <a:ext cx="9231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25">
                <a:solidFill>
                  <a:schemeClr val="dk1"/>
                </a:solidFill>
              </a:rPr>
              <a:t>SCI</a:t>
            </a:r>
            <a:endParaRPr sz="1825">
              <a:solidFill>
                <a:schemeClr val="dk1"/>
              </a:solidFill>
            </a:endParaRPr>
          </a:p>
        </p:txBody>
      </p:sp>
      <p:sp>
        <p:nvSpPr>
          <p:cNvPr id="453" name="Google Shape;453;p83"/>
          <p:cNvSpPr/>
          <p:nvPr/>
        </p:nvSpPr>
        <p:spPr>
          <a:xfrm>
            <a:off x="1883075" y="80600"/>
            <a:ext cx="3261900" cy="663300"/>
          </a:xfrm>
          <a:prstGeom prst="roundRect">
            <a:avLst>
              <a:gd fmla="val 16667" name="adj"/>
            </a:avLst>
          </a:prstGeom>
          <a:solidFill>
            <a:srgbClr val="FFE599"/>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Why is the SCI important?</a:t>
            </a:r>
            <a:endParaRPr sz="2000"/>
          </a:p>
        </p:txBody>
      </p:sp>
      <p:sp>
        <p:nvSpPr>
          <p:cNvPr id="454" name="Google Shape;454;p83"/>
          <p:cNvSpPr/>
          <p:nvPr/>
        </p:nvSpPr>
        <p:spPr>
          <a:xfrm>
            <a:off x="3689325" y="4073175"/>
            <a:ext cx="4963500" cy="966600"/>
          </a:xfrm>
          <a:prstGeom prst="roundRect">
            <a:avLst>
              <a:gd fmla="val 16667" name="adj"/>
            </a:avLst>
          </a:prstGeom>
          <a:solidFill>
            <a:srgbClr val="FFE599"/>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Abstraction - SCI will choose the correct implementation based on the hardware and the OS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60" name="Google Shape;460;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461" name="Google Shape;461;p84"/>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462" name="Google Shape;462;p84"/>
          <p:cNvGrpSpPr/>
          <p:nvPr/>
        </p:nvGrpSpPr>
        <p:grpSpPr>
          <a:xfrm>
            <a:off x="2891875" y="616250"/>
            <a:ext cx="3373500" cy="4455900"/>
            <a:chOff x="2891875" y="616250"/>
            <a:chExt cx="3373500" cy="4455900"/>
          </a:xfrm>
        </p:grpSpPr>
        <p:sp>
          <p:nvSpPr>
            <p:cNvPr id="463" name="Google Shape;463;p84"/>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4" name="Google Shape;464;p84"/>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465" name="Google Shape;465;p84"/>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466" name="Google Shape;466;p84"/>
          <p:cNvSpPr txBox="1"/>
          <p:nvPr/>
        </p:nvSpPr>
        <p:spPr>
          <a:xfrm>
            <a:off x="6210575" y="-7620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Contents:</a:t>
            </a:r>
            <a:endParaRPr b="1" sz="2025">
              <a:solidFill>
                <a:schemeClr val="dk1"/>
              </a:solidFill>
            </a:endParaRPr>
          </a:p>
        </p:txBody>
      </p:sp>
      <p:cxnSp>
        <p:nvCxnSpPr>
          <p:cNvPr id="467" name="Google Shape;467;p84"/>
          <p:cNvCxnSpPr/>
          <p:nvPr/>
        </p:nvCxnSpPr>
        <p:spPr>
          <a:xfrm rot="10800000">
            <a:off x="6559850" y="-91225"/>
            <a:ext cx="0" cy="5263500"/>
          </a:xfrm>
          <a:prstGeom prst="straightConnector1">
            <a:avLst/>
          </a:prstGeom>
          <a:noFill/>
          <a:ln cap="flat" cmpd="sng" w="9525">
            <a:solidFill>
              <a:schemeClr val="dk2"/>
            </a:solidFill>
            <a:prstDash val="solid"/>
            <a:round/>
            <a:headEnd len="med" w="med" type="none"/>
            <a:tailEnd len="med" w="med" type="none"/>
          </a:ln>
        </p:spPr>
      </p:cxnSp>
      <p:sp>
        <p:nvSpPr>
          <p:cNvPr id="468" name="Google Shape;468;p84"/>
          <p:cNvSpPr txBox="1"/>
          <p:nvPr/>
        </p:nvSpPr>
        <p:spPr>
          <a:xfrm>
            <a:off x="7311525" y="916000"/>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Text/Code</a:t>
            </a:r>
            <a:endParaRPr sz="1625">
              <a:solidFill>
                <a:schemeClr val="dk1"/>
              </a:solidFill>
            </a:endParaRPr>
          </a:p>
        </p:txBody>
      </p:sp>
      <p:sp>
        <p:nvSpPr>
          <p:cNvPr id="469" name="Google Shape;469;p84"/>
          <p:cNvSpPr txBox="1"/>
          <p:nvPr/>
        </p:nvSpPr>
        <p:spPr>
          <a:xfrm>
            <a:off x="7029675" y="1964150"/>
            <a:ext cx="1798500" cy="72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Global &amp; Static Variables/Objects</a:t>
            </a:r>
            <a:endParaRPr sz="1625">
              <a:solidFill>
                <a:schemeClr val="dk1"/>
              </a:solidFill>
            </a:endParaRPr>
          </a:p>
        </p:txBody>
      </p:sp>
      <p:sp>
        <p:nvSpPr>
          <p:cNvPr id="470" name="Google Shape;470;p84"/>
          <p:cNvSpPr txBox="1"/>
          <p:nvPr/>
        </p:nvSpPr>
        <p:spPr>
          <a:xfrm>
            <a:off x="7311525" y="39192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471" name="Google Shape;471;p84"/>
          <p:cNvSpPr txBox="1"/>
          <p:nvPr/>
        </p:nvSpPr>
        <p:spPr>
          <a:xfrm>
            <a:off x="7311525" y="14400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472" name="Google Shape;472;p84"/>
          <p:cNvSpPr/>
          <p:nvPr/>
        </p:nvSpPr>
        <p:spPr>
          <a:xfrm>
            <a:off x="2448250" y="616250"/>
            <a:ext cx="323700" cy="1702500"/>
          </a:xfrm>
          <a:prstGeom prst="lef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84"/>
          <p:cNvSpPr/>
          <p:nvPr/>
        </p:nvSpPr>
        <p:spPr>
          <a:xfrm>
            <a:off x="2448250" y="2471150"/>
            <a:ext cx="323700" cy="2601000"/>
          </a:xfrm>
          <a:prstGeom prst="lef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84"/>
          <p:cNvSpPr/>
          <p:nvPr/>
        </p:nvSpPr>
        <p:spPr>
          <a:xfrm>
            <a:off x="6743975" y="279835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84"/>
          <p:cNvSpPr/>
          <p:nvPr/>
        </p:nvSpPr>
        <p:spPr>
          <a:xfrm rot="10800000">
            <a:off x="7263125" y="2791225"/>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84"/>
          <p:cNvSpPr/>
          <p:nvPr/>
        </p:nvSpPr>
        <p:spPr>
          <a:xfrm>
            <a:off x="6636050" y="4568450"/>
            <a:ext cx="1318800" cy="503700"/>
          </a:xfrm>
          <a:prstGeom prst="chevron">
            <a:avLst>
              <a:gd fmla="val 50000"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Stack Pointer</a:t>
            </a:r>
            <a:endParaRPr b="1"/>
          </a:p>
        </p:txBody>
      </p:sp>
      <p:sp>
        <p:nvSpPr>
          <p:cNvPr id="477" name="Google Shape;477;p84"/>
          <p:cNvSpPr/>
          <p:nvPr/>
        </p:nvSpPr>
        <p:spPr>
          <a:xfrm>
            <a:off x="7825200" y="4568450"/>
            <a:ext cx="1318800" cy="503700"/>
          </a:xfrm>
          <a:prstGeom prst="chevron">
            <a:avLst>
              <a:gd fmla="val 50000"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Heap Pointer</a:t>
            </a:r>
            <a:endParaRPr b="1"/>
          </a:p>
        </p:txBody>
      </p:sp>
      <p:sp>
        <p:nvSpPr>
          <p:cNvPr id="478" name="Google Shape;478;p84"/>
          <p:cNvSpPr txBox="1"/>
          <p:nvPr/>
        </p:nvSpPr>
        <p:spPr>
          <a:xfrm>
            <a:off x="7782275" y="2791225"/>
            <a:ext cx="1318800" cy="58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Static Memory</a:t>
            </a:r>
            <a:endParaRPr sz="1625">
              <a:solidFill>
                <a:schemeClr val="dk1"/>
              </a:solidFill>
            </a:endParaRPr>
          </a:p>
        </p:txBody>
      </p:sp>
      <p:sp>
        <p:nvSpPr>
          <p:cNvPr id="479" name="Google Shape;479;p84"/>
          <p:cNvSpPr txBox="1"/>
          <p:nvPr/>
        </p:nvSpPr>
        <p:spPr>
          <a:xfrm>
            <a:off x="7782275" y="3679838"/>
            <a:ext cx="1318800" cy="58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Dynamic Memory</a:t>
            </a:r>
            <a:endParaRPr sz="1625">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