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24" r:id="rId5"/>
    <p:sldMasterId id="2147483725" r:id="rId6"/>
    <p:sldMasterId id="214748372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5143500" cx="9144000"/>
  <p:notesSz cx="6858000" cy="9144000"/>
  <p:embeddedFontLst>
    <p:embeddedFont>
      <p:font typeface="Arial Black"/>
      <p:regular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95">
          <p15:clr>
            <a:srgbClr val="9AA0A6"/>
          </p15:clr>
        </p15:guide>
        <p15:guide id="2" pos="185">
          <p15:clr>
            <a:srgbClr val="9AA0A6"/>
          </p15:clr>
        </p15:guide>
        <p15:guide id="3" pos="284">
          <p15:clr>
            <a:srgbClr val="9AA0A6"/>
          </p15:clr>
        </p15:guide>
        <p15:guide id="4" pos="384">
          <p15:clr>
            <a:srgbClr val="9AA0A6"/>
          </p15:clr>
        </p15:guide>
        <p15:guide id="5" pos="1014">
          <p15:clr>
            <a:srgbClr val="9AA0A6"/>
          </p15:clr>
        </p15:guide>
        <p15:guide id="6" pos="288">
          <p15:clr>
            <a:srgbClr val="9AA0A6"/>
          </p15:clr>
        </p15:guide>
        <p15:guide id="7" orient="horz" pos="2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6BCA7D-57BD-4126-9472-29FAEC14C540}">
  <a:tblStyle styleId="{636BCA7D-57BD-4126-9472-29FAEC14C5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5" orient="horz"/>
        <p:guide pos="185"/>
        <p:guide pos="284"/>
        <p:guide pos="384"/>
        <p:guide pos="1014"/>
        <p:guide pos="288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GillSans-regular.fntdata"/><Relationship Id="rId14" Type="http://schemas.openxmlformats.org/officeDocument/2006/relationships/slide" Target="slides/slide6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38" Type="http://schemas.openxmlformats.org/officeDocument/2006/relationships/font" Target="fonts/GillSans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d55feb9e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d55feb9e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59318b7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659318b7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 let’s look at operators before we get any deeper…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59318b7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659318b7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659318b7b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659318b7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mean?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59318b7b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59318b7b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assume the ptr is at 0x5500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659318b7b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659318b7b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then be 0x5503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659318b7b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659318b7b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***** Because pointers store memory addresses!!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659318b7b6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659318b7b6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Talk about how it gives you lots of power when you can traverse mem like that (byte addressable)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	But is also dangerous - overflow or changing other parts of that prog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ee8bbe63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ee8bbe63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Lectures illustrated like so, with the pointer literally pointing to the location… good so far?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659318b7b6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659318b7b6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e3d48569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ae3d48569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04d187a6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04d187a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e3d48569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e3d48569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prints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prints 57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ae68820a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ae68820a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new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whatever is currently there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update to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Prints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ae3d48569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ae3d48569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aa89500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aa89500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a30ba612a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a30ba612a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c5af84a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c5af84a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ce869ba2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ce869ba2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a30ba612a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a30ba612a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04d187a6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04d187a6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04d187a6a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904d187a6a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a15709f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a15709f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0a4a368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0a4a368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a15709f6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ea15709f6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a15709f6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a15709f6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languages (definitely not low-level)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Imperative ⇒ use statements to change a program’s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libraries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typed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Tries to help you be a good programmer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Weakly Typed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garbage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**You are responsible for memory management!!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**pointers!!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659318b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659318b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we can think of?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that give us more power or less power?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1000">
              <a:solidFill>
                <a:schemeClr val="dk2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1000">
              <a:solidFill>
                <a:schemeClr val="dk2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410034"/>
            <a:ext cx="66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1100"/>
            </a:lvl1pPr>
            <a:lvl2pPr indent="0" lvl="1" marL="0" algn="l">
              <a:spcBef>
                <a:spcPts val="0"/>
              </a:spcBef>
              <a:buNone/>
              <a:defRPr sz="1100"/>
            </a:lvl2pPr>
            <a:lvl3pPr indent="0" lvl="2" marL="0" algn="l">
              <a:spcBef>
                <a:spcPts val="0"/>
              </a:spcBef>
              <a:buNone/>
              <a:defRPr sz="1100"/>
            </a:lvl3pPr>
            <a:lvl4pPr indent="0" lvl="3" marL="0" algn="l">
              <a:spcBef>
                <a:spcPts val="0"/>
              </a:spcBef>
              <a:buNone/>
              <a:defRPr sz="1100"/>
            </a:lvl4pPr>
            <a:lvl5pPr indent="0" lvl="4" marL="0" algn="l">
              <a:spcBef>
                <a:spcPts val="0"/>
              </a:spcBef>
              <a:buNone/>
              <a:defRPr sz="1100"/>
            </a:lvl5pPr>
            <a:lvl6pPr indent="0" lvl="5" marL="0" algn="l">
              <a:spcBef>
                <a:spcPts val="0"/>
              </a:spcBef>
              <a:buNone/>
              <a:defRPr sz="1100"/>
            </a:lvl6pPr>
            <a:lvl7pPr indent="0" lvl="6" marL="0" algn="l">
              <a:spcBef>
                <a:spcPts val="0"/>
              </a:spcBef>
              <a:buNone/>
              <a:defRPr sz="1100"/>
            </a:lvl7pPr>
            <a:lvl8pPr indent="0" lvl="7" marL="0" algn="l">
              <a:spcBef>
                <a:spcPts val="0"/>
              </a:spcBef>
              <a:buNone/>
              <a:defRPr sz="1100"/>
            </a:lvl8pPr>
            <a:lvl9pPr indent="0" lvl="8" mar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">
  <p:cSld name="TITLE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4446984" y="4882307"/>
            <a:ext cx="2412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○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3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2"/>
                </a:solidFill>
              </a:defRPr>
            </a:lvl1pPr>
            <a:lvl2pPr lvl="1">
              <a:buNone/>
              <a:defRPr sz="1300">
                <a:solidFill>
                  <a:schemeClr val="lt2"/>
                </a:solidFill>
              </a:defRPr>
            </a:lvl2pPr>
            <a:lvl3pPr lvl="2">
              <a:buNone/>
              <a:defRPr sz="1300">
                <a:solidFill>
                  <a:schemeClr val="lt2"/>
                </a:solidFill>
              </a:defRPr>
            </a:lvl3pPr>
            <a:lvl4pPr lvl="3">
              <a:buNone/>
              <a:defRPr sz="1300">
                <a:solidFill>
                  <a:schemeClr val="lt2"/>
                </a:solidFill>
              </a:defRPr>
            </a:lvl4pPr>
            <a:lvl5pPr lvl="4">
              <a:buNone/>
              <a:defRPr sz="1300">
                <a:solidFill>
                  <a:schemeClr val="lt2"/>
                </a:solidFill>
              </a:defRPr>
            </a:lvl5pPr>
            <a:lvl6pPr lvl="5">
              <a:buNone/>
              <a:defRPr sz="1300">
                <a:solidFill>
                  <a:schemeClr val="lt2"/>
                </a:solidFill>
              </a:defRPr>
            </a:lvl6pPr>
            <a:lvl7pPr lvl="6">
              <a:buNone/>
              <a:defRPr sz="1300">
                <a:solidFill>
                  <a:schemeClr val="lt2"/>
                </a:solidFill>
              </a:defRPr>
            </a:lvl7pPr>
            <a:lvl8pPr lvl="7">
              <a:buNone/>
              <a:defRPr sz="1300">
                <a:solidFill>
                  <a:schemeClr val="lt2"/>
                </a:solidFill>
              </a:defRPr>
            </a:lvl8pPr>
            <a:lvl9pPr lvl="8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10" name="Google Shape;11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</a:defRPr>
            </a:lvl1pPr>
            <a:lvl2pPr lvl="1">
              <a:buNone/>
              <a:defRPr sz="1300">
                <a:solidFill>
                  <a:schemeClr val="dk2"/>
                </a:solidFill>
              </a:defRPr>
            </a:lvl2pPr>
            <a:lvl3pPr lvl="2">
              <a:buNone/>
              <a:defRPr sz="1300">
                <a:solidFill>
                  <a:schemeClr val="dk2"/>
                </a:solidFill>
              </a:defRPr>
            </a:lvl3pPr>
            <a:lvl4pPr lvl="3">
              <a:buNone/>
              <a:defRPr sz="1300">
                <a:solidFill>
                  <a:schemeClr val="dk2"/>
                </a:solidFill>
              </a:defRPr>
            </a:lvl4pPr>
            <a:lvl5pPr lvl="4">
              <a:buNone/>
              <a:defRPr sz="1300">
                <a:solidFill>
                  <a:schemeClr val="dk2"/>
                </a:solidFill>
              </a:defRPr>
            </a:lvl5pPr>
            <a:lvl6pPr lvl="5">
              <a:buNone/>
              <a:defRPr sz="1300">
                <a:solidFill>
                  <a:schemeClr val="dk2"/>
                </a:solidFill>
              </a:defRPr>
            </a:lvl6pPr>
            <a:lvl7pPr lvl="6">
              <a:buNone/>
              <a:defRPr sz="1300">
                <a:solidFill>
                  <a:schemeClr val="dk2"/>
                </a:solidFill>
              </a:defRPr>
            </a:lvl7pPr>
            <a:lvl8pPr lvl="7">
              <a:buNone/>
              <a:defRPr sz="1300">
                <a:solidFill>
                  <a:schemeClr val="dk2"/>
                </a:solidFill>
              </a:defRPr>
            </a:lvl8pPr>
            <a:lvl9pPr lvl="8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2"/>
                </a:solidFill>
              </a:defRPr>
            </a:lvl1pPr>
            <a:lvl2pPr lvl="1">
              <a:buNone/>
              <a:defRPr sz="1300">
                <a:solidFill>
                  <a:schemeClr val="lt2"/>
                </a:solidFill>
              </a:defRPr>
            </a:lvl2pPr>
            <a:lvl3pPr lvl="2">
              <a:buNone/>
              <a:defRPr sz="1300">
                <a:solidFill>
                  <a:schemeClr val="lt2"/>
                </a:solidFill>
              </a:defRPr>
            </a:lvl3pPr>
            <a:lvl4pPr lvl="3">
              <a:buNone/>
              <a:defRPr sz="1300">
                <a:solidFill>
                  <a:schemeClr val="lt2"/>
                </a:solidFill>
              </a:defRPr>
            </a:lvl4pPr>
            <a:lvl5pPr lvl="4">
              <a:buNone/>
              <a:defRPr sz="1300">
                <a:solidFill>
                  <a:schemeClr val="lt2"/>
                </a:solidFill>
              </a:defRPr>
            </a:lvl5pPr>
            <a:lvl6pPr lvl="5">
              <a:buNone/>
              <a:defRPr sz="1300">
                <a:solidFill>
                  <a:schemeClr val="lt2"/>
                </a:solidFill>
              </a:defRPr>
            </a:lvl6pPr>
            <a:lvl7pPr lvl="6">
              <a:buNone/>
              <a:defRPr sz="1300">
                <a:solidFill>
                  <a:schemeClr val="lt2"/>
                </a:solidFill>
              </a:defRPr>
            </a:lvl7pPr>
            <a:lvl8pPr lvl="7">
              <a:buNone/>
              <a:defRPr sz="1300">
                <a:solidFill>
                  <a:schemeClr val="lt2"/>
                </a:solidFill>
              </a:defRPr>
            </a:lvl8pPr>
            <a:lvl9pPr lvl="8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3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4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36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6" name="Google Shape;156;p36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7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8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40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41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42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2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2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3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43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3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3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43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3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43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3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43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3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3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3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43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43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43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4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22" name="Google Shape;222;p44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23" name="Google Shape;223;p4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5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5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34" name="Google Shape;234;p46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7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7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7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41" name="Google Shape;241;p47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242" name="Google Shape;24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8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247" name="Google Shape;247;p48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252" name="Google Shape;252;p49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49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0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0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258" name="Google Shape;258;p50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3" name="Google Shape;263;p51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4" name="Google Shape;26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52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3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73" name="Google Shape;273;p5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53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278" name="Google Shape;278;p54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5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2" name="Google Shape;29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6" name="Google Shape;29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9" name="Google Shape;299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0" name="Google Shape;300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" name="Google Shape;30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7" name="Google Shape;307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1" name="Google Shape;31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5" name="Google Shape;315;p6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6" name="Google Shape;316;p6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7" name="Google Shape;31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0" name="Google Shape;32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6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4" name="Google Shape;32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9" name="Google Shape;329;p6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6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1" name="Google Shape;331;p6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2" name="Google Shape;332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6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6" name="Google Shape;336;p6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7" name="Google Shape;337;p6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8" name="Google Shape;338;p6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39" name="Google Shape;339;p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71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4" name="Google Shape;344;p71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2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7" name="Google Shape;347;p72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2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1" name="Google Shape;351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0" name="Google Shape;360;p7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1" name="Google Shape;361;p76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62" name="Google Shape;362;p7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63" name="Google Shape;363;p7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64" name="Google Shape;364;p7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5" name="Google Shape;365;p7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6" name="Google Shape;366;p7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7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77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77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8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9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9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79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45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29.xml"/><Relationship Id="rId35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31.xml"/><Relationship Id="rId37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30.xml"/><Relationship Id="rId36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74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image" Target="../media/image22.png"/><Relationship Id="rId5" Type="http://schemas.openxmlformats.org/officeDocument/2006/relationships/hyperlink" Target="https://asu.instructure.com/courses/178344/pages/module-1-start-here-2?module_item_id=12758968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hyperlink" Target="http://bit.ly/ASN2324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racuna1/ser334-publ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PcIcKLhg7zLYLpRJ3dyZ8CMrioy3QcBW/view" TargetMode="External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3.png"/><Relationship Id="rId11" Type="http://schemas.openxmlformats.org/officeDocument/2006/relationships/image" Target="../media/image27.jpg"/><Relationship Id="rId10" Type="http://schemas.openxmlformats.org/officeDocument/2006/relationships/image" Target="../media/image28.jpg"/><Relationship Id="rId12" Type="http://schemas.openxmlformats.org/officeDocument/2006/relationships/image" Target="../media/image3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0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83" name="Google Shape;383;p80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84" name="Google Shape;384;p80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Thursday, January 11th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89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71" name="Google Shape;471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72" name="Google Shape;472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73" name="Google Shape;473;p89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74" name="Google Shape;474;p89"/>
          <p:cNvSpPr txBox="1"/>
          <p:nvPr/>
        </p:nvSpPr>
        <p:spPr>
          <a:xfrm>
            <a:off x="1165125" y="2000325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75" name="Google Shape;475;p89"/>
          <p:cNvSpPr txBox="1"/>
          <p:nvPr/>
        </p:nvSpPr>
        <p:spPr>
          <a:xfrm>
            <a:off x="389025" y="283120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</a:t>
            </a:r>
            <a:r>
              <a:rPr lang="en" sz="3025">
                <a:solidFill>
                  <a:schemeClr val="dk1"/>
                </a:solidFill>
              </a:rPr>
              <a:t>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76" name="Google Shape;476;p89"/>
          <p:cNvSpPr txBox="1"/>
          <p:nvPr/>
        </p:nvSpPr>
        <p:spPr>
          <a:xfrm>
            <a:off x="93550" y="4423150"/>
            <a:ext cx="5591700" cy="621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5">
                <a:solidFill>
                  <a:schemeClr val="dk1"/>
                </a:solidFill>
              </a:rPr>
              <a:t>What is the value of the pointer now?</a:t>
            </a:r>
            <a:endParaRPr sz="2525">
              <a:solidFill>
                <a:schemeClr val="dk1"/>
              </a:solidFill>
            </a:endParaRPr>
          </a:p>
        </p:txBody>
      </p:sp>
      <p:sp>
        <p:nvSpPr>
          <p:cNvPr id="477" name="Google Shape;477;p89"/>
          <p:cNvSpPr/>
          <p:nvPr/>
        </p:nvSpPr>
        <p:spPr>
          <a:xfrm>
            <a:off x="1810400" y="2102325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89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89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480" name="Google Shape;480;p89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89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482" name="Google Shape;482;p89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483" name="Google Shape;483;p89"/>
          <p:cNvSpPr/>
          <p:nvPr/>
        </p:nvSpPr>
        <p:spPr>
          <a:xfrm>
            <a:off x="1610225" y="2964700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495" y="1730800"/>
            <a:ext cx="2808200" cy="28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0"/>
          <p:cNvSpPr/>
          <p:nvPr/>
        </p:nvSpPr>
        <p:spPr>
          <a:xfrm>
            <a:off x="1610225" y="2964700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91" name="Google Shape;491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92" name="Google Shape;492;p90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93" name="Google Shape;493;p90"/>
          <p:cNvSpPr txBox="1"/>
          <p:nvPr/>
        </p:nvSpPr>
        <p:spPr>
          <a:xfrm>
            <a:off x="2572350" y="408363"/>
            <a:ext cx="3999300" cy="755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Two Pointer Operators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494" name="Google Shape;494;p90"/>
          <p:cNvSpPr/>
          <p:nvPr/>
        </p:nvSpPr>
        <p:spPr>
          <a:xfrm>
            <a:off x="2469800" y="3504100"/>
            <a:ext cx="671400" cy="95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90"/>
          <p:cNvSpPr/>
          <p:nvPr/>
        </p:nvSpPr>
        <p:spPr>
          <a:xfrm>
            <a:off x="1356950" y="3437875"/>
            <a:ext cx="671400" cy="959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90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7" name="Google Shape;497;p90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8" name="Google Shape;498;p90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499" name="Google Shape;499;p90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90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501" name="Google Shape;501;p90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02" name="Google Shape;502;p90"/>
          <p:cNvSpPr/>
          <p:nvPr/>
        </p:nvSpPr>
        <p:spPr>
          <a:xfrm>
            <a:off x="1610225" y="3013400"/>
            <a:ext cx="271800" cy="23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90"/>
          <p:cNvSpPr/>
          <p:nvPr/>
        </p:nvSpPr>
        <p:spPr>
          <a:xfrm>
            <a:off x="2672650" y="3055300"/>
            <a:ext cx="2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90"/>
          <p:cNvSpPr txBox="1"/>
          <p:nvPr/>
        </p:nvSpPr>
        <p:spPr>
          <a:xfrm>
            <a:off x="1165125" y="2000325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05" name="Google Shape;505;p90"/>
          <p:cNvSpPr txBox="1"/>
          <p:nvPr/>
        </p:nvSpPr>
        <p:spPr>
          <a:xfrm>
            <a:off x="389025" y="283120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06" name="Google Shape;506;p90"/>
          <p:cNvSpPr/>
          <p:nvPr/>
        </p:nvSpPr>
        <p:spPr>
          <a:xfrm>
            <a:off x="1810400" y="2102325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12" name="Google Shape;512;p91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14" name="Google Shape;514;p91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15" name="Google Shape;515;p91"/>
          <p:cNvSpPr txBox="1"/>
          <p:nvPr/>
        </p:nvSpPr>
        <p:spPr>
          <a:xfrm>
            <a:off x="3441075" y="1729700"/>
            <a:ext cx="2861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Dereference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16" name="Google Shape;516;p91"/>
          <p:cNvSpPr txBox="1"/>
          <p:nvPr/>
        </p:nvSpPr>
        <p:spPr>
          <a:xfrm>
            <a:off x="2572350" y="408375"/>
            <a:ext cx="5028900" cy="755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Reference or Dereference?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517" name="Google Shape;517;p91"/>
          <p:cNvSpPr txBox="1"/>
          <p:nvPr/>
        </p:nvSpPr>
        <p:spPr>
          <a:xfrm>
            <a:off x="1610225" y="1729700"/>
            <a:ext cx="7794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*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518" name="Google Shape;518;p91"/>
          <p:cNvSpPr txBox="1"/>
          <p:nvPr/>
        </p:nvSpPr>
        <p:spPr>
          <a:xfrm>
            <a:off x="1526370" y="3520325"/>
            <a:ext cx="947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&amp;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519" name="Google Shape;519;p91"/>
          <p:cNvSpPr/>
          <p:nvPr/>
        </p:nvSpPr>
        <p:spPr>
          <a:xfrm>
            <a:off x="2473475" y="1831700"/>
            <a:ext cx="779400" cy="5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91"/>
          <p:cNvSpPr/>
          <p:nvPr/>
        </p:nvSpPr>
        <p:spPr>
          <a:xfrm>
            <a:off x="2473475" y="3782675"/>
            <a:ext cx="779400" cy="5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91"/>
          <p:cNvSpPr txBox="1"/>
          <p:nvPr/>
        </p:nvSpPr>
        <p:spPr>
          <a:xfrm>
            <a:off x="3393100" y="3680675"/>
            <a:ext cx="28614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Reference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22" name="Google Shape;522;p91"/>
          <p:cNvSpPr/>
          <p:nvPr/>
        </p:nvSpPr>
        <p:spPr>
          <a:xfrm>
            <a:off x="6302475" y="1645850"/>
            <a:ext cx="2289900" cy="92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Value at</a:t>
            </a:r>
            <a:endParaRPr sz="3000"/>
          </a:p>
        </p:txBody>
      </p:sp>
      <p:sp>
        <p:nvSpPr>
          <p:cNvPr id="523" name="Google Shape;523;p91"/>
          <p:cNvSpPr/>
          <p:nvPr/>
        </p:nvSpPr>
        <p:spPr>
          <a:xfrm>
            <a:off x="6302475" y="3596825"/>
            <a:ext cx="2289900" cy="9231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Address </a:t>
            </a:r>
            <a:r>
              <a:rPr lang="en" sz="3000"/>
              <a:t>of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2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30" name="Google Shape;530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31" name="Google Shape;531;p92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532" name="Google Shape;532;p92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33" name="Google Shape;533;p92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34" name="Google Shape;534;p92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*</a:t>
            </a:r>
            <a:r>
              <a:rPr lang="en" sz="3025">
                <a:solidFill>
                  <a:schemeClr val="dk1"/>
                </a:solidFill>
              </a:rPr>
              <a:t>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35" name="Google Shape;535;p92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92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92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0x5508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38" name="Google Shape;538;p92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</a:t>
            </a:r>
            <a:r>
              <a:rPr lang="en" sz="3000"/>
              <a:t>Value at</a:t>
            </a:r>
            <a:endParaRPr sz="3000"/>
          </a:p>
        </p:txBody>
      </p:sp>
      <p:sp>
        <p:nvSpPr>
          <p:cNvPr id="539" name="Google Shape;539;p92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540" name="Google Shape;540;p92"/>
          <p:cNvSpPr/>
          <p:nvPr/>
        </p:nvSpPr>
        <p:spPr>
          <a:xfrm>
            <a:off x="32000" y="2664925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92"/>
          <p:cNvSpPr/>
          <p:nvPr/>
        </p:nvSpPr>
        <p:spPr>
          <a:xfrm>
            <a:off x="4842075" y="16805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92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43" name="Google Shape;543;p92"/>
          <p:cNvSpPr txBox="1"/>
          <p:nvPr/>
        </p:nvSpPr>
        <p:spPr>
          <a:xfrm>
            <a:off x="20150" y="3985275"/>
            <a:ext cx="1179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44" name="Google Shape;544;p92"/>
          <p:cNvSpPr txBox="1"/>
          <p:nvPr/>
        </p:nvSpPr>
        <p:spPr>
          <a:xfrm>
            <a:off x="4237200" y="3985275"/>
            <a:ext cx="1179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val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45" name="Google Shape;545;p92"/>
          <p:cNvSpPr/>
          <p:nvPr/>
        </p:nvSpPr>
        <p:spPr>
          <a:xfrm>
            <a:off x="1610225" y="4020525"/>
            <a:ext cx="23685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</a:t>
            </a:r>
            <a:r>
              <a:rPr lang="en" sz="2600"/>
              <a:t>Address of</a:t>
            </a:r>
            <a:endParaRPr sz="2600"/>
          </a:p>
        </p:txBody>
      </p:sp>
      <p:sp>
        <p:nvSpPr>
          <p:cNvPr id="546" name="Google Shape;546;p92"/>
          <p:cNvSpPr txBox="1"/>
          <p:nvPr/>
        </p:nvSpPr>
        <p:spPr>
          <a:xfrm>
            <a:off x="670125" y="3985275"/>
            <a:ext cx="1179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=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47" name="Google Shape;547;p92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548" name="Google Shape;548;p92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92"/>
          <p:cNvSpPr txBox="1"/>
          <p:nvPr/>
        </p:nvSpPr>
        <p:spPr>
          <a:xfrm>
            <a:off x="93550" y="4423150"/>
            <a:ext cx="5591700" cy="621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5">
                <a:solidFill>
                  <a:schemeClr val="dk1"/>
                </a:solidFill>
              </a:rPr>
              <a:t>What is the value of the pointer now?</a:t>
            </a:r>
            <a:endParaRPr sz="25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55" name="Google Shape;555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56" name="Google Shape;556;p93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57" name="Google Shape;557;p93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3"/>
          <p:cNvSpPr txBox="1"/>
          <p:nvPr/>
        </p:nvSpPr>
        <p:spPr>
          <a:xfrm>
            <a:off x="293125" y="32808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= ptr + 4;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59" name="Google Shape;559;p93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Value at</a:t>
            </a:r>
            <a:endParaRPr sz="3000"/>
          </a:p>
        </p:txBody>
      </p:sp>
      <p:sp>
        <p:nvSpPr>
          <p:cNvPr id="560" name="Google Shape;560;p93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561" name="Google Shape;561;p93"/>
          <p:cNvSpPr/>
          <p:nvPr/>
        </p:nvSpPr>
        <p:spPr>
          <a:xfrm rot="10800000">
            <a:off x="8196600" y="15281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2" name="Google Shape;562;p93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63" name="Google Shape;563;p93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64" name="Google Shape;564;p93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3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3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0x5508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67" name="Google Shape;567;p93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68" name="Google Shape;568;p93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0x5512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69" name="Google Shape;569;p93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70" name="Google Shape;570;p93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3"/>
          <p:cNvSpPr/>
          <p:nvPr/>
        </p:nvSpPr>
        <p:spPr>
          <a:xfrm>
            <a:off x="91950" y="34253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77" name="Google Shape;577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78" name="Google Shape;578;p94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79" name="Google Shape;579;p94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4"/>
          <p:cNvSpPr txBox="1"/>
          <p:nvPr/>
        </p:nvSpPr>
        <p:spPr>
          <a:xfrm>
            <a:off x="293125" y="32808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= ptr + 4;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81" name="Google Shape;581;p94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Value at</a:t>
            </a:r>
            <a:endParaRPr sz="3000"/>
          </a:p>
        </p:txBody>
      </p:sp>
      <p:sp>
        <p:nvSpPr>
          <p:cNvPr id="582" name="Google Shape;582;p94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583" name="Google Shape;583;p94"/>
          <p:cNvSpPr/>
          <p:nvPr/>
        </p:nvSpPr>
        <p:spPr>
          <a:xfrm rot="10800000">
            <a:off x="8196600" y="1528100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4"/>
          <p:cNvSpPr txBox="1"/>
          <p:nvPr/>
        </p:nvSpPr>
        <p:spPr>
          <a:xfrm>
            <a:off x="293125" y="40362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*ptr = 5;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585" name="Google Shape;585;p94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86" name="Google Shape;586;p94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87" name="Google Shape;587;p94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94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4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0x5512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590" name="Google Shape;590;p94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591" name="Google Shape;591;p94"/>
          <p:cNvSpPr/>
          <p:nvPr/>
        </p:nvSpPr>
        <p:spPr>
          <a:xfrm>
            <a:off x="1714500" y="460080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94"/>
          <p:cNvSpPr/>
          <p:nvPr/>
        </p:nvSpPr>
        <p:spPr>
          <a:xfrm rot="5400000">
            <a:off x="1057675" y="412275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94"/>
          <p:cNvSpPr txBox="1"/>
          <p:nvPr/>
        </p:nvSpPr>
        <p:spPr>
          <a:xfrm>
            <a:off x="3543000" y="3800225"/>
            <a:ext cx="2069700" cy="539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value at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4" name="Google Shape;594;p94"/>
          <p:cNvSpPr txBox="1"/>
          <p:nvPr/>
        </p:nvSpPr>
        <p:spPr>
          <a:xfrm>
            <a:off x="3537150" y="4440100"/>
            <a:ext cx="2069700" cy="539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This location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5" name="Google Shape;595;p94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596" name="Google Shape;596;p94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02" name="Google Shape;602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03" name="Google Shape;603;p95"/>
          <p:cNvSpPr txBox="1"/>
          <p:nvPr/>
        </p:nvSpPr>
        <p:spPr>
          <a:xfrm>
            <a:off x="1069225" y="1689600"/>
            <a:ext cx="2368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val = 99;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604" name="Google Shape;604;p95"/>
          <p:cNvSpPr/>
          <p:nvPr/>
        </p:nvSpPr>
        <p:spPr>
          <a:xfrm>
            <a:off x="1714500" y="1791600"/>
            <a:ext cx="659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95"/>
          <p:cNvSpPr txBox="1"/>
          <p:nvPr/>
        </p:nvSpPr>
        <p:spPr>
          <a:xfrm>
            <a:off x="293125" y="32808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ptr = ptr + 4;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606" name="Google Shape;606;p95"/>
          <p:cNvSpPr/>
          <p:nvPr/>
        </p:nvSpPr>
        <p:spPr>
          <a:xfrm>
            <a:off x="3558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*</a:t>
            </a:r>
            <a:r>
              <a:rPr lang="en" sz="3000"/>
              <a:t> Value at</a:t>
            </a:r>
            <a:endParaRPr sz="3000"/>
          </a:p>
        </p:txBody>
      </p:sp>
      <p:sp>
        <p:nvSpPr>
          <p:cNvPr id="607" name="Google Shape;607;p95"/>
          <p:cNvSpPr/>
          <p:nvPr/>
        </p:nvSpPr>
        <p:spPr>
          <a:xfrm>
            <a:off x="6510300" y="79525"/>
            <a:ext cx="2537700" cy="7554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&amp;</a:t>
            </a:r>
            <a:r>
              <a:rPr lang="en" sz="3000"/>
              <a:t> Address of</a:t>
            </a:r>
            <a:endParaRPr sz="3000"/>
          </a:p>
        </p:txBody>
      </p:sp>
      <p:sp>
        <p:nvSpPr>
          <p:cNvPr id="608" name="Google Shape;608;p95"/>
          <p:cNvSpPr txBox="1"/>
          <p:nvPr/>
        </p:nvSpPr>
        <p:spPr>
          <a:xfrm>
            <a:off x="293125" y="4036250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*ptr = 5;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09" name="Google Shape;609;p95"/>
          <p:cNvGraphicFramePr/>
          <p:nvPr/>
        </p:nvGraphicFramePr>
        <p:xfrm>
          <a:off x="5868200" y="128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1146675"/>
                <a:gridCol w="1146675"/>
              </a:tblGrid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0x5508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9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0x5512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10" name="Google Shape;610;p95"/>
          <p:cNvSpPr txBox="1"/>
          <p:nvPr/>
        </p:nvSpPr>
        <p:spPr>
          <a:xfrm>
            <a:off x="7097825" y="334852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99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611" name="Google Shape;611;p95"/>
          <p:cNvSpPr/>
          <p:nvPr/>
        </p:nvSpPr>
        <p:spPr>
          <a:xfrm>
            <a:off x="7145675" y="1450400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95"/>
          <p:cNvSpPr/>
          <p:nvPr/>
        </p:nvSpPr>
        <p:spPr>
          <a:xfrm>
            <a:off x="7145675" y="3307275"/>
            <a:ext cx="851400" cy="621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95"/>
          <p:cNvSpPr txBox="1"/>
          <p:nvPr/>
        </p:nvSpPr>
        <p:spPr>
          <a:xfrm>
            <a:off x="7097825" y="1491650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0x5512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614" name="Google Shape;614;p95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600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615" name="Google Shape;615;p95"/>
          <p:cNvSpPr/>
          <p:nvPr/>
        </p:nvSpPr>
        <p:spPr>
          <a:xfrm>
            <a:off x="1714500" y="460080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95"/>
          <p:cNvSpPr/>
          <p:nvPr/>
        </p:nvSpPr>
        <p:spPr>
          <a:xfrm rot="5400000">
            <a:off x="1057675" y="4122750"/>
            <a:ext cx="489600" cy="466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95"/>
          <p:cNvSpPr txBox="1"/>
          <p:nvPr/>
        </p:nvSpPr>
        <p:spPr>
          <a:xfrm>
            <a:off x="3543000" y="3800225"/>
            <a:ext cx="2069700" cy="539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value at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18" name="Google Shape;618;p95"/>
          <p:cNvSpPr txBox="1"/>
          <p:nvPr/>
        </p:nvSpPr>
        <p:spPr>
          <a:xfrm>
            <a:off x="3537150" y="4440100"/>
            <a:ext cx="2069700" cy="5394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This location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19" name="Google Shape;619;p95"/>
          <p:cNvSpPr/>
          <p:nvPr/>
        </p:nvSpPr>
        <p:spPr>
          <a:xfrm rot="10800000">
            <a:off x="8196600" y="4297425"/>
            <a:ext cx="851400" cy="46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95"/>
          <p:cNvSpPr txBox="1"/>
          <p:nvPr/>
        </p:nvSpPr>
        <p:spPr>
          <a:xfrm>
            <a:off x="7097825" y="4260975"/>
            <a:ext cx="947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5">
                <a:solidFill>
                  <a:schemeClr val="dk1"/>
                </a:solidFill>
              </a:rPr>
              <a:t>5</a:t>
            </a:r>
            <a:endParaRPr sz="2825">
              <a:solidFill>
                <a:schemeClr val="dk1"/>
              </a:solidFill>
            </a:endParaRPr>
          </a:p>
        </p:txBody>
      </p:sp>
      <p:sp>
        <p:nvSpPr>
          <p:cNvPr id="621" name="Google Shape;621;p95"/>
          <p:cNvSpPr txBox="1"/>
          <p:nvPr/>
        </p:nvSpPr>
        <p:spPr>
          <a:xfrm>
            <a:off x="293125" y="252047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int *ptr = &amp;val;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622" name="Google Shape;622;p95"/>
          <p:cNvSpPr/>
          <p:nvPr/>
        </p:nvSpPr>
        <p:spPr>
          <a:xfrm>
            <a:off x="1538300" y="2664925"/>
            <a:ext cx="718200" cy="539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28" name="Google Shape;628;p96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9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30" name="Google Shape;630;p96"/>
          <p:cNvSpPr txBox="1"/>
          <p:nvPr/>
        </p:nvSpPr>
        <p:spPr>
          <a:xfrm>
            <a:off x="293125" y="10635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char *ptr = “Katie”;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31" name="Google Shape;631;p96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32" name="Google Shape;632;p96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sp>
        <p:nvSpPr>
          <p:cNvPr id="633" name="Google Shape;633;p96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96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96"/>
          <p:cNvSpPr/>
          <p:nvPr/>
        </p:nvSpPr>
        <p:spPr>
          <a:xfrm>
            <a:off x="0" y="1797275"/>
            <a:ext cx="3837000" cy="1151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Pointers are variables that store…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9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41" name="Google Shape;641;p97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9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43" name="Google Shape;643;p97"/>
          <p:cNvSpPr txBox="1"/>
          <p:nvPr/>
        </p:nvSpPr>
        <p:spPr>
          <a:xfrm>
            <a:off x="293125" y="10635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char *ptr = “Katie”;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44" name="Google Shape;644;p97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45" name="Google Shape;645;p97"/>
          <p:cNvSpPr/>
          <p:nvPr/>
        </p:nvSpPr>
        <p:spPr>
          <a:xfrm>
            <a:off x="0" y="1797275"/>
            <a:ext cx="3837000" cy="1151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Pointers are variables that store…</a:t>
            </a:r>
            <a:endParaRPr sz="1800"/>
          </a:p>
        </p:txBody>
      </p:sp>
      <p:sp>
        <p:nvSpPr>
          <p:cNvPr id="646" name="Google Shape;646;p97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97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97"/>
          <p:cNvSpPr txBox="1"/>
          <p:nvPr/>
        </p:nvSpPr>
        <p:spPr>
          <a:xfrm>
            <a:off x="2220475" y="3347025"/>
            <a:ext cx="3441000" cy="9351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What’s this again?</a:t>
            </a:r>
            <a:endParaRPr sz="2625">
              <a:solidFill>
                <a:schemeClr val="dk1"/>
              </a:solidFill>
            </a:endParaRPr>
          </a:p>
        </p:txBody>
      </p:sp>
      <p:sp>
        <p:nvSpPr>
          <p:cNvPr id="649" name="Google Shape;649;p97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9200"/>
            <a:ext cx="5885302" cy="390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75" y="86663"/>
            <a:ext cx="1943100" cy="9239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2" name="Google Shape;652;p97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sp>
        <p:nvSpPr>
          <p:cNvPr id="653" name="Google Shape;653;p97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9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60" name="Google Shape;660;p98"/>
          <p:cNvSpPr txBox="1"/>
          <p:nvPr/>
        </p:nvSpPr>
        <p:spPr>
          <a:xfrm>
            <a:off x="293125" y="10635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char *ptr = “Katie”;</a:t>
            </a:r>
            <a:endParaRPr sz="3025">
              <a:solidFill>
                <a:schemeClr val="dk1"/>
              </a:solidFill>
            </a:endParaRPr>
          </a:p>
        </p:txBody>
      </p:sp>
      <p:graphicFrame>
        <p:nvGraphicFramePr>
          <p:cNvPr id="661" name="Google Shape;661;p98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62" name="Google Shape;662;p98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98"/>
          <p:cNvSpPr/>
          <p:nvPr/>
        </p:nvSpPr>
        <p:spPr>
          <a:xfrm>
            <a:off x="0" y="1797275"/>
            <a:ext cx="3837000" cy="1151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Pointers are variables that store…</a:t>
            </a:r>
            <a:endParaRPr sz="1800"/>
          </a:p>
        </p:txBody>
      </p:sp>
      <p:sp>
        <p:nvSpPr>
          <p:cNvPr id="664" name="Google Shape;664;p98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98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98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7" name="Google Shape;66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500"/>
            <a:ext cx="5402051" cy="401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9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pic>
        <p:nvPicPr>
          <p:cNvPr id="669" name="Google Shape;66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75" y="86663"/>
            <a:ext cx="1943100" cy="9239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0" name="Google Shape;670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525" y="64713"/>
            <a:ext cx="1905000" cy="17621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1" name="Google Shape;671;p98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1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81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91" name="Google Shape;391;p81"/>
          <p:cNvSpPr txBox="1"/>
          <p:nvPr>
            <p:ph idx="1" type="body"/>
          </p:nvPr>
        </p:nvSpPr>
        <p:spPr>
          <a:xfrm>
            <a:off x="4609750" y="12556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SI?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About 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Session Times &amp; Expectations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Pointers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Course </a:t>
            </a:r>
            <a:r>
              <a:rPr lang="en">
                <a:solidFill>
                  <a:srgbClr val="FFFFFF"/>
                </a:solidFill>
              </a:rPr>
              <a:t>Tips</a:t>
            </a:r>
            <a:r>
              <a:rPr lang="en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81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9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678" name="Google Shape;678;p99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79" name="Google Shape;679;p99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99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99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99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9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84" name="Google Shape;684;p99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pic>
        <p:nvPicPr>
          <p:cNvPr id="685" name="Google Shape;68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542200"/>
            <a:ext cx="59150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99"/>
          <p:cNvSpPr/>
          <p:nvPr/>
        </p:nvSpPr>
        <p:spPr>
          <a:xfrm>
            <a:off x="4783775" y="200875"/>
            <a:ext cx="709800" cy="5127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iP</a:t>
            </a:r>
            <a:r>
              <a:rPr lang="en" sz="1800"/>
              <a:t>tr</a:t>
            </a:r>
            <a:endParaRPr sz="1800"/>
          </a:p>
        </p:txBody>
      </p:sp>
      <p:sp>
        <p:nvSpPr>
          <p:cNvPr id="687" name="Google Shape;687;p99"/>
          <p:cNvSpPr/>
          <p:nvPr/>
        </p:nvSpPr>
        <p:spPr>
          <a:xfrm>
            <a:off x="5575200" y="1378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99"/>
          <p:cNvSpPr/>
          <p:nvPr/>
        </p:nvSpPr>
        <p:spPr>
          <a:xfrm>
            <a:off x="7031050" y="606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9" name="Google Shape;68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12" y="1427373"/>
            <a:ext cx="6210737" cy="3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0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696" name="Google Shape;696;p100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{636BCA7D-57BD-4126-9472-29FAEC14C540}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97" name="Google Shape;697;p100"/>
          <p:cNvSpPr/>
          <p:nvPr/>
        </p:nvSpPr>
        <p:spPr>
          <a:xfrm>
            <a:off x="5591950" y="8913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00"/>
          <p:cNvSpPr/>
          <p:nvPr/>
        </p:nvSpPr>
        <p:spPr>
          <a:xfrm>
            <a:off x="7031050" y="8154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00"/>
          <p:cNvSpPr/>
          <p:nvPr/>
        </p:nvSpPr>
        <p:spPr>
          <a:xfrm>
            <a:off x="7758950" y="27063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00"/>
          <p:cNvSpPr/>
          <p:nvPr/>
        </p:nvSpPr>
        <p:spPr>
          <a:xfrm>
            <a:off x="7758950" y="4205000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0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02" name="Google Shape;702;p100"/>
          <p:cNvSpPr/>
          <p:nvPr/>
        </p:nvSpPr>
        <p:spPr>
          <a:xfrm>
            <a:off x="4783775" y="814125"/>
            <a:ext cx="709800" cy="5127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ptr</a:t>
            </a:r>
            <a:endParaRPr sz="1800"/>
          </a:p>
        </p:txBody>
      </p:sp>
      <p:pic>
        <p:nvPicPr>
          <p:cNvPr id="703" name="Google Shape;703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542200"/>
            <a:ext cx="59150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100"/>
          <p:cNvSpPr/>
          <p:nvPr/>
        </p:nvSpPr>
        <p:spPr>
          <a:xfrm>
            <a:off x="4783775" y="200875"/>
            <a:ext cx="709800" cy="512700"/>
          </a:xfrm>
          <a:prstGeom prst="rect">
            <a:avLst/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iPtr</a:t>
            </a:r>
            <a:endParaRPr sz="1800"/>
          </a:p>
        </p:txBody>
      </p:sp>
      <p:sp>
        <p:nvSpPr>
          <p:cNvPr id="705" name="Google Shape;705;p100"/>
          <p:cNvSpPr/>
          <p:nvPr/>
        </p:nvSpPr>
        <p:spPr>
          <a:xfrm>
            <a:off x="5575200" y="137875"/>
            <a:ext cx="14391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00"/>
          <p:cNvSpPr/>
          <p:nvPr/>
        </p:nvSpPr>
        <p:spPr>
          <a:xfrm>
            <a:off x="7031050" y="606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12" y="1427373"/>
            <a:ext cx="6210737" cy="3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00"/>
          <p:cNvSpPr/>
          <p:nvPr/>
        </p:nvSpPr>
        <p:spPr>
          <a:xfrm>
            <a:off x="0" y="1542200"/>
            <a:ext cx="355800" cy="35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00"/>
          <p:cNvSpPr/>
          <p:nvPr/>
        </p:nvSpPr>
        <p:spPr>
          <a:xfrm>
            <a:off x="7031050" y="1570225"/>
            <a:ext cx="908400" cy="51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15" name="Google Shape;715;p101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 assignments ASAP and go one step at a time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Monitor the slack channels!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Ask questions right away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Course Repo</a:t>
            </a:r>
            <a:r>
              <a:rPr lang="en" sz="1600"/>
              <a:t> - it’s there for a reason!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16" name="Google Shape;716;p10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Tips for Success!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717" name="Google Shape;717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3525" y="1132413"/>
            <a:ext cx="2924375" cy="28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101"/>
          <p:cNvSpPr txBox="1"/>
          <p:nvPr/>
        </p:nvSpPr>
        <p:spPr>
          <a:xfrm>
            <a:off x="986375" y="3390900"/>
            <a:ext cx="5424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Katie Tip: </a:t>
            </a:r>
            <a:endParaRPr sz="1425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Make a general reference sheet! </a:t>
            </a:r>
            <a:endParaRPr sz="1425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Add notes for concepts you struggle with </a:t>
            </a:r>
            <a:endParaRPr sz="14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	Can then filter the sheet into your note card for the Exam!</a:t>
            </a:r>
            <a:endParaRPr sz="14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chemeClr val="dk1"/>
                </a:solidFill>
              </a:rPr>
              <a:t>You are given a sheet for </a:t>
            </a:r>
            <a:r>
              <a:rPr lang="en" sz="1425" u="sng">
                <a:solidFill>
                  <a:schemeClr val="hlink"/>
                </a:solidFill>
                <a:hlinkClick r:id="rId5"/>
              </a:rPr>
              <a:t>Unit 1</a:t>
            </a:r>
            <a:r>
              <a:rPr lang="en" sz="1425">
                <a:solidFill>
                  <a:schemeClr val="dk1"/>
                </a:solidFill>
              </a:rPr>
              <a:t>, maybe add onto that!</a:t>
            </a:r>
            <a:endParaRPr sz="14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2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724" name="Google Shape;724;p102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/>
              <a:t>ASN is Closed Sunday, January 14th and Monday, January 15th </a:t>
            </a:r>
            <a:endParaRPr b="1"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Thursday, January 18th at 7:00 pm MST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January 21st at 7:00 pm MST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22nd at 7:00 pm MST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1 Review: Thursday, January 25th 7:00 pm - 9:00 pm MST 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725" name="Google Shape;725;p102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0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1" name="Google Shape;731;p103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732" name="Google Shape;73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103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39" name="Google Shape;739;p10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40" name="Google Shape;740;p104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741" name="Google Shape;741;p104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04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</a:t>
            </a:r>
            <a:r>
              <a:rPr b="1" lang="en" sz="1000"/>
              <a:t>schedule’ to see when tutors are available for specific courses. </a:t>
            </a:r>
            <a:endParaRPr b="1" sz="1000"/>
          </a:p>
        </p:txBody>
      </p:sp>
      <p:sp>
        <p:nvSpPr>
          <p:cNvPr id="743" name="Google Shape;743;p104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04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745" name="Google Shape;745;p104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746" name="Google Shape;74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104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0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53" name="Google Shape;753;p10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54" name="Google Shape;754;p105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755" name="Google Shape;755;p105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756" name="Google Shape;75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6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763" name="Google Shape;763;p106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00"/>
              </a:spcBef>
              <a:spcAft>
                <a:spcPts val="0"/>
              </a:spcAft>
              <a:buSzPts val="22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82"/>
          <p:cNvSpPr txBox="1"/>
          <p:nvPr/>
        </p:nvSpPr>
        <p:spPr>
          <a:xfrm>
            <a:off x="457700" y="457225"/>
            <a:ext cx="266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What is SI?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8" name="Google Shape;398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Informational Video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399" name="Google Shape;399;p82"/>
          <p:cNvSpPr txBox="1"/>
          <p:nvPr>
            <p:ph idx="12" type="sldNum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400" name="Google Shape;400;p82" title="Supplemental_Instruction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00" y="1118338"/>
            <a:ext cx="6881174" cy="387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3"/>
          <p:cNvSpPr txBox="1"/>
          <p:nvPr/>
        </p:nvSpPr>
        <p:spPr>
          <a:xfrm>
            <a:off x="457700" y="457225"/>
            <a:ext cx="266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About Me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6" name="Google Shape;406;p83"/>
          <p:cNvSpPr txBox="1"/>
          <p:nvPr/>
        </p:nvSpPr>
        <p:spPr>
          <a:xfrm>
            <a:off x="457700" y="1295025"/>
            <a:ext cx="39900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Born and raised near Chicago, Illinois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Moved around within the Northern Suburbs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Currently in Grayslake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Work at a family-owned Italian restaurant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Received AS from my local Community College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Transferred to ASU at the start of 2020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Majoring in Software Engineering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Runs in the family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Father is a Software Architect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Mother is a Quality Assurance Analyst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07" name="Google Shape;407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Katie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08" name="Google Shape;408;p83"/>
          <p:cNvSpPr txBox="1"/>
          <p:nvPr>
            <p:ph idx="12" type="sldNum"/>
          </p:nvPr>
        </p:nvSpPr>
        <p:spPr>
          <a:xfrm>
            <a:off x="163325" y="475191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83"/>
          <p:cNvSpPr txBox="1"/>
          <p:nvPr/>
        </p:nvSpPr>
        <p:spPr>
          <a:xfrm>
            <a:off x="6410300" y="2058600"/>
            <a:ext cx="1486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83"/>
          <p:cNvSpPr txBox="1"/>
          <p:nvPr/>
        </p:nvSpPr>
        <p:spPr>
          <a:xfrm>
            <a:off x="6410300" y="2058600"/>
            <a:ext cx="14865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Picture</a:t>
            </a:r>
            <a:endParaRPr/>
          </a:p>
        </p:txBody>
      </p:sp>
      <p:pic>
        <p:nvPicPr>
          <p:cNvPr id="411" name="Google Shape;41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613" y="713513"/>
            <a:ext cx="3698323" cy="3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4"/>
          <p:cNvSpPr txBox="1"/>
          <p:nvPr/>
        </p:nvSpPr>
        <p:spPr>
          <a:xfrm>
            <a:off x="457700" y="457225"/>
            <a:ext cx="26646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About Me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17" name="Google Shape;417;p84"/>
          <p:cNvSpPr txBox="1"/>
          <p:nvPr/>
        </p:nvSpPr>
        <p:spPr>
          <a:xfrm>
            <a:off x="457700" y="1295025"/>
            <a:ext cx="39900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Hobbies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Gaming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Football (Go Bears!)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Reading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Doggos! 😊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8" name="Google Shape;418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Katie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19" name="Google Shape;419;p84"/>
          <p:cNvSpPr txBox="1"/>
          <p:nvPr>
            <p:ph idx="12" type="sldNum"/>
          </p:nvPr>
        </p:nvSpPr>
        <p:spPr>
          <a:xfrm>
            <a:off x="163325" y="475191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8525" y="68875"/>
            <a:ext cx="1763544" cy="17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800" y="2197660"/>
            <a:ext cx="4752148" cy="267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975" y="71825"/>
            <a:ext cx="1763550" cy="1747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200" y="2406600"/>
            <a:ext cx="1257325" cy="12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8200" y="3778770"/>
            <a:ext cx="1257325" cy="129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6020" y="3778768"/>
            <a:ext cx="1294880" cy="12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84"/>
          <p:cNvPicPr preferRelativeResize="0"/>
          <p:nvPr/>
        </p:nvPicPr>
        <p:blipFill rotWithShape="1">
          <a:blip r:embed="rId9">
            <a:alphaModFix/>
          </a:blip>
          <a:srcRect b="3400" l="7120" r="5075" t="5673"/>
          <a:stretch/>
        </p:blipFill>
        <p:spPr>
          <a:xfrm>
            <a:off x="6254675" y="2364850"/>
            <a:ext cx="1294875" cy="127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8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550" y="2869150"/>
            <a:ext cx="1862652" cy="22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8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661650" y="2295606"/>
            <a:ext cx="1862651" cy="2782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8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52738" y="71825"/>
            <a:ext cx="1457451" cy="152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SI Session Expectations</a:t>
            </a:r>
            <a:endParaRPr b="1" sz="24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35" name="Google Shape;435;p85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Thanks for coming to the </a:t>
            </a:r>
            <a:r>
              <a:rPr b="1" lang="en">
                <a:solidFill>
                  <a:schemeClr val="accent1"/>
                </a:solidFill>
              </a:rPr>
              <a:t>SER 334</a:t>
            </a:r>
            <a:r>
              <a:rPr lang="en">
                <a:solidFill>
                  <a:schemeClr val="dk1"/>
                </a:solidFill>
              </a:rPr>
              <a:t> SI session. We have a packed agenda and we are going to try to get through as many of our planned example problems as possible. This session will be recorded and shared with others.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If after this you want to see additional examples, please visit the drop-in tutoring center.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will post the link in the chat now and at the end of the session.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Please keep in mind we are recording this session and it will be made available for you to review 24-48 hours after this session concludes.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6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41" name="Google Shape;441;p86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442" name="Google Shape;442;p86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43" name="Google Shape;443;p86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86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445" name="Google Shape;44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7"/>
          <p:cNvSpPr txBox="1"/>
          <p:nvPr/>
        </p:nvSpPr>
        <p:spPr>
          <a:xfrm>
            <a:off x="76700" y="76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r>
              <a:rPr b="1" lang="en" sz="2400">
                <a:highlight>
                  <a:schemeClr val="accent2"/>
                </a:highlight>
              </a:rPr>
              <a:t>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51" name="Google Shape;451;p87"/>
          <p:cNvSpPr txBox="1"/>
          <p:nvPr/>
        </p:nvSpPr>
        <p:spPr>
          <a:xfrm>
            <a:off x="76700" y="434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 v. Java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52" name="Google Shape;452;p87"/>
          <p:cNvSpPr/>
          <p:nvPr/>
        </p:nvSpPr>
        <p:spPr>
          <a:xfrm>
            <a:off x="3831000" y="0"/>
            <a:ext cx="5313000" cy="4945800"/>
          </a:xfrm>
          <a:prstGeom prst="ellipse">
            <a:avLst/>
          </a:prstGeom>
          <a:solidFill>
            <a:srgbClr val="EA9999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87"/>
          <p:cNvSpPr/>
          <p:nvPr/>
        </p:nvSpPr>
        <p:spPr>
          <a:xfrm>
            <a:off x="20750" y="98850"/>
            <a:ext cx="5313000" cy="4945800"/>
          </a:xfrm>
          <a:prstGeom prst="ellipse">
            <a:avLst/>
          </a:prstGeom>
          <a:solidFill>
            <a:srgbClr val="A4C2F4">
              <a:alpha val="5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7"/>
          <p:cNvSpPr txBox="1"/>
          <p:nvPr/>
        </p:nvSpPr>
        <p:spPr>
          <a:xfrm>
            <a:off x="6066300" y="150325"/>
            <a:ext cx="8424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Java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55" name="Google Shape;455;p87"/>
          <p:cNvSpPr txBox="1"/>
          <p:nvPr/>
        </p:nvSpPr>
        <p:spPr>
          <a:xfrm>
            <a:off x="2256050" y="150325"/>
            <a:ext cx="8424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334: 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61" name="Google Shape;461;p8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63" name="Google Shape;463;p88"/>
          <p:cNvSpPr txBox="1"/>
          <p:nvPr/>
        </p:nvSpPr>
        <p:spPr>
          <a:xfrm>
            <a:off x="2611650" y="408375"/>
            <a:ext cx="3920700" cy="7554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What is a pointer?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64" name="Google Shape;464;p88"/>
          <p:cNvSpPr txBox="1"/>
          <p:nvPr/>
        </p:nvSpPr>
        <p:spPr>
          <a:xfrm>
            <a:off x="293125" y="1875225"/>
            <a:ext cx="39207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5">
                <a:solidFill>
                  <a:schemeClr val="dk1"/>
                </a:solidFill>
              </a:rPr>
              <a:t>i</a:t>
            </a:r>
            <a:r>
              <a:rPr lang="en" sz="3025">
                <a:solidFill>
                  <a:schemeClr val="dk1"/>
                </a:solidFill>
              </a:rPr>
              <a:t>nt </a:t>
            </a:r>
            <a:r>
              <a:rPr lang="en" sz="3025">
                <a:solidFill>
                  <a:schemeClr val="dk1"/>
                </a:solidFill>
              </a:rPr>
              <a:t>*ptr;</a:t>
            </a:r>
            <a:endParaRPr sz="3025">
              <a:solidFill>
                <a:schemeClr val="dk1"/>
              </a:solidFill>
            </a:endParaRPr>
          </a:p>
        </p:txBody>
      </p:sp>
      <p:sp>
        <p:nvSpPr>
          <p:cNvPr id="465" name="Google Shape;465;p88"/>
          <p:cNvSpPr txBox="1"/>
          <p:nvPr/>
        </p:nvSpPr>
        <p:spPr>
          <a:xfrm>
            <a:off x="4446175" y="2230050"/>
            <a:ext cx="44391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5">
                <a:solidFill>
                  <a:schemeClr val="dk1"/>
                </a:solidFill>
              </a:rPr>
              <a:t>Variable</a:t>
            </a:r>
            <a:endParaRPr sz="2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25">
                <a:solidFill>
                  <a:schemeClr val="dk1"/>
                </a:solidFill>
              </a:rPr>
              <a:t>Value is a memory address</a:t>
            </a:r>
            <a:endParaRPr sz="26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