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F44FC3-D5BD-4C56-A6D8-AC7D8E54A173}">
  <a:tblStyle styleId="{51F44FC3-D5BD-4C56-A6D8-AC7D8E54A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1" Type="http://schemas.openxmlformats.org/officeDocument/2006/relationships/font" Target="fonts/ArialBlack-regular.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b8660f9a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b8660f9a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8660f9a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8660f9a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19</a:t>
            </a:r>
            <a:endParaRPr/>
          </a:p>
          <a:p>
            <a:pPr indent="0" lvl="0" marL="0" rtl="0" algn="l">
              <a:spcBef>
                <a:spcPts val="0"/>
              </a:spcBef>
              <a:spcAft>
                <a:spcPts val="0"/>
              </a:spcAft>
              <a:buNone/>
            </a:pPr>
            <a:r>
              <a:rPr lang="en"/>
              <a:t>Waiting: 12.75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b8660f9a8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b8660f9a8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12</a:t>
            </a:r>
            <a:endParaRPr/>
          </a:p>
          <a:p>
            <a:pPr indent="0" lvl="0" marL="0" rtl="0" algn="l">
              <a:spcBef>
                <a:spcPts val="0"/>
              </a:spcBef>
              <a:spcAft>
                <a:spcPts val="0"/>
              </a:spcAft>
              <a:buNone/>
            </a:pPr>
            <a:r>
              <a:rPr lang="en"/>
              <a:t>Waiting: 5.75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b8660f9a8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b8660f9a8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b8660f9a8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b8660f9a8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b8660f9a8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b8660f9a8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b8660f9a8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b8660f9a8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b8660f9a8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b8660f9a8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b8660f9a8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b8660f9a8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b8660f9a8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b8660f9a8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b8660f9a8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b8660f9a8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b8660f9a8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b8660f9a8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b8660f9a8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b8660f9a8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b8660f9a8b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b8660f9a8b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b8660f9a8b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b8660f9a8b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678dac5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678dac5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8660f9a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8660f9a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b8660f9a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b8660f9a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b8660f9a8b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b8660f9a8b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b8660f9a8b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b8660f9a8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4.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hyperlink" Target="https://asu.instructure.com/courses/178344/pages/module-9-start-here-2?module_item_id=1275901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s://asu.instructure.com/courses/178344/pages/module-9-start-here-2?module_item_id=1275901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9-start-here-2?module_item_id=1275901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asu.instructure.com/courses/178344/pages/module-9-start-here-2?module_item_id=1275901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asu.instructure.com/courses/178344/pages/module-9-start-here-2?module_item_id=1275901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hyperlink" Target="https://asu.instructure.com/courses/178344/pages/module-9-start-here-2?module_item_id=1275901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9-start-here-2?module_item_id=127590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9-start-here-2?module_item_id=1275901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9-start-here-2?module_item_id=1275901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9-start-here-2?module_item_id=127590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9-start-here-2?module_item_id=1275901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asu.instructure.com/courses/178344/pages/module-9-start-here-2?module_item_id=1275901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hyperlink" Target="https://asu.instructure.com/courses/178344/pages/module-9-start-here-2?module_item_id=12759018" TargetMode="Externa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bit.ly/ASN232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hyperlink" Target="https://tutoring.asu.edu/expanded-writing-support" TargetMode="External"/><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February 12th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55" name="Google Shape;455;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56" name="Google Shape;456;p86"/>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57" name="Google Shape;457;p86"/>
          <p:cNvSpPr txBox="1"/>
          <p:nvPr/>
        </p:nvSpPr>
        <p:spPr>
          <a:xfrm>
            <a:off x="457700" y="2343175"/>
            <a:ext cx="38487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Live Algorithm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Streaming Algorithm</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Greedy Algorithm </a:t>
            </a:r>
            <a:endParaRPr sz="1625">
              <a:solidFill>
                <a:schemeClr val="dk1"/>
              </a:solidFill>
            </a:endParaRPr>
          </a:p>
        </p:txBody>
      </p:sp>
      <p:sp>
        <p:nvSpPr>
          <p:cNvPr id="458" name="Google Shape;458;p86"/>
          <p:cNvSpPr txBox="1"/>
          <p:nvPr/>
        </p:nvSpPr>
        <p:spPr>
          <a:xfrm>
            <a:off x="2138850" y="1455550"/>
            <a:ext cx="48663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Match the algorithm types to their definitions:</a:t>
            </a:r>
            <a:endParaRPr sz="1825">
              <a:solidFill>
                <a:schemeClr val="dk1"/>
              </a:solidFill>
            </a:endParaRPr>
          </a:p>
        </p:txBody>
      </p:sp>
      <p:sp>
        <p:nvSpPr>
          <p:cNvPr id="459" name="Google Shape;459;p86"/>
          <p:cNvSpPr txBox="1"/>
          <p:nvPr/>
        </p:nvSpPr>
        <p:spPr>
          <a:xfrm>
            <a:off x="4306400" y="2343175"/>
            <a:ext cx="46926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Chooses the immediate best option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Meant to run forever, continuously updating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Runs over partitions of the larger data set</a:t>
            </a:r>
            <a:endParaRPr sz="1625">
              <a:solidFill>
                <a:schemeClr val="dk1"/>
              </a:solidFill>
            </a:endParaRPr>
          </a:p>
        </p:txBody>
      </p:sp>
      <p:sp>
        <p:nvSpPr>
          <p:cNvPr id="460" name="Google Shape;460;p86"/>
          <p:cNvSpPr txBox="1"/>
          <p:nvPr/>
        </p:nvSpPr>
        <p:spPr>
          <a:xfrm>
            <a:off x="2616600" y="4483400"/>
            <a:ext cx="391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25">
                <a:solidFill>
                  <a:srgbClr val="000000"/>
                </a:solidFill>
              </a:rPr>
              <a:t>Check out the recording for the solution!</a:t>
            </a:r>
            <a:endParaRPr i="1" sz="1625">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66" name="Google Shape;466;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67" name="Google Shape;467;p87"/>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68" name="Google Shape;468;p87"/>
          <p:cNvSpPr txBox="1"/>
          <p:nvPr/>
        </p:nvSpPr>
        <p:spPr>
          <a:xfrm>
            <a:off x="326125" y="1522700"/>
            <a:ext cx="38487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
        <p:nvSpPr>
          <p:cNvPr id="469" name="Google Shape;469;p87"/>
          <p:cNvSpPr txBox="1"/>
          <p:nvPr/>
        </p:nvSpPr>
        <p:spPr>
          <a:xfrm>
            <a:off x="4495050" y="1522700"/>
            <a:ext cx="45474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Tasks completed in </a:t>
            </a:r>
            <a:r>
              <a:rPr b="1" lang="en" sz="1625">
                <a:solidFill>
                  <a:schemeClr val="dk1"/>
                </a:solidFill>
              </a:rPr>
              <a:t>X</a:t>
            </a:r>
            <a:r>
              <a:rPr lang="en" sz="1625">
                <a:solidFill>
                  <a:schemeClr val="dk1"/>
                </a:solidFill>
              </a:rPr>
              <a:t> </a:t>
            </a:r>
            <a:r>
              <a:rPr lang="en" sz="1625">
                <a:solidFill>
                  <a:schemeClr val="dk1"/>
                </a:solidFill>
              </a:rPr>
              <a:t>amount of </a:t>
            </a:r>
            <a:r>
              <a:rPr lang="en" sz="1625">
                <a:solidFill>
                  <a:schemeClr val="dk1"/>
                </a:solidFill>
              </a:rPr>
              <a:t>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until a response/result is received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spent in the Ready Queue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Usage in terms of maximum load</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Completion time for one task</a:t>
            </a:r>
            <a:endParaRPr sz="1625">
              <a:solidFill>
                <a:schemeClr val="dk1"/>
              </a:solidFill>
            </a:endParaRPr>
          </a:p>
        </p:txBody>
      </p:sp>
      <p:sp>
        <p:nvSpPr>
          <p:cNvPr id="470" name="Google Shape;470;p87"/>
          <p:cNvSpPr txBox="1"/>
          <p:nvPr/>
        </p:nvSpPr>
        <p:spPr>
          <a:xfrm>
            <a:off x="3951825" y="1076125"/>
            <a:ext cx="391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25">
                <a:solidFill>
                  <a:srgbClr val="000000"/>
                </a:solidFill>
              </a:rPr>
              <a:t>Check out the recording for the solution!</a:t>
            </a:r>
            <a:endParaRPr i="1" sz="1625">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76" name="Google Shape;476;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477" name="Google Shape;477;p88"/>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First-Come First-Served</a:t>
            </a:r>
            <a:endParaRPr b="1" sz="2000"/>
          </a:p>
        </p:txBody>
      </p:sp>
      <p:sp>
        <p:nvSpPr>
          <p:cNvPr id="478" name="Google Shape;478;p88"/>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479" name="Google Shape;479;p88"/>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480" name="Google Shape;480;p88"/>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481" name="Google Shape;481;p88"/>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482" name="Google Shape;482;p88"/>
          <p:cNvSpPr/>
          <p:nvPr/>
        </p:nvSpPr>
        <p:spPr>
          <a:xfrm>
            <a:off x="531600" y="3793475"/>
            <a:ext cx="8080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8"/>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484" name="Google Shape;484;p88"/>
          <p:cNvSpPr/>
          <p:nvPr/>
        </p:nvSpPr>
        <p:spPr>
          <a:xfrm>
            <a:off x="2316375" y="4615550"/>
            <a:ext cx="1918200" cy="358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88"/>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a:t>
            </a:r>
            <a:r>
              <a:rPr lang="en" sz="1425">
                <a:solidFill>
                  <a:schemeClr val="dk1"/>
                </a:solidFill>
              </a:rPr>
              <a:t>Time: START time / # processes</a:t>
            </a:r>
            <a:endParaRPr sz="1425">
              <a:solidFill>
                <a:schemeClr val="dk1"/>
              </a:solidFill>
            </a:endParaRPr>
          </a:p>
        </p:txBody>
      </p:sp>
      <p:sp>
        <p:nvSpPr>
          <p:cNvPr id="486" name="Google Shape;486;p88"/>
          <p:cNvSpPr/>
          <p:nvPr/>
        </p:nvSpPr>
        <p:spPr>
          <a:xfrm>
            <a:off x="6298475" y="4615550"/>
            <a:ext cx="2252400" cy="358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8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93" name="Google Shape;493;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494" name="Google Shape;494;p89"/>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a:t>
            </a:r>
            <a:r>
              <a:rPr b="1" lang="en" sz="2000"/>
              <a:t> Job First</a:t>
            </a:r>
            <a:endParaRPr b="1" sz="2000"/>
          </a:p>
        </p:txBody>
      </p:sp>
      <p:sp>
        <p:nvSpPr>
          <p:cNvPr id="495" name="Google Shape;495;p89"/>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496" name="Google Shape;496;p89"/>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497" name="Google Shape;497;p89"/>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498" name="Google Shape;498;p89"/>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499" name="Google Shape;499;p89"/>
          <p:cNvSpPr/>
          <p:nvPr/>
        </p:nvSpPr>
        <p:spPr>
          <a:xfrm>
            <a:off x="531600" y="3793475"/>
            <a:ext cx="8080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89"/>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01" name="Google Shape;501;p89"/>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START time / # processes</a:t>
            </a:r>
            <a:endParaRPr sz="1425">
              <a:solidFill>
                <a:schemeClr val="dk1"/>
              </a:solidFill>
            </a:endParaRPr>
          </a:p>
        </p:txBody>
      </p:sp>
      <p:sp>
        <p:nvSpPr>
          <p:cNvPr id="502" name="Google Shape;502;p89"/>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03" name="Google Shape;503;p89"/>
          <p:cNvSpPr/>
          <p:nvPr/>
        </p:nvSpPr>
        <p:spPr>
          <a:xfrm>
            <a:off x="254175" y="1251700"/>
            <a:ext cx="3033300" cy="467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Focus: Burst Time</a:t>
            </a:r>
            <a:endParaRPr sz="1800"/>
          </a:p>
        </p:txBody>
      </p:sp>
      <p:sp>
        <p:nvSpPr>
          <p:cNvPr id="504" name="Google Shape;504;p89"/>
          <p:cNvSpPr/>
          <p:nvPr/>
        </p:nvSpPr>
        <p:spPr>
          <a:xfrm>
            <a:off x="1561025" y="1335625"/>
            <a:ext cx="1270800" cy="260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10" name="Google Shape;510;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11" name="Google Shape;511;p90"/>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512" name="Google Shape;512;p90"/>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513" name="Google Shape;513;p90"/>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14" name="Google Shape;514;p90"/>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515" name="Google Shape;515;p90"/>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16" name="Google Shape;516;p90"/>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17" name="Google Shape;517;p90"/>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START time / # processes</a:t>
            </a:r>
            <a:endParaRPr sz="1425">
              <a:solidFill>
                <a:schemeClr val="dk1"/>
              </a:solidFill>
            </a:endParaRPr>
          </a:p>
        </p:txBody>
      </p:sp>
      <p:sp>
        <p:nvSpPr>
          <p:cNvPr id="518" name="Google Shape;518;p90"/>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519" name="Google Shape;519;p90"/>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a:t>
            </a:r>
            <a:r>
              <a:rPr lang="en" sz="1625">
                <a:solidFill>
                  <a:schemeClr val="dk1"/>
                </a:solidFill>
              </a:rPr>
              <a:t>T</a:t>
            </a:r>
            <a:r>
              <a:rPr baseline="-25000" lang="en" sz="1625">
                <a:solidFill>
                  <a:schemeClr val="dk1"/>
                </a:solidFill>
              </a:rPr>
              <a:t>n</a:t>
            </a:r>
            <a:r>
              <a:rPr lang="en" sz="1625">
                <a:solidFill>
                  <a:schemeClr val="dk1"/>
                </a:solidFill>
              </a:rPr>
              <a:t> = CPU guess, </a:t>
            </a:r>
            <a:r>
              <a:rPr lang="en" sz="1625">
                <a:solidFill>
                  <a:schemeClr val="dk1"/>
                </a:solidFill>
              </a:rPr>
              <a:t>a</a:t>
            </a:r>
            <a:r>
              <a:rPr lang="en" sz="1625">
                <a:solidFill>
                  <a:schemeClr val="dk1"/>
                </a:solidFill>
              </a:rPr>
              <a:t> = weight (usually 0.5)</a:t>
            </a:r>
            <a:endParaRPr sz="1625">
              <a:solidFill>
                <a:schemeClr val="dk1"/>
              </a:solidFill>
            </a:endParaRPr>
          </a:p>
        </p:txBody>
      </p:sp>
      <p:sp>
        <p:nvSpPr>
          <p:cNvPr id="520" name="Google Shape;520;p90"/>
          <p:cNvSpPr txBox="1"/>
          <p:nvPr/>
        </p:nvSpPr>
        <p:spPr>
          <a:xfrm>
            <a:off x="0" y="2613113"/>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(0.5)(12) + (0.5)15 </a:t>
            </a:r>
            <a:endParaRPr sz="1625">
              <a:solidFill>
                <a:schemeClr val="dk1"/>
              </a:solidFill>
            </a:endParaRPr>
          </a:p>
        </p:txBody>
      </p:sp>
      <p:sp>
        <p:nvSpPr>
          <p:cNvPr id="521" name="Google Shape;521;p90"/>
          <p:cNvSpPr txBox="1"/>
          <p:nvPr/>
        </p:nvSpPr>
        <p:spPr>
          <a:xfrm>
            <a:off x="7216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13.5</a:t>
            </a:r>
            <a:endParaRPr sz="1625">
              <a:solidFill>
                <a:schemeClr val="dk1"/>
              </a:solidFill>
            </a:endParaRPr>
          </a:p>
        </p:txBody>
      </p:sp>
      <p:sp>
        <p:nvSpPr>
          <p:cNvPr id="522" name="Google Shape;522;p90"/>
          <p:cNvSpPr txBox="1"/>
          <p:nvPr/>
        </p:nvSpPr>
        <p:spPr>
          <a:xfrm>
            <a:off x="2304600" y="2613100"/>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2</a:t>
            </a:r>
            <a:r>
              <a:rPr lang="en" sz="1625">
                <a:solidFill>
                  <a:schemeClr val="dk1"/>
                </a:solidFill>
              </a:rPr>
              <a:t>= (0.5)(6) + (0.5)13.5</a:t>
            </a:r>
            <a:endParaRPr sz="1625">
              <a:solidFill>
                <a:schemeClr val="dk1"/>
              </a:solidFill>
            </a:endParaRPr>
          </a:p>
        </p:txBody>
      </p:sp>
      <p:sp>
        <p:nvSpPr>
          <p:cNvPr id="523" name="Google Shape;523;p90"/>
          <p:cNvSpPr txBox="1"/>
          <p:nvPr/>
        </p:nvSpPr>
        <p:spPr>
          <a:xfrm>
            <a:off x="4571950" y="2613125"/>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3</a:t>
            </a:r>
            <a:r>
              <a:rPr lang="en" sz="1625">
                <a:solidFill>
                  <a:schemeClr val="dk1"/>
                </a:solidFill>
              </a:rPr>
              <a:t>= (0.5)(3) + (0.5)9.75</a:t>
            </a:r>
            <a:endParaRPr sz="1625">
              <a:solidFill>
                <a:schemeClr val="dk1"/>
              </a:solidFill>
            </a:endParaRPr>
          </a:p>
        </p:txBody>
      </p:sp>
      <p:sp>
        <p:nvSpPr>
          <p:cNvPr id="524" name="Google Shape;524;p90"/>
          <p:cNvSpPr txBox="1"/>
          <p:nvPr/>
        </p:nvSpPr>
        <p:spPr>
          <a:xfrm>
            <a:off x="6784350" y="2613125"/>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4</a:t>
            </a:r>
            <a:r>
              <a:rPr lang="en" sz="1625">
                <a:solidFill>
                  <a:schemeClr val="dk1"/>
                </a:solidFill>
              </a:rPr>
              <a:t>= (0.5)(6) + (0.5)6.375</a:t>
            </a:r>
            <a:endParaRPr sz="1625">
              <a:solidFill>
                <a:schemeClr val="dk1"/>
              </a:solidFill>
            </a:endParaRPr>
          </a:p>
        </p:txBody>
      </p:sp>
      <p:sp>
        <p:nvSpPr>
          <p:cNvPr id="525" name="Google Shape;525;p90"/>
          <p:cNvSpPr txBox="1"/>
          <p:nvPr/>
        </p:nvSpPr>
        <p:spPr>
          <a:xfrm>
            <a:off x="7024050" y="3598963"/>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4</a:t>
            </a:r>
            <a:r>
              <a:rPr lang="en" sz="1625">
                <a:solidFill>
                  <a:schemeClr val="dk1"/>
                </a:solidFill>
              </a:rPr>
              <a:t>= 5.1875</a:t>
            </a:r>
            <a:endParaRPr sz="1625">
              <a:solidFill>
                <a:schemeClr val="dk1"/>
              </a:solidFill>
            </a:endParaRPr>
          </a:p>
        </p:txBody>
      </p:sp>
      <p:sp>
        <p:nvSpPr>
          <p:cNvPr id="526" name="Google Shape;526;p90"/>
          <p:cNvSpPr txBox="1"/>
          <p:nvPr/>
        </p:nvSpPr>
        <p:spPr>
          <a:xfrm>
            <a:off x="49232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3</a:t>
            </a:r>
            <a:r>
              <a:rPr lang="en" sz="1625">
                <a:solidFill>
                  <a:schemeClr val="dk1"/>
                </a:solidFill>
              </a:rPr>
              <a:t>= 6.375</a:t>
            </a:r>
            <a:endParaRPr sz="1625">
              <a:solidFill>
                <a:schemeClr val="dk1"/>
              </a:solidFill>
            </a:endParaRPr>
          </a:p>
        </p:txBody>
      </p:sp>
      <p:sp>
        <p:nvSpPr>
          <p:cNvPr id="527" name="Google Shape;527;p90"/>
          <p:cNvSpPr txBox="1"/>
          <p:nvPr/>
        </p:nvSpPr>
        <p:spPr>
          <a:xfrm>
            <a:off x="28224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2</a:t>
            </a:r>
            <a:r>
              <a:rPr lang="en" sz="1625">
                <a:solidFill>
                  <a:schemeClr val="dk1"/>
                </a:solidFill>
              </a:rPr>
              <a:t>= 9.75</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33" name="Google Shape;533;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34" name="Google Shape;534;p91"/>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535" name="Google Shape;535;p91"/>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536" name="Google Shape;536;p91"/>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37" name="Google Shape;537;p91"/>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38" name="Google Shape;538;p91"/>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39" name="Google Shape;539;p91"/>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91"/>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41" name="Google Shape;541;p91"/>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a:t>
            </a:r>
            <a:r>
              <a:rPr lang="en" sz="1425">
                <a:solidFill>
                  <a:schemeClr val="dk1"/>
                </a:solidFill>
              </a:rPr>
              <a:t>(slices that are not me) </a:t>
            </a:r>
            <a:r>
              <a:rPr lang="en" sz="1425">
                <a:solidFill>
                  <a:schemeClr val="dk1"/>
                </a:solidFill>
              </a:rPr>
              <a:t>/ #processes</a:t>
            </a:r>
            <a:endParaRPr sz="1425">
              <a:solidFill>
                <a:schemeClr val="dk1"/>
              </a:solidFill>
            </a:endParaRPr>
          </a:p>
        </p:txBody>
      </p:sp>
      <p:sp>
        <p:nvSpPr>
          <p:cNvPr id="542" name="Google Shape;542;p91"/>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43" name="Google Shape;543;p91"/>
          <p:cNvSpPr txBox="1"/>
          <p:nvPr/>
        </p:nvSpPr>
        <p:spPr>
          <a:xfrm>
            <a:off x="457700" y="1258288"/>
            <a:ext cx="1474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Quantum = 5</a:t>
            </a:r>
            <a:endParaRPr sz="1625">
              <a:solidFill>
                <a:schemeClr val="dk1"/>
              </a:solidFill>
            </a:endParaRPr>
          </a:p>
        </p:txBody>
      </p:sp>
      <p:cxnSp>
        <p:nvCxnSpPr>
          <p:cNvPr id="544" name="Google Shape;544;p91"/>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45" name="Google Shape;545;p91"/>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46" name="Google Shape;546;p91"/>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47" name="Google Shape;547;p91"/>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48" name="Google Shape;548;p91"/>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49" name="Google Shape;549;p91"/>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550" name="Google Shape;550;p91"/>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551" name="Google Shape;551;p91"/>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552" name="Google Shape;552;p91"/>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a:t>
            </a:r>
            <a:r>
              <a:rPr lang="en" sz="1125">
                <a:solidFill>
                  <a:schemeClr val="dk1"/>
                </a:solidFill>
              </a:rPr>
              <a:t>5</a:t>
            </a:r>
            <a:endParaRPr sz="1125">
              <a:solidFill>
                <a:schemeClr val="dk1"/>
              </a:solidFill>
            </a:endParaRPr>
          </a:p>
        </p:txBody>
      </p:sp>
      <p:sp>
        <p:nvSpPr>
          <p:cNvPr id="553" name="Google Shape;553;p91"/>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554" name="Google Shape;554;p91"/>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555" name="Google Shape;555;p91"/>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61" name="Google Shape;561;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62" name="Google Shape;562;p92"/>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563" name="Google Shape;563;p92"/>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564" name="Google Shape;564;p92"/>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65" name="Google Shape;565;p92"/>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66" name="Google Shape;566;p92"/>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67" name="Google Shape;567;p92"/>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92"/>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69" name="Google Shape;569;p92"/>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570" name="Google Shape;570;p92"/>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71" name="Google Shape;571;p92"/>
          <p:cNvSpPr txBox="1"/>
          <p:nvPr/>
        </p:nvSpPr>
        <p:spPr>
          <a:xfrm>
            <a:off x="457700" y="1258288"/>
            <a:ext cx="1474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Quantum = 5</a:t>
            </a:r>
            <a:endParaRPr sz="1625">
              <a:solidFill>
                <a:schemeClr val="dk1"/>
              </a:solidFill>
            </a:endParaRPr>
          </a:p>
        </p:txBody>
      </p:sp>
      <p:cxnSp>
        <p:nvCxnSpPr>
          <p:cNvPr id="572" name="Google Shape;572;p92"/>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3" name="Google Shape;573;p92"/>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4" name="Google Shape;574;p92"/>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5" name="Google Shape;575;p92"/>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6" name="Google Shape;576;p92"/>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7" name="Google Shape;577;p92"/>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578" name="Google Shape;578;p92"/>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579" name="Google Shape;579;p92"/>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580" name="Google Shape;580;p92"/>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581" name="Google Shape;581;p92"/>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582" name="Google Shape;582;p92"/>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583" name="Google Shape;583;p92"/>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584" name="Google Shape;584;p92"/>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585" name="Google Shape;585;p92"/>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586" name="Google Shape;586;p92"/>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587" name="Google Shape;587;p92"/>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588" name="Google Shape;588;p92"/>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589" name="Google Shape;589;p92"/>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590" name="Google Shape;590;p92"/>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591" name="Google Shape;591;p92"/>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592" name="Google Shape;592;p92"/>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593" name="Google Shape;593;p92"/>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594" name="Google Shape;594;p92"/>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595" name="Google Shape;595;p92"/>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596" name="Google Shape;596;p92"/>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597" name="Google Shape;597;p92"/>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598" name="Google Shape;598;p92"/>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599" name="Google Shape;599;p92"/>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600" name="Google Shape;600;p92"/>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01" name="Google Shape;601;p92"/>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2" name="Google Shape;602;p92"/>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3" name="Google Shape;603;p92"/>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4" name="Google Shape;604;p92"/>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5" name="Google Shape;605;p92"/>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6" name="Google Shape;606;p92"/>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07" name="Google Shape;607;p92"/>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13" name="Google Shape;613;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14" name="Google Shape;614;p93"/>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615" name="Google Shape;615;p93"/>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616" name="Google Shape;616;p93"/>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617" name="Google Shape;617;p93"/>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618" name="Google Shape;618;p93"/>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619" name="Google Shape;619;p93"/>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93"/>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621" name="Google Shape;621;p93"/>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622" name="Google Shape;622;p93"/>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23" name="Google Shape;623;p93"/>
          <p:cNvSpPr txBox="1"/>
          <p:nvPr/>
        </p:nvSpPr>
        <p:spPr>
          <a:xfrm>
            <a:off x="0" y="1417638"/>
            <a:ext cx="157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Wait Times:</a:t>
            </a:r>
            <a:endParaRPr sz="1625">
              <a:solidFill>
                <a:schemeClr val="dk1"/>
              </a:solidFill>
            </a:endParaRPr>
          </a:p>
        </p:txBody>
      </p:sp>
      <p:cxnSp>
        <p:nvCxnSpPr>
          <p:cNvPr id="624" name="Google Shape;624;p93"/>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25" name="Google Shape;625;p93"/>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26" name="Google Shape;626;p93"/>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27" name="Google Shape;627;p93"/>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28" name="Google Shape;628;p93"/>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29" name="Google Shape;629;p93"/>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630" name="Google Shape;630;p93"/>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31" name="Google Shape;631;p93"/>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32" name="Google Shape;632;p93"/>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633" name="Google Shape;633;p93"/>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34" name="Google Shape;634;p93"/>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635" name="Google Shape;635;p93"/>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36" name="Google Shape;636;p93"/>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37" name="Google Shape;637;p93"/>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38" name="Google Shape;638;p93"/>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639" name="Google Shape;639;p93"/>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640" name="Google Shape;640;p93"/>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641" name="Google Shape;641;p93"/>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642" name="Google Shape;642;p93"/>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643" name="Google Shape;643;p93"/>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44" name="Google Shape;644;p93"/>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645" name="Google Shape;645;p93"/>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46" name="Google Shape;646;p93"/>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647" name="Google Shape;647;p93"/>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48" name="Google Shape;648;p93"/>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49" name="Google Shape;649;p93"/>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50" name="Google Shape;650;p93"/>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651" name="Google Shape;651;p93"/>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652" name="Google Shape;652;p93"/>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53" name="Google Shape;653;p93"/>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4" name="Google Shape;654;p93"/>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5" name="Google Shape;655;p93"/>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6" name="Google Shape;656;p93"/>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7" name="Google Shape;657;p93"/>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8" name="Google Shape;658;p93"/>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59" name="Google Shape;659;p93"/>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60" name="Google Shape;660;p93"/>
          <p:cNvSpPr txBox="1"/>
          <p:nvPr/>
        </p:nvSpPr>
        <p:spPr>
          <a:xfrm>
            <a:off x="1356150" y="1417650"/>
            <a:ext cx="948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14</a:t>
            </a:r>
            <a:endParaRPr sz="1625">
              <a:solidFill>
                <a:schemeClr val="dk1"/>
              </a:solidFill>
            </a:endParaRPr>
          </a:p>
        </p:txBody>
      </p:sp>
      <p:sp>
        <p:nvSpPr>
          <p:cNvPr id="661" name="Google Shape;661;p93"/>
          <p:cNvSpPr txBox="1"/>
          <p:nvPr/>
        </p:nvSpPr>
        <p:spPr>
          <a:xfrm>
            <a:off x="333045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19</a:t>
            </a:r>
            <a:endParaRPr sz="1625">
              <a:solidFill>
                <a:schemeClr val="dk1"/>
              </a:solidFill>
            </a:endParaRPr>
          </a:p>
        </p:txBody>
      </p:sp>
      <p:sp>
        <p:nvSpPr>
          <p:cNvPr id="662" name="Google Shape;662;p93"/>
          <p:cNvSpPr txBox="1"/>
          <p:nvPr/>
        </p:nvSpPr>
        <p:spPr>
          <a:xfrm>
            <a:off x="538810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20</a:t>
            </a:r>
            <a:endParaRPr sz="1625">
              <a:solidFill>
                <a:schemeClr val="dk1"/>
              </a:solidFill>
            </a:endParaRPr>
          </a:p>
        </p:txBody>
      </p:sp>
      <p:sp>
        <p:nvSpPr>
          <p:cNvPr id="663" name="Google Shape;663;p93"/>
          <p:cNvSpPr txBox="1"/>
          <p:nvPr/>
        </p:nvSpPr>
        <p:spPr>
          <a:xfrm>
            <a:off x="7345050" y="1440450"/>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15</a:t>
            </a:r>
            <a:endParaRPr sz="1625">
              <a:solidFill>
                <a:schemeClr val="dk1"/>
              </a:solidFill>
            </a:endParaRPr>
          </a:p>
        </p:txBody>
      </p:sp>
      <p:sp>
        <p:nvSpPr>
          <p:cNvPr id="664" name="Google Shape;664;p93"/>
          <p:cNvSpPr txBox="1"/>
          <p:nvPr/>
        </p:nvSpPr>
        <p:spPr>
          <a:xfrm>
            <a:off x="7702500" y="2672463"/>
            <a:ext cx="1305900" cy="93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Avg Wait:</a:t>
            </a:r>
            <a:endParaRPr sz="1625">
              <a:solidFill>
                <a:schemeClr val="dk1"/>
              </a:solidFill>
            </a:endParaRPr>
          </a:p>
          <a:p>
            <a:pPr indent="0" lvl="0" marL="0" rtl="0" algn="ctr">
              <a:spcBef>
                <a:spcPts val="0"/>
              </a:spcBef>
              <a:spcAft>
                <a:spcPts val="0"/>
              </a:spcAft>
              <a:buNone/>
            </a:pPr>
            <a:r>
              <a:rPr lang="en" sz="1625">
                <a:solidFill>
                  <a:schemeClr val="dk1"/>
                </a:solidFill>
              </a:rPr>
              <a:t>68/4=17</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70" name="Google Shape;670;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71" name="Google Shape;671;p94"/>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672" name="Google Shape;672;p94"/>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673" name="Google Shape;673;p94"/>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674" name="Google Shape;674;p94"/>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675" name="Google Shape;675;p94"/>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676" name="Google Shape;676;p94"/>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7" name="Google Shape;677;p94"/>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678" name="Google Shape;678;p94"/>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679" name="Google Shape;679;p94"/>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80" name="Google Shape;680;p94"/>
          <p:cNvSpPr txBox="1"/>
          <p:nvPr/>
        </p:nvSpPr>
        <p:spPr>
          <a:xfrm>
            <a:off x="0" y="1417638"/>
            <a:ext cx="157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Turnaround</a:t>
            </a:r>
            <a:r>
              <a:rPr lang="en" sz="1625">
                <a:solidFill>
                  <a:schemeClr val="dk1"/>
                </a:solidFill>
              </a:rPr>
              <a:t>:</a:t>
            </a:r>
            <a:endParaRPr sz="1625">
              <a:solidFill>
                <a:schemeClr val="dk1"/>
              </a:solidFill>
            </a:endParaRPr>
          </a:p>
        </p:txBody>
      </p:sp>
      <p:cxnSp>
        <p:nvCxnSpPr>
          <p:cNvPr id="681" name="Google Shape;681;p94"/>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82" name="Google Shape;682;p94"/>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83" name="Google Shape;683;p94"/>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84" name="Google Shape;684;p94"/>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85" name="Google Shape;685;p94"/>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86" name="Google Shape;686;p94"/>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687" name="Google Shape;687;p94"/>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88" name="Google Shape;688;p94"/>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89" name="Google Shape;689;p94"/>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690" name="Google Shape;690;p94"/>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91" name="Google Shape;691;p94"/>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692" name="Google Shape;692;p94"/>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93" name="Google Shape;693;p94"/>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94" name="Google Shape;694;p94"/>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95" name="Google Shape;695;p94"/>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696" name="Google Shape;696;p94"/>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697" name="Google Shape;697;p94"/>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698" name="Google Shape;698;p94"/>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699" name="Google Shape;699;p94"/>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700" name="Google Shape;700;p94"/>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701" name="Google Shape;701;p94"/>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702" name="Google Shape;702;p94"/>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703" name="Google Shape;703;p94"/>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704" name="Google Shape;704;p94"/>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705" name="Google Shape;705;p94"/>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706" name="Google Shape;706;p94"/>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707" name="Google Shape;707;p94"/>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708" name="Google Shape;708;p94"/>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709" name="Google Shape;709;p94"/>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710" name="Google Shape;710;p94"/>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1" name="Google Shape;711;p94"/>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2" name="Google Shape;712;p94"/>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3" name="Google Shape;713;p94"/>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4" name="Google Shape;714;p94"/>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5" name="Google Shape;715;p94"/>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6" name="Google Shape;716;p94"/>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17" name="Google Shape;717;p94"/>
          <p:cNvSpPr txBox="1"/>
          <p:nvPr/>
        </p:nvSpPr>
        <p:spPr>
          <a:xfrm>
            <a:off x="1356150" y="1417650"/>
            <a:ext cx="948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14</a:t>
            </a:r>
            <a:endParaRPr sz="1625">
              <a:solidFill>
                <a:schemeClr val="dk1"/>
              </a:solidFill>
            </a:endParaRPr>
          </a:p>
        </p:txBody>
      </p:sp>
      <p:sp>
        <p:nvSpPr>
          <p:cNvPr id="718" name="Google Shape;718;p94"/>
          <p:cNvSpPr txBox="1"/>
          <p:nvPr/>
        </p:nvSpPr>
        <p:spPr>
          <a:xfrm>
            <a:off x="333045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19</a:t>
            </a:r>
            <a:endParaRPr sz="1625">
              <a:solidFill>
                <a:schemeClr val="dk1"/>
              </a:solidFill>
            </a:endParaRPr>
          </a:p>
        </p:txBody>
      </p:sp>
      <p:sp>
        <p:nvSpPr>
          <p:cNvPr id="719" name="Google Shape;719;p94"/>
          <p:cNvSpPr txBox="1"/>
          <p:nvPr/>
        </p:nvSpPr>
        <p:spPr>
          <a:xfrm>
            <a:off x="538810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20</a:t>
            </a:r>
            <a:endParaRPr sz="1625">
              <a:solidFill>
                <a:schemeClr val="dk1"/>
              </a:solidFill>
            </a:endParaRPr>
          </a:p>
        </p:txBody>
      </p:sp>
      <p:sp>
        <p:nvSpPr>
          <p:cNvPr id="720" name="Google Shape;720;p94"/>
          <p:cNvSpPr txBox="1"/>
          <p:nvPr/>
        </p:nvSpPr>
        <p:spPr>
          <a:xfrm>
            <a:off x="7345050" y="1440450"/>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15</a:t>
            </a:r>
            <a:endParaRPr sz="1625">
              <a:solidFill>
                <a:schemeClr val="dk1"/>
              </a:solidFill>
            </a:endParaRPr>
          </a:p>
        </p:txBody>
      </p:sp>
      <p:sp>
        <p:nvSpPr>
          <p:cNvPr id="721" name="Google Shape;721;p94"/>
          <p:cNvSpPr txBox="1"/>
          <p:nvPr/>
        </p:nvSpPr>
        <p:spPr>
          <a:xfrm>
            <a:off x="7702500" y="2672463"/>
            <a:ext cx="1305900" cy="93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Avg Turnaround:</a:t>
            </a:r>
            <a:endParaRPr sz="1625">
              <a:solidFill>
                <a:schemeClr val="dk1"/>
              </a:solidFill>
            </a:endParaRPr>
          </a:p>
          <a:p>
            <a:pPr indent="0" lvl="0" marL="0" rtl="0" algn="ctr">
              <a:spcBef>
                <a:spcPts val="0"/>
              </a:spcBef>
              <a:spcAft>
                <a:spcPts val="0"/>
              </a:spcAft>
              <a:buNone/>
            </a:pPr>
            <a:r>
              <a:rPr lang="en" sz="1625">
                <a:solidFill>
                  <a:schemeClr val="dk1"/>
                </a:solidFill>
              </a:rPr>
              <a:t>95/4=23.75</a:t>
            </a:r>
            <a:endParaRPr sz="1625">
              <a:solidFill>
                <a:schemeClr val="dk1"/>
              </a:solidFill>
            </a:endParaRPr>
          </a:p>
        </p:txBody>
      </p:sp>
      <p:sp>
        <p:nvSpPr>
          <p:cNvPr id="722" name="Google Shape;722;p94"/>
          <p:cNvSpPr txBox="1"/>
          <p:nvPr/>
        </p:nvSpPr>
        <p:spPr>
          <a:xfrm>
            <a:off x="1691850" y="14176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a:t>
            </a:r>
            <a:r>
              <a:rPr lang="en" sz="1625">
                <a:solidFill>
                  <a:schemeClr val="dk1"/>
                </a:solidFill>
              </a:rPr>
              <a:t>10 = 24</a:t>
            </a:r>
            <a:endParaRPr sz="1625">
              <a:solidFill>
                <a:schemeClr val="dk1"/>
              </a:solidFill>
            </a:endParaRPr>
          </a:p>
        </p:txBody>
      </p:sp>
      <p:sp>
        <p:nvSpPr>
          <p:cNvPr id="723" name="Google Shape;723;p94"/>
          <p:cNvSpPr txBox="1"/>
          <p:nvPr/>
        </p:nvSpPr>
        <p:spPr>
          <a:xfrm>
            <a:off x="3675000" y="1433625"/>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+ 6 = 25</a:t>
            </a:r>
            <a:endParaRPr sz="1625">
              <a:solidFill>
                <a:schemeClr val="dk1"/>
              </a:solidFill>
            </a:endParaRPr>
          </a:p>
        </p:txBody>
      </p:sp>
      <p:sp>
        <p:nvSpPr>
          <p:cNvPr id="724" name="Google Shape;724;p94"/>
          <p:cNvSpPr txBox="1"/>
          <p:nvPr/>
        </p:nvSpPr>
        <p:spPr>
          <a:xfrm>
            <a:off x="5685600" y="14404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+ 7 = 27</a:t>
            </a:r>
            <a:endParaRPr sz="1625">
              <a:solidFill>
                <a:schemeClr val="dk1"/>
              </a:solidFill>
            </a:endParaRPr>
          </a:p>
        </p:txBody>
      </p:sp>
      <p:sp>
        <p:nvSpPr>
          <p:cNvPr id="725" name="Google Shape;725;p94"/>
          <p:cNvSpPr txBox="1"/>
          <p:nvPr/>
        </p:nvSpPr>
        <p:spPr>
          <a:xfrm>
            <a:off x="7696200" y="14404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+ 4 = 19</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31" name="Google Shape;731;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32" name="Google Shape;732;p95"/>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33" name="Google Shape;733;p95"/>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34" name="Google Shape;734;p95"/>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35" name="Google Shape;735;p95"/>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36" name="Google Shape;736;p95"/>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37" name="Google Shape;737;p95"/>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38" name="Google Shape;738;p95"/>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39" name="Google Shape;739;p95"/>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40" name="Google Shape;740;p95"/>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41" name="Google Shape;741;p95"/>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42" name="Google Shape;742;p95"/>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a:t>
            </a:r>
            <a:r>
              <a:rPr lang="en" sz="1700"/>
              <a:t>rocess, period, burst</a:t>
            </a:r>
            <a:endParaRPr sz="1700"/>
          </a:p>
        </p:txBody>
      </p:sp>
      <p:sp>
        <p:nvSpPr>
          <p:cNvPr id="743" name="Google Shape;743;p95"/>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95"/>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45" name="Google Shape;745;p95"/>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6" name="Google Shape;746;p95"/>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sp>
        <p:nvSpPr>
          <p:cNvPr id="747" name="Google Shape;747;p95"/>
          <p:cNvSpPr/>
          <p:nvPr/>
        </p:nvSpPr>
        <p:spPr>
          <a:xfrm>
            <a:off x="3549150" y="1767100"/>
            <a:ext cx="2045700" cy="3732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 goes first??</a:t>
            </a:r>
            <a:endParaRPr/>
          </a:p>
        </p:txBody>
      </p:sp>
      <p:sp>
        <p:nvSpPr>
          <p:cNvPr id="748" name="Google Shape;748;p95"/>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49" name="Google Shape;749;p95"/>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50" name="Google Shape;750;p95"/>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graphicFrame>
        <p:nvGraphicFramePr>
          <p:cNvPr id="751" name="Google Shape;751;p95"/>
          <p:cNvGraphicFramePr/>
          <p:nvPr/>
        </p:nvGraphicFramePr>
        <p:xfrm>
          <a:off x="226800" y="3783438"/>
          <a:ext cx="3000000" cy="3000000"/>
        </p:xfrm>
        <a:graphic>
          <a:graphicData uri="http://schemas.openxmlformats.org/drawingml/2006/table">
            <a:tbl>
              <a:tblPr>
                <a:noFill/>
                <a:tableStyleId>{51F44FC3-D5BD-4C56-A6D8-AC7D8E54A173}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Scheduling Algorithms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Terms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Algorithms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Sample Problems</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57" name="Google Shape;757;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58" name="Google Shape;758;p96"/>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59" name="Google Shape;759;p96"/>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60" name="Google Shape;760;p96"/>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61" name="Google Shape;761;p96"/>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62" name="Google Shape;762;p96"/>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63" name="Google Shape;763;p96"/>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64" name="Google Shape;764;p96"/>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65" name="Google Shape;765;p96"/>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66" name="Google Shape;766;p96"/>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67" name="Google Shape;767;p96"/>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68" name="Google Shape;768;p96"/>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69" name="Google Shape;769;p96"/>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70" name="Google Shape;770;p96"/>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71" name="Google Shape;771;p96"/>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72" name="Google Shape;772;p96"/>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3" name="Google Shape;773;p96"/>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74" name="Google Shape;774;p96"/>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5" name="Google Shape;775;p96"/>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76" name="Google Shape;776;p96"/>
          <p:cNvGraphicFramePr/>
          <p:nvPr/>
        </p:nvGraphicFramePr>
        <p:xfrm>
          <a:off x="226800" y="3783438"/>
          <a:ext cx="3000000" cy="3000000"/>
        </p:xfrm>
        <a:graphic>
          <a:graphicData uri="http://schemas.openxmlformats.org/drawingml/2006/table">
            <a:tbl>
              <a:tblPr>
                <a:noFill/>
                <a:tableStyleId>{51F44FC3-D5BD-4C56-A6D8-AC7D8E54A173}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77" name="Google Shape;777;p96"/>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78" name="Google Shape;778;p96"/>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P  0</a:t>
            </a:r>
            <a:endParaRPr/>
          </a:p>
        </p:txBody>
      </p:sp>
      <p:sp>
        <p:nvSpPr>
          <p:cNvPr id="779" name="Google Shape;779;p96"/>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80" name="Google Shape;780;p96"/>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81" name="Google Shape;781;p96"/>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82" name="Google Shape;782;p96"/>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83" name="Google Shape;783;p96"/>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89" name="Google Shape;789;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90" name="Google Shape;790;p97"/>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91" name="Google Shape;791;p97"/>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92" name="Google Shape;792;p97"/>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93" name="Google Shape;793;p97"/>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94" name="Google Shape;794;p97"/>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95" name="Google Shape;795;p97"/>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96" name="Google Shape;796;p97"/>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97" name="Google Shape;797;p97"/>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98" name="Google Shape;798;p97"/>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99" name="Google Shape;799;p97"/>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800" name="Google Shape;800;p97"/>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801" name="Google Shape;801;p97"/>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802" name="Google Shape;802;p97"/>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803" name="Google Shape;803;p97"/>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804" name="Google Shape;804;p97"/>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5" name="Google Shape;805;p97"/>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806" name="Google Shape;806;p97"/>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7" name="Google Shape;807;p97"/>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808" name="Google Shape;808;p97"/>
          <p:cNvGraphicFramePr/>
          <p:nvPr/>
        </p:nvGraphicFramePr>
        <p:xfrm>
          <a:off x="226800" y="3783438"/>
          <a:ext cx="3000000" cy="3000000"/>
        </p:xfrm>
        <a:graphic>
          <a:graphicData uri="http://schemas.openxmlformats.org/drawingml/2006/table">
            <a:tbl>
              <a:tblPr>
                <a:noFill/>
                <a:tableStyleId>{51F44FC3-D5BD-4C56-A6D8-AC7D8E54A173}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809" name="Google Shape;809;p97"/>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10" name="Google Shape;810;p97"/>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811" name="Google Shape;811;p97"/>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12" name="Google Shape;812;p97"/>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813" name="Google Shape;813;p97"/>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14" name="Google Shape;814;p97"/>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815" name="Google Shape;815;p97"/>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
        <p:nvSpPr>
          <p:cNvPr id="816" name="Google Shape;816;p97"/>
          <p:cNvSpPr/>
          <p:nvPr/>
        </p:nvSpPr>
        <p:spPr>
          <a:xfrm>
            <a:off x="113700" y="2613125"/>
            <a:ext cx="2820600" cy="6915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15/30 = 0.5</a:t>
            </a:r>
            <a:endParaRPr/>
          </a:p>
        </p:txBody>
      </p:sp>
      <p:sp>
        <p:nvSpPr>
          <p:cNvPr id="817" name="Google Shape;817;p97"/>
          <p:cNvSpPr/>
          <p:nvPr/>
        </p:nvSpPr>
        <p:spPr>
          <a:xfrm>
            <a:off x="5825850" y="2597163"/>
            <a:ext cx="2820600" cy="6915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15/25 = </a:t>
            </a:r>
            <a:r>
              <a:rPr lang="en"/>
              <a:t>0.6</a:t>
            </a:r>
            <a:endParaRPr/>
          </a:p>
        </p:txBody>
      </p:sp>
      <p:sp>
        <p:nvSpPr>
          <p:cNvPr id="818" name="Google Shape;818;p97"/>
          <p:cNvSpPr/>
          <p:nvPr/>
        </p:nvSpPr>
        <p:spPr>
          <a:xfrm>
            <a:off x="6687625" y="292650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9" name="Google Shape;819;p97"/>
          <p:cNvSpPr/>
          <p:nvPr/>
        </p:nvSpPr>
        <p:spPr>
          <a:xfrm>
            <a:off x="968700" y="2962325"/>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0" name="Google Shape;820;p97"/>
          <p:cNvSpPr/>
          <p:nvPr/>
        </p:nvSpPr>
        <p:spPr>
          <a:xfrm>
            <a:off x="1656100" y="2700113"/>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1" name="Google Shape;821;p97"/>
          <p:cNvSpPr/>
          <p:nvPr/>
        </p:nvSpPr>
        <p:spPr>
          <a:xfrm>
            <a:off x="7373300" y="272615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2" name="Google Shape;822;p97"/>
          <p:cNvSpPr/>
          <p:nvPr/>
        </p:nvSpPr>
        <p:spPr>
          <a:xfrm>
            <a:off x="3312975" y="1398064"/>
            <a:ext cx="2426400" cy="10254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Max CPU Load:</a:t>
            </a:r>
            <a:endParaRPr sz="1700"/>
          </a:p>
          <a:p>
            <a:pPr indent="0" lvl="0" marL="0" rtl="0" algn="ctr">
              <a:spcBef>
                <a:spcPts val="0"/>
              </a:spcBef>
              <a:spcAft>
                <a:spcPts val="0"/>
              </a:spcAft>
              <a:buNone/>
            </a:pPr>
            <a:r>
              <a:rPr lang="en" sz="1700"/>
              <a:t>N(2</a:t>
            </a:r>
            <a:r>
              <a:rPr baseline="30000" lang="en" sz="1700"/>
              <a:t>1/N</a:t>
            </a:r>
            <a:r>
              <a:rPr lang="en" sz="1700"/>
              <a:t>-1)</a:t>
            </a:r>
            <a:endParaRPr sz="1700"/>
          </a:p>
          <a:p>
            <a:pPr indent="0" lvl="0" marL="0" rtl="0" algn="ctr">
              <a:spcBef>
                <a:spcPts val="0"/>
              </a:spcBef>
              <a:spcAft>
                <a:spcPts val="0"/>
              </a:spcAft>
              <a:buNone/>
            </a:pPr>
            <a:r>
              <a:rPr lang="en" sz="1700"/>
              <a:t>2(2</a:t>
            </a:r>
            <a:r>
              <a:rPr baseline="30000" lang="en" sz="1700"/>
              <a:t>1/2</a:t>
            </a:r>
            <a:r>
              <a:rPr lang="en" sz="1700"/>
              <a:t>-1)=0.83</a:t>
            </a:r>
            <a:endParaRPr sz="1700"/>
          </a:p>
        </p:txBody>
      </p:sp>
      <p:sp>
        <p:nvSpPr>
          <p:cNvPr id="823" name="Google Shape;823;p97"/>
          <p:cNvSpPr/>
          <p:nvPr/>
        </p:nvSpPr>
        <p:spPr>
          <a:xfrm>
            <a:off x="3646825" y="1772725"/>
            <a:ext cx="1865400" cy="2607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4" name="Google Shape;824;p97"/>
          <p:cNvSpPr/>
          <p:nvPr/>
        </p:nvSpPr>
        <p:spPr>
          <a:xfrm>
            <a:off x="3593475" y="1960750"/>
            <a:ext cx="1865400" cy="3579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30" name="Google Shape;830;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31" name="Google Shape;831;p9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32" name="Google Shape;832;p98"/>
          <p:cNvSpPr txBox="1"/>
          <p:nvPr/>
        </p:nvSpPr>
        <p:spPr>
          <a:xfrm>
            <a:off x="457700" y="1219200"/>
            <a:ext cx="8106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2. [Alvaran] You </a:t>
            </a:r>
            <a:r>
              <a:rPr lang="en" sz="1225" u="sng">
                <a:solidFill>
                  <a:schemeClr val="dk1"/>
                </a:solidFill>
              </a:rPr>
              <a:t>run</a:t>
            </a:r>
            <a:r>
              <a:rPr lang="en" sz="1225">
                <a:solidFill>
                  <a:schemeClr val="dk1"/>
                </a:solidFill>
              </a:rPr>
              <a:t> a console-based calculator program, which </a:t>
            </a:r>
            <a:r>
              <a:rPr lang="en" sz="1225" u="sng">
                <a:solidFill>
                  <a:schemeClr val="dk1"/>
                </a:solidFill>
              </a:rPr>
              <a:t>waits</a:t>
            </a:r>
            <a:r>
              <a:rPr lang="en" sz="1225">
                <a:solidFill>
                  <a:schemeClr val="dk1"/>
                </a:solidFill>
              </a:rPr>
              <a:t> for user input. You submit an additional problem that the program calculates and outputs to the screen. Lastly you </a:t>
            </a:r>
            <a:r>
              <a:rPr lang="en" sz="1225" u="sng">
                <a:solidFill>
                  <a:schemeClr val="dk1"/>
                </a:solidFill>
              </a:rPr>
              <a:t>terminate</a:t>
            </a:r>
            <a:r>
              <a:rPr lang="en" sz="1225">
                <a:solidFill>
                  <a:schemeClr val="dk1"/>
                </a:solidFill>
              </a:rPr>
              <a:t> the program. Explain which parts of the scenario correspond to scheduling events? For each event, what type of scheduling is used (preemptive vs non-preemptive)? [2 points] </a:t>
            </a:r>
            <a:endParaRPr sz="122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38" name="Google Shape;838;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39" name="Google Shape;839;p99"/>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40" name="Google Shape;840;p99"/>
          <p:cNvSpPr txBox="1"/>
          <p:nvPr/>
        </p:nvSpPr>
        <p:spPr>
          <a:xfrm>
            <a:off x="457700" y="1219200"/>
            <a:ext cx="8106300" cy="7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3. [Lisonbee] Consider a scenario where all queued jobs run for a random amount of time, but all are equally important in terms of the work they complete. Of the five criteria for scheduling jobs, which one would be the most important to optimize in this situation? Explain. [2 points]</a:t>
            </a:r>
            <a:endParaRPr sz="1225">
              <a:solidFill>
                <a:schemeClr val="dk1"/>
              </a:solidFill>
            </a:endParaRPr>
          </a:p>
        </p:txBody>
      </p:sp>
      <p:sp>
        <p:nvSpPr>
          <p:cNvPr id="841" name="Google Shape;841;p99"/>
          <p:cNvSpPr txBox="1"/>
          <p:nvPr/>
        </p:nvSpPr>
        <p:spPr>
          <a:xfrm>
            <a:off x="5782325" y="1969500"/>
            <a:ext cx="2339400" cy="236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25">
                <a:solidFill>
                  <a:schemeClr val="dk1"/>
                </a:solidFill>
              </a:rPr>
              <a:t>Five Criteria:</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47" name="Google Shape;847;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48" name="Google Shape;848;p100"/>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49" name="Google Shape;849;p100"/>
          <p:cNvSpPr txBox="1"/>
          <p:nvPr/>
        </p:nvSpPr>
        <p:spPr>
          <a:xfrm>
            <a:off x="457700" y="1219200"/>
            <a:ext cx="81063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4. [Lisonbee] If you are trying to optimize for waiting time, roughly how will the processes be ordered in terms of the time they take to complete? Explain. [2 points]</a:t>
            </a:r>
            <a:endParaRPr sz="1225">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55" name="Google Shape;855;p10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aseline="-25000" lang="en" sz="2000">
                <a:solidFill>
                  <a:schemeClr val="dk1"/>
                </a:solidFill>
              </a:rPr>
              <a:t>8. [Silberschatz 6.4] What advantage is there in having different time-quantum sizes at different levels of a multilevel feedback queuing system? Explain. [2 points]</a:t>
            </a:r>
            <a:endParaRPr sz="2000"/>
          </a:p>
        </p:txBody>
      </p:sp>
      <p:sp>
        <p:nvSpPr>
          <p:cNvPr id="856" name="Google Shape;856;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57" name="Google Shape;857;p101"/>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pic>
        <p:nvPicPr>
          <p:cNvPr id="858" name="Google Shape;858;p101"/>
          <p:cNvPicPr preferRelativeResize="0"/>
          <p:nvPr/>
        </p:nvPicPr>
        <p:blipFill>
          <a:blip r:embed="rId4">
            <a:alphaModFix/>
          </a:blip>
          <a:stretch>
            <a:fillRect/>
          </a:stretch>
        </p:blipFill>
        <p:spPr>
          <a:xfrm>
            <a:off x="2717225" y="2180900"/>
            <a:ext cx="4238450" cy="2887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64" name="Google Shape;864;p102"/>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5" name="Google Shape;865;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03"/>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871" name="Google Shape;871;p103"/>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Thursday, February 15th at 7:00 pm MST</a:t>
            </a:r>
            <a:endParaRPr sz="1600"/>
          </a:p>
          <a:p>
            <a:pPr indent="-330200" lvl="0" marL="457200" rtl="0" algn="l">
              <a:lnSpc>
                <a:spcPct val="90000"/>
              </a:lnSpc>
              <a:spcBef>
                <a:spcPts val="0"/>
              </a:spcBef>
              <a:spcAft>
                <a:spcPts val="0"/>
              </a:spcAft>
              <a:buSzPts val="1600"/>
              <a:buFont typeface="Arial"/>
              <a:buChar char="●"/>
            </a:pPr>
            <a:r>
              <a:rPr lang="en" sz="1600"/>
              <a:t>Sunday, February 18th at 7:00 pm MST</a:t>
            </a:r>
            <a:endParaRPr sz="1600"/>
          </a:p>
          <a:p>
            <a:pPr indent="-330200" lvl="0" marL="457200" rtl="0" algn="l">
              <a:lnSpc>
                <a:spcPct val="90000"/>
              </a:lnSpc>
              <a:spcBef>
                <a:spcPts val="0"/>
              </a:spcBef>
              <a:spcAft>
                <a:spcPts val="0"/>
              </a:spcAft>
              <a:buSzPts val="1600"/>
              <a:buFont typeface="Arial"/>
              <a:buChar char="●"/>
            </a:pPr>
            <a:r>
              <a:rPr lang="en" sz="1600"/>
              <a:t>Monday, February 19th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3 Review: Thursday, February 22nd at 7:00 pm MST</a:t>
            </a:r>
            <a:endParaRPr sz="1600"/>
          </a:p>
          <a:p>
            <a:pPr indent="0" lvl="0" marL="0" rtl="0" algn="l">
              <a:spcBef>
                <a:spcPts val="300"/>
              </a:spcBef>
              <a:spcAft>
                <a:spcPts val="300"/>
              </a:spcAft>
              <a:buNone/>
            </a:pPr>
            <a:r>
              <a:t/>
            </a:r>
            <a:endParaRPr u="sng"/>
          </a:p>
        </p:txBody>
      </p:sp>
      <p:sp>
        <p:nvSpPr>
          <p:cNvPr id="872" name="Google Shape;872;p103"/>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4"/>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878" name="Google Shape;878;p104"/>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879" name="Google Shape;879;p104"/>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880" name="Google Shape;880;p104"/>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86" name="Google Shape;886;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87" name="Google Shape;887;p105"/>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888" name="Google Shape;888;p105"/>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889" name="Google Shape;889;p105"/>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890" name="Google Shape;890;p105"/>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05"/>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892" name="Google Shape;892;p105"/>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893" name="Google Shape;893;p105"/>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894" name="Google Shape;894;p105"/>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0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900" name="Google Shape;900;p10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901" name="Google Shape;901;p106"/>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902" name="Google Shape;902;p106"/>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903" name="Google Shape;903;p106"/>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904" name="Google Shape;904;p106"/>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7"/>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910" name="Google Shape;910;p107"/>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911" name="Google Shape;911;p107"/>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912" name="Google Shape;912;p107"/>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913" name="Google Shape;913;p107"/>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914" name="Google Shape;914;p107"/>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8"/>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920" name="Google Shape;920;p108"/>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399" name="Google Shape;399;p81"/>
          <p:cNvSpPr/>
          <p:nvPr/>
        </p:nvSpPr>
        <p:spPr>
          <a:xfrm>
            <a:off x="2124525" y="977925"/>
            <a:ext cx="67620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What are the four scheduling event triggers?</a:t>
            </a:r>
            <a:endParaRPr sz="2400"/>
          </a:p>
        </p:txBody>
      </p:sp>
      <p:sp>
        <p:nvSpPr>
          <p:cNvPr id="400" name="Google Shape;400;p81"/>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01" name="Google Shape;401;p81"/>
          <p:cNvSpPr/>
          <p:nvPr/>
        </p:nvSpPr>
        <p:spPr>
          <a:xfrm>
            <a:off x="6512700" y="149425"/>
            <a:ext cx="2242200" cy="926700"/>
          </a:xfrm>
          <a:prstGeom prst="cloudCallout">
            <a:avLst>
              <a:gd fmla="val -20833" name="adj1"/>
              <a:gd fmla="val 62500" name="adj2"/>
            </a:avLst>
          </a:prstGeom>
          <a:solidFill>
            <a:srgbClr val="DEEEFF"/>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 state change!</a:t>
            </a:r>
            <a:endParaRPr/>
          </a:p>
        </p:txBody>
      </p:sp>
      <p:sp>
        <p:nvSpPr>
          <p:cNvPr id="402" name="Google Shape;402;p81"/>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03" name="Google Shape;403;p81"/>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04" name="Google Shape;404;p81"/>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0" name="Google Shape;41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11" name="Google Shape;411;p82"/>
          <p:cNvSpPr/>
          <p:nvPr/>
        </p:nvSpPr>
        <p:spPr>
          <a:xfrm>
            <a:off x="2005875" y="70067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12" name="Google Shape;412;p82"/>
          <p:cNvSpPr/>
          <p:nvPr/>
        </p:nvSpPr>
        <p:spPr>
          <a:xfrm>
            <a:off x="4867650" y="72767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13" name="Google Shape;413;p82"/>
          <p:cNvSpPr/>
          <p:nvPr/>
        </p:nvSpPr>
        <p:spPr>
          <a:xfrm>
            <a:off x="4945738" y="9602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14" name="Google Shape;414;p82"/>
          <p:cNvSpPr/>
          <p:nvPr/>
        </p:nvSpPr>
        <p:spPr>
          <a:xfrm>
            <a:off x="2005875" y="9602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pic>
        <p:nvPicPr>
          <p:cNvPr id="415" name="Google Shape;415;p82"/>
          <p:cNvPicPr preferRelativeResize="0"/>
          <p:nvPr/>
        </p:nvPicPr>
        <p:blipFill>
          <a:blip r:embed="rId3">
            <a:alphaModFix/>
          </a:blip>
          <a:stretch>
            <a:fillRect/>
          </a:stretch>
        </p:blipFill>
        <p:spPr>
          <a:xfrm>
            <a:off x="86325" y="1305325"/>
            <a:ext cx="4584726" cy="2648250"/>
          </a:xfrm>
          <a:prstGeom prst="rect">
            <a:avLst/>
          </a:prstGeom>
          <a:noFill/>
          <a:ln>
            <a:noFill/>
          </a:ln>
        </p:spPr>
      </p:pic>
      <p:pic>
        <p:nvPicPr>
          <p:cNvPr id="416" name="Google Shape;416;p82"/>
          <p:cNvPicPr preferRelativeResize="0"/>
          <p:nvPr/>
        </p:nvPicPr>
        <p:blipFill>
          <a:blip r:embed="rId4">
            <a:alphaModFix/>
          </a:blip>
          <a:stretch>
            <a:fillRect/>
          </a:stretch>
        </p:blipFill>
        <p:spPr>
          <a:xfrm>
            <a:off x="4445800" y="3004164"/>
            <a:ext cx="4584725" cy="20852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2" name="Google Shape;4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23" name="Google Shape;423;p83"/>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24" name="Google Shape;424;p83"/>
          <p:cNvSpPr txBox="1"/>
          <p:nvPr/>
        </p:nvSpPr>
        <p:spPr>
          <a:xfrm>
            <a:off x="975150" y="1467550"/>
            <a:ext cx="71937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A scheduler can be </a:t>
            </a:r>
            <a:r>
              <a:rPr i="1" lang="en" sz="1825">
                <a:solidFill>
                  <a:schemeClr val="dk1"/>
                </a:solidFill>
              </a:rPr>
              <a:t>preemptive</a:t>
            </a:r>
            <a:r>
              <a:rPr lang="en" sz="1825">
                <a:solidFill>
                  <a:schemeClr val="dk1"/>
                </a:solidFill>
              </a:rPr>
              <a:t> or </a:t>
            </a:r>
            <a:r>
              <a:rPr i="1" lang="en" sz="1825">
                <a:solidFill>
                  <a:schemeClr val="dk1"/>
                </a:solidFill>
              </a:rPr>
              <a:t>non-preemptive</a:t>
            </a:r>
            <a:r>
              <a:rPr lang="en" sz="1825">
                <a:solidFill>
                  <a:schemeClr val="dk1"/>
                </a:solidFill>
              </a:rPr>
              <a:t>, which is which?</a:t>
            </a:r>
            <a:endParaRPr sz="1825">
              <a:solidFill>
                <a:schemeClr val="dk1"/>
              </a:solidFill>
            </a:endParaRPr>
          </a:p>
        </p:txBody>
      </p:sp>
      <p:sp>
        <p:nvSpPr>
          <p:cNvPr id="425" name="Google Shape;425;p83"/>
          <p:cNvSpPr/>
          <p:nvPr/>
        </p:nvSpPr>
        <p:spPr>
          <a:xfrm>
            <a:off x="4966125" y="2973450"/>
            <a:ext cx="2997300" cy="8034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Can “grab” the process at any time </a:t>
            </a:r>
            <a:endParaRPr sz="1800"/>
          </a:p>
        </p:txBody>
      </p:sp>
      <p:sp>
        <p:nvSpPr>
          <p:cNvPr id="426" name="Google Shape;426;p83"/>
          <p:cNvSpPr/>
          <p:nvPr/>
        </p:nvSpPr>
        <p:spPr>
          <a:xfrm>
            <a:off x="975150" y="2973450"/>
            <a:ext cx="2997300" cy="8034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Can only “grab” the process after completion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32" name="Google Shape;432;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33" name="Google Shape;433;p84"/>
          <p:cNvSpPr/>
          <p:nvPr/>
        </p:nvSpPr>
        <p:spPr>
          <a:xfrm>
            <a:off x="606300" y="1215175"/>
            <a:ext cx="79314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Which two </a:t>
            </a:r>
            <a:r>
              <a:rPr lang="en" sz="2400"/>
              <a:t>scheduling event triggers are </a:t>
            </a:r>
            <a:r>
              <a:rPr b="1" lang="en" sz="2400"/>
              <a:t>preemptive</a:t>
            </a:r>
            <a:r>
              <a:rPr lang="en" sz="2400"/>
              <a:t>?</a:t>
            </a:r>
            <a:endParaRPr sz="2400"/>
          </a:p>
        </p:txBody>
      </p:sp>
      <p:sp>
        <p:nvSpPr>
          <p:cNvPr id="434" name="Google Shape;434;p84"/>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35" name="Google Shape;435;p84"/>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36" name="Google Shape;436;p84"/>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37" name="Google Shape;437;p84"/>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3" name="Google Shape;443;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44" name="Google Shape;444;p85"/>
          <p:cNvSpPr/>
          <p:nvPr/>
        </p:nvSpPr>
        <p:spPr>
          <a:xfrm>
            <a:off x="606300" y="1215175"/>
            <a:ext cx="79314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Which two scheduling event triggers are </a:t>
            </a:r>
            <a:r>
              <a:rPr b="1" lang="en" sz="2400"/>
              <a:t>preemptive</a:t>
            </a:r>
            <a:r>
              <a:rPr lang="en" sz="2400"/>
              <a:t>?</a:t>
            </a:r>
            <a:endParaRPr sz="2400"/>
          </a:p>
        </p:txBody>
      </p:sp>
      <p:sp>
        <p:nvSpPr>
          <p:cNvPr id="445" name="Google Shape;445;p85"/>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46" name="Google Shape;446;p85"/>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47" name="Google Shape;447;p85"/>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48" name="Google Shape;448;p85"/>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
        <p:nvSpPr>
          <p:cNvPr id="449" name="Google Shape;449;p85"/>
          <p:cNvSpPr txBox="1"/>
          <p:nvPr/>
        </p:nvSpPr>
        <p:spPr>
          <a:xfrm>
            <a:off x="3539300" y="418975"/>
            <a:ext cx="391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25">
                <a:solidFill>
                  <a:srgbClr val="000000"/>
                </a:solidFill>
              </a:rPr>
              <a:t>Check out the recording for the solution!</a:t>
            </a:r>
            <a:endParaRPr i="1" sz="1625">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