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1" r:id="rId5"/>
    <p:sldMasterId id="2147483722" r:id="rId6"/>
    <p:sldMasterId id="214748372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Lst>
  <p:sldSz cy="5143500" cx="9144000"/>
  <p:notesSz cx="6858000" cy="9144000"/>
  <p:embeddedFontLst>
    <p:embeddedFont>
      <p:font typeface="Arial Black"/>
      <p:regular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3E2C1D-EF44-4E03-9DEC-ED4394648FB0}">
  <a:tblStyle styleId="{663E2C1D-EF44-4E03-9DEC-ED4394648F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ba9bfddb55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ba9bfddb5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ba9bfddb5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ba9bfddb5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ba9bfddb55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ba9bfddb55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ba9bfddb55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ba9bfddb55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ba9bfddb5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ba9bfddb5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ba9bfddb5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ba9bfddb5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ba9bfddb55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ba9bfddb55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ba9bfddb55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ba9bfddb55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ba9bfddb55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ba9bfddb5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ba9bfddb55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ba9bfddb55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69c4c0b5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69c4c0b5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69c4c0b59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69c4c0b59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bb6873369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bb6873369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bb6873369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bb6873369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bb6873369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bb6873369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bb6873369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bb6873369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bb6873369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bb6873369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ba9bfddb55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ba9bfddb55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ba9bfddb55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ba9bfddb55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ba9bfddb55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ba9bfddb55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ba9bfddb55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ba9bfddb55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ba9bfddb55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ba9bfddb55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ba9bfddb55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ba9bfddb55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Compulsory misses on first load!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684c90c71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684c90c71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a31c548da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a31c548da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678dac56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678dac56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6839dde4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26839dde4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2ba9bfddb5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2ba9bfddb5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b0c67dde9_2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b0c67dde9_2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31c548da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a31c548da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ba9bfddb5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ba9bfddb5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ba9bfddb5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ba9bfddb5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ba9bfddb5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ba9bfddb5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Body Content">
  <p:cSld name="BLANK_1">
    <p:spTree>
      <p:nvGrpSpPr>
        <p:cNvPr id="358" name="Shape 358"/>
        <p:cNvGrpSpPr/>
        <p:nvPr/>
      </p:nvGrpSpPr>
      <p:grpSpPr>
        <a:xfrm>
          <a:off x="0" y="0"/>
          <a:ext cx="0" cy="0"/>
          <a:chOff x="0" y="0"/>
          <a:chExt cx="0" cy="0"/>
        </a:xfrm>
      </p:grpSpPr>
      <p:sp>
        <p:nvSpPr>
          <p:cNvPr id="359" name="Google Shape;359;p76"/>
          <p:cNvSpPr txBox="1"/>
          <p:nvPr>
            <p:ph idx="12" type="sldNum"/>
          </p:nvPr>
        </p:nvSpPr>
        <p:spPr>
          <a:xfrm>
            <a:off x="457700" y="4668114"/>
            <a:ext cx="2057400" cy="273900"/>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60" name="Google Shape;360;p76"/>
          <p:cNvSpPr txBox="1"/>
          <p:nvPr>
            <p:ph type="title"/>
          </p:nvPr>
        </p:nvSpPr>
        <p:spPr>
          <a:xfrm>
            <a:off x="453125" y="457225"/>
            <a:ext cx="4740600" cy="3693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highlight>
                  <a:schemeClr val="accent2"/>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1" name="Google Shape;361;p76"/>
          <p:cNvSpPr txBox="1"/>
          <p:nvPr>
            <p:ph idx="2" type="title"/>
          </p:nvPr>
        </p:nvSpPr>
        <p:spPr>
          <a:xfrm>
            <a:off x="453125" y="822960"/>
            <a:ext cx="4740600" cy="446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2"/>
              </a:buClr>
              <a:buSzPts val="1600"/>
              <a:buFont typeface="Arial"/>
              <a:buNone/>
              <a:defRPr b="1" i="0" sz="1600" u="none" cap="none" strike="noStrike">
                <a:solidFill>
                  <a:schemeClr val="lt2"/>
                </a:solidFill>
                <a:highlight>
                  <a:schemeClr val="dk1"/>
                </a:highlight>
                <a:latin typeface="Arial"/>
                <a:ea typeface="Arial"/>
                <a:cs typeface="Arial"/>
                <a:sym typeface="Arial"/>
              </a:defRPr>
            </a:lvl1pPr>
            <a:lvl2pPr lvl="1"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2pPr>
            <a:lvl3pPr lvl="2"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3pPr>
            <a:lvl4pPr lvl="3"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4pPr>
            <a:lvl5pPr lvl="4"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5pPr>
            <a:lvl6pPr lvl="5"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6pPr>
            <a:lvl7pPr lvl="6"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7pPr>
            <a:lvl8pPr lvl="7"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8pPr>
            <a:lvl9pPr lvl="8"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9pPr>
          </a:lstStyle>
          <a:p/>
        </p:txBody>
      </p:sp>
    </p:spTree>
  </p:cSld>
  <p:clrMapOvr>
    <a:masterClrMapping/>
  </p:clrMapOvr>
  <p:extLst>
    <p:ext uri="{DCECCB84-F9BA-43D5-87BE-67443E8EF086}">
      <p15:sldGuideLst>
        <p15:guide id="1" pos="288">
          <p15:clr>
            <a:srgbClr val="FA7B17"/>
          </p15:clr>
        </p15:guide>
        <p15:guide id="2" orient="horz" pos="28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2.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slideLayout" Target="../slideLayouts/slideLayout73.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 id="2147483720"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 Id="rId3" Type="http://schemas.openxmlformats.org/officeDocument/2006/relationships/hyperlink" Target="https://asu.instructure.com/courses/178344/pages/module-9-start-here-2?module_item_id=12759018"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8.xml"/><Relationship Id="rId3" Type="http://schemas.openxmlformats.org/officeDocument/2006/relationships/hyperlink" Target="https://asu.instructure.com/courses/178344/pages/module-9-start-here-2?module_item_id=12759018"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9.xml"/><Relationship Id="rId3" Type="http://schemas.openxmlformats.org/officeDocument/2006/relationships/hyperlink" Target="https://asu.instructure.com/courses/178344/pages/module-9-start-here-2?module_item_id=1275901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 Id="rId3" Type="http://schemas.openxmlformats.org/officeDocument/2006/relationships/hyperlink" Target="https://asu.instructure.com/courses/178344/pages/module-9-start-here-2?module_item_id=1275901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1.xml"/><Relationship Id="rId3" Type="http://schemas.openxmlformats.org/officeDocument/2006/relationships/hyperlink" Target="https://asu.instructure.com/courses/178344/pages/module-10-start-here-2?module_item_id=12759022"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hyperlink" Target="https://asu.instructure.com/courses/178344/pages/module-11-start-here-2?module_item_id=12759026"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6.xml"/><Relationship Id="rId3" Type="http://schemas.openxmlformats.org/officeDocument/2006/relationships/image" Target="../media/image28.png"/><Relationship Id="rId4" Type="http://schemas.openxmlformats.org/officeDocument/2006/relationships/hyperlink" Target="http://bit.ly/ASN2324"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8.xml"/><Relationship Id="rId3" Type="http://schemas.openxmlformats.org/officeDocument/2006/relationships/image" Target="../media/image29.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39.xml"/><Relationship Id="rId3" Type="http://schemas.openxmlformats.org/officeDocument/2006/relationships/image" Target="../media/image32.png"/><Relationship Id="rId4" Type="http://schemas.openxmlformats.org/officeDocument/2006/relationships/hyperlink" Target="https://tutoring.asu.edu/expanded-writing-support" TargetMode="External"/><Relationship Id="rId5"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0.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9" Type="http://schemas.openxmlformats.org/officeDocument/2006/relationships/hyperlink" Target="https://iximiuz.com/node-writable-streams/visual/?utm_medium=github&amp;utm_source=gh-producer-consumer-vis"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 Id="rId7" Type="http://schemas.openxmlformats.org/officeDocument/2006/relationships/hyperlink" Target="https://elixir.bootlin.com/linux/v5.19/source" TargetMode="External"/><Relationship Id="rId8" Type="http://schemas.openxmlformats.org/officeDocument/2006/relationships/hyperlink" Target="https://ccl.northwestern.edu/netlogo/models/DiningPhilosophers" TargetMode="External"/><Relationship Id="rId10" Type="http://schemas.openxmlformats.org/officeDocument/2006/relationships/hyperlink" Target="https://youtu.be/qe1ltXdKMow?si=Q5pPAq5DltouFTG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hyperlink" Target="https://asu.instructure.com/courses/178344/pages/exam-3-information?module_item_id=12759034" TargetMode="External"/><Relationship Id="rId4" Type="http://schemas.openxmlformats.org/officeDocument/2006/relationships/hyperlink" Target="https://asu.instructure.com/courses/178344/pages/exam-3-practice-exam-2?module_item_id=12759036" TargetMode="External"/><Relationship Id="rId5"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7"/>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Exam 3 Review </a:t>
            </a:r>
            <a:r>
              <a:rPr b="1" lang="en" sz="2400">
                <a:highlight>
                  <a:srgbClr val="FFC627"/>
                </a:highlight>
              </a:rPr>
              <a:t>Session</a:t>
            </a:r>
            <a:endParaRPr b="1" sz="2400"/>
          </a:p>
        </p:txBody>
      </p:sp>
      <p:sp>
        <p:nvSpPr>
          <p:cNvPr id="367" name="Google Shape;367;p77"/>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- 9:00 pm MST</a:t>
            </a:r>
            <a:endParaRPr b="1" i="1" sz="1200">
              <a:solidFill>
                <a:srgbClr val="980000"/>
              </a:solidFill>
            </a:endParaRPr>
          </a:p>
        </p:txBody>
      </p:sp>
      <p:sp>
        <p:nvSpPr>
          <p:cNvPr id="368" name="Google Shape;368;p77"/>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February 22nd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47" name="Google Shape;447;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448" name="Google Shape;448;p86"/>
          <p:cNvPicPr preferRelativeResize="0"/>
          <p:nvPr/>
        </p:nvPicPr>
        <p:blipFill>
          <a:blip r:embed="rId3">
            <a:alphaModFix/>
          </a:blip>
          <a:stretch>
            <a:fillRect/>
          </a:stretch>
        </p:blipFill>
        <p:spPr>
          <a:xfrm>
            <a:off x="0" y="1091900"/>
            <a:ext cx="9144000" cy="30617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54" name="Google Shape;454;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455" name="Google Shape;455;p87"/>
          <p:cNvPicPr preferRelativeResize="0"/>
          <p:nvPr/>
        </p:nvPicPr>
        <p:blipFill>
          <a:blip r:embed="rId3">
            <a:alphaModFix/>
          </a:blip>
          <a:stretch>
            <a:fillRect/>
          </a:stretch>
        </p:blipFill>
        <p:spPr>
          <a:xfrm>
            <a:off x="0" y="1143000"/>
            <a:ext cx="9143999" cy="21417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61" name="Google Shape;461;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462" name="Google Shape;462;p88"/>
          <p:cNvPicPr preferRelativeResize="0"/>
          <p:nvPr/>
        </p:nvPicPr>
        <p:blipFill>
          <a:blip r:embed="rId3">
            <a:alphaModFix/>
          </a:blip>
          <a:stretch>
            <a:fillRect/>
          </a:stretch>
        </p:blipFill>
        <p:spPr>
          <a:xfrm>
            <a:off x="48575" y="1219200"/>
            <a:ext cx="9046850" cy="608000"/>
          </a:xfrm>
          <a:prstGeom prst="rect">
            <a:avLst/>
          </a:prstGeom>
          <a:noFill/>
          <a:ln>
            <a:noFill/>
          </a:ln>
        </p:spPr>
      </p:pic>
      <p:pic>
        <p:nvPicPr>
          <p:cNvPr id="463" name="Google Shape;463;p88"/>
          <p:cNvPicPr preferRelativeResize="0"/>
          <p:nvPr/>
        </p:nvPicPr>
        <p:blipFill>
          <a:blip r:embed="rId4">
            <a:alphaModFix/>
          </a:blip>
          <a:stretch>
            <a:fillRect/>
          </a:stretch>
        </p:blipFill>
        <p:spPr>
          <a:xfrm>
            <a:off x="4350089" y="1827200"/>
            <a:ext cx="4386260" cy="3316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69" name="Google Shape;469;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470" name="Google Shape;470;p89"/>
          <p:cNvPicPr preferRelativeResize="0"/>
          <p:nvPr/>
        </p:nvPicPr>
        <p:blipFill>
          <a:blip r:embed="rId3">
            <a:alphaModFix/>
          </a:blip>
          <a:stretch>
            <a:fillRect/>
          </a:stretch>
        </p:blipFill>
        <p:spPr>
          <a:xfrm>
            <a:off x="0" y="1141350"/>
            <a:ext cx="9143999" cy="28018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76" name="Google Shape;476;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477" name="Google Shape;477;p90"/>
          <p:cNvPicPr preferRelativeResize="0"/>
          <p:nvPr/>
        </p:nvPicPr>
        <p:blipFill>
          <a:blip r:embed="rId3">
            <a:alphaModFix/>
          </a:blip>
          <a:stretch>
            <a:fillRect/>
          </a:stretch>
        </p:blipFill>
        <p:spPr>
          <a:xfrm>
            <a:off x="0" y="1132600"/>
            <a:ext cx="9081249" cy="1881575"/>
          </a:xfrm>
          <a:prstGeom prst="rect">
            <a:avLst/>
          </a:prstGeom>
          <a:noFill/>
          <a:ln>
            <a:noFill/>
          </a:ln>
        </p:spPr>
      </p:pic>
      <p:graphicFrame>
        <p:nvGraphicFramePr>
          <p:cNvPr id="478" name="Google Shape;478;p90"/>
          <p:cNvGraphicFramePr/>
          <p:nvPr/>
        </p:nvGraphicFramePr>
        <p:xfrm>
          <a:off x="2038350" y="3102750"/>
          <a:ext cx="3000000" cy="3000000"/>
        </p:xfrm>
        <a:graphic>
          <a:graphicData uri="http://schemas.openxmlformats.org/drawingml/2006/table">
            <a:tbl>
              <a:tblPr>
                <a:noFill/>
                <a:tableStyleId>{663E2C1D-EF44-4E03-9DEC-ED4394648FB0}</a:tableStyleId>
              </a:tblPr>
              <a:tblGrid>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84" name="Google Shape;484;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graphicFrame>
        <p:nvGraphicFramePr>
          <p:cNvPr id="485" name="Google Shape;485;p91"/>
          <p:cNvGraphicFramePr/>
          <p:nvPr/>
        </p:nvGraphicFramePr>
        <p:xfrm>
          <a:off x="2038350" y="3102750"/>
          <a:ext cx="3000000" cy="3000000"/>
        </p:xfrm>
        <a:graphic>
          <a:graphicData uri="http://schemas.openxmlformats.org/drawingml/2006/table">
            <a:tbl>
              <a:tblPr>
                <a:noFill/>
                <a:tableStyleId>{663E2C1D-EF44-4E03-9DEC-ED4394648FB0}</a:tableStyleId>
              </a:tblPr>
              <a:tblGrid>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r>
            </a:tbl>
          </a:graphicData>
        </a:graphic>
      </p:graphicFrame>
      <p:pic>
        <p:nvPicPr>
          <p:cNvPr id="486" name="Google Shape;486;p91"/>
          <p:cNvPicPr preferRelativeResize="0"/>
          <p:nvPr/>
        </p:nvPicPr>
        <p:blipFill>
          <a:blip r:embed="rId3">
            <a:alphaModFix/>
          </a:blip>
          <a:stretch>
            <a:fillRect/>
          </a:stretch>
        </p:blipFill>
        <p:spPr>
          <a:xfrm>
            <a:off x="0" y="1098175"/>
            <a:ext cx="9040876" cy="1868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9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92" name="Google Shape;492;p9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493" name="Google Shape;493;p92"/>
          <p:cNvPicPr preferRelativeResize="0"/>
          <p:nvPr/>
        </p:nvPicPr>
        <p:blipFill>
          <a:blip r:embed="rId3">
            <a:alphaModFix/>
          </a:blip>
          <a:stretch>
            <a:fillRect/>
          </a:stretch>
        </p:blipFill>
        <p:spPr>
          <a:xfrm>
            <a:off x="0" y="1132600"/>
            <a:ext cx="9144002" cy="823784"/>
          </a:xfrm>
          <a:prstGeom prst="rect">
            <a:avLst/>
          </a:prstGeom>
          <a:noFill/>
          <a:ln>
            <a:noFill/>
          </a:ln>
        </p:spPr>
      </p:pic>
      <p:pic>
        <p:nvPicPr>
          <p:cNvPr id="494" name="Google Shape;494;p92"/>
          <p:cNvPicPr preferRelativeResize="0"/>
          <p:nvPr/>
        </p:nvPicPr>
        <p:blipFill>
          <a:blip r:embed="rId4">
            <a:alphaModFix/>
          </a:blip>
          <a:stretch>
            <a:fillRect/>
          </a:stretch>
        </p:blipFill>
        <p:spPr>
          <a:xfrm>
            <a:off x="2978489" y="1827200"/>
            <a:ext cx="4386260" cy="3316301"/>
          </a:xfrm>
          <a:prstGeom prst="rect">
            <a:avLst/>
          </a:prstGeom>
          <a:noFill/>
          <a:ln>
            <a:noFill/>
          </a:ln>
        </p:spPr>
      </p:pic>
      <p:sp>
        <p:nvSpPr>
          <p:cNvPr id="495" name="Google Shape;495;p92"/>
          <p:cNvSpPr/>
          <p:nvPr/>
        </p:nvSpPr>
        <p:spPr>
          <a:xfrm>
            <a:off x="7783575" y="2666475"/>
            <a:ext cx="935100" cy="1738500"/>
          </a:xfrm>
          <a:prstGeom prst="can">
            <a:avLst>
              <a:gd fmla="val 25000" name="adj"/>
            </a:avLst>
          </a:prstGeom>
          <a:solidFill>
            <a:srgbClr val="C7EBF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9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01" name="Google Shape;501;p9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502" name="Google Shape;502;p93"/>
          <p:cNvPicPr preferRelativeResize="0"/>
          <p:nvPr/>
        </p:nvPicPr>
        <p:blipFill>
          <a:blip r:embed="rId3">
            <a:alphaModFix/>
          </a:blip>
          <a:stretch>
            <a:fillRect/>
          </a:stretch>
        </p:blipFill>
        <p:spPr>
          <a:xfrm>
            <a:off x="0" y="1076125"/>
            <a:ext cx="9144002" cy="233725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p94"/>
          <p:cNvPicPr preferRelativeResize="0"/>
          <p:nvPr/>
        </p:nvPicPr>
        <p:blipFill>
          <a:blip r:embed="rId3">
            <a:alphaModFix/>
          </a:blip>
          <a:stretch>
            <a:fillRect/>
          </a:stretch>
        </p:blipFill>
        <p:spPr>
          <a:xfrm>
            <a:off x="0" y="999925"/>
            <a:ext cx="9144001" cy="2121802"/>
          </a:xfrm>
          <a:prstGeom prst="rect">
            <a:avLst/>
          </a:prstGeom>
          <a:noFill/>
          <a:ln>
            <a:noFill/>
          </a:ln>
        </p:spPr>
      </p:pic>
      <p:sp>
        <p:nvSpPr>
          <p:cNvPr id="508" name="Google Shape;508;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09" name="Google Shape;509;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graphicFrame>
        <p:nvGraphicFramePr>
          <p:cNvPr id="510" name="Google Shape;510;p94"/>
          <p:cNvGraphicFramePr/>
          <p:nvPr/>
        </p:nvGraphicFramePr>
        <p:xfrm>
          <a:off x="4493375" y="1525850"/>
          <a:ext cx="3000000" cy="3000000"/>
        </p:xfrm>
        <a:graphic>
          <a:graphicData uri="http://schemas.openxmlformats.org/drawingml/2006/table">
            <a:tbl>
              <a:tblPr>
                <a:noFill/>
                <a:tableStyleId>{663E2C1D-EF44-4E03-9DEC-ED4394648FB0}</a:tableStyleId>
              </a:tblPr>
              <a:tblGrid>
                <a:gridCol w="1250425"/>
                <a:gridCol w="1250425"/>
              </a:tblGrid>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22125">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22125">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4250">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84250">
                <a:tc>
                  <a:txBody>
                    <a:bodyPr/>
                    <a:lstStyle/>
                    <a:p>
                      <a:pPr indent="0" lvl="0" marL="0" rtl="0" algn="ctr">
                        <a:spcBef>
                          <a:spcPts val="0"/>
                        </a:spcBef>
                        <a:spcAft>
                          <a:spcPts val="0"/>
                        </a:spcAft>
                        <a:buNone/>
                      </a:pPr>
                      <a:r>
                        <a:rPr lang="en"/>
                        <a:t>Total:</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9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16" name="Google Shape;516;p9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517" name="Google Shape;517;p95"/>
          <p:cNvPicPr preferRelativeResize="0"/>
          <p:nvPr/>
        </p:nvPicPr>
        <p:blipFill>
          <a:blip r:embed="rId3">
            <a:alphaModFix/>
          </a:blip>
          <a:stretch>
            <a:fillRect/>
          </a:stretch>
        </p:blipFill>
        <p:spPr>
          <a:xfrm>
            <a:off x="0" y="1447800"/>
            <a:ext cx="9143998" cy="5952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8"/>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8"/>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5" name="Google Shape;375;p78"/>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FFFFFF"/>
              </a:solidFill>
            </a:endParaRPr>
          </a:p>
          <a:p>
            <a:pPr indent="457200" lvl="0" marL="0" rtl="0" algn="l">
              <a:lnSpc>
                <a:spcPct val="100000"/>
              </a:lnSpc>
              <a:spcBef>
                <a:spcPts val="0"/>
              </a:spcBef>
              <a:spcAft>
                <a:spcPts val="0"/>
              </a:spcAft>
              <a:buNone/>
            </a:pPr>
            <a:r>
              <a:rPr lang="en">
                <a:solidFill>
                  <a:srgbClr val="FFFFFF"/>
                </a:solidFill>
              </a:rPr>
              <a:t>Practice Exam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Sample Problems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Q&amp;A</a:t>
            </a:r>
            <a:endParaRPr>
              <a:solidFill>
                <a:srgbClr val="FFFFFF"/>
              </a:solidFill>
            </a:endParaRPr>
          </a:p>
        </p:txBody>
      </p:sp>
      <p:sp>
        <p:nvSpPr>
          <p:cNvPr id="376" name="Google Shape;376;p78"/>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96"/>
          <p:cNvSpPr txBox="1"/>
          <p:nvPr/>
        </p:nvSpPr>
        <p:spPr>
          <a:xfrm>
            <a:off x="152900" y="76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23" name="Google Shape;523;p96"/>
          <p:cNvSpPr txBox="1"/>
          <p:nvPr/>
        </p:nvSpPr>
        <p:spPr>
          <a:xfrm>
            <a:off x="152900" y="434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graphicFrame>
        <p:nvGraphicFramePr>
          <p:cNvPr id="524" name="Google Shape;524;p96"/>
          <p:cNvGraphicFramePr/>
          <p:nvPr/>
        </p:nvGraphicFramePr>
        <p:xfrm>
          <a:off x="952525" y="764325"/>
          <a:ext cx="3000000" cy="3000000"/>
        </p:xfrm>
        <a:graphic>
          <a:graphicData uri="http://schemas.openxmlformats.org/drawingml/2006/table">
            <a:tbl>
              <a:tblPr>
                <a:noFill/>
                <a:tableStyleId>{663E2C1D-EF44-4E03-9DEC-ED4394648FB0}</a:tableStyleId>
              </a:tblPr>
              <a:tblGrid>
                <a:gridCol w="804325"/>
                <a:gridCol w="804325"/>
                <a:gridCol w="804325"/>
                <a:gridCol w="804325"/>
                <a:gridCol w="804325"/>
                <a:gridCol w="804325"/>
                <a:gridCol w="804325"/>
                <a:gridCol w="804325"/>
                <a:gridCol w="804325"/>
              </a:tblGrid>
              <a:tr h="381000">
                <a:tc>
                  <a:txBody>
                    <a:bodyPr/>
                    <a:lstStyle/>
                    <a:p>
                      <a:pPr indent="0" lvl="0" marL="0" rtl="0" algn="ctr">
                        <a:spcBef>
                          <a:spcPts val="0"/>
                        </a:spcBef>
                        <a:spcAft>
                          <a:spcPts val="0"/>
                        </a:spcAft>
                        <a:buNone/>
                      </a:pPr>
                      <a:r>
                        <a:rPr lang="en"/>
                        <a:t>Tick</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P0 𝒯</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P0 𝓉</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P1 𝒯</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P1 𝓉</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SJF Order</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Order</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Wait</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Turn.</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6</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7</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Totals:</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525" name="Google Shape;525;p96"/>
          <p:cNvPicPr preferRelativeResize="0"/>
          <p:nvPr/>
        </p:nvPicPr>
        <p:blipFill rotWithShape="1">
          <a:blip r:embed="rId3">
            <a:alphaModFix/>
          </a:blip>
          <a:srcRect b="0" l="0" r="0" t="0"/>
          <a:stretch/>
        </p:blipFill>
        <p:spPr>
          <a:xfrm>
            <a:off x="4058200" y="-3769625"/>
            <a:ext cx="5032875" cy="8426075"/>
          </a:xfrm>
          <a:prstGeom prst="rect">
            <a:avLst/>
          </a:prstGeom>
          <a:noFill/>
          <a:ln>
            <a:noFill/>
          </a:ln>
        </p:spPr>
      </p:pic>
      <p:pic>
        <p:nvPicPr>
          <p:cNvPr id="526" name="Google Shape;526;p96"/>
          <p:cNvPicPr preferRelativeResize="0"/>
          <p:nvPr/>
        </p:nvPicPr>
        <p:blipFill>
          <a:blip r:embed="rId4">
            <a:alphaModFix/>
          </a:blip>
          <a:stretch>
            <a:fillRect/>
          </a:stretch>
        </p:blipFill>
        <p:spPr>
          <a:xfrm>
            <a:off x="226675" y="2082650"/>
            <a:ext cx="7562850" cy="2686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97"/>
          <p:cNvSpPr txBox="1"/>
          <p:nvPr/>
        </p:nvSpPr>
        <p:spPr>
          <a:xfrm>
            <a:off x="152900" y="76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32" name="Google Shape;532;p97"/>
          <p:cNvSpPr txBox="1"/>
          <p:nvPr/>
        </p:nvSpPr>
        <p:spPr>
          <a:xfrm>
            <a:off x="152900" y="434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graphicFrame>
        <p:nvGraphicFramePr>
          <p:cNvPr id="533" name="Google Shape;533;p97"/>
          <p:cNvGraphicFramePr/>
          <p:nvPr/>
        </p:nvGraphicFramePr>
        <p:xfrm>
          <a:off x="952525" y="764325"/>
          <a:ext cx="3000000" cy="3000000"/>
        </p:xfrm>
        <a:graphic>
          <a:graphicData uri="http://schemas.openxmlformats.org/drawingml/2006/table">
            <a:tbl>
              <a:tblPr>
                <a:noFill/>
                <a:tableStyleId>{663E2C1D-EF44-4E03-9DEC-ED4394648FB0}</a:tableStyleId>
              </a:tblPr>
              <a:tblGrid>
                <a:gridCol w="804325"/>
                <a:gridCol w="984550"/>
                <a:gridCol w="624100"/>
                <a:gridCol w="881550"/>
                <a:gridCol w="727100"/>
                <a:gridCol w="804325"/>
                <a:gridCol w="804325"/>
                <a:gridCol w="804325"/>
                <a:gridCol w="804325"/>
              </a:tblGrid>
              <a:tr h="381000">
                <a:tc>
                  <a:txBody>
                    <a:bodyPr/>
                    <a:lstStyle/>
                    <a:p>
                      <a:pPr indent="0" lvl="0" marL="0" rtl="0" algn="ctr">
                        <a:spcBef>
                          <a:spcPts val="0"/>
                        </a:spcBef>
                        <a:spcAft>
                          <a:spcPts val="0"/>
                        </a:spcAft>
                        <a:buNone/>
                      </a:pPr>
                      <a:r>
                        <a:rPr lang="en"/>
                        <a:t>Tick</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P0 𝒯</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P0 𝓉</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solidFill>
                            <a:schemeClr val="dk1"/>
                          </a:solidFill>
                        </a:rPr>
                        <a:t>P1 𝒯</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rPr>
                        <a:t>P1 𝓉</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SJF Order</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Order</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Wait</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Turn.</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6</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7</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Totals:</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34" name="Google Shape;534;p97"/>
          <p:cNvSpPr txBox="1"/>
          <p:nvPr/>
        </p:nvSpPr>
        <p:spPr>
          <a:xfrm>
            <a:off x="1767750" y="114175"/>
            <a:ext cx="2255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𝒯</a:t>
            </a:r>
            <a:r>
              <a:rPr baseline="-25000" lang="en" sz="1625">
                <a:solidFill>
                  <a:srgbClr val="000000"/>
                </a:solidFill>
              </a:rPr>
              <a:t>n+1</a:t>
            </a:r>
            <a:r>
              <a:rPr lang="en" sz="1625">
                <a:solidFill>
                  <a:srgbClr val="000000"/>
                </a:solidFill>
              </a:rPr>
              <a:t>= a(</a:t>
            </a:r>
            <a:r>
              <a:rPr lang="en" sz="1600">
                <a:solidFill>
                  <a:schemeClr val="dk1"/>
                </a:solidFill>
              </a:rPr>
              <a:t>𝓉</a:t>
            </a:r>
            <a:r>
              <a:rPr baseline="-25000" lang="en" sz="1625">
                <a:solidFill>
                  <a:srgbClr val="000000"/>
                </a:solidFill>
              </a:rPr>
              <a:t>n</a:t>
            </a:r>
            <a:r>
              <a:rPr lang="en" sz="1625">
                <a:solidFill>
                  <a:srgbClr val="000000"/>
                </a:solidFill>
              </a:rPr>
              <a:t>) + (1 - a)</a:t>
            </a:r>
            <a:r>
              <a:rPr lang="en" sz="1600">
                <a:solidFill>
                  <a:schemeClr val="dk1"/>
                </a:solidFill>
              </a:rPr>
              <a:t>𝒯</a:t>
            </a:r>
            <a:r>
              <a:rPr baseline="-25000" lang="en" sz="1625">
                <a:solidFill>
                  <a:srgbClr val="000000"/>
                </a:solidFill>
              </a:rPr>
              <a:t>n</a:t>
            </a:r>
            <a:r>
              <a:rPr lang="en" sz="1625">
                <a:solidFill>
                  <a:srgbClr val="000000"/>
                </a:solidFill>
              </a:rPr>
              <a:t> </a:t>
            </a:r>
            <a:endParaRPr sz="1625">
              <a:solidFill>
                <a:srgbClr val="000000"/>
              </a:solidFill>
            </a:endParaRPr>
          </a:p>
        </p:txBody>
      </p:sp>
      <p:sp>
        <p:nvSpPr>
          <p:cNvPr id="535" name="Google Shape;535;p97"/>
          <p:cNvSpPr txBox="1"/>
          <p:nvPr/>
        </p:nvSpPr>
        <p:spPr>
          <a:xfrm>
            <a:off x="4422350" y="114175"/>
            <a:ext cx="2615700" cy="465600"/>
          </a:xfrm>
          <a:prstGeom prst="rect">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𝒯</a:t>
            </a:r>
            <a:r>
              <a:rPr baseline="-25000" lang="en" sz="1825">
                <a:solidFill>
                  <a:srgbClr val="000000"/>
                </a:solidFill>
              </a:rPr>
              <a:t>n+1</a:t>
            </a:r>
            <a:r>
              <a:rPr lang="en" sz="1825">
                <a:solidFill>
                  <a:srgbClr val="000000"/>
                </a:solidFill>
              </a:rPr>
              <a:t>= </a:t>
            </a:r>
            <a:r>
              <a:rPr lang="en" sz="1825"/>
              <a:t>(0.5)</a:t>
            </a:r>
            <a:r>
              <a:rPr lang="en" sz="1825">
                <a:solidFill>
                  <a:srgbClr val="000000"/>
                </a:solidFill>
              </a:rPr>
              <a:t>(</a:t>
            </a:r>
            <a:r>
              <a:rPr lang="en" sz="1800">
                <a:solidFill>
                  <a:schemeClr val="dk1"/>
                </a:solidFill>
              </a:rPr>
              <a:t>𝓉</a:t>
            </a:r>
            <a:r>
              <a:rPr baseline="-25000" lang="en" sz="1825">
                <a:solidFill>
                  <a:srgbClr val="000000"/>
                </a:solidFill>
              </a:rPr>
              <a:t>n</a:t>
            </a:r>
            <a:r>
              <a:rPr lang="en" sz="1825">
                <a:solidFill>
                  <a:srgbClr val="000000"/>
                </a:solidFill>
              </a:rPr>
              <a:t>) + (</a:t>
            </a:r>
            <a:r>
              <a:rPr lang="en" sz="1825"/>
              <a:t>0.5</a:t>
            </a:r>
            <a:r>
              <a:rPr lang="en" sz="1825">
                <a:solidFill>
                  <a:srgbClr val="000000"/>
                </a:solidFill>
              </a:rPr>
              <a:t>)</a:t>
            </a:r>
            <a:r>
              <a:rPr lang="en" sz="1800">
                <a:solidFill>
                  <a:schemeClr val="dk1"/>
                </a:solidFill>
              </a:rPr>
              <a:t>𝒯</a:t>
            </a:r>
            <a:r>
              <a:rPr baseline="-25000" lang="en" sz="1825">
                <a:solidFill>
                  <a:srgbClr val="000000"/>
                </a:solidFill>
              </a:rPr>
              <a:t>n</a:t>
            </a:r>
            <a:r>
              <a:rPr lang="en" sz="1825">
                <a:solidFill>
                  <a:srgbClr val="000000"/>
                </a:solidFill>
              </a:rPr>
              <a:t> </a:t>
            </a:r>
            <a:endParaRPr sz="1825">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8"/>
          <p:cNvSpPr txBox="1"/>
          <p:nvPr/>
        </p:nvSpPr>
        <p:spPr>
          <a:xfrm>
            <a:off x="152900" y="76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41" name="Google Shape;541;p98"/>
          <p:cNvSpPr txBox="1"/>
          <p:nvPr/>
        </p:nvSpPr>
        <p:spPr>
          <a:xfrm>
            <a:off x="152900" y="434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graphicFrame>
        <p:nvGraphicFramePr>
          <p:cNvPr id="542" name="Google Shape;542;p98"/>
          <p:cNvGraphicFramePr/>
          <p:nvPr/>
        </p:nvGraphicFramePr>
        <p:xfrm>
          <a:off x="952525" y="764325"/>
          <a:ext cx="3000000" cy="3000000"/>
        </p:xfrm>
        <a:graphic>
          <a:graphicData uri="http://schemas.openxmlformats.org/drawingml/2006/table">
            <a:tbl>
              <a:tblPr>
                <a:noFill/>
                <a:tableStyleId>{663E2C1D-EF44-4E03-9DEC-ED4394648FB0}</a:tableStyleId>
              </a:tblPr>
              <a:tblGrid>
                <a:gridCol w="804325"/>
                <a:gridCol w="993100"/>
                <a:gridCol w="615550"/>
                <a:gridCol w="881550"/>
                <a:gridCol w="727100"/>
                <a:gridCol w="804325"/>
                <a:gridCol w="804325"/>
                <a:gridCol w="804325"/>
                <a:gridCol w="804325"/>
              </a:tblGrid>
              <a:tr h="381000">
                <a:tc>
                  <a:txBody>
                    <a:bodyPr/>
                    <a:lstStyle/>
                    <a:p>
                      <a:pPr indent="0" lvl="0" marL="0" rtl="0" algn="ctr">
                        <a:spcBef>
                          <a:spcPts val="0"/>
                        </a:spcBef>
                        <a:spcAft>
                          <a:spcPts val="0"/>
                        </a:spcAft>
                        <a:buNone/>
                      </a:pPr>
                      <a:r>
                        <a:rPr lang="en"/>
                        <a:t>Tick</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P0 𝒯</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P0 𝓉</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solidFill>
                            <a:schemeClr val="dk1"/>
                          </a:solidFill>
                        </a:rPr>
                        <a:t>P1 𝒯</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rPr>
                        <a:t>P1 𝓉</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SJF Order</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a:t>SJFL Order</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Wait</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Turn.</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6</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7</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Totals:</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43" name="Google Shape;543;p98"/>
          <p:cNvSpPr txBox="1"/>
          <p:nvPr/>
        </p:nvSpPr>
        <p:spPr>
          <a:xfrm>
            <a:off x="1767750" y="114175"/>
            <a:ext cx="2255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𝒯</a:t>
            </a:r>
            <a:r>
              <a:rPr baseline="-25000" lang="en" sz="1625">
                <a:solidFill>
                  <a:srgbClr val="000000"/>
                </a:solidFill>
              </a:rPr>
              <a:t>n+1</a:t>
            </a:r>
            <a:r>
              <a:rPr lang="en" sz="1625">
                <a:solidFill>
                  <a:srgbClr val="000000"/>
                </a:solidFill>
              </a:rPr>
              <a:t>= a(</a:t>
            </a:r>
            <a:r>
              <a:rPr lang="en" sz="1600">
                <a:solidFill>
                  <a:schemeClr val="dk1"/>
                </a:solidFill>
              </a:rPr>
              <a:t>𝓉</a:t>
            </a:r>
            <a:r>
              <a:rPr baseline="-25000" lang="en" sz="1625">
                <a:solidFill>
                  <a:srgbClr val="000000"/>
                </a:solidFill>
              </a:rPr>
              <a:t>n</a:t>
            </a:r>
            <a:r>
              <a:rPr lang="en" sz="1625">
                <a:solidFill>
                  <a:srgbClr val="000000"/>
                </a:solidFill>
              </a:rPr>
              <a:t>) + (1 - a)</a:t>
            </a:r>
            <a:r>
              <a:rPr lang="en" sz="1600">
                <a:solidFill>
                  <a:schemeClr val="dk1"/>
                </a:solidFill>
              </a:rPr>
              <a:t>𝒯</a:t>
            </a:r>
            <a:r>
              <a:rPr baseline="-25000" lang="en" sz="1625">
                <a:solidFill>
                  <a:srgbClr val="000000"/>
                </a:solidFill>
              </a:rPr>
              <a:t>n</a:t>
            </a:r>
            <a:r>
              <a:rPr lang="en" sz="1625">
                <a:solidFill>
                  <a:srgbClr val="000000"/>
                </a:solidFill>
              </a:rPr>
              <a:t> </a:t>
            </a:r>
            <a:endParaRPr sz="1625">
              <a:solidFill>
                <a:srgbClr val="000000"/>
              </a:solidFill>
            </a:endParaRPr>
          </a:p>
        </p:txBody>
      </p:sp>
      <p:sp>
        <p:nvSpPr>
          <p:cNvPr id="544" name="Google Shape;544;p98"/>
          <p:cNvSpPr txBox="1"/>
          <p:nvPr/>
        </p:nvSpPr>
        <p:spPr>
          <a:xfrm>
            <a:off x="4422350" y="114175"/>
            <a:ext cx="2615700" cy="465600"/>
          </a:xfrm>
          <a:prstGeom prst="rect">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𝒯</a:t>
            </a:r>
            <a:r>
              <a:rPr baseline="-25000" lang="en" sz="1825">
                <a:solidFill>
                  <a:srgbClr val="000000"/>
                </a:solidFill>
              </a:rPr>
              <a:t>n+1</a:t>
            </a:r>
            <a:r>
              <a:rPr lang="en" sz="1825">
                <a:solidFill>
                  <a:srgbClr val="000000"/>
                </a:solidFill>
              </a:rPr>
              <a:t>= </a:t>
            </a:r>
            <a:r>
              <a:rPr lang="en" sz="1825"/>
              <a:t>(0.5)</a:t>
            </a:r>
            <a:r>
              <a:rPr lang="en" sz="1825">
                <a:solidFill>
                  <a:srgbClr val="000000"/>
                </a:solidFill>
              </a:rPr>
              <a:t>(</a:t>
            </a:r>
            <a:r>
              <a:rPr lang="en" sz="1800">
                <a:solidFill>
                  <a:schemeClr val="dk1"/>
                </a:solidFill>
              </a:rPr>
              <a:t>𝓉</a:t>
            </a:r>
            <a:r>
              <a:rPr baseline="-25000" lang="en" sz="1825">
                <a:solidFill>
                  <a:srgbClr val="000000"/>
                </a:solidFill>
              </a:rPr>
              <a:t>n</a:t>
            </a:r>
            <a:r>
              <a:rPr lang="en" sz="1825">
                <a:solidFill>
                  <a:srgbClr val="000000"/>
                </a:solidFill>
              </a:rPr>
              <a:t>) + (</a:t>
            </a:r>
            <a:r>
              <a:rPr lang="en" sz="1825"/>
              <a:t>0.5</a:t>
            </a:r>
            <a:r>
              <a:rPr lang="en" sz="1825">
                <a:solidFill>
                  <a:srgbClr val="000000"/>
                </a:solidFill>
              </a:rPr>
              <a:t>)</a:t>
            </a:r>
            <a:r>
              <a:rPr lang="en" sz="1800">
                <a:solidFill>
                  <a:schemeClr val="dk1"/>
                </a:solidFill>
              </a:rPr>
              <a:t>𝒯</a:t>
            </a:r>
            <a:r>
              <a:rPr baseline="-25000" lang="en" sz="1825">
                <a:solidFill>
                  <a:srgbClr val="000000"/>
                </a:solidFill>
              </a:rPr>
              <a:t>n</a:t>
            </a:r>
            <a:r>
              <a:rPr lang="en" sz="1825">
                <a:solidFill>
                  <a:srgbClr val="000000"/>
                </a:solidFill>
              </a:rPr>
              <a:t> </a:t>
            </a:r>
            <a:endParaRPr sz="1825">
              <a:solidFill>
                <a:srgbClr val="000000"/>
              </a:solidFill>
            </a:endParaRPr>
          </a:p>
        </p:txBody>
      </p:sp>
      <p:sp>
        <p:nvSpPr>
          <p:cNvPr id="545" name="Google Shape;545;p98"/>
          <p:cNvSpPr/>
          <p:nvPr/>
        </p:nvSpPr>
        <p:spPr>
          <a:xfrm>
            <a:off x="2749950" y="764325"/>
            <a:ext cx="615600" cy="3779100"/>
          </a:xfrm>
          <a:prstGeom prst="rect">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 name="Google Shape;546;p98"/>
          <p:cNvSpPr/>
          <p:nvPr/>
        </p:nvSpPr>
        <p:spPr>
          <a:xfrm>
            <a:off x="4247050" y="764325"/>
            <a:ext cx="718500" cy="3779100"/>
          </a:xfrm>
          <a:prstGeom prst="rect">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 name="Google Shape;547;p98"/>
          <p:cNvSpPr/>
          <p:nvPr/>
        </p:nvSpPr>
        <p:spPr>
          <a:xfrm>
            <a:off x="5043575" y="1444375"/>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8" name="Google Shape;548;p98"/>
          <p:cNvSpPr/>
          <p:nvPr/>
        </p:nvSpPr>
        <p:spPr>
          <a:xfrm>
            <a:off x="5043575" y="1846600"/>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9" name="Google Shape;549;p98"/>
          <p:cNvSpPr/>
          <p:nvPr/>
        </p:nvSpPr>
        <p:spPr>
          <a:xfrm>
            <a:off x="5043575" y="2206375"/>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0" name="Google Shape;550;p98"/>
          <p:cNvSpPr/>
          <p:nvPr/>
        </p:nvSpPr>
        <p:spPr>
          <a:xfrm>
            <a:off x="5043575" y="2663575"/>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1" name="Google Shape;551;p98"/>
          <p:cNvSpPr/>
          <p:nvPr/>
        </p:nvSpPr>
        <p:spPr>
          <a:xfrm>
            <a:off x="5043575" y="3044575"/>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2" name="Google Shape;552;p98"/>
          <p:cNvSpPr/>
          <p:nvPr/>
        </p:nvSpPr>
        <p:spPr>
          <a:xfrm>
            <a:off x="5043575" y="3425575"/>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98"/>
          <p:cNvSpPr/>
          <p:nvPr/>
        </p:nvSpPr>
        <p:spPr>
          <a:xfrm>
            <a:off x="5043575" y="3806575"/>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4" name="Google Shape;554;p98"/>
          <p:cNvSpPr/>
          <p:nvPr/>
        </p:nvSpPr>
        <p:spPr>
          <a:xfrm>
            <a:off x="5043575" y="4187575"/>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9"/>
          <p:cNvSpPr txBox="1"/>
          <p:nvPr/>
        </p:nvSpPr>
        <p:spPr>
          <a:xfrm>
            <a:off x="152900" y="76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60" name="Google Shape;560;p99"/>
          <p:cNvSpPr txBox="1"/>
          <p:nvPr/>
        </p:nvSpPr>
        <p:spPr>
          <a:xfrm>
            <a:off x="152900" y="434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graphicFrame>
        <p:nvGraphicFramePr>
          <p:cNvPr id="561" name="Google Shape;561;p99"/>
          <p:cNvGraphicFramePr/>
          <p:nvPr/>
        </p:nvGraphicFramePr>
        <p:xfrm>
          <a:off x="952525" y="764325"/>
          <a:ext cx="3000000" cy="3000000"/>
        </p:xfrm>
        <a:graphic>
          <a:graphicData uri="http://schemas.openxmlformats.org/drawingml/2006/table">
            <a:tbl>
              <a:tblPr>
                <a:noFill/>
                <a:tableStyleId>{663E2C1D-EF44-4E03-9DEC-ED4394648FB0}</a:tableStyleId>
              </a:tblPr>
              <a:tblGrid>
                <a:gridCol w="804325"/>
                <a:gridCol w="988400"/>
                <a:gridCol w="620250"/>
                <a:gridCol w="876350"/>
                <a:gridCol w="732300"/>
                <a:gridCol w="804325"/>
                <a:gridCol w="804325"/>
                <a:gridCol w="804325"/>
                <a:gridCol w="804325"/>
              </a:tblGrid>
              <a:tr h="381000">
                <a:tc>
                  <a:txBody>
                    <a:bodyPr/>
                    <a:lstStyle/>
                    <a:p>
                      <a:pPr indent="0" lvl="0" marL="0" rtl="0" algn="ctr">
                        <a:spcBef>
                          <a:spcPts val="0"/>
                        </a:spcBef>
                        <a:spcAft>
                          <a:spcPts val="0"/>
                        </a:spcAft>
                        <a:buNone/>
                      </a:pPr>
                      <a:r>
                        <a:rPr lang="en"/>
                        <a:t>Tick</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P0 𝒯</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P0 𝓉</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solidFill>
                            <a:schemeClr val="dk1"/>
                          </a:solidFill>
                        </a:rPr>
                        <a:t>P1 𝒯</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rPr>
                        <a:t>P1 𝓉</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SJF Order</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SJFL Order</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Wait</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Turn.</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8.5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9.25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23.25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16.625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6</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20.3125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13.3125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7</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22.15625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8.65625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Totals:</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62" name="Google Shape;562;p99"/>
          <p:cNvSpPr txBox="1"/>
          <p:nvPr/>
        </p:nvSpPr>
        <p:spPr>
          <a:xfrm>
            <a:off x="1767750" y="114175"/>
            <a:ext cx="2255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𝒯</a:t>
            </a:r>
            <a:r>
              <a:rPr baseline="-25000" lang="en" sz="1625">
                <a:solidFill>
                  <a:srgbClr val="000000"/>
                </a:solidFill>
              </a:rPr>
              <a:t>n+1</a:t>
            </a:r>
            <a:r>
              <a:rPr lang="en" sz="1625">
                <a:solidFill>
                  <a:srgbClr val="000000"/>
                </a:solidFill>
              </a:rPr>
              <a:t>= a(</a:t>
            </a:r>
            <a:r>
              <a:rPr lang="en" sz="1600">
                <a:solidFill>
                  <a:schemeClr val="dk1"/>
                </a:solidFill>
              </a:rPr>
              <a:t>𝓉</a:t>
            </a:r>
            <a:r>
              <a:rPr baseline="-25000" lang="en" sz="1625">
                <a:solidFill>
                  <a:srgbClr val="000000"/>
                </a:solidFill>
              </a:rPr>
              <a:t>n</a:t>
            </a:r>
            <a:r>
              <a:rPr lang="en" sz="1625">
                <a:solidFill>
                  <a:srgbClr val="000000"/>
                </a:solidFill>
              </a:rPr>
              <a:t>) + (1 - a)</a:t>
            </a:r>
            <a:r>
              <a:rPr lang="en" sz="1600">
                <a:solidFill>
                  <a:schemeClr val="dk1"/>
                </a:solidFill>
              </a:rPr>
              <a:t>𝒯</a:t>
            </a:r>
            <a:r>
              <a:rPr baseline="-25000" lang="en" sz="1625">
                <a:solidFill>
                  <a:srgbClr val="000000"/>
                </a:solidFill>
              </a:rPr>
              <a:t>n</a:t>
            </a:r>
            <a:r>
              <a:rPr lang="en" sz="1625">
                <a:solidFill>
                  <a:srgbClr val="000000"/>
                </a:solidFill>
              </a:rPr>
              <a:t> </a:t>
            </a:r>
            <a:endParaRPr sz="1625">
              <a:solidFill>
                <a:srgbClr val="000000"/>
              </a:solidFill>
            </a:endParaRPr>
          </a:p>
        </p:txBody>
      </p:sp>
      <p:sp>
        <p:nvSpPr>
          <p:cNvPr id="563" name="Google Shape;563;p99"/>
          <p:cNvSpPr txBox="1"/>
          <p:nvPr/>
        </p:nvSpPr>
        <p:spPr>
          <a:xfrm>
            <a:off x="4422350" y="114175"/>
            <a:ext cx="2615700" cy="465600"/>
          </a:xfrm>
          <a:prstGeom prst="rect">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𝒯</a:t>
            </a:r>
            <a:r>
              <a:rPr baseline="-25000" lang="en" sz="1825">
                <a:solidFill>
                  <a:srgbClr val="000000"/>
                </a:solidFill>
              </a:rPr>
              <a:t>n+1</a:t>
            </a:r>
            <a:r>
              <a:rPr lang="en" sz="1825">
                <a:solidFill>
                  <a:srgbClr val="000000"/>
                </a:solidFill>
              </a:rPr>
              <a:t>= </a:t>
            </a:r>
            <a:r>
              <a:rPr lang="en" sz="1825"/>
              <a:t>(0.5)</a:t>
            </a:r>
            <a:r>
              <a:rPr lang="en" sz="1825">
                <a:solidFill>
                  <a:srgbClr val="000000"/>
                </a:solidFill>
              </a:rPr>
              <a:t>(</a:t>
            </a:r>
            <a:r>
              <a:rPr lang="en" sz="1800">
                <a:solidFill>
                  <a:schemeClr val="dk1"/>
                </a:solidFill>
              </a:rPr>
              <a:t>𝓉</a:t>
            </a:r>
            <a:r>
              <a:rPr baseline="-25000" lang="en" sz="1825">
                <a:solidFill>
                  <a:srgbClr val="000000"/>
                </a:solidFill>
              </a:rPr>
              <a:t>n</a:t>
            </a:r>
            <a:r>
              <a:rPr lang="en" sz="1825">
                <a:solidFill>
                  <a:srgbClr val="000000"/>
                </a:solidFill>
              </a:rPr>
              <a:t>) + (</a:t>
            </a:r>
            <a:r>
              <a:rPr lang="en" sz="1825"/>
              <a:t>0.5</a:t>
            </a:r>
            <a:r>
              <a:rPr lang="en" sz="1825">
                <a:solidFill>
                  <a:srgbClr val="000000"/>
                </a:solidFill>
              </a:rPr>
              <a:t>)</a:t>
            </a:r>
            <a:r>
              <a:rPr lang="en" sz="1800">
                <a:solidFill>
                  <a:schemeClr val="dk1"/>
                </a:solidFill>
              </a:rPr>
              <a:t>𝒯</a:t>
            </a:r>
            <a:r>
              <a:rPr baseline="-25000" lang="en" sz="1825">
                <a:solidFill>
                  <a:srgbClr val="000000"/>
                </a:solidFill>
              </a:rPr>
              <a:t>n</a:t>
            </a:r>
            <a:r>
              <a:rPr lang="en" sz="1825">
                <a:solidFill>
                  <a:srgbClr val="000000"/>
                </a:solidFill>
              </a:rPr>
              <a:t> </a:t>
            </a:r>
            <a:endParaRPr sz="1825">
              <a:solidFill>
                <a:srgbClr val="000000"/>
              </a:solidFill>
            </a:endParaRPr>
          </a:p>
        </p:txBody>
      </p:sp>
      <p:sp>
        <p:nvSpPr>
          <p:cNvPr id="564" name="Google Shape;564;p99"/>
          <p:cNvSpPr/>
          <p:nvPr/>
        </p:nvSpPr>
        <p:spPr>
          <a:xfrm>
            <a:off x="1756850" y="1770075"/>
            <a:ext cx="1608600" cy="396300"/>
          </a:xfrm>
          <a:prstGeom prst="rect">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5" name="Google Shape;565;p99"/>
          <p:cNvSpPr/>
          <p:nvPr/>
        </p:nvSpPr>
        <p:spPr>
          <a:xfrm>
            <a:off x="1812800" y="2241175"/>
            <a:ext cx="8331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99"/>
          <p:cNvSpPr/>
          <p:nvPr/>
        </p:nvSpPr>
        <p:spPr>
          <a:xfrm>
            <a:off x="1812800" y="2622175"/>
            <a:ext cx="8331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99"/>
          <p:cNvSpPr/>
          <p:nvPr/>
        </p:nvSpPr>
        <p:spPr>
          <a:xfrm>
            <a:off x="1812800" y="3003175"/>
            <a:ext cx="8331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8" name="Google Shape;568;p99"/>
          <p:cNvSpPr/>
          <p:nvPr/>
        </p:nvSpPr>
        <p:spPr>
          <a:xfrm>
            <a:off x="1812800" y="3460375"/>
            <a:ext cx="8331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9" name="Google Shape;569;p99"/>
          <p:cNvSpPr/>
          <p:nvPr/>
        </p:nvSpPr>
        <p:spPr>
          <a:xfrm>
            <a:off x="1812800" y="3841375"/>
            <a:ext cx="8331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0" name="Google Shape;570;p99"/>
          <p:cNvSpPr/>
          <p:nvPr/>
        </p:nvSpPr>
        <p:spPr>
          <a:xfrm>
            <a:off x="1812800" y="4222375"/>
            <a:ext cx="8331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1" name="Google Shape;571;p99"/>
          <p:cNvSpPr/>
          <p:nvPr/>
        </p:nvSpPr>
        <p:spPr>
          <a:xfrm>
            <a:off x="3413000" y="2230600"/>
            <a:ext cx="7674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2" name="Google Shape;572;p99"/>
          <p:cNvSpPr/>
          <p:nvPr/>
        </p:nvSpPr>
        <p:spPr>
          <a:xfrm>
            <a:off x="3357050" y="1770075"/>
            <a:ext cx="1608600" cy="396300"/>
          </a:xfrm>
          <a:prstGeom prst="rect">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3" name="Google Shape;573;p99"/>
          <p:cNvSpPr/>
          <p:nvPr/>
        </p:nvSpPr>
        <p:spPr>
          <a:xfrm>
            <a:off x="3413000" y="2611600"/>
            <a:ext cx="7674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4" name="Google Shape;574;p99"/>
          <p:cNvSpPr/>
          <p:nvPr/>
        </p:nvSpPr>
        <p:spPr>
          <a:xfrm>
            <a:off x="3413000" y="2992600"/>
            <a:ext cx="7674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5" name="Google Shape;575;p99"/>
          <p:cNvSpPr/>
          <p:nvPr/>
        </p:nvSpPr>
        <p:spPr>
          <a:xfrm>
            <a:off x="3413000" y="3449800"/>
            <a:ext cx="7674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6" name="Google Shape;576;p99"/>
          <p:cNvSpPr/>
          <p:nvPr/>
        </p:nvSpPr>
        <p:spPr>
          <a:xfrm>
            <a:off x="3413000" y="3830800"/>
            <a:ext cx="7674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7" name="Google Shape;577;p99"/>
          <p:cNvSpPr/>
          <p:nvPr/>
        </p:nvSpPr>
        <p:spPr>
          <a:xfrm>
            <a:off x="3413000" y="4211800"/>
            <a:ext cx="7674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6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7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100"/>
          <p:cNvSpPr txBox="1"/>
          <p:nvPr/>
        </p:nvSpPr>
        <p:spPr>
          <a:xfrm>
            <a:off x="152900" y="76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83" name="Google Shape;583;p100"/>
          <p:cNvSpPr txBox="1"/>
          <p:nvPr/>
        </p:nvSpPr>
        <p:spPr>
          <a:xfrm>
            <a:off x="152900" y="434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graphicFrame>
        <p:nvGraphicFramePr>
          <p:cNvPr id="584" name="Google Shape;584;p100"/>
          <p:cNvGraphicFramePr/>
          <p:nvPr/>
        </p:nvGraphicFramePr>
        <p:xfrm>
          <a:off x="952525" y="764325"/>
          <a:ext cx="3000000" cy="3000000"/>
        </p:xfrm>
        <a:graphic>
          <a:graphicData uri="http://schemas.openxmlformats.org/drawingml/2006/table">
            <a:tbl>
              <a:tblPr>
                <a:noFill/>
                <a:tableStyleId>{663E2C1D-EF44-4E03-9DEC-ED4394648FB0}</a:tableStyleId>
              </a:tblPr>
              <a:tblGrid>
                <a:gridCol w="804325"/>
                <a:gridCol w="988400"/>
                <a:gridCol w="620250"/>
                <a:gridCol w="876350"/>
                <a:gridCol w="732300"/>
                <a:gridCol w="804325"/>
                <a:gridCol w="804325"/>
                <a:gridCol w="804325"/>
                <a:gridCol w="804325"/>
              </a:tblGrid>
              <a:tr h="381000">
                <a:tc>
                  <a:txBody>
                    <a:bodyPr/>
                    <a:lstStyle/>
                    <a:p>
                      <a:pPr indent="0" lvl="0" marL="0" rtl="0" algn="ctr">
                        <a:spcBef>
                          <a:spcPts val="0"/>
                        </a:spcBef>
                        <a:spcAft>
                          <a:spcPts val="0"/>
                        </a:spcAft>
                        <a:buNone/>
                      </a:pPr>
                      <a:r>
                        <a:rPr lang="en"/>
                        <a:t>Tick</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P0 𝒯</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P0 𝓉</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solidFill>
                            <a:schemeClr val="dk1"/>
                          </a:solidFill>
                        </a:rPr>
                        <a:t>P1 𝒯</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rPr>
                        <a:t>P1 𝓉</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SJF Order</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SJFL Order</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a:t>SJFL Wait</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Turn.</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8.5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9.25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23.25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16.625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6</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20.3125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13.3125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7</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22.15625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8.65625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Totals:</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85" name="Google Shape;585;p100"/>
          <p:cNvSpPr txBox="1"/>
          <p:nvPr/>
        </p:nvSpPr>
        <p:spPr>
          <a:xfrm>
            <a:off x="1767750" y="114175"/>
            <a:ext cx="22557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𝒯</a:t>
            </a:r>
            <a:r>
              <a:rPr baseline="-25000" lang="en" sz="1625">
                <a:solidFill>
                  <a:srgbClr val="000000"/>
                </a:solidFill>
              </a:rPr>
              <a:t>n+1</a:t>
            </a:r>
            <a:r>
              <a:rPr lang="en" sz="1625">
                <a:solidFill>
                  <a:srgbClr val="000000"/>
                </a:solidFill>
              </a:rPr>
              <a:t>= a(</a:t>
            </a:r>
            <a:r>
              <a:rPr lang="en" sz="1600">
                <a:solidFill>
                  <a:schemeClr val="dk1"/>
                </a:solidFill>
              </a:rPr>
              <a:t>𝓉</a:t>
            </a:r>
            <a:r>
              <a:rPr baseline="-25000" lang="en" sz="1625">
                <a:solidFill>
                  <a:srgbClr val="000000"/>
                </a:solidFill>
              </a:rPr>
              <a:t>n</a:t>
            </a:r>
            <a:r>
              <a:rPr lang="en" sz="1625">
                <a:solidFill>
                  <a:srgbClr val="000000"/>
                </a:solidFill>
              </a:rPr>
              <a:t>) + (1 - a)</a:t>
            </a:r>
            <a:r>
              <a:rPr lang="en" sz="1600">
                <a:solidFill>
                  <a:schemeClr val="dk1"/>
                </a:solidFill>
              </a:rPr>
              <a:t>𝒯</a:t>
            </a:r>
            <a:r>
              <a:rPr baseline="-25000" lang="en" sz="1625">
                <a:solidFill>
                  <a:srgbClr val="000000"/>
                </a:solidFill>
              </a:rPr>
              <a:t>n</a:t>
            </a:r>
            <a:r>
              <a:rPr lang="en" sz="1625">
                <a:solidFill>
                  <a:srgbClr val="000000"/>
                </a:solidFill>
              </a:rPr>
              <a:t> </a:t>
            </a:r>
            <a:endParaRPr sz="1625">
              <a:solidFill>
                <a:srgbClr val="000000"/>
              </a:solidFill>
            </a:endParaRPr>
          </a:p>
        </p:txBody>
      </p:sp>
      <p:sp>
        <p:nvSpPr>
          <p:cNvPr id="586" name="Google Shape;586;p100"/>
          <p:cNvSpPr txBox="1"/>
          <p:nvPr/>
        </p:nvSpPr>
        <p:spPr>
          <a:xfrm>
            <a:off x="4422350" y="114175"/>
            <a:ext cx="2615700" cy="465600"/>
          </a:xfrm>
          <a:prstGeom prst="rect">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𝒯</a:t>
            </a:r>
            <a:r>
              <a:rPr baseline="-25000" lang="en" sz="1825">
                <a:solidFill>
                  <a:srgbClr val="000000"/>
                </a:solidFill>
              </a:rPr>
              <a:t>n+1</a:t>
            </a:r>
            <a:r>
              <a:rPr lang="en" sz="1825">
                <a:solidFill>
                  <a:srgbClr val="000000"/>
                </a:solidFill>
              </a:rPr>
              <a:t>= </a:t>
            </a:r>
            <a:r>
              <a:rPr lang="en" sz="1825"/>
              <a:t>(0.5)</a:t>
            </a:r>
            <a:r>
              <a:rPr lang="en" sz="1825">
                <a:solidFill>
                  <a:srgbClr val="000000"/>
                </a:solidFill>
              </a:rPr>
              <a:t>(</a:t>
            </a:r>
            <a:r>
              <a:rPr lang="en" sz="1800">
                <a:solidFill>
                  <a:schemeClr val="dk1"/>
                </a:solidFill>
              </a:rPr>
              <a:t>𝓉</a:t>
            </a:r>
            <a:r>
              <a:rPr baseline="-25000" lang="en" sz="1825">
                <a:solidFill>
                  <a:srgbClr val="000000"/>
                </a:solidFill>
              </a:rPr>
              <a:t>n</a:t>
            </a:r>
            <a:r>
              <a:rPr lang="en" sz="1825">
                <a:solidFill>
                  <a:srgbClr val="000000"/>
                </a:solidFill>
              </a:rPr>
              <a:t>) + (</a:t>
            </a:r>
            <a:r>
              <a:rPr lang="en" sz="1825"/>
              <a:t>0.5</a:t>
            </a:r>
            <a:r>
              <a:rPr lang="en" sz="1825">
                <a:solidFill>
                  <a:srgbClr val="000000"/>
                </a:solidFill>
              </a:rPr>
              <a:t>)</a:t>
            </a:r>
            <a:r>
              <a:rPr lang="en" sz="1800">
                <a:solidFill>
                  <a:schemeClr val="dk1"/>
                </a:solidFill>
              </a:rPr>
              <a:t>𝒯</a:t>
            </a:r>
            <a:r>
              <a:rPr baseline="-25000" lang="en" sz="1825">
                <a:solidFill>
                  <a:srgbClr val="000000"/>
                </a:solidFill>
              </a:rPr>
              <a:t>n</a:t>
            </a:r>
            <a:r>
              <a:rPr lang="en" sz="1825">
                <a:solidFill>
                  <a:srgbClr val="000000"/>
                </a:solidFill>
              </a:rPr>
              <a:t> </a:t>
            </a:r>
            <a:endParaRPr sz="1825">
              <a:solidFill>
                <a:srgbClr val="000000"/>
              </a:solidFill>
            </a:endParaRPr>
          </a:p>
        </p:txBody>
      </p:sp>
      <p:sp>
        <p:nvSpPr>
          <p:cNvPr id="587" name="Google Shape;587;p100"/>
          <p:cNvSpPr/>
          <p:nvPr/>
        </p:nvSpPr>
        <p:spPr>
          <a:xfrm>
            <a:off x="7156175" y="38650"/>
            <a:ext cx="1941000" cy="695100"/>
          </a:xfrm>
          <a:prstGeom prst="roundRect">
            <a:avLst>
              <a:gd fmla="val 16667" name="adj"/>
            </a:avLst>
          </a:prstGeom>
          <a:solidFill>
            <a:srgbClr val="FFF2CC"/>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 don’t know the actual burst time yet!</a:t>
            </a:r>
            <a:endParaRPr/>
          </a:p>
        </p:txBody>
      </p:sp>
      <p:sp>
        <p:nvSpPr>
          <p:cNvPr id="588" name="Google Shape;588;p100"/>
          <p:cNvSpPr/>
          <p:nvPr/>
        </p:nvSpPr>
        <p:spPr>
          <a:xfrm>
            <a:off x="1759350" y="764325"/>
            <a:ext cx="985800" cy="3779100"/>
          </a:xfrm>
          <a:prstGeom prst="rect">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9" name="Google Shape;589;p100"/>
          <p:cNvSpPr/>
          <p:nvPr/>
        </p:nvSpPr>
        <p:spPr>
          <a:xfrm>
            <a:off x="3365500" y="764325"/>
            <a:ext cx="876300" cy="3779100"/>
          </a:xfrm>
          <a:prstGeom prst="rect">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0" name="Google Shape;590;p100"/>
          <p:cNvSpPr/>
          <p:nvPr/>
        </p:nvSpPr>
        <p:spPr>
          <a:xfrm>
            <a:off x="5805575" y="1444375"/>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1" name="Google Shape;591;p100"/>
          <p:cNvSpPr/>
          <p:nvPr/>
        </p:nvSpPr>
        <p:spPr>
          <a:xfrm>
            <a:off x="5805575" y="1846600"/>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2" name="Google Shape;592;p100"/>
          <p:cNvSpPr/>
          <p:nvPr/>
        </p:nvSpPr>
        <p:spPr>
          <a:xfrm>
            <a:off x="5805575" y="2206375"/>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3" name="Google Shape;593;p100"/>
          <p:cNvSpPr/>
          <p:nvPr/>
        </p:nvSpPr>
        <p:spPr>
          <a:xfrm>
            <a:off x="5805575" y="2663575"/>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4" name="Google Shape;594;p100"/>
          <p:cNvSpPr/>
          <p:nvPr/>
        </p:nvSpPr>
        <p:spPr>
          <a:xfrm>
            <a:off x="5805575" y="3044575"/>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5" name="Google Shape;595;p100"/>
          <p:cNvSpPr/>
          <p:nvPr/>
        </p:nvSpPr>
        <p:spPr>
          <a:xfrm>
            <a:off x="5805575" y="3425575"/>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6" name="Google Shape;596;p100"/>
          <p:cNvSpPr/>
          <p:nvPr/>
        </p:nvSpPr>
        <p:spPr>
          <a:xfrm>
            <a:off x="5805575" y="3806575"/>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7" name="Google Shape;597;p100"/>
          <p:cNvSpPr/>
          <p:nvPr/>
        </p:nvSpPr>
        <p:spPr>
          <a:xfrm>
            <a:off x="5805575" y="4187575"/>
            <a:ext cx="671400" cy="2499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9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9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9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9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01"/>
          <p:cNvSpPr txBox="1"/>
          <p:nvPr/>
        </p:nvSpPr>
        <p:spPr>
          <a:xfrm>
            <a:off x="152900" y="76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03" name="Google Shape;603;p101"/>
          <p:cNvSpPr txBox="1"/>
          <p:nvPr/>
        </p:nvSpPr>
        <p:spPr>
          <a:xfrm>
            <a:off x="152900" y="434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graphicFrame>
        <p:nvGraphicFramePr>
          <p:cNvPr id="604" name="Google Shape;604;p101"/>
          <p:cNvGraphicFramePr/>
          <p:nvPr/>
        </p:nvGraphicFramePr>
        <p:xfrm>
          <a:off x="952525" y="764325"/>
          <a:ext cx="3000000" cy="3000000"/>
        </p:xfrm>
        <a:graphic>
          <a:graphicData uri="http://schemas.openxmlformats.org/drawingml/2006/table">
            <a:tbl>
              <a:tblPr>
                <a:noFill/>
                <a:tableStyleId>{663E2C1D-EF44-4E03-9DEC-ED4394648FB0}</a:tableStyleId>
              </a:tblPr>
              <a:tblGrid>
                <a:gridCol w="804325"/>
                <a:gridCol w="988400"/>
                <a:gridCol w="620250"/>
                <a:gridCol w="876350"/>
                <a:gridCol w="732300"/>
                <a:gridCol w="804325"/>
                <a:gridCol w="804325"/>
                <a:gridCol w="804325"/>
                <a:gridCol w="804325"/>
              </a:tblGrid>
              <a:tr h="381000">
                <a:tc>
                  <a:txBody>
                    <a:bodyPr/>
                    <a:lstStyle/>
                    <a:p>
                      <a:pPr indent="0" lvl="0" marL="0" rtl="0" algn="ctr">
                        <a:spcBef>
                          <a:spcPts val="0"/>
                        </a:spcBef>
                        <a:spcAft>
                          <a:spcPts val="0"/>
                        </a:spcAft>
                        <a:buNone/>
                      </a:pPr>
                      <a:r>
                        <a:rPr lang="en"/>
                        <a:t>Tick</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P0 𝒯</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P0 𝓉</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solidFill>
                            <a:schemeClr val="dk1"/>
                          </a:solidFill>
                        </a:rPr>
                        <a:t>P1 𝒯</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rPr>
                        <a:t>P1 𝓉</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SJF Order</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SJFL Order</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Wait</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Turn.</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8.5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9.25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23.25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16.625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6</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20.3125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13.3125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7</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22.15625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8.65625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Totals:</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90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605" name="Google Shape;605;p101"/>
          <p:cNvGraphicFramePr/>
          <p:nvPr/>
        </p:nvGraphicFramePr>
        <p:xfrm>
          <a:off x="1756850" y="314763"/>
          <a:ext cx="3000000" cy="3000000"/>
        </p:xfrm>
        <a:graphic>
          <a:graphicData uri="http://schemas.openxmlformats.org/drawingml/2006/table">
            <a:tbl>
              <a:tblPr>
                <a:noFill/>
                <a:tableStyleId>{663E2C1D-EF44-4E03-9DEC-ED4394648FB0}</a:tableStyleId>
              </a:tblPr>
              <a:tblGrid>
                <a:gridCol w="1034150"/>
                <a:gridCol w="1034150"/>
                <a:gridCol w="1034150"/>
                <a:gridCol w="1034150"/>
                <a:gridCol w="1034150"/>
                <a:gridCol w="1034150"/>
                <a:gridCol w="1034150"/>
              </a:tblGrid>
              <a:tr h="358200">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r>
            </a:tbl>
          </a:graphicData>
        </a:graphic>
      </p:graphicFrame>
      <p:sp>
        <p:nvSpPr>
          <p:cNvPr id="606" name="Google Shape;606;p101"/>
          <p:cNvSpPr/>
          <p:nvPr/>
        </p:nvSpPr>
        <p:spPr>
          <a:xfrm>
            <a:off x="6754100" y="14395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7" name="Google Shape;607;p101"/>
          <p:cNvSpPr/>
          <p:nvPr/>
        </p:nvSpPr>
        <p:spPr>
          <a:xfrm>
            <a:off x="6754100" y="18205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8" name="Google Shape;608;p101"/>
          <p:cNvSpPr/>
          <p:nvPr/>
        </p:nvSpPr>
        <p:spPr>
          <a:xfrm>
            <a:off x="6754100" y="22015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9" name="Google Shape;609;p101"/>
          <p:cNvSpPr/>
          <p:nvPr/>
        </p:nvSpPr>
        <p:spPr>
          <a:xfrm>
            <a:off x="6754100" y="25825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0" name="Google Shape;610;p101"/>
          <p:cNvSpPr/>
          <p:nvPr/>
        </p:nvSpPr>
        <p:spPr>
          <a:xfrm>
            <a:off x="6754100" y="30397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1" name="Google Shape;611;p101"/>
          <p:cNvSpPr/>
          <p:nvPr/>
        </p:nvSpPr>
        <p:spPr>
          <a:xfrm>
            <a:off x="6754100" y="34207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2" name="Google Shape;612;p101"/>
          <p:cNvSpPr/>
          <p:nvPr/>
        </p:nvSpPr>
        <p:spPr>
          <a:xfrm>
            <a:off x="6754100" y="38017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3" name="Google Shape;613;p101"/>
          <p:cNvSpPr/>
          <p:nvPr/>
        </p:nvSpPr>
        <p:spPr>
          <a:xfrm>
            <a:off x="6754100" y="41827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4" name="Google Shape;614;p101"/>
          <p:cNvSpPr/>
          <p:nvPr/>
        </p:nvSpPr>
        <p:spPr>
          <a:xfrm>
            <a:off x="6754100" y="46399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1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02"/>
          <p:cNvSpPr txBox="1"/>
          <p:nvPr/>
        </p:nvSpPr>
        <p:spPr>
          <a:xfrm>
            <a:off x="152900" y="76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20" name="Google Shape;620;p102"/>
          <p:cNvSpPr txBox="1"/>
          <p:nvPr/>
        </p:nvSpPr>
        <p:spPr>
          <a:xfrm>
            <a:off x="152900" y="434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graphicFrame>
        <p:nvGraphicFramePr>
          <p:cNvPr id="621" name="Google Shape;621;p102"/>
          <p:cNvGraphicFramePr/>
          <p:nvPr/>
        </p:nvGraphicFramePr>
        <p:xfrm>
          <a:off x="952525" y="764325"/>
          <a:ext cx="3000000" cy="3000000"/>
        </p:xfrm>
        <a:graphic>
          <a:graphicData uri="http://schemas.openxmlformats.org/drawingml/2006/table">
            <a:tbl>
              <a:tblPr>
                <a:noFill/>
                <a:tableStyleId>{663E2C1D-EF44-4E03-9DEC-ED4394648FB0}</a:tableStyleId>
              </a:tblPr>
              <a:tblGrid>
                <a:gridCol w="804325"/>
                <a:gridCol w="988400"/>
                <a:gridCol w="620250"/>
                <a:gridCol w="876350"/>
                <a:gridCol w="732300"/>
                <a:gridCol w="804325"/>
                <a:gridCol w="804325"/>
                <a:gridCol w="804325"/>
                <a:gridCol w="804325"/>
              </a:tblGrid>
              <a:tr h="381000">
                <a:tc>
                  <a:txBody>
                    <a:bodyPr/>
                    <a:lstStyle/>
                    <a:p>
                      <a:pPr indent="0" lvl="0" marL="0" rtl="0" algn="ctr">
                        <a:spcBef>
                          <a:spcPts val="0"/>
                        </a:spcBef>
                        <a:spcAft>
                          <a:spcPts val="0"/>
                        </a:spcAft>
                        <a:buNone/>
                      </a:pPr>
                      <a:r>
                        <a:rPr lang="en"/>
                        <a:t>Tick</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P0 𝒯</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P0 𝓉</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solidFill>
                            <a:schemeClr val="dk1"/>
                          </a:solidFill>
                        </a:rPr>
                        <a:t>P1 𝒯</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rPr>
                        <a:t>P1 𝓉</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SJF Order</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SJFL Order</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Wait</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SJFL Turn.</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3</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8.5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9.25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23.25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52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16.625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16.625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P0, P1</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58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6</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20.3125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13.3125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52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7</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22.15625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a:t>8.65625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P1, P0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58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Totals:</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90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372</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622" name="Google Shape;622;p102"/>
          <p:cNvGraphicFramePr/>
          <p:nvPr/>
        </p:nvGraphicFramePr>
        <p:xfrm>
          <a:off x="1756850" y="314763"/>
          <a:ext cx="3000000" cy="3000000"/>
        </p:xfrm>
        <a:graphic>
          <a:graphicData uri="http://schemas.openxmlformats.org/drawingml/2006/table">
            <a:tbl>
              <a:tblPr>
                <a:noFill/>
                <a:tableStyleId>{663E2C1D-EF44-4E03-9DEC-ED4394648FB0}</a:tableStyleId>
              </a:tblPr>
              <a:tblGrid>
                <a:gridCol w="1034150"/>
                <a:gridCol w="1034150"/>
                <a:gridCol w="1034150"/>
                <a:gridCol w="1034150"/>
                <a:gridCol w="1034150"/>
                <a:gridCol w="1034150"/>
                <a:gridCol w="1034150"/>
              </a:tblGrid>
              <a:tr h="358200">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r>
            </a:tbl>
          </a:graphicData>
        </a:graphic>
      </p:graphicFrame>
      <p:sp>
        <p:nvSpPr>
          <p:cNvPr id="623" name="Google Shape;623;p102"/>
          <p:cNvSpPr/>
          <p:nvPr/>
        </p:nvSpPr>
        <p:spPr>
          <a:xfrm>
            <a:off x="7592300" y="14395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4" name="Google Shape;624;p102"/>
          <p:cNvSpPr/>
          <p:nvPr/>
        </p:nvSpPr>
        <p:spPr>
          <a:xfrm>
            <a:off x="7592300" y="18205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5" name="Google Shape;625;p102"/>
          <p:cNvSpPr/>
          <p:nvPr/>
        </p:nvSpPr>
        <p:spPr>
          <a:xfrm>
            <a:off x="7592300" y="22015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6" name="Google Shape;626;p102"/>
          <p:cNvSpPr/>
          <p:nvPr/>
        </p:nvSpPr>
        <p:spPr>
          <a:xfrm>
            <a:off x="7592300" y="25825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7" name="Google Shape;627;p102"/>
          <p:cNvSpPr/>
          <p:nvPr/>
        </p:nvSpPr>
        <p:spPr>
          <a:xfrm>
            <a:off x="7592300" y="30397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8" name="Google Shape;628;p102"/>
          <p:cNvSpPr/>
          <p:nvPr/>
        </p:nvSpPr>
        <p:spPr>
          <a:xfrm>
            <a:off x="7592300" y="34207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9" name="Google Shape;629;p102"/>
          <p:cNvSpPr/>
          <p:nvPr/>
        </p:nvSpPr>
        <p:spPr>
          <a:xfrm>
            <a:off x="7592300" y="38017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0" name="Google Shape;630;p102"/>
          <p:cNvSpPr/>
          <p:nvPr/>
        </p:nvSpPr>
        <p:spPr>
          <a:xfrm>
            <a:off x="7592300" y="41827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1" name="Google Shape;631;p102"/>
          <p:cNvSpPr/>
          <p:nvPr/>
        </p:nvSpPr>
        <p:spPr>
          <a:xfrm>
            <a:off x="7592300" y="4639975"/>
            <a:ext cx="4764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37" name="Google Shape;637;p10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638" name="Google Shape;638;p103"/>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639" name="Google Shape;639;p103"/>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640" name="Google Shape;640;p103"/>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641" name="Google Shape;641;p103"/>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642" name="Google Shape;642;p103"/>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643" name="Google Shape;643;p103"/>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644" name="Google Shape;644;p103"/>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645" name="Google Shape;645;p103"/>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646" name="Google Shape;646;p103"/>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647" name="Google Shape;647;p103"/>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648" name="Google Shape;648;p103"/>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process, period, burst</a:t>
            </a:r>
            <a:endParaRPr sz="1700"/>
          </a:p>
        </p:txBody>
      </p:sp>
      <p:sp>
        <p:nvSpPr>
          <p:cNvPr id="649" name="Google Shape;649;p103"/>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0" name="Google Shape;650;p103"/>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651" name="Google Shape;651;p103"/>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2" name="Google Shape;652;p103"/>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sp>
        <p:nvSpPr>
          <p:cNvPr id="653" name="Google Shape;653;p103"/>
          <p:cNvSpPr/>
          <p:nvPr/>
        </p:nvSpPr>
        <p:spPr>
          <a:xfrm>
            <a:off x="3549150" y="1767100"/>
            <a:ext cx="2045700" cy="3732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Who goes first??</a:t>
            </a:r>
            <a:endParaRPr/>
          </a:p>
        </p:txBody>
      </p:sp>
      <p:sp>
        <p:nvSpPr>
          <p:cNvPr id="654" name="Google Shape;654;p103"/>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655" name="Google Shape;655;p103"/>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656" name="Google Shape;656;p103"/>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graphicFrame>
        <p:nvGraphicFramePr>
          <p:cNvPr id="657" name="Google Shape;657;p103"/>
          <p:cNvGraphicFramePr/>
          <p:nvPr/>
        </p:nvGraphicFramePr>
        <p:xfrm>
          <a:off x="226800" y="3783438"/>
          <a:ext cx="3000000" cy="3000000"/>
        </p:xfrm>
        <a:graphic>
          <a:graphicData uri="http://schemas.openxmlformats.org/drawingml/2006/table">
            <a:tbl>
              <a:tblPr>
                <a:noFill/>
                <a:tableStyleId>{663E2C1D-EF44-4E03-9DEC-ED4394648FB0}</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0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63" name="Google Shape;663;p10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664" name="Google Shape;664;p104"/>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665" name="Google Shape;665;p104"/>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666" name="Google Shape;666;p104"/>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667" name="Google Shape;667;p104"/>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668" name="Google Shape;668;p104"/>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process, period, burst</a:t>
            </a:r>
            <a:endParaRPr sz="1700"/>
          </a:p>
        </p:txBody>
      </p:sp>
      <p:sp>
        <p:nvSpPr>
          <p:cNvPr id="669" name="Google Shape;669;p104"/>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670" name="Google Shape;670;p104"/>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671" name="Google Shape;671;p104"/>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sp>
        <p:nvSpPr>
          <p:cNvPr id="672" name="Google Shape;672;p104"/>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673" name="Google Shape;673;p104"/>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674" name="Google Shape;674;p104"/>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675" name="Google Shape;675;p104"/>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676" name="Google Shape;676;p104"/>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677" name="Google Shape;677;p104"/>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678" name="Google Shape;678;p104"/>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9" name="Google Shape;679;p104"/>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680" name="Google Shape;680;p104"/>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1" name="Google Shape;681;p104"/>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graphicFrame>
        <p:nvGraphicFramePr>
          <p:cNvPr id="682" name="Google Shape;682;p104"/>
          <p:cNvGraphicFramePr/>
          <p:nvPr/>
        </p:nvGraphicFramePr>
        <p:xfrm>
          <a:off x="226800" y="3783438"/>
          <a:ext cx="3000000" cy="3000000"/>
        </p:xfrm>
        <a:graphic>
          <a:graphicData uri="http://schemas.openxmlformats.org/drawingml/2006/table">
            <a:tbl>
              <a:tblPr>
                <a:noFill/>
                <a:tableStyleId>{663E2C1D-EF44-4E03-9DEC-ED4394648FB0}</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
        <p:nvSpPr>
          <p:cNvPr id="683" name="Google Shape;683;p104"/>
          <p:cNvSpPr/>
          <p:nvPr/>
        </p:nvSpPr>
        <p:spPr>
          <a:xfrm>
            <a:off x="226800" y="3761800"/>
            <a:ext cx="21693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684" name="Google Shape;684;p104"/>
          <p:cNvSpPr/>
          <p:nvPr/>
        </p:nvSpPr>
        <p:spPr>
          <a:xfrm>
            <a:off x="2431075" y="3761800"/>
            <a:ext cx="13551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  0</a:t>
            </a:r>
            <a:endParaRPr/>
          </a:p>
        </p:txBody>
      </p:sp>
      <p:sp>
        <p:nvSpPr>
          <p:cNvPr id="685" name="Google Shape;685;p104"/>
          <p:cNvSpPr/>
          <p:nvPr/>
        </p:nvSpPr>
        <p:spPr>
          <a:xfrm>
            <a:off x="3821150" y="3761800"/>
            <a:ext cx="21228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686" name="Google Shape;686;p104"/>
          <p:cNvSpPr/>
          <p:nvPr/>
        </p:nvSpPr>
        <p:spPr>
          <a:xfrm>
            <a:off x="5982019" y="3759450"/>
            <a:ext cx="6948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a:t>
            </a:r>
            <a:endParaRPr/>
          </a:p>
        </p:txBody>
      </p:sp>
      <p:sp>
        <p:nvSpPr>
          <p:cNvPr id="687" name="Google Shape;687;p104"/>
          <p:cNvSpPr/>
          <p:nvPr/>
        </p:nvSpPr>
        <p:spPr>
          <a:xfrm>
            <a:off x="6714900" y="3759450"/>
            <a:ext cx="20877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688" name="Google Shape;688;p104"/>
          <p:cNvSpPr/>
          <p:nvPr/>
        </p:nvSpPr>
        <p:spPr>
          <a:xfrm>
            <a:off x="2870600" y="4584800"/>
            <a:ext cx="1865400" cy="3579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usurps P0</a:t>
            </a:r>
            <a:endParaRPr/>
          </a:p>
        </p:txBody>
      </p:sp>
      <p:sp>
        <p:nvSpPr>
          <p:cNvPr id="689" name="Google Shape;689;p104"/>
          <p:cNvSpPr/>
          <p:nvPr/>
        </p:nvSpPr>
        <p:spPr>
          <a:xfrm>
            <a:off x="5982025" y="4623200"/>
            <a:ext cx="2820600" cy="3579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Results in P0 missing deadline!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0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95" name="Google Shape;695;p10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696" name="Google Shape;696;p105"/>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697" name="Google Shape;697;p105"/>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698" name="Google Shape;698;p105"/>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699" name="Google Shape;699;p105"/>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700" name="Google Shape;700;p105"/>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process, period, burst</a:t>
            </a:r>
            <a:endParaRPr sz="1700"/>
          </a:p>
        </p:txBody>
      </p:sp>
      <p:sp>
        <p:nvSpPr>
          <p:cNvPr id="701" name="Google Shape;701;p105"/>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702" name="Google Shape;702;p105"/>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703" name="Google Shape;703;p105"/>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sp>
        <p:nvSpPr>
          <p:cNvPr id="704" name="Google Shape;704;p105"/>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705" name="Google Shape;705;p105"/>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706" name="Google Shape;706;p105"/>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707" name="Google Shape;707;p105"/>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708" name="Google Shape;708;p105"/>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709" name="Google Shape;709;p105"/>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710" name="Google Shape;710;p105"/>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1" name="Google Shape;711;p105"/>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712" name="Google Shape;712;p105"/>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3" name="Google Shape;713;p105"/>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graphicFrame>
        <p:nvGraphicFramePr>
          <p:cNvPr id="714" name="Google Shape;714;p105"/>
          <p:cNvGraphicFramePr/>
          <p:nvPr/>
        </p:nvGraphicFramePr>
        <p:xfrm>
          <a:off x="226800" y="3783438"/>
          <a:ext cx="3000000" cy="3000000"/>
        </p:xfrm>
        <a:graphic>
          <a:graphicData uri="http://schemas.openxmlformats.org/drawingml/2006/table">
            <a:tbl>
              <a:tblPr>
                <a:noFill/>
                <a:tableStyleId>{663E2C1D-EF44-4E03-9DEC-ED4394648FB0}</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
        <p:nvSpPr>
          <p:cNvPr id="715" name="Google Shape;715;p105"/>
          <p:cNvSpPr/>
          <p:nvPr/>
        </p:nvSpPr>
        <p:spPr>
          <a:xfrm>
            <a:off x="226800" y="3761800"/>
            <a:ext cx="21693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16" name="Google Shape;716;p105"/>
          <p:cNvSpPr/>
          <p:nvPr/>
        </p:nvSpPr>
        <p:spPr>
          <a:xfrm>
            <a:off x="2431075" y="3761800"/>
            <a:ext cx="13551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  0</a:t>
            </a:r>
            <a:endParaRPr/>
          </a:p>
        </p:txBody>
      </p:sp>
      <p:sp>
        <p:nvSpPr>
          <p:cNvPr id="717" name="Google Shape;717;p105"/>
          <p:cNvSpPr/>
          <p:nvPr/>
        </p:nvSpPr>
        <p:spPr>
          <a:xfrm>
            <a:off x="3821150" y="3761800"/>
            <a:ext cx="21228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18" name="Google Shape;718;p105"/>
          <p:cNvSpPr/>
          <p:nvPr/>
        </p:nvSpPr>
        <p:spPr>
          <a:xfrm>
            <a:off x="5982019" y="3759450"/>
            <a:ext cx="6948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a:t>
            </a:r>
            <a:endParaRPr/>
          </a:p>
        </p:txBody>
      </p:sp>
      <p:sp>
        <p:nvSpPr>
          <p:cNvPr id="719" name="Google Shape;719;p105"/>
          <p:cNvSpPr/>
          <p:nvPr/>
        </p:nvSpPr>
        <p:spPr>
          <a:xfrm>
            <a:off x="6714900" y="3759450"/>
            <a:ext cx="20877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20" name="Google Shape;720;p105"/>
          <p:cNvSpPr/>
          <p:nvPr/>
        </p:nvSpPr>
        <p:spPr>
          <a:xfrm>
            <a:off x="2870600" y="4584800"/>
            <a:ext cx="1865400" cy="3579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usurps P0</a:t>
            </a:r>
            <a:endParaRPr/>
          </a:p>
        </p:txBody>
      </p:sp>
      <p:sp>
        <p:nvSpPr>
          <p:cNvPr id="721" name="Google Shape;721;p105"/>
          <p:cNvSpPr/>
          <p:nvPr/>
        </p:nvSpPr>
        <p:spPr>
          <a:xfrm>
            <a:off x="5982025" y="4623200"/>
            <a:ext cx="2820600" cy="3579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Results in P0 missing deadline!</a:t>
            </a:r>
            <a:endParaRPr/>
          </a:p>
        </p:txBody>
      </p:sp>
      <p:sp>
        <p:nvSpPr>
          <p:cNvPr id="722" name="Google Shape;722;p105"/>
          <p:cNvSpPr/>
          <p:nvPr/>
        </p:nvSpPr>
        <p:spPr>
          <a:xfrm>
            <a:off x="113700" y="2613125"/>
            <a:ext cx="2820600" cy="6915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 Utilization: Burst/Period</a:t>
            </a:r>
            <a:endParaRPr/>
          </a:p>
          <a:p>
            <a:pPr indent="0" lvl="0" marL="0" rtl="0" algn="ctr">
              <a:spcBef>
                <a:spcPts val="0"/>
              </a:spcBef>
              <a:spcAft>
                <a:spcPts val="0"/>
              </a:spcAft>
              <a:buNone/>
            </a:pPr>
            <a:r>
              <a:rPr lang="en"/>
              <a:t>15/30 = 0.5</a:t>
            </a:r>
            <a:endParaRPr/>
          </a:p>
        </p:txBody>
      </p:sp>
      <p:sp>
        <p:nvSpPr>
          <p:cNvPr id="723" name="Google Shape;723;p105"/>
          <p:cNvSpPr/>
          <p:nvPr/>
        </p:nvSpPr>
        <p:spPr>
          <a:xfrm>
            <a:off x="5825850" y="2597163"/>
            <a:ext cx="2820600" cy="6915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 Utilization: Burst/Period</a:t>
            </a:r>
            <a:endParaRPr/>
          </a:p>
          <a:p>
            <a:pPr indent="0" lvl="0" marL="0" rtl="0" algn="ctr">
              <a:spcBef>
                <a:spcPts val="0"/>
              </a:spcBef>
              <a:spcAft>
                <a:spcPts val="0"/>
              </a:spcAft>
              <a:buNone/>
            </a:pPr>
            <a:r>
              <a:rPr lang="en"/>
              <a:t>15/25 = 0.6</a:t>
            </a:r>
            <a:endParaRPr/>
          </a:p>
        </p:txBody>
      </p:sp>
      <p:sp>
        <p:nvSpPr>
          <p:cNvPr id="724" name="Google Shape;724;p105"/>
          <p:cNvSpPr/>
          <p:nvPr/>
        </p:nvSpPr>
        <p:spPr>
          <a:xfrm>
            <a:off x="6687625" y="2926500"/>
            <a:ext cx="11106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5" name="Google Shape;725;p105"/>
          <p:cNvSpPr/>
          <p:nvPr/>
        </p:nvSpPr>
        <p:spPr>
          <a:xfrm>
            <a:off x="968700" y="2962325"/>
            <a:ext cx="11106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6" name="Google Shape;726;p105"/>
          <p:cNvSpPr/>
          <p:nvPr/>
        </p:nvSpPr>
        <p:spPr>
          <a:xfrm>
            <a:off x="1656100" y="2700113"/>
            <a:ext cx="11106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7" name="Google Shape;727;p105"/>
          <p:cNvSpPr/>
          <p:nvPr/>
        </p:nvSpPr>
        <p:spPr>
          <a:xfrm>
            <a:off x="7373300" y="2726150"/>
            <a:ext cx="11106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8" name="Google Shape;728;p105"/>
          <p:cNvSpPr/>
          <p:nvPr/>
        </p:nvSpPr>
        <p:spPr>
          <a:xfrm>
            <a:off x="3312975" y="1398064"/>
            <a:ext cx="2426400" cy="10254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Max CPU Load:</a:t>
            </a:r>
            <a:endParaRPr sz="1700"/>
          </a:p>
          <a:p>
            <a:pPr indent="0" lvl="0" marL="0" rtl="0" algn="ctr">
              <a:spcBef>
                <a:spcPts val="0"/>
              </a:spcBef>
              <a:spcAft>
                <a:spcPts val="0"/>
              </a:spcAft>
              <a:buNone/>
            </a:pPr>
            <a:r>
              <a:rPr lang="en" sz="1700"/>
              <a:t>N(2</a:t>
            </a:r>
            <a:r>
              <a:rPr baseline="30000" lang="en" sz="1700"/>
              <a:t>1/N</a:t>
            </a:r>
            <a:r>
              <a:rPr lang="en" sz="1700"/>
              <a:t>-1)</a:t>
            </a:r>
            <a:endParaRPr sz="1700"/>
          </a:p>
          <a:p>
            <a:pPr indent="0" lvl="0" marL="0" rtl="0" algn="ctr">
              <a:spcBef>
                <a:spcPts val="0"/>
              </a:spcBef>
              <a:spcAft>
                <a:spcPts val="0"/>
              </a:spcAft>
              <a:buNone/>
            </a:pPr>
            <a:r>
              <a:rPr lang="en" sz="1700"/>
              <a:t>2(2</a:t>
            </a:r>
            <a:r>
              <a:rPr baseline="30000" lang="en" sz="1700"/>
              <a:t>1/2</a:t>
            </a:r>
            <a:r>
              <a:rPr lang="en" sz="1700"/>
              <a:t>-1)=0.83</a:t>
            </a:r>
            <a:endParaRPr sz="1700"/>
          </a:p>
        </p:txBody>
      </p:sp>
      <p:sp>
        <p:nvSpPr>
          <p:cNvPr id="729" name="Google Shape;729;p105"/>
          <p:cNvSpPr/>
          <p:nvPr/>
        </p:nvSpPr>
        <p:spPr>
          <a:xfrm>
            <a:off x="3646825" y="1772725"/>
            <a:ext cx="1865400" cy="2607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0" name="Google Shape;730;p105"/>
          <p:cNvSpPr/>
          <p:nvPr/>
        </p:nvSpPr>
        <p:spPr>
          <a:xfrm>
            <a:off x="3593475" y="1960750"/>
            <a:ext cx="1865400" cy="3579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2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7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3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82" name="Google Shape;382;p7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0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36" name="Google Shape;736;p10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737" name="Google Shape;737;p106"/>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738" name="Google Shape;738;p106"/>
          <p:cNvSpPr txBox="1"/>
          <p:nvPr/>
        </p:nvSpPr>
        <p:spPr>
          <a:xfrm>
            <a:off x="457700" y="1219200"/>
            <a:ext cx="8106300" cy="75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a:solidFill>
                  <a:schemeClr val="dk1"/>
                </a:solidFill>
              </a:rPr>
              <a:t>3. [Lisonbee] Consider a scenario where all queued jobs run for a random amount of time, but all are equally important in terms of the work they complete. Of the five criteria for scheduling jobs, which one would be the most important to optimize in this situation? Explain. [2 points]</a:t>
            </a:r>
            <a:endParaRPr sz="1225">
              <a:solidFill>
                <a:schemeClr val="dk1"/>
              </a:solidFill>
            </a:endParaRPr>
          </a:p>
        </p:txBody>
      </p:sp>
      <p:sp>
        <p:nvSpPr>
          <p:cNvPr id="739" name="Google Shape;739;p106"/>
          <p:cNvSpPr txBox="1"/>
          <p:nvPr/>
        </p:nvSpPr>
        <p:spPr>
          <a:xfrm>
            <a:off x="5782325" y="1969500"/>
            <a:ext cx="2339400" cy="2366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25">
                <a:solidFill>
                  <a:schemeClr val="dk1"/>
                </a:solidFill>
              </a:rPr>
              <a:t>Five Criteria:</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CPU Utilization</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Throughput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Turnaround Time</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Waiting Time</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Response Time </a:t>
            </a:r>
            <a:endParaRPr sz="1625">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0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45" name="Google Shape;745;p10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Exam 3 Review</a:t>
            </a:r>
            <a:endParaRPr b="1" sz="1600">
              <a:solidFill>
                <a:srgbClr val="FFFFFF"/>
              </a:solidFill>
              <a:highlight>
                <a:schemeClr val="dk2"/>
              </a:highlight>
            </a:endParaRPr>
          </a:p>
        </p:txBody>
      </p:sp>
      <p:sp>
        <p:nvSpPr>
          <p:cNvPr id="746" name="Google Shape;746;p107"/>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10 Sample</a:t>
            </a:r>
            <a:endParaRPr sz="1225">
              <a:solidFill>
                <a:schemeClr val="dk1"/>
              </a:solidFill>
            </a:endParaRPr>
          </a:p>
        </p:txBody>
      </p:sp>
      <p:sp>
        <p:nvSpPr>
          <p:cNvPr id="747" name="Google Shape;747;p107"/>
          <p:cNvSpPr txBox="1"/>
          <p:nvPr/>
        </p:nvSpPr>
        <p:spPr>
          <a:xfrm>
            <a:off x="0" y="1219200"/>
            <a:ext cx="91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4. [Bahremand] A change on the CPU from running one process (and its state) to another is known as a context switch. With respect to processes, how is this different than swapping? </a:t>
            </a:r>
            <a:endParaRPr sz="1600"/>
          </a:p>
        </p:txBody>
      </p:sp>
      <p:sp>
        <p:nvSpPr>
          <p:cNvPr id="748" name="Google Shape;748;p107"/>
          <p:cNvSpPr/>
          <p:nvPr/>
        </p:nvSpPr>
        <p:spPr>
          <a:xfrm>
            <a:off x="6273000" y="2463850"/>
            <a:ext cx="935100" cy="1738500"/>
          </a:xfrm>
          <a:prstGeom prst="can">
            <a:avLst>
              <a:gd fmla="val 25000" name="adj"/>
            </a:avLst>
          </a:prstGeom>
          <a:solidFill>
            <a:srgbClr val="C7EBF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Backing Store</a:t>
            </a:r>
            <a:endParaRPr/>
          </a:p>
        </p:txBody>
      </p:sp>
      <p:sp>
        <p:nvSpPr>
          <p:cNvPr id="749" name="Google Shape;749;p107"/>
          <p:cNvSpPr/>
          <p:nvPr/>
        </p:nvSpPr>
        <p:spPr>
          <a:xfrm>
            <a:off x="5349638" y="3146500"/>
            <a:ext cx="863400" cy="373200"/>
          </a:xfrm>
          <a:prstGeom prst="leftRightArrow">
            <a:avLst>
              <a:gd fmla="val 50000" name="adj1"/>
              <a:gd fmla="val 50000" name="adj2"/>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0" name="Google Shape;750;p107"/>
          <p:cNvSpPr/>
          <p:nvPr/>
        </p:nvSpPr>
        <p:spPr>
          <a:xfrm>
            <a:off x="793500" y="2711325"/>
            <a:ext cx="1726500" cy="443700"/>
          </a:xfrm>
          <a:prstGeom prst="rect">
            <a:avLst/>
          </a:prstGeom>
          <a:solidFill>
            <a:srgbClr val="C7EB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Cache</a:t>
            </a:r>
            <a:endParaRPr/>
          </a:p>
        </p:txBody>
      </p:sp>
      <p:sp>
        <p:nvSpPr>
          <p:cNvPr id="751" name="Google Shape;751;p107"/>
          <p:cNvSpPr/>
          <p:nvPr/>
        </p:nvSpPr>
        <p:spPr>
          <a:xfrm>
            <a:off x="2843736" y="2746578"/>
            <a:ext cx="863400" cy="373200"/>
          </a:xfrm>
          <a:prstGeom prst="leftRightArrow">
            <a:avLst>
              <a:gd fmla="val 50000" name="adj1"/>
              <a:gd fmla="val 50000" name="adj2"/>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2" name="Google Shape;752;p107"/>
          <p:cNvSpPr/>
          <p:nvPr/>
        </p:nvSpPr>
        <p:spPr>
          <a:xfrm>
            <a:off x="4030875" y="2238575"/>
            <a:ext cx="1258800" cy="2505900"/>
          </a:xfrm>
          <a:prstGeom prst="rect">
            <a:avLst/>
          </a:prstGeom>
          <a:solidFill>
            <a:srgbClr val="C7EB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Physical Memory</a:t>
            </a:r>
            <a:endParaRPr/>
          </a:p>
        </p:txBody>
      </p:sp>
      <p:sp>
        <p:nvSpPr>
          <p:cNvPr id="753" name="Google Shape;753;p107"/>
          <p:cNvSpPr/>
          <p:nvPr/>
        </p:nvSpPr>
        <p:spPr>
          <a:xfrm>
            <a:off x="793500" y="3511175"/>
            <a:ext cx="1726500" cy="443700"/>
          </a:xfrm>
          <a:prstGeom prst="rect">
            <a:avLst/>
          </a:prstGeom>
          <a:solidFill>
            <a:srgbClr val="C7EB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Registers </a:t>
            </a:r>
            <a:endParaRPr/>
          </a:p>
        </p:txBody>
      </p:sp>
      <p:sp>
        <p:nvSpPr>
          <p:cNvPr id="754" name="Google Shape;754;p107"/>
          <p:cNvSpPr/>
          <p:nvPr/>
        </p:nvSpPr>
        <p:spPr>
          <a:xfrm>
            <a:off x="2843748" y="3546428"/>
            <a:ext cx="863400" cy="373200"/>
          </a:xfrm>
          <a:prstGeom prst="leftRightArrow">
            <a:avLst>
              <a:gd fmla="val 50000" name="adj1"/>
              <a:gd fmla="val 50000" name="adj2"/>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0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60" name="Google Shape;760;p10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1" name="Google Shape;761;p10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762" name="Google Shape;762;p108"/>
          <p:cNvPicPr preferRelativeResize="0"/>
          <p:nvPr/>
        </p:nvPicPr>
        <p:blipFill>
          <a:blip r:embed="rId3">
            <a:alphaModFix/>
          </a:blip>
          <a:stretch>
            <a:fillRect/>
          </a:stretch>
        </p:blipFill>
        <p:spPr>
          <a:xfrm>
            <a:off x="0" y="1177140"/>
            <a:ext cx="9143998" cy="808020"/>
          </a:xfrm>
          <a:prstGeom prst="rect">
            <a:avLst/>
          </a:prstGeom>
          <a:noFill/>
          <a:ln>
            <a:noFill/>
          </a:ln>
        </p:spPr>
      </p:pic>
      <p:sp>
        <p:nvSpPr>
          <p:cNvPr id="763" name="Google Shape;763;p108"/>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4"/>
              </a:rPr>
              <a:t>Module 11 Sample</a:t>
            </a:r>
            <a:endParaRPr sz="1225">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0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69" name="Google Shape;769;p10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0" name="Google Shape;770;p10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1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76" name="Google Shape;776;p110"/>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7" name="Google Shape;777;p11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Scratch Space</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11"/>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783" name="Google Shape;783;p111"/>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lnSpc>
                <a:spcPct val="90000"/>
              </a:lnSpc>
              <a:spcBef>
                <a:spcPts val="300"/>
              </a:spcBef>
              <a:spcAft>
                <a:spcPts val="0"/>
              </a:spcAft>
              <a:buNone/>
            </a:pPr>
            <a:r>
              <a:t/>
            </a:r>
            <a:endParaRPr b="1" sz="1600">
              <a:solidFill>
                <a:schemeClr val="accent1"/>
              </a:solidFill>
            </a:endParaRPr>
          </a:p>
          <a:p>
            <a:pPr indent="-330200" lvl="0" marL="457200" rtl="0" algn="l">
              <a:lnSpc>
                <a:spcPct val="90000"/>
              </a:lnSpc>
              <a:spcBef>
                <a:spcPts val="0"/>
              </a:spcBef>
              <a:spcAft>
                <a:spcPts val="0"/>
              </a:spcAft>
              <a:buSzPts val="1600"/>
              <a:buFont typeface="Arial"/>
              <a:buChar char="●"/>
            </a:pPr>
            <a:r>
              <a:rPr lang="en" sz="1600"/>
              <a:t>Sunday, February 25th at 7:00 pm MST - Q&amp;A Session before Exam 3</a:t>
            </a:r>
            <a:endParaRPr sz="1600"/>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a:t>N/A</a:t>
            </a:r>
            <a:endParaRPr sz="1600"/>
          </a:p>
          <a:p>
            <a:pPr indent="0" lvl="0" marL="0" rtl="0" algn="l">
              <a:spcBef>
                <a:spcPts val="300"/>
              </a:spcBef>
              <a:spcAft>
                <a:spcPts val="300"/>
              </a:spcAft>
              <a:buNone/>
            </a:pPr>
            <a:r>
              <a:t/>
            </a:r>
            <a:endParaRPr u="sng"/>
          </a:p>
        </p:txBody>
      </p:sp>
      <p:sp>
        <p:nvSpPr>
          <p:cNvPr id="784" name="Google Shape;784;p111"/>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
        <p:nvSpPr>
          <p:cNvPr id="785" name="Google Shape;785;p111"/>
          <p:cNvSpPr/>
          <p:nvPr/>
        </p:nvSpPr>
        <p:spPr>
          <a:xfrm>
            <a:off x="3637675" y="3230900"/>
            <a:ext cx="5277000" cy="16533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dk1"/>
                </a:solidFill>
              </a:rPr>
              <a:t>Good luck on the Exam! </a:t>
            </a:r>
            <a:endParaRPr sz="3600">
              <a:solidFill>
                <a:schemeClr val="dk1"/>
              </a:solidFill>
            </a:endParaRPr>
          </a:p>
          <a:p>
            <a:pPr indent="0" lvl="0" marL="0" rtl="0" algn="ctr">
              <a:spcBef>
                <a:spcPts val="0"/>
              </a:spcBef>
              <a:spcAft>
                <a:spcPts val="0"/>
              </a:spcAft>
              <a:buClr>
                <a:schemeClr val="dk1"/>
              </a:buClr>
              <a:buSzPts val="1100"/>
              <a:buFont typeface="Arial"/>
              <a:buNone/>
            </a:pPr>
            <a:r>
              <a:rPr lang="en" sz="3600">
                <a:solidFill>
                  <a:schemeClr val="dk1"/>
                </a:solidFill>
              </a:rPr>
              <a:t> You got this!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12"/>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791" name="Google Shape;791;p112"/>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792" name="Google Shape;792;p112"/>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793" name="Google Shape;793;p112"/>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1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799" name="Google Shape;799;p11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800" name="Google Shape;800;p113"/>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801" name="Google Shape;801;p113"/>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802" name="Google Shape;802;p113"/>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803" name="Google Shape;803;p113"/>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3"/>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805" name="Google Shape;805;p113"/>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806" name="Google Shape;806;p113"/>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807" name="Google Shape;807;p113"/>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1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813" name="Google Shape;813;p11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814" name="Google Shape;814;p114"/>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815" name="Google Shape;815;p114"/>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816" name="Google Shape;816;p114"/>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817" name="Google Shape;817;p114"/>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15"/>
          <p:cNvSpPr txBox="1"/>
          <p:nvPr>
            <p:ph type="title"/>
          </p:nvPr>
        </p:nvSpPr>
        <p:spPr>
          <a:xfrm>
            <a:off x="453125" y="457225"/>
            <a:ext cx="7199100" cy="36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Expanded Writing Support Available</a:t>
            </a:r>
            <a:endParaRPr/>
          </a:p>
        </p:txBody>
      </p:sp>
      <p:sp>
        <p:nvSpPr>
          <p:cNvPr id="823" name="Google Shape;823;p115"/>
          <p:cNvSpPr txBox="1"/>
          <p:nvPr>
            <p:ph idx="2" type="title"/>
          </p:nvPr>
        </p:nvSpPr>
        <p:spPr>
          <a:xfrm>
            <a:off x="453125" y="826525"/>
            <a:ext cx="6389400" cy="446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solidFill>
                  <a:schemeClr val="lt1"/>
                </a:solidFill>
              </a:rPr>
              <a:t>Including Grammarly for Education, at no cost!</a:t>
            </a:r>
            <a:endParaRPr>
              <a:solidFill>
                <a:schemeClr val="lt1"/>
              </a:solidFill>
            </a:endParaRPr>
          </a:p>
          <a:p>
            <a:pPr indent="0" lvl="0" marL="0" rtl="0" algn="l">
              <a:spcBef>
                <a:spcPts val="0"/>
              </a:spcBef>
              <a:spcAft>
                <a:spcPts val="0"/>
              </a:spcAft>
              <a:buNone/>
            </a:pPr>
            <a:r>
              <a:t/>
            </a:r>
            <a:endParaRPr/>
          </a:p>
        </p:txBody>
      </p:sp>
      <p:pic>
        <p:nvPicPr>
          <p:cNvPr id="824" name="Google Shape;824;p115"/>
          <p:cNvPicPr preferRelativeResize="0"/>
          <p:nvPr/>
        </p:nvPicPr>
        <p:blipFill>
          <a:blip r:embed="rId3">
            <a:alphaModFix/>
          </a:blip>
          <a:stretch>
            <a:fillRect/>
          </a:stretch>
        </p:blipFill>
        <p:spPr>
          <a:xfrm>
            <a:off x="5582525" y="1273225"/>
            <a:ext cx="2875750" cy="2875750"/>
          </a:xfrm>
          <a:prstGeom prst="rect">
            <a:avLst/>
          </a:prstGeom>
          <a:noFill/>
          <a:ln>
            <a:noFill/>
          </a:ln>
        </p:spPr>
      </p:pic>
      <p:sp>
        <p:nvSpPr>
          <p:cNvPr id="825" name="Google Shape;825;p115"/>
          <p:cNvSpPr txBox="1"/>
          <p:nvPr/>
        </p:nvSpPr>
        <p:spPr>
          <a:xfrm>
            <a:off x="5353925" y="4079050"/>
            <a:ext cx="333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uFill>
                  <a:noFill/>
                </a:uFill>
                <a:hlinkClick r:id="rId4">
                  <a:extLst>
                    <a:ext uri="{A12FA001-AC4F-418D-AE19-62706E023703}">
                      <ahyp:hlinkClr val="tx"/>
                    </a:ext>
                  </a:extLst>
                </a:hlinkClick>
              </a:rPr>
              <a:t>tutoring.asu.edu/expanded-writing-support</a:t>
            </a:r>
            <a:r>
              <a:rPr b="1" lang="en" sz="1200">
                <a:solidFill>
                  <a:schemeClr val="dk1"/>
                </a:solidFill>
              </a:rPr>
              <a:t> </a:t>
            </a:r>
            <a:endParaRPr b="1" sz="1200">
              <a:solidFill>
                <a:schemeClr val="dk1"/>
              </a:solidFill>
            </a:endParaRPr>
          </a:p>
        </p:txBody>
      </p:sp>
      <p:pic>
        <p:nvPicPr>
          <p:cNvPr id="826" name="Google Shape;826;p115"/>
          <p:cNvPicPr preferRelativeResize="0"/>
          <p:nvPr/>
        </p:nvPicPr>
        <p:blipFill>
          <a:blip r:embed="rId5">
            <a:alphaModFix/>
          </a:blip>
          <a:stretch>
            <a:fillRect/>
          </a:stretch>
        </p:blipFill>
        <p:spPr>
          <a:xfrm>
            <a:off x="239425" y="1536775"/>
            <a:ext cx="4877651" cy="2955450"/>
          </a:xfrm>
          <a:prstGeom prst="rect">
            <a:avLst/>
          </a:prstGeom>
          <a:noFill/>
          <a:ln>
            <a:noFill/>
          </a:ln>
        </p:spPr>
      </p:pic>
      <p:sp>
        <p:nvSpPr>
          <p:cNvPr id="827" name="Google Shape;827;p115"/>
          <p:cNvSpPr txBox="1"/>
          <p:nvPr/>
        </p:nvSpPr>
        <p:spPr>
          <a:xfrm>
            <a:off x="453125" y="4448350"/>
            <a:ext cx="5363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rPr>
              <a:t>*Available slots for this pilot are limited</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80"/>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8" name="Google Shape;388;p80"/>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9" name="Google Shape;389;p80"/>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90" name="Google Shape;390;p80"/>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91" name="Google Shape;391;p80"/>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92" name="Google Shape;392;p80"/>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16"/>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833" name="Google Shape;833;p116"/>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a:p>
            <a:pPr indent="-330200" lvl="0" marL="457200" rtl="0" algn="l">
              <a:spcBef>
                <a:spcPts val="0"/>
              </a:spcBef>
              <a:spcAft>
                <a:spcPts val="0"/>
              </a:spcAft>
              <a:buSzPts val="1600"/>
              <a:buChar char="•"/>
            </a:pPr>
            <a:r>
              <a:rPr b="1" lang="en" sz="1600" u="sng">
                <a:solidFill>
                  <a:schemeClr val="hlink"/>
                </a:solidFill>
                <a:hlinkClick r:id="rId7"/>
              </a:rPr>
              <a:t>Bootlin - Linux Cross Referencer</a:t>
            </a:r>
            <a:endParaRPr b="1" sz="1600"/>
          </a:p>
          <a:p>
            <a:pPr indent="-330200" lvl="0" marL="457200" rtl="0" algn="l">
              <a:spcBef>
                <a:spcPts val="0"/>
              </a:spcBef>
              <a:spcAft>
                <a:spcPts val="0"/>
              </a:spcAft>
              <a:buSzPts val="1600"/>
              <a:buChar char="•"/>
            </a:pPr>
            <a:r>
              <a:rPr b="1" lang="en" sz="1600" u="sng">
                <a:solidFill>
                  <a:schemeClr val="hlink"/>
                </a:solidFill>
                <a:hlinkClick r:id="rId8"/>
              </a:rPr>
              <a:t>Dining Philosophers Interactive</a:t>
            </a:r>
            <a:endParaRPr b="1" sz="1600"/>
          </a:p>
          <a:p>
            <a:pPr indent="-330200" lvl="0" marL="457200" rtl="0" algn="l">
              <a:spcBef>
                <a:spcPts val="0"/>
              </a:spcBef>
              <a:spcAft>
                <a:spcPts val="0"/>
              </a:spcAft>
              <a:buSzPts val="1600"/>
              <a:buChar char="•"/>
            </a:pPr>
            <a:r>
              <a:rPr b="1" lang="en" sz="1600" u="sng">
                <a:solidFill>
                  <a:schemeClr val="accent1"/>
                </a:solidFill>
                <a:hlinkClick r:id="rId9">
                  <a:extLst>
                    <a:ext uri="{A12FA001-AC4F-418D-AE19-62706E023703}">
                      <ahyp:hlinkClr val="tx"/>
                    </a:ext>
                  </a:extLst>
                </a:hlinkClick>
              </a:rPr>
              <a:t>Producer/Consumer Visual</a:t>
            </a:r>
            <a:endParaRPr b="1" sz="1600"/>
          </a:p>
          <a:p>
            <a:pPr indent="-330200" lvl="0" marL="457200" rtl="0" algn="l">
              <a:spcBef>
                <a:spcPts val="0"/>
              </a:spcBef>
              <a:spcAft>
                <a:spcPts val="0"/>
              </a:spcAft>
              <a:buSzPts val="1600"/>
              <a:buChar char="•"/>
            </a:pPr>
            <a:r>
              <a:rPr b="1" lang="en" sz="1600" u="sng">
                <a:solidFill>
                  <a:schemeClr val="hlink"/>
                </a:solidFill>
                <a:hlinkClick r:id="rId10"/>
              </a:rPr>
              <a:t>Dave’s Garage Memory Video</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398" name="Google Shape;398;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Exam 2 </a:t>
            </a:r>
            <a:r>
              <a:rPr b="1" lang="en" sz="1600">
                <a:solidFill>
                  <a:srgbClr val="FFFFFF"/>
                </a:solidFill>
                <a:highlight>
                  <a:schemeClr val="dk2"/>
                </a:highlight>
              </a:rPr>
              <a:t>Review</a:t>
            </a:r>
            <a:endParaRPr b="1" sz="1600">
              <a:solidFill>
                <a:srgbClr val="FFFFFF"/>
              </a:solidFill>
              <a:highlight>
                <a:schemeClr val="dk2"/>
              </a:highlight>
            </a:endParaRPr>
          </a:p>
        </p:txBody>
      </p:sp>
      <p:sp>
        <p:nvSpPr>
          <p:cNvPr id="399" name="Google Shape;399;p81"/>
          <p:cNvSpPr txBox="1"/>
          <p:nvPr/>
        </p:nvSpPr>
        <p:spPr>
          <a:xfrm>
            <a:off x="457700" y="1426350"/>
            <a:ext cx="41709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3"/>
              </a:rPr>
              <a:t>Exam Info Page </a:t>
            </a:r>
            <a:endParaRPr sz="1600">
              <a:solidFill>
                <a:schemeClr val="dk1"/>
              </a:solidFill>
            </a:endParaRPr>
          </a:p>
        </p:txBody>
      </p:sp>
      <p:sp>
        <p:nvSpPr>
          <p:cNvPr id="400" name="Google Shape;400;p81"/>
          <p:cNvSpPr txBox="1"/>
          <p:nvPr/>
        </p:nvSpPr>
        <p:spPr>
          <a:xfrm>
            <a:off x="457700" y="2911750"/>
            <a:ext cx="41709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u="sng">
                <a:solidFill>
                  <a:schemeClr val="hlink"/>
                </a:solidFill>
                <a:hlinkClick r:id="rId4"/>
              </a:rPr>
              <a:t>Practice Exam</a:t>
            </a:r>
            <a:endParaRPr sz="2200">
              <a:solidFill>
                <a:schemeClr val="dk1"/>
              </a:solidFill>
            </a:endParaRPr>
          </a:p>
        </p:txBody>
      </p:sp>
      <p:sp>
        <p:nvSpPr>
          <p:cNvPr id="401" name="Google Shape;401;p81"/>
          <p:cNvSpPr/>
          <p:nvPr/>
        </p:nvSpPr>
        <p:spPr>
          <a:xfrm>
            <a:off x="3393975" y="3125375"/>
            <a:ext cx="1687500" cy="6039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110 minutes</a:t>
            </a:r>
            <a:endParaRPr sz="2000"/>
          </a:p>
        </p:txBody>
      </p:sp>
      <p:sp>
        <p:nvSpPr>
          <p:cNvPr id="402" name="Google Shape;402;p81"/>
          <p:cNvSpPr/>
          <p:nvPr/>
        </p:nvSpPr>
        <p:spPr>
          <a:xfrm>
            <a:off x="3305025" y="4074713"/>
            <a:ext cx="1865400" cy="6039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~28 questions</a:t>
            </a:r>
            <a:endParaRPr sz="2000"/>
          </a:p>
        </p:txBody>
      </p:sp>
      <p:sp>
        <p:nvSpPr>
          <p:cNvPr id="403" name="Google Shape;403;p81"/>
          <p:cNvSpPr/>
          <p:nvPr/>
        </p:nvSpPr>
        <p:spPr>
          <a:xfrm>
            <a:off x="2418150" y="212725"/>
            <a:ext cx="2407200" cy="10812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Opens</a:t>
            </a:r>
            <a:r>
              <a:rPr lang="en" sz="2000"/>
              <a:t>: Monday February 26th </a:t>
            </a:r>
            <a:endParaRPr sz="2000"/>
          </a:p>
          <a:p>
            <a:pPr indent="0" lvl="0" marL="0" rtl="0" algn="ctr">
              <a:spcBef>
                <a:spcPts val="0"/>
              </a:spcBef>
              <a:spcAft>
                <a:spcPts val="0"/>
              </a:spcAft>
              <a:buNone/>
            </a:pPr>
            <a:r>
              <a:rPr lang="en" sz="2000"/>
              <a:t>@ 2 AM</a:t>
            </a:r>
            <a:endParaRPr sz="2000"/>
          </a:p>
        </p:txBody>
      </p:sp>
      <p:sp>
        <p:nvSpPr>
          <p:cNvPr id="404" name="Google Shape;404;p81"/>
          <p:cNvSpPr/>
          <p:nvPr/>
        </p:nvSpPr>
        <p:spPr>
          <a:xfrm>
            <a:off x="2418150" y="1429800"/>
            <a:ext cx="2407200" cy="10812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Closes</a:t>
            </a:r>
            <a:r>
              <a:rPr lang="en" sz="2000"/>
              <a:t>: Tuesday February 27th </a:t>
            </a:r>
            <a:endParaRPr sz="2000"/>
          </a:p>
          <a:p>
            <a:pPr indent="0" lvl="0" marL="0" rtl="0" algn="ctr">
              <a:spcBef>
                <a:spcPts val="0"/>
              </a:spcBef>
              <a:spcAft>
                <a:spcPts val="0"/>
              </a:spcAft>
              <a:buNone/>
            </a:pPr>
            <a:r>
              <a:rPr lang="en" sz="2000"/>
              <a:t>@ 11:59 PM</a:t>
            </a:r>
            <a:endParaRPr sz="2000"/>
          </a:p>
        </p:txBody>
      </p:sp>
      <p:grpSp>
        <p:nvGrpSpPr>
          <p:cNvPr id="405" name="Google Shape;405;p81"/>
          <p:cNvGrpSpPr/>
          <p:nvPr/>
        </p:nvGrpSpPr>
        <p:grpSpPr>
          <a:xfrm>
            <a:off x="5943125" y="181300"/>
            <a:ext cx="2852700" cy="2857500"/>
            <a:chOff x="5943125" y="181300"/>
            <a:chExt cx="2852700" cy="2857500"/>
          </a:xfrm>
        </p:grpSpPr>
        <p:pic>
          <p:nvPicPr>
            <p:cNvPr id="406" name="Google Shape;406;p81"/>
            <p:cNvPicPr preferRelativeResize="0"/>
            <p:nvPr/>
          </p:nvPicPr>
          <p:blipFill rotWithShape="1">
            <a:blip r:embed="rId5">
              <a:alphaModFix/>
            </a:blip>
            <a:srcRect b="0" l="21484" r="11960" t="0"/>
            <a:stretch/>
          </p:blipFill>
          <p:spPr>
            <a:xfrm>
              <a:off x="5943125" y="181300"/>
              <a:ext cx="2852700" cy="2857500"/>
            </a:xfrm>
            <a:prstGeom prst="rect">
              <a:avLst/>
            </a:prstGeom>
            <a:noFill/>
            <a:ln>
              <a:noFill/>
            </a:ln>
          </p:spPr>
        </p:pic>
        <p:sp>
          <p:nvSpPr>
            <p:cNvPr id="407" name="Google Shape;407;p81"/>
            <p:cNvSpPr txBox="1"/>
            <p:nvPr/>
          </p:nvSpPr>
          <p:spPr>
            <a:xfrm rot="-2298410">
              <a:off x="6631514" y="1345980"/>
              <a:ext cx="1703576" cy="65786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25">
                  <a:solidFill>
                    <a:schemeClr val="dk1"/>
                  </a:solidFill>
                </a:rPr>
                <a:t>Front and Back!</a:t>
              </a:r>
              <a:endParaRPr sz="2425">
                <a:solidFill>
                  <a:schemeClr val="dk1"/>
                </a:solidFill>
              </a:endParaRPr>
            </a:p>
          </p:txBody>
        </p:sp>
      </p:grpSp>
      <p:sp>
        <p:nvSpPr>
          <p:cNvPr id="408" name="Google Shape;408;p81"/>
          <p:cNvSpPr/>
          <p:nvPr/>
        </p:nvSpPr>
        <p:spPr>
          <a:xfrm>
            <a:off x="5943125" y="3408850"/>
            <a:ext cx="2974500" cy="14139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Pro Tip: Take a peek at the programming questions before getting started </a:t>
            </a:r>
            <a:endParaRPr sz="2000"/>
          </a:p>
        </p:txBody>
      </p:sp>
      <p:sp>
        <p:nvSpPr>
          <p:cNvPr id="409" name="Google Shape;409;p81"/>
          <p:cNvSpPr/>
          <p:nvPr/>
        </p:nvSpPr>
        <p:spPr>
          <a:xfrm>
            <a:off x="457700" y="2077250"/>
            <a:ext cx="1779000" cy="6807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Modules 9 - 12 </a:t>
            </a:r>
            <a:endParaRPr sz="1800"/>
          </a:p>
        </p:txBody>
      </p:sp>
      <p:sp>
        <p:nvSpPr>
          <p:cNvPr id="410" name="Google Shape;410;p81"/>
          <p:cNvSpPr/>
          <p:nvPr/>
        </p:nvSpPr>
        <p:spPr>
          <a:xfrm>
            <a:off x="141950" y="3966725"/>
            <a:ext cx="2974500" cy="8199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~40 seconds per point</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16" name="Google Shape;416;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417" name="Google Shape;417;p82"/>
          <p:cNvPicPr preferRelativeResize="0"/>
          <p:nvPr/>
        </p:nvPicPr>
        <p:blipFill>
          <a:blip r:embed="rId3">
            <a:alphaModFix/>
          </a:blip>
          <a:stretch>
            <a:fillRect/>
          </a:stretch>
        </p:blipFill>
        <p:spPr>
          <a:xfrm>
            <a:off x="0" y="1380925"/>
            <a:ext cx="9192049" cy="236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23" name="Google Shape;423;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424" name="Google Shape;424;p83"/>
          <p:cNvPicPr preferRelativeResize="0"/>
          <p:nvPr/>
        </p:nvPicPr>
        <p:blipFill>
          <a:blip r:embed="rId3">
            <a:alphaModFix/>
          </a:blip>
          <a:stretch>
            <a:fillRect/>
          </a:stretch>
        </p:blipFill>
        <p:spPr>
          <a:xfrm>
            <a:off x="0" y="1071075"/>
            <a:ext cx="9144001" cy="2127052"/>
          </a:xfrm>
          <a:prstGeom prst="rect">
            <a:avLst/>
          </a:prstGeom>
          <a:noFill/>
          <a:ln>
            <a:noFill/>
          </a:ln>
        </p:spPr>
      </p:pic>
      <p:graphicFrame>
        <p:nvGraphicFramePr>
          <p:cNvPr id="425" name="Google Shape;425;p83"/>
          <p:cNvGraphicFramePr/>
          <p:nvPr/>
        </p:nvGraphicFramePr>
        <p:xfrm>
          <a:off x="226800" y="4012038"/>
          <a:ext cx="3000000" cy="3000000"/>
        </p:xfrm>
        <a:graphic>
          <a:graphicData uri="http://schemas.openxmlformats.org/drawingml/2006/table">
            <a:tbl>
              <a:tblPr>
                <a:noFill/>
                <a:tableStyleId>{663E2C1D-EF44-4E03-9DEC-ED4394648FB0}</a:tableStyleId>
              </a:tblPr>
              <a:tblGrid>
                <a:gridCol w="857600"/>
                <a:gridCol w="857600"/>
                <a:gridCol w="857600"/>
                <a:gridCol w="857600"/>
                <a:gridCol w="857600"/>
                <a:gridCol w="857600"/>
                <a:gridCol w="857600"/>
                <a:gridCol w="857600"/>
                <a:gridCol w="857600"/>
                <a:gridCol w="8576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31" name="Google Shape;431;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graphicFrame>
        <p:nvGraphicFramePr>
          <p:cNvPr id="432" name="Google Shape;432;p84"/>
          <p:cNvGraphicFramePr/>
          <p:nvPr/>
        </p:nvGraphicFramePr>
        <p:xfrm>
          <a:off x="226800" y="4012038"/>
          <a:ext cx="3000000" cy="3000000"/>
        </p:xfrm>
        <a:graphic>
          <a:graphicData uri="http://schemas.openxmlformats.org/drawingml/2006/table">
            <a:tbl>
              <a:tblPr>
                <a:noFill/>
                <a:tableStyleId>{663E2C1D-EF44-4E03-9DEC-ED4394648FB0}</a:tableStyleId>
              </a:tblPr>
              <a:tblGrid>
                <a:gridCol w="857600"/>
                <a:gridCol w="857600"/>
                <a:gridCol w="857600"/>
                <a:gridCol w="857600"/>
                <a:gridCol w="857600"/>
                <a:gridCol w="857600"/>
                <a:gridCol w="857600"/>
                <a:gridCol w="857600"/>
                <a:gridCol w="857600"/>
                <a:gridCol w="8576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9D9D9"/>
                    </a:solidFill>
                  </a:tcPr>
                </a:tc>
              </a:tr>
            </a:tbl>
          </a:graphicData>
        </a:graphic>
      </p:graphicFrame>
      <p:pic>
        <p:nvPicPr>
          <p:cNvPr id="433" name="Google Shape;433;p84"/>
          <p:cNvPicPr preferRelativeResize="0"/>
          <p:nvPr/>
        </p:nvPicPr>
        <p:blipFill>
          <a:blip r:embed="rId3">
            <a:alphaModFix/>
          </a:blip>
          <a:stretch>
            <a:fillRect/>
          </a:stretch>
        </p:blipFill>
        <p:spPr>
          <a:xfrm>
            <a:off x="0" y="1076125"/>
            <a:ext cx="9144000" cy="2180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39" name="Google Shape;439;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Exam 3 Review</a:t>
            </a:r>
            <a:endParaRPr b="1" sz="1600">
              <a:solidFill>
                <a:schemeClr val="lt1"/>
              </a:solidFill>
              <a:highlight>
                <a:schemeClr val="dk1"/>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pic>
        <p:nvPicPr>
          <p:cNvPr id="440" name="Google Shape;440;p85"/>
          <p:cNvPicPr preferRelativeResize="0"/>
          <p:nvPr/>
        </p:nvPicPr>
        <p:blipFill>
          <a:blip r:embed="rId3">
            <a:alphaModFix/>
          </a:blip>
          <a:stretch>
            <a:fillRect/>
          </a:stretch>
        </p:blipFill>
        <p:spPr>
          <a:xfrm>
            <a:off x="0" y="1219200"/>
            <a:ext cx="8985427" cy="611400"/>
          </a:xfrm>
          <a:prstGeom prst="rect">
            <a:avLst/>
          </a:prstGeom>
          <a:noFill/>
          <a:ln>
            <a:noFill/>
          </a:ln>
        </p:spPr>
      </p:pic>
      <p:pic>
        <p:nvPicPr>
          <p:cNvPr id="441" name="Google Shape;441;p85"/>
          <p:cNvPicPr preferRelativeResize="0"/>
          <p:nvPr/>
        </p:nvPicPr>
        <p:blipFill>
          <a:blip r:embed="rId4">
            <a:alphaModFix/>
          </a:blip>
          <a:stretch>
            <a:fillRect/>
          </a:stretch>
        </p:blipFill>
        <p:spPr>
          <a:xfrm>
            <a:off x="2364500" y="1973675"/>
            <a:ext cx="4414989" cy="3008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