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5"/>
    <p:sldMasterId id="2147483721" r:id="rId6"/>
    <p:sldMasterId id="214748372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Lst>
  <p:sldSz cy="5143500" cx="9144000"/>
  <p:notesSz cx="6858000" cy="9144000"/>
  <p:embeddedFontLst>
    <p:embeddedFont>
      <p:font typeface="Arial Black"/>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B9D571-F849-4C2F-982C-5C4B73639435}">
  <a:tblStyle styleId="{58B9D571-F849-4C2F-982C-5C4B736394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font" Target="fonts/ArialBlack-regular.fntdata"/><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678c1fb0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678c1fb0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678c1fb0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678c1fb0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827a855a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6827a855a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6827a855a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6827a855a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678c1fb0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678c1fb0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b660cdeb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b660cdeb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6827a855a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6827a855a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6827a855a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6827a855a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6827a855a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6827a855a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6827a85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6827a85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6781edc50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6781edc50b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b45585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b45585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827a855a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6827a855a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6781edc50b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6781edc50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6827a855a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6827a855a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6827a855a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6827a855a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678c1fb0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678c1fb0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2.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theme" Target="../theme/theme3.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hyperlink" Target="https://asu.instructure.com/courses/178344/pages/module-7-start-here-2?module_item_id=1275900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s://github.com/iximiuz/producer-consumer-vi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s://github.com/iximiuz/producer-consumer-vis" TargetMode="External"/><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github.com/iximiuz/producer-consumer-vis" TargetMode="External"/><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hyperlink" Target="https://asu.instructure.com/courses/178344/pages/module-8-start-here-2?module_item_id=1275900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hyperlink" Target="https://asu.instructure.com/courses/178344/pages/module-8-start-here-2?module_item_id=1275900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hyperlink" Target="http://bit.ly/ASN232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9" Type="http://schemas.openxmlformats.org/officeDocument/2006/relationships/hyperlink" Target="https://iximiuz.com/node-writable-streams/visual/?utm_medium=github&amp;utm_source=gh-producer-consumer-vis"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hyperlink" Target="https://asu.instructure.com/courses/178344/pages/module-7-start-here-2?module_item_id=1275900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6"/>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3" name="Google Shape;363;p76"/>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4" name="Google Shape;364;p76"/>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Monday, February 5th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64" name="Google Shape;464;p85"/>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5" name="Google Shape;465;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466" name="Google Shape;466;p85"/>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7 Sample</a:t>
            </a:r>
            <a:endParaRPr sz="1225">
              <a:solidFill>
                <a:schemeClr val="dk1"/>
              </a:solidFill>
            </a:endParaRPr>
          </a:p>
        </p:txBody>
      </p:sp>
      <p:sp>
        <p:nvSpPr>
          <p:cNvPr id="467" name="Google Shape;467;p85"/>
          <p:cNvSpPr txBox="1"/>
          <p:nvPr/>
        </p:nvSpPr>
        <p:spPr>
          <a:xfrm>
            <a:off x="2069675" y="457225"/>
            <a:ext cx="6735300" cy="84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9. [Lisonbee] Given the following partially implemented code, implement the calls to mutex lock and unlock in the appropriate spots in the runner function to ensure that two threads don't write to the same index in the memory array.</a:t>
            </a:r>
            <a:endParaRPr sz="1425">
              <a:solidFill>
                <a:schemeClr val="dk1"/>
              </a:solidFill>
            </a:endParaRPr>
          </a:p>
        </p:txBody>
      </p:sp>
      <p:sp>
        <p:nvSpPr>
          <p:cNvPr id="468" name="Google Shape;468;p85"/>
          <p:cNvSpPr txBox="1"/>
          <p:nvPr/>
        </p:nvSpPr>
        <p:spPr>
          <a:xfrm>
            <a:off x="3657000" y="2884800"/>
            <a:ext cx="5487000" cy="2258700"/>
          </a:xfrm>
          <a:prstGeom prst="rect">
            <a:avLst/>
          </a:prstGeom>
          <a:noFill/>
          <a:ln cap="flat" cmpd="sng" w="19050">
            <a:solidFill>
              <a:srgbClr val="A64D7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runner(void* arg)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memory[counter] = *((int*)arg);</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printf("Wrote %d at index %d\n", *((int*)arg), counter);</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counter++;</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pthread_exit(0);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p:txBody>
      </p:sp>
      <p:sp>
        <p:nvSpPr>
          <p:cNvPr id="469" name="Google Shape;469;p85"/>
          <p:cNvSpPr txBox="1"/>
          <p:nvPr/>
        </p:nvSpPr>
        <p:spPr>
          <a:xfrm>
            <a:off x="-17650" y="1076125"/>
            <a:ext cx="5389800" cy="282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main()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pthread_t threads[NUM_THREADS];</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pthread_mutex_init(&amp;lock, NULL);</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for (int i = 0; i &lt; NUM_THREADS; i++)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pthread_create(threads[i], NULL, runner, (i * 7));</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for (int i = 0; i &lt; NUM_THREADS; i++)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pthread_join(threads[i], NULL);</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pthread_mutex_destroy(&amp;lock);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return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grpSp>
        <p:nvGrpSpPr>
          <p:cNvPr id="474" name="Google Shape;474;p86"/>
          <p:cNvGrpSpPr/>
          <p:nvPr/>
        </p:nvGrpSpPr>
        <p:grpSpPr>
          <a:xfrm>
            <a:off x="2146150" y="0"/>
            <a:ext cx="3126950" cy="5162600"/>
            <a:chOff x="2831950" y="0"/>
            <a:chExt cx="3126950" cy="5162600"/>
          </a:xfrm>
        </p:grpSpPr>
        <p:pic>
          <p:nvPicPr>
            <p:cNvPr id="475" name="Google Shape;475;p86"/>
            <p:cNvPicPr preferRelativeResize="0"/>
            <p:nvPr/>
          </p:nvPicPr>
          <p:blipFill>
            <a:blip r:embed="rId3">
              <a:alphaModFix/>
            </a:blip>
            <a:stretch>
              <a:fillRect/>
            </a:stretch>
          </p:blipFill>
          <p:spPr>
            <a:xfrm>
              <a:off x="2831950" y="0"/>
              <a:ext cx="3003392" cy="5143501"/>
            </a:xfrm>
            <a:prstGeom prst="rect">
              <a:avLst/>
            </a:prstGeom>
            <a:noFill/>
            <a:ln>
              <a:noFill/>
            </a:ln>
          </p:spPr>
        </p:pic>
        <p:sp>
          <p:nvSpPr>
            <p:cNvPr id="476" name="Google Shape;476;p86"/>
            <p:cNvSpPr/>
            <p:nvPr/>
          </p:nvSpPr>
          <p:spPr>
            <a:xfrm>
              <a:off x="5052900" y="4901900"/>
              <a:ext cx="9060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77" name="Google Shape;477;p86"/>
          <p:cNvSpPr/>
          <p:nvPr/>
        </p:nvSpPr>
        <p:spPr>
          <a:xfrm>
            <a:off x="3181350" y="1894425"/>
            <a:ext cx="1100700" cy="1917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86"/>
          <p:cNvSpPr/>
          <p:nvPr/>
        </p:nvSpPr>
        <p:spPr>
          <a:xfrm>
            <a:off x="2875650" y="2655750"/>
            <a:ext cx="1164600" cy="1917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9" name="Google Shape;479;p86"/>
          <p:cNvSpPr/>
          <p:nvPr/>
        </p:nvSpPr>
        <p:spPr>
          <a:xfrm>
            <a:off x="3181350" y="3598275"/>
            <a:ext cx="1029600" cy="1917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86"/>
          <p:cNvSpPr/>
          <p:nvPr/>
        </p:nvSpPr>
        <p:spPr>
          <a:xfrm>
            <a:off x="2875650" y="4362175"/>
            <a:ext cx="1241700" cy="1917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1" name="Google Shape;481;p86"/>
          <p:cNvSpPr/>
          <p:nvPr/>
        </p:nvSpPr>
        <p:spPr>
          <a:xfrm rot="-1969931">
            <a:off x="4633350" y="2433385"/>
            <a:ext cx="383452" cy="1133970"/>
          </a:xfrm>
          <a:prstGeom prst="curvedLeftArrow">
            <a:avLst>
              <a:gd fmla="val 25000" name="adj1"/>
              <a:gd fmla="val 50000" name="adj2"/>
              <a:gd fmla="val 25000" name="adj3"/>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 name="Google Shape;482;p86"/>
          <p:cNvSpPr/>
          <p:nvPr/>
        </p:nvSpPr>
        <p:spPr>
          <a:xfrm flipH="1" rot="10800000">
            <a:off x="1991775" y="1936775"/>
            <a:ext cx="507900" cy="2529300"/>
          </a:xfrm>
          <a:prstGeom prst="curvedRightArrow">
            <a:avLst>
              <a:gd fmla="val 25000" name="adj1"/>
              <a:gd fmla="val 50000" name="adj2"/>
              <a:gd fmla="val 25000" name="adj3"/>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84" name="Google Shape;484;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Producer/Consumer</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485" name="Google Shape;485;p86"/>
          <p:cNvSpPr txBox="1"/>
          <p:nvPr/>
        </p:nvSpPr>
        <p:spPr>
          <a:xfrm>
            <a:off x="6888200" y="87925"/>
            <a:ext cx="2160600" cy="3693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300"/>
              </a:spcAft>
              <a:buNone/>
            </a:pPr>
            <a:r>
              <a:rPr b="1" lang="en" sz="1200" u="sng">
                <a:solidFill>
                  <a:schemeClr val="hlink"/>
                </a:solidFill>
                <a:hlinkClick r:id="rId4"/>
              </a:rPr>
              <a:t>Producer/Consumer Visual</a:t>
            </a:r>
            <a:endParaRPr sz="12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grpSp>
        <p:nvGrpSpPr>
          <p:cNvPr id="490" name="Google Shape;490;p87"/>
          <p:cNvGrpSpPr/>
          <p:nvPr/>
        </p:nvGrpSpPr>
        <p:grpSpPr>
          <a:xfrm>
            <a:off x="2146150" y="0"/>
            <a:ext cx="3126950" cy="5162600"/>
            <a:chOff x="2831950" y="0"/>
            <a:chExt cx="3126950" cy="5162600"/>
          </a:xfrm>
        </p:grpSpPr>
        <p:pic>
          <p:nvPicPr>
            <p:cNvPr id="491" name="Google Shape;491;p87"/>
            <p:cNvPicPr preferRelativeResize="0"/>
            <p:nvPr/>
          </p:nvPicPr>
          <p:blipFill>
            <a:blip r:embed="rId3">
              <a:alphaModFix/>
            </a:blip>
            <a:stretch>
              <a:fillRect/>
            </a:stretch>
          </p:blipFill>
          <p:spPr>
            <a:xfrm>
              <a:off x="2831950" y="0"/>
              <a:ext cx="3003392" cy="5143501"/>
            </a:xfrm>
            <a:prstGeom prst="rect">
              <a:avLst/>
            </a:prstGeom>
            <a:noFill/>
            <a:ln>
              <a:noFill/>
            </a:ln>
          </p:spPr>
        </p:pic>
        <p:sp>
          <p:nvSpPr>
            <p:cNvPr id="492" name="Google Shape;492;p87"/>
            <p:cNvSpPr/>
            <p:nvPr/>
          </p:nvSpPr>
          <p:spPr>
            <a:xfrm>
              <a:off x="5052900" y="4901900"/>
              <a:ext cx="9060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93" name="Google Shape;493;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94" name="Google Shape;494;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Producer/Consumer</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495" name="Google Shape;495;p87"/>
          <p:cNvSpPr txBox="1"/>
          <p:nvPr/>
        </p:nvSpPr>
        <p:spPr>
          <a:xfrm>
            <a:off x="6888200" y="87925"/>
            <a:ext cx="2160600" cy="3693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300"/>
              </a:spcAft>
              <a:buNone/>
            </a:pPr>
            <a:r>
              <a:rPr b="1" lang="en" sz="1200" u="sng">
                <a:solidFill>
                  <a:schemeClr val="hlink"/>
                </a:solidFill>
                <a:hlinkClick r:id="rId4"/>
              </a:rPr>
              <a:t>Producer/Consumer Visual</a:t>
            </a:r>
            <a:endParaRPr sz="1200">
              <a:solidFill>
                <a:schemeClr val="dk1"/>
              </a:solidFill>
            </a:endParaRPr>
          </a:p>
        </p:txBody>
      </p:sp>
      <p:graphicFrame>
        <p:nvGraphicFramePr>
          <p:cNvPr id="496" name="Google Shape;496;p87"/>
          <p:cNvGraphicFramePr/>
          <p:nvPr/>
        </p:nvGraphicFramePr>
        <p:xfrm>
          <a:off x="5609900" y="2086125"/>
          <a:ext cx="3000000" cy="3000000"/>
        </p:xfrm>
        <a:graphic>
          <a:graphicData uri="http://schemas.openxmlformats.org/drawingml/2006/table">
            <a:tbl>
              <a:tblPr>
                <a:noFill/>
                <a:tableStyleId>{58B9D571-F849-4C2F-982C-5C4B73639435}</a:tableStyleId>
              </a:tblPr>
              <a:tblGrid>
                <a:gridCol w="646250"/>
                <a:gridCol w="646250"/>
                <a:gridCol w="646250"/>
                <a:gridCol w="646250"/>
                <a:gridCol w="646250"/>
              </a:tblGrid>
              <a:tr h="703525">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pic>
        <p:nvPicPr>
          <p:cNvPr id="497" name="Google Shape;497;p87"/>
          <p:cNvPicPr preferRelativeResize="0"/>
          <p:nvPr/>
        </p:nvPicPr>
        <p:blipFill>
          <a:blip r:embed="rId5">
            <a:alphaModFix/>
          </a:blip>
          <a:stretch>
            <a:fillRect/>
          </a:stretch>
        </p:blipFill>
        <p:spPr>
          <a:xfrm>
            <a:off x="5609900" y="2114762"/>
            <a:ext cx="646250" cy="646250"/>
          </a:xfrm>
          <a:prstGeom prst="rect">
            <a:avLst/>
          </a:prstGeom>
          <a:noFill/>
          <a:ln>
            <a:noFill/>
          </a:ln>
        </p:spPr>
      </p:pic>
      <p:sp>
        <p:nvSpPr>
          <p:cNvPr id="498" name="Google Shape;498;p87"/>
          <p:cNvSpPr/>
          <p:nvPr/>
        </p:nvSpPr>
        <p:spPr>
          <a:xfrm>
            <a:off x="6331800" y="705200"/>
            <a:ext cx="1143000" cy="765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t>P</a:t>
            </a:r>
            <a:endParaRPr sz="3800"/>
          </a:p>
        </p:txBody>
      </p:sp>
      <p:sp>
        <p:nvSpPr>
          <p:cNvPr id="499" name="Google Shape;499;p87"/>
          <p:cNvSpPr/>
          <p:nvPr/>
        </p:nvSpPr>
        <p:spPr>
          <a:xfrm>
            <a:off x="6331800" y="3404975"/>
            <a:ext cx="1143000" cy="765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t>C</a:t>
            </a:r>
            <a:endParaRPr sz="3800"/>
          </a:p>
        </p:txBody>
      </p:sp>
      <p:sp>
        <p:nvSpPr>
          <p:cNvPr id="500" name="Google Shape;500;p87"/>
          <p:cNvSpPr/>
          <p:nvPr/>
        </p:nvSpPr>
        <p:spPr>
          <a:xfrm>
            <a:off x="5785875" y="1643325"/>
            <a:ext cx="294300" cy="369300"/>
          </a:xfrm>
          <a:prstGeom prst="down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01" name="Google Shape;501;p87"/>
          <p:cNvPicPr preferRelativeResize="0"/>
          <p:nvPr/>
        </p:nvPicPr>
        <p:blipFill>
          <a:blip r:embed="rId5">
            <a:alphaModFix/>
          </a:blip>
          <a:stretch>
            <a:fillRect/>
          </a:stretch>
        </p:blipFill>
        <p:spPr>
          <a:xfrm>
            <a:off x="6256150" y="2114762"/>
            <a:ext cx="646250" cy="646250"/>
          </a:xfrm>
          <a:prstGeom prst="rect">
            <a:avLst/>
          </a:prstGeom>
          <a:noFill/>
          <a:ln>
            <a:noFill/>
          </a:ln>
        </p:spPr>
      </p:pic>
      <p:sp>
        <p:nvSpPr>
          <p:cNvPr id="502" name="Google Shape;502;p87"/>
          <p:cNvSpPr/>
          <p:nvPr/>
        </p:nvSpPr>
        <p:spPr>
          <a:xfrm>
            <a:off x="6432125" y="1643325"/>
            <a:ext cx="294300" cy="369300"/>
          </a:xfrm>
          <a:prstGeom prst="down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 name="Google Shape;503;p87"/>
          <p:cNvSpPr/>
          <p:nvPr/>
        </p:nvSpPr>
        <p:spPr>
          <a:xfrm>
            <a:off x="5785875" y="2863150"/>
            <a:ext cx="294300" cy="369300"/>
          </a:xfrm>
          <a:prstGeom prst="down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04" name="Google Shape;504;p87"/>
          <p:cNvPicPr preferRelativeResize="0"/>
          <p:nvPr/>
        </p:nvPicPr>
        <p:blipFill>
          <a:blip r:embed="rId5">
            <a:alphaModFix/>
          </a:blip>
          <a:stretch>
            <a:fillRect/>
          </a:stretch>
        </p:blipFill>
        <p:spPr>
          <a:xfrm>
            <a:off x="5609900" y="4262037"/>
            <a:ext cx="646250" cy="646250"/>
          </a:xfrm>
          <a:prstGeom prst="rect">
            <a:avLst/>
          </a:prstGeom>
          <a:noFill/>
          <a:ln>
            <a:noFill/>
          </a:ln>
        </p:spPr>
      </p:pic>
      <p:sp>
        <p:nvSpPr>
          <p:cNvPr id="505" name="Google Shape;505;p87"/>
          <p:cNvSpPr/>
          <p:nvPr/>
        </p:nvSpPr>
        <p:spPr>
          <a:xfrm>
            <a:off x="7078375" y="1643325"/>
            <a:ext cx="294300" cy="369300"/>
          </a:xfrm>
          <a:prstGeom prst="down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6" name="Google Shape;506;p87"/>
          <p:cNvSpPr/>
          <p:nvPr/>
        </p:nvSpPr>
        <p:spPr>
          <a:xfrm>
            <a:off x="6432125" y="2863150"/>
            <a:ext cx="294300" cy="369300"/>
          </a:xfrm>
          <a:prstGeom prst="down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50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50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9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50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grpSp>
        <p:nvGrpSpPr>
          <p:cNvPr id="511" name="Google Shape;511;p88"/>
          <p:cNvGrpSpPr/>
          <p:nvPr/>
        </p:nvGrpSpPr>
        <p:grpSpPr>
          <a:xfrm>
            <a:off x="2146150" y="0"/>
            <a:ext cx="3126950" cy="5162600"/>
            <a:chOff x="2831950" y="0"/>
            <a:chExt cx="3126950" cy="5162600"/>
          </a:xfrm>
        </p:grpSpPr>
        <p:pic>
          <p:nvPicPr>
            <p:cNvPr id="512" name="Google Shape;512;p88"/>
            <p:cNvPicPr preferRelativeResize="0"/>
            <p:nvPr/>
          </p:nvPicPr>
          <p:blipFill>
            <a:blip r:embed="rId3">
              <a:alphaModFix/>
            </a:blip>
            <a:stretch>
              <a:fillRect/>
            </a:stretch>
          </p:blipFill>
          <p:spPr>
            <a:xfrm>
              <a:off x="2831950" y="0"/>
              <a:ext cx="3003392" cy="5143501"/>
            </a:xfrm>
            <a:prstGeom prst="rect">
              <a:avLst/>
            </a:prstGeom>
            <a:noFill/>
            <a:ln>
              <a:noFill/>
            </a:ln>
          </p:spPr>
        </p:pic>
        <p:sp>
          <p:nvSpPr>
            <p:cNvPr id="513" name="Google Shape;513;p88"/>
            <p:cNvSpPr/>
            <p:nvPr/>
          </p:nvSpPr>
          <p:spPr>
            <a:xfrm>
              <a:off x="5052900" y="4901900"/>
              <a:ext cx="9060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4" name="Google Shape;514;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15" name="Google Shape;515;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Producer/Consumer</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516" name="Google Shape;516;p88"/>
          <p:cNvSpPr txBox="1"/>
          <p:nvPr/>
        </p:nvSpPr>
        <p:spPr>
          <a:xfrm>
            <a:off x="6888200" y="87925"/>
            <a:ext cx="2160600" cy="3693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300"/>
              </a:spcAft>
              <a:buNone/>
            </a:pPr>
            <a:r>
              <a:rPr b="1" lang="en" sz="1200" u="sng">
                <a:solidFill>
                  <a:schemeClr val="hlink"/>
                </a:solidFill>
                <a:hlinkClick r:id="rId4"/>
              </a:rPr>
              <a:t>Producer/Consumer Visual</a:t>
            </a:r>
            <a:endParaRPr sz="1200">
              <a:solidFill>
                <a:schemeClr val="dk1"/>
              </a:solidFill>
            </a:endParaRPr>
          </a:p>
        </p:txBody>
      </p:sp>
      <p:graphicFrame>
        <p:nvGraphicFramePr>
          <p:cNvPr id="517" name="Google Shape;517;p88"/>
          <p:cNvGraphicFramePr/>
          <p:nvPr/>
        </p:nvGraphicFramePr>
        <p:xfrm>
          <a:off x="5609900" y="2086125"/>
          <a:ext cx="3000000" cy="3000000"/>
        </p:xfrm>
        <a:graphic>
          <a:graphicData uri="http://schemas.openxmlformats.org/drawingml/2006/table">
            <a:tbl>
              <a:tblPr>
                <a:noFill/>
                <a:tableStyleId>{58B9D571-F849-4C2F-982C-5C4B73639435}</a:tableStyleId>
              </a:tblPr>
              <a:tblGrid>
                <a:gridCol w="646250"/>
                <a:gridCol w="646250"/>
                <a:gridCol w="646250"/>
                <a:gridCol w="646250"/>
                <a:gridCol w="646250"/>
              </a:tblGrid>
              <a:tr h="703525">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518" name="Google Shape;518;p88"/>
          <p:cNvSpPr/>
          <p:nvPr/>
        </p:nvSpPr>
        <p:spPr>
          <a:xfrm>
            <a:off x="6331800" y="705200"/>
            <a:ext cx="1143000" cy="765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t>P</a:t>
            </a:r>
            <a:endParaRPr sz="3800"/>
          </a:p>
        </p:txBody>
      </p:sp>
      <p:sp>
        <p:nvSpPr>
          <p:cNvPr id="519" name="Google Shape;519;p88"/>
          <p:cNvSpPr/>
          <p:nvPr/>
        </p:nvSpPr>
        <p:spPr>
          <a:xfrm>
            <a:off x="6331800" y="3404975"/>
            <a:ext cx="1143000" cy="765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800"/>
              <a:t>C</a:t>
            </a:r>
            <a:endParaRPr sz="3800"/>
          </a:p>
        </p:txBody>
      </p:sp>
      <p:pic>
        <p:nvPicPr>
          <p:cNvPr id="520" name="Google Shape;520;p88"/>
          <p:cNvPicPr preferRelativeResize="0"/>
          <p:nvPr/>
        </p:nvPicPr>
        <p:blipFill>
          <a:blip r:embed="rId5">
            <a:alphaModFix/>
          </a:blip>
          <a:stretch>
            <a:fillRect/>
          </a:stretch>
        </p:blipFill>
        <p:spPr>
          <a:xfrm>
            <a:off x="6256150" y="2114762"/>
            <a:ext cx="646250" cy="646250"/>
          </a:xfrm>
          <a:prstGeom prst="rect">
            <a:avLst/>
          </a:prstGeom>
          <a:noFill/>
          <a:ln>
            <a:noFill/>
          </a:ln>
        </p:spPr>
      </p:pic>
      <p:pic>
        <p:nvPicPr>
          <p:cNvPr id="521" name="Google Shape;521;p88"/>
          <p:cNvPicPr preferRelativeResize="0"/>
          <p:nvPr/>
        </p:nvPicPr>
        <p:blipFill>
          <a:blip r:embed="rId5">
            <a:alphaModFix/>
          </a:blip>
          <a:stretch>
            <a:fillRect/>
          </a:stretch>
        </p:blipFill>
        <p:spPr>
          <a:xfrm>
            <a:off x="5609900" y="4262037"/>
            <a:ext cx="646250" cy="646250"/>
          </a:xfrm>
          <a:prstGeom prst="rect">
            <a:avLst/>
          </a:prstGeom>
          <a:noFill/>
          <a:ln>
            <a:noFill/>
          </a:ln>
        </p:spPr>
      </p:pic>
      <p:sp>
        <p:nvSpPr>
          <p:cNvPr id="522" name="Google Shape;522;p88"/>
          <p:cNvSpPr/>
          <p:nvPr/>
        </p:nvSpPr>
        <p:spPr>
          <a:xfrm>
            <a:off x="2892000" y="554725"/>
            <a:ext cx="345900" cy="2190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88"/>
          <p:cNvSpPr/>
          <p:nvPr/>
        </p:nvSpPr>
        <p:spPr>
          <a:xfrm>
            <a:off x="3341425" y="554725"/>
            <a:ext cx="345900" cy="2190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 name="Google Shape;524;p88"/>
          <p:cNvSpPr/>
          <p:nvPr/>
        </p:nvSpPr>
        <p:spPr>
          <a:xfrm>
            <a:off x="2892000" y="554725"/>
            <a:ext cx="345900" cy="2190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5" name="Google Shape;525;p88"/>
          <p:cNvSpPr/>
          <p:nvPr/>
        </p:nvSpPr>
        <p:spPr>
          <a:xfrm>
            <a:off x="3341425" y="554725"/>
            <a:ext cx="345900" cy="2190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6" name="Google Shape;526;p88"/>
          <p:cNvSpPr/>
          <p:nvPr/>
        </p:nvSpPr>
        <p:spPr>
          <a:xfrm>
            <a:off x="7078375" y="1643325"/>
            <a:ext cx="294300" cy="369300"/>
          </a:xfrm>
          <a:prstGeom prst="down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 name="Google Shape;527;p88"/>
          <p:cNvSpPr/>
          <p:nvPr/>
        </p:nvSpPr>
        <p:spPr>
          <a:xfrm>
            <a:off x="6432125" y="2863150"/>
            <a:ext cx="294300" cy="369300"/>
          </a:xfrm>
          <a:prstGeom prst="down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33" name="Google Shape;533;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534" name="Google Shape;534;p89"/>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8 Sample</a:t>
            </a:r>
            <a:endParaRPr sz="1225">
              <a:solidFill>
                <a:schemeClr val="dk1"/>
              </a:solidFill>
            </a:endParaRPr>
          </a:p>
        </p:txBody>
      </p:sp>
      <p:sp>
        <p:nvSpPr>
          <p:cNvPr id="535" name="Google Shape;535;p89"/>
          <p:cNvSpPr txBox="1"/>
          <p:nvPr/>
        </p:nvSpPr>
        <p:spPr>
          <a:xfrm>
            <a:off x="2069675" y="457225"/>
            <a:ext cx="67353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4. [Acuña] Consider the following solution to the producer consumer problem from Silberschatz. </a:t>
            </a:r>
            <a:endParaRPr sz="1425">
              <a:solidFill>
                <a:schemeClr val="dk1"/>
              </a:solidFill>
            </a:endParaRPr>
          </a:p>
          <a:p>
            <a:pPr indent="0" lvl="0" marL="0" rtl="0" algn="l">
              <a:spcBef>
                <a:spcPts val="0"/>
              </a:spcBef>
              <a:spcAft>
                <a:spcPts val="0"/>
              </a:spcAft>
              <a:buNone/>
            </a:pPr>
            <a:r>
              <a:rPr lang="en" sz="1425">
                <a:solidFill>
                  <a:schemeClr val="dk1"/>
                </a:solidFill>
              </a:rPr>
              <a:t>This solution to the producer consumer problem with a bounded buffer requires three semaphores - can the problem be solved with less? Explain.</a:t>
            </a:r>
            <a:endParaRPr sz="1425">
              <a:solidFill>
                <a:schemeClr val="dk1"/>
              </a:solidFill>
            </a:endParaRPr>
          </a:p>
        </p:txBody>
      </p:sp>
      <p:sp>
        <p:nvSpPr>
          <p:cNvPr id="536" name="Google Shape;536;p89"/>
          <p:cNvSpPr txBox="1"/>
          <p:nvPr/>
        </p:nvSpPr>
        <p:spPr>
          <a:xfrm>
            <a:off x="554650" y="1315400"/>
            <a:ext cx="5389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//shared data. [Operating Systems Concepts by Silberschatz.]</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n;</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//also a buffer data structure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buf_mutex = 1;</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empty = n;</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full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//producer</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d</a:t>
            </a:r>
            <a:r>
              <a:rPr lang="en" sz="1225">
                <a:solidFill>
                  <a:schemeClr val="dk1"/>
                </a:solidFill>
                <a:latin typeface="Consolas"/>
                <a:ea typeface="Consolas"/>
                <a:cs typeface="Consolas"/>
                <a:sym typeface="Consolas"/>
              </a:rPr>
              <a:t>o {</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produce next_produced</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wait(empty);</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wait(buf_mutex);</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add next_produced to the buffer</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signal(buf_mutex);</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signal(full);</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(true);</a:t>
            </a:r>
            <a:endParaRPr sz="1225">
              <a:solidFill>
                <a:schemeClr val="dk1"/>
              </a:solidFill>
              <a:latin typeface="Consolas"/>
              <a:ea typeface="Consolas"/>
              <a:cs typeface="Consolas"/>
              <a:sym typeface="Consolas"/>
            </a:endParaRPr>
          </a:p>
        </p:txBody>
      </p:sp>
      <p:sp>
        <p:nvSpPr>
          <p:cNvPr id="537" name="Google Shape;537;p89"/>
          <p:cNvSpPr txBox="1"/>
          <p:nvPr/>
        </p:nvSpPr>
        <p:spPr>
          <a:xfrm>
            <a:off x="4735525" y="2635400"/>
            <a:ext cx="3851400" cy="188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//consumer</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do {</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wait(full);</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wait(buf_mutex);</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move from buffer to next_consumed</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signal(buf_mutex);</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signal(empty);</a:t>
            </a:r>
            <a:endParaRPr sz="1225">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consume next_consumed</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}while (true);</a:t>
            </a:r>
            <a:endParaRPr sz="1225">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43" name="Google Shape;543;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544" name="Google Shape;544;p90"/>
          <p:cNvSpPr txBox="1"/>
          <p:nvPr/>
        </p:nvSpPr>
        <p:spPr>
          <a:xfrm>
            <a:off x="7588825" y="78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8 Sample</a:t>
            </a:r>
            <a:endParaRPr sz="1225">
              <a:solidFill>
                <a:schemeClr val="dk1"/>
              </a:solidFill>
            </a:endParaRPr>
          </a:p>
        </p:txBody>
      </p:sp>
      <p:sp>
        <p:nvSpPr>
          <p:cNvPr id="545" name="Google Shape;545;p90"/>
          <p:cNvSpPr txBox="1"/>
          <p:nvPr/>
        </p:nvSpPr>
        <p:spPr>
          <a:xfrm>
            <a:off x="1786500" y="201850"/>
            <a:ext cx="6735300" cy="11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25">
                <a:solidFill>
                  <a:schemeClr val="dk1"/>
                </a:solidFill>
              </a:rPr>
              <a:t>6. [Lisonbee] The bounded buffer problem is a result of producing and consuming work asynchronously at different and/or variable rates. Provided below is are the producer and consumer functions used by a program.</a:t>
            </a:r>
            <a:endParaRPr sz="1025">
              <a:solidFill>
                <a:schemeClr val="dk1"/>
              </a:solidFill>
            </a:endParaRPr>
          </a:p>
          <a:p>
            <a:pPr indent="0" lvl="0" marL="0" rtl="0" algn="l">
              <a:spcBef>
                <a:spcPts val="0"/>
              </a:spcBef>
              <a:spcAft>
                <a:spcPts val="0"/>
              </a:spcAft>
              <a:buNone/>
            </a:pPr>
            <a:r>
              <a:rPr lang="en" sz="1025">
                <a:solidFill>
                  <a:schemeClr val="dk1"/>
                </a:solidFill>
              </a:rPr>
              <a:t>Assume that the producer and consumer are running in parallel. In order to solve the bounded buffer problem demonstrated here, </a:t>
            </a:r>
            <a:r>
              <a:rPr b="1" lang="en" sz="1025">
                <a:solidFill>
                  <a:schemeClr val="dk1"/>
                </a:solidFill>
              </a:rPr>
              <a:t>the appropriate calls to wait and signal need to be added. Rewrite the above code using wait and signal and initialize the 3 semaphores to the appropriate values</a:t>
            </a:r>
            <a:r>
              <a:rPr lang="en" sz="1025">
                <a:solidFill>
                  <a:schemeClr val="dk1"/>
                </a:solidFill>
              </a:rPr>
              <a:t> (Note: you must use all three semaphores at least once in your calls to wait and signal).</a:t>
            </a:r>
            <a:endParaRPr sz="1025">
              <a:solidFill>
                <a:schemeClr val="dk1"/>
              </a:solidFill>
            </a:endParaRPr>
          </a:p>
        </p:txBody>
      </p:sp>
      <p:sp>
        <p:nvSpPr>
          <p:cNvPr id="546" name="Google Shape;546;p90"/>
          <p:cNvSpPr txBox="1"/>
          <p:nvPr/>
        </p:nvSpPr>
        <p:spPr>
          <a:xfrm>
            <a:off x="457700" y="1399425"/>
            <a:ext cx="3024300" cy="357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data[15], i0 = 0, i1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mutex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empty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full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producer()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(1)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data[i0] = i0 * i0;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i0 = ++i0 % 15;</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
        <p:nvSpPr>
          <p:cNvPr id="547" name="Google Shape;547;p90"/>
          <p:cNvSpPr txBox="1"/>
          <p:nvPr/>
        </p:nvSpPr>
        <p:spPr>
          <a:xfrm>
            <a:off x="4812450" y="1333150"/>
            <a:ext cx="3024300" cy="20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consumer()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(1)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printf("%d\n", data[i1]);</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i1 = ++i1 % 15;</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53" name="Google Shape;553;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Concept Check</a:t>
            </a:r>
            <a:endParaRPr b="1" sz="1600">
              <a:solidFill>
                <a:srgbClr val="FFFFFF"/>
              </a:solidFill>
              <a:highlight>
                <a:schemeClr val="dk2"/>
              </a:highlight>
            </a:endParaRPr>
          </a:p>
        </p:txBody>
      </p:sp>
      <p:sp>
        <p:nvSpPr>
          <p:cNvPr id="554" name="Google Shape;554;p91"/>
          <p:cNvSpPr/>
          <p:nvPr/>
        </p:nvSpPr>
        <p:spPr>
          <a:xfrm>
            <a:off x="1595700" y="1219200"/>
            <a:ext cx="5952600" cy="987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When should you use process synchronization?</a:t>
            </a:r>
            <a:endParaRPr sz="2000"/>
          </a:p>
        </p:txBody>
      </p:sp>
      <p:sp>
        <p:nvSpPr>
          <p:cNvPr id="555" name="Google Shape;555;p91"/>
          <p:cNvSpPr/>
          <p:nvPr/>
        </p:nvSpPr>
        <p:spPr>
          <a:xfrm>
            <a:off x="15957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Always</a:t>
            </a:r>
            <a:endParaRPr sz="1800"/>
          </a:p>
        </p:txBody>
      </p:sp>
      <p:sp>
        <p:nvSpPr>
          <p:cNvPr id="556" name="Google Shape;556;p91"/>
          <p:cNvSpPr/>
          <p:nvPr/>
        </p:nvSpPr>
        <p:spPr>
          <a:xfrm>
            <a:off x="15957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With Threads</a:t>
            </a:r>
            <a:endParaRPr sz="1800"/>
          </a:p>
        </p:txBody>
      </p:sp>
      <p:sp>
        <p:nvSpPr>
          <p:cNvPr id="557" name="Google Shape;557;p91"/>
          <p:cNvSpPr/>
          <p:nvPr/>
        </p:nvSpPr>
        <p:spPr>
          <a:xfrm>
            <a:off x="50424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Never</a:t>
            </a:r>
            <a:endParaRPr sz="1800"/>
          </a:p>
        </p:txBody>
      </p:sp>
      <p:sp>
        <p:nvSpPr>
          <p:cNvPr id="558" name="Google Shape;558;p91"/>
          <p:cNvSpPr/>
          <p:nvPr/>
        </p:nvSpPr>
        <p:spPr>
          <a:xfrm>
            <a:off x="50424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For shared resources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64" name="Google Shape;564;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Concept Check</a:t>
            </a:r>
            <a:endParaRPr b="1" sz="1600">
              <a:solidFill>
                <a:srgbClr val="FFFFFF"/>
              </a:solidFill>
              <a:highlight>
                <a:schemeClr val="dk2"/>
              </a:highlight>
            </a:endParaRPr>
          </a:p>
        </p:txBody>
      </p:sp>
      <p:sp>
        <p:nvSpPr>
          <p:cNvPr id="565" name="Google Shape;565;p92"/>
          <p:cNvSpPr/>
          <p:nvPr/>
        </p:nvSpPr>
        <p:spPr>
          <a:xfrm>
            <a:off x="1595700" y="1219200"/>
            <a:ext cx="5952600" cy="987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When using a lock (of any type), where should you place the </a:t>
            </a:r>
            <a:r>
              <a:rPr i="1" lang="en" sz="2000"/>
              <a:t>lock</a:t>
            </a:r>
            <a:r>
              <a:rPr lang="en" sz="2000"/>
              <a:t> and </a:t>
            </a:r>
            <a:r>
              <a:rPr i="1" lang="en" sz="2000"/>
              <a:t>unlock</a:t>
            </a:r>
            <a:r>
              <a:rPr lang="en" sz="2000"/>
              <a:t> calls?</a:t>
            </a:r>
            <a:endParaRPr sz="2000"/>
          </a:p>
        </p:txBody>
      </p:sp>
      <p:sp>
        <p:nvSpPr>
          <p:cNvPr id="566" name="Google Shape;566;p92"/>
          <p:cNvSpPr/>
          <p:nvPr/>
        </p:nvSpPr>
        <p:spPr>
          <a:xfrm>
            <a:off x="15957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Around the critical section</a:t>
            </a:r>
            <a:endParaRPr sz="1800"/>
          </a:p>
        </p:txBody>
      </p:sp>
      <p:sp>
        <p:nvSpPr>
          <p:cNvPr id="567" name="Google Shape;567;p92"/>
          <p:cNvSpPr/>
          <p:nvPr/>
        </p:nvSpPr>
        <p:spPr>
          <a:xfrm>
            <a:off x="15957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Within the runner</a:t>
            </a:r>
            <a:endParaRPr sz="1800"/>
          </a:p>
        </p:txBody>
      </p:sp>
      <p:sp>
        <p:nvSpPr>
          <p:cNvPr id="568" name="Google Shape;568;p92"/>
          <p:cNvSpPr/>
          <p:nvPr/>
        </p:nvSpPr>
        <p:spPr>
          <a:xfrm>
            <a:off x="50424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Before the fork</a:t>
            </a:r>
            <a:endParaRPr sz="1800"/>
          </a:p>
        </p:txBody>
      </p:sp>
      <p:sp>
        <p:nvSpPr>
          <p:cNvPr id="569" name="Google Shape;569;p92"/>
          <p:cNvSpPr/>
          <p:nvPr/>
        </p:nvSpPr>
        <p:spPr>
          <a:xfrm>
            <a:off x="50424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Before creating a thread</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75" name="Google Shape;575;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Concept Check</a:t>
            </a:r>
            <a:endParaRPr b="1" sz="1600">
              <a:solidFill>
                <a:srgbClr val="FFFFFF"/>
              </a:solidFill>
              <a:highlight>
                <a:schemeClr val="dk2"/>
              </a:highlight>
            </a:endParaRPr>
          </a:p>
        </p:txBody>
      </p:sp>
      <p:sp>
        <p:nvSpPr>
          <p:cNvPr id="576" name="Google Shape;576;p93"/>
          <p:cNvSpPr/>
          <p:nvPr/>
        </p:nvSpPr>
        <p:spPr>
          <a:xfrm>
            <a:off x="1595700" y="1219200"/>
            <a:ext cx="5952600" cy="987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Which of the following are most likely to be an atomic action?</a:t>
            </a:r>
            <a:endParaRPr sz="2000"/>
          </a:p>
        </p:txBody>
      </p:sp>
      <p:sp>
        <p:nvSpPr>
          <p:cNvPr id="577" name="Google Shape;577;p93"/>
          <p:cNvSpPr/>
          <p:nvPr/>
        </p:nvSpPr>
        <p:spPr>
          <a:xfrm>
            <a:off x="15957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a:t>
            </a:r>
            <a:r>
              <a:rPr lang="en" sz="1800"/>
              <a:t>nt w = 5;</a:t>
            </a:r>
            <a:endParaRPr sz="1800"/>
          </a:p>
        </p:txBody>
      </p:sp>
      <p:sp>
        <p:nvSpPr>
          <p:cNvPr id="578" name="Google Shape;578;p93"/>
          <p:cNvSpPr/>
          <p:nvPr/>
        </p:nvSpPr>
        <p:spPr>
          <a:xfrm>
            <a:off x="15957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a:t>
            </a:r>
            <a:r>
              <a:rPr lang="en" sz="1800"/>
              <a:t>nt y = w + 7;</a:t>
            </a:r>
            <a:endParaRPr sz="1800"/>
          </a:p>
        </p:txBody>
      </p:sp>
      <p:sp>
        <p:nvSpPr>
          <p:cNvPr id="579" name="Google Shape;579;p93"/>
          <p:cNvSpPr/>
          <p:nvPr/>
        </p:nvSpPr>
        <p:spPr>
          <a:xfrm>
            <a:off x="5042400" y="39528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a:t>
            </a:r>
            <a:r>
              <a:rPr lang="en" sz="1800"/>
              <a:t>nt z = x + y;</a:t>
            </a:r>
            <a:endParaRPr sz="1800"/>
          </a:p>
        </p:txBody>
      </p:sp>
      <p:sp>
        <p:nvSpPr>
          <p:cNvPr id="580" name="Google Shape;580;p93"/>
          <p:cNvSpPr/>
          <p:nvPr/>
        </p:nvSpPr>
        <p:spPr>
          <a:xfrm>
            <a:off x="5042400" y="2653675"/>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a:t>
            </a:r>
            <a:r>
              <a:rPr lang="en" sz="1800"/>
              <a:t>nt x = 3 + 9;</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86" name="Google Shape;586;p94"/>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7" name="Google Shape;587;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7"/>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7"/>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1" name="Google Shape;371;p77"/>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Sample Problems!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Module 7</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Module 8</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Sample Requests </a:t>
            </a:r>
            <a:endParaRPr>
              <a:solidFill>
                <a:srgbClr val="FFFFFF"/>
              </a:solidFill>
            </a:endParaRPr>
          </a:p>
        </p:txBody>
      </p:sp>
      <p:sp>
        <p:nvSpPr>
          <p:cNvPr id="372" name="Google Shape;372;p77"/>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5"/>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593" name="Google Shape;593;p95"/>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strike="sngStrike"/>
              <a:t>Sunday, February 11th at 7:00 pm MST</a:t>
            </a:r>
            <a:r>
              <a:rPr lang="en" sz="1600"/>
              <a:t>  </a:t>
            </a:r>
            <a:r>
              <a:rPr b="1" lang="en" sz="1600">
                <a:solidFill>
                  <a:schemeClr val="accent1"/>
                </a:solidFill>
              </a:rPr>
              <a:t>Cancelled - Good luck on Exam 2!</a:t>
            </a:r>
            <a:endParaRPr b="1" sz="1600">
              <a:solidFill>
                <a:schemeClr val="accent1"/>
              </a:solidFill>
            </a:endParaRPr>
          </a:p>
          <a:p>
            <a:pPr indent="-330200" lvl="0" marL="457200" rtl="0" algn="l">
              <a:lnSpc>
                <a:spcPct val="90000"/>
              </a:lnSpc>
              <a:spcBef>
                <a:spcPts val="0"/>
              </a:spcBef>
              <a:spcAft>
                <a:spcPts val="0"/>
              </a:spcAft>
              <a:buSzPts val="1600"/>
              <a:buFont typeface="Arial"/>
              <a:buChar char="●"/>
            </a:pPr>
            <a:r>
              <a:rPr lang="en" sz="1600"/>
              <a:t>Monday, February 12th at 7:00 pm MST</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2 Review: Thursday, February 8th 7:00 pm - 9:00 pm MST </a:t>
            </a:r>
            <a:endParaRPr sz="1600"/>
          </a:p>
          <a:p>
            <a:pPr indent="-330200" lvl="0" marL="457200" rtl="0" algn="l">
              <a:lnSpc>
                <a:spcPct val="90000"/>
              </a:lnSpc>
              <a:spcBef>
                <a:spcPts val="0"/>
              </a:spcBef>
              <a:spcAft>
                <a:spcPts val="0"/>
              </a:spcAft>
              <a:buSzPts val="1600"/>
              <a:buFont typeface="Arial"/>
              <a:buChar char="●"/>
            </a:pPr>
            <a:r>
              <a:rPr lang="en" sz="1600"/>
              <a:t>Exam 3 Review: TBD</a:t>
            </a:r>
            <a:endParaRPr sz="1600"/>
          </a:p>
          <a:p>
            <a:pPr indent="0" lvl="0" marL="0" rtl="0" algn="l">
              <a:spcBef>
                <a:spcPts val="300"/>
              </a:spcBef>
              <a:spcAft>
                <a:spcPts val="300"/>
              </a:spcAft>
              <a:buNone/>
            </a:pPr>
            <a:r>
              <a:t/>
            </a:r>
            <a:endParaRPr u="sng"/>
          </a:p>
        </p:txBody>
      </p:sp>
      <p:sp>
        <p:nvSpPr>
          <p:cNvPr id="594" name="Google Shape;594;p95"/>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6"/>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600" name="Google Shape;600;p96"/>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601" name="Google Shape;601;p96"/>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602" name="Google Shape;602;p96"/>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608" name="Google Shape;608;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609" name="Google Shape;609;p97"/>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610" name="Google Shape;610;p97"/>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611" name="Google Shape;611;p97"/>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612" name="Google Shape;612;p97"/>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7"/>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614" name="Google Shape;614;p97"/>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615" name="Google Shape;615;p97"/>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616" name="Google Shape;616;p97"/>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622" name="Google Shape;622;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623" name="Google Shape;623;p98"/>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624" name="Google Shape;624;p98"/>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625" name="Google Shape;625;p98"/>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626" name="Google Shape;626;p98"/>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99"/>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632" name="Google Shape;632;p99"/>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a:p>
            <a:pPr indent="-330200" lvl="0" marL="457200" rtl="0" algn="l">
              <a:spcBef>
                <a:spcPts val="0"/>
              </a:spcBef>
              <a:spcAft>
                <a:spcPts val="0"/>
              </a:spcAft>
              <a:buSzPts val="1600"/>
              <a:buChar char="•"/>
            </a:pPr>
            <a:r>
              <a:rPr b="1" lang="en" sz="1600" u="sng">
                <a:solidFill>
                  <a:schemeClr val="hlink"/>
                </a:solidFill>
                <a:hlinkClick r:id="rId9"/>
              </a:rPr>
              <a:t>Producer/Consumer Visual</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78" name="Google Shape;378;p7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9"/>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4" name="Google Shape;384;p79"/>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5" name="Google Shape;385;p79"/>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86" name="Google Shape;386;p79"/>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87" name="Google Shape;387;p79"/>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88" name="Google Shape;388;p79"/>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394" name="Google Shape;394;p8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5" name="Google Shape;395;p8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Threading Issues</a:t>
            </a:r>
            <a:endParaRPr b="1" sz="1600">
              <a:solidFill>
                <a:srgbClr val="FFFFFF"/>
              </a:solidFill>
              <a:highlight>
                <a:schemeClr val="dk2"/>
              </a:highlight>
            </a:endParaRPr>
          </a:p>
        </p:txBody>
      </p:sp>
      <p:sp>
        <p:nvSpPr>
          <p:cNvPr id="396" name="Google Shape;396;p80"/>
          <p:cNvSpPr txBox="1"/>
          <p:nvPr/>
        </p:nvSpPr>
        <p:spPr>
          <a:xfrm>
            <a:off x="4140925" y="12839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Identifying independent functionality</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Ensuring comparable amounts of work</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Partitioning and minimizing memory use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Some tasks must be performed sequentially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Multiple “executors” for each line makes it harder to identify the culprit</a:t>
            </a:r>
            <a:endParaRPr sz="1625">
              <a:solidFill>
                <a:schemeClr val="dk1"/>
              </a:solidFill>
            </a:endParaRPr>
          </a:p>
        </p:txBody>
      </p:sp>
      <p:sp>
        <p:nvSpPr>
          <p:cNvPr id="397" name="Google Shape;397;p80"/>
          <p:cNvSpPr txBox="1"/>
          <p:nvPr/>
        </p:nvSpPr>
        <p:spPr>
          <a:xfrm>
            <a:off x="209900" y="12950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Test and Debugging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Splitting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Identifying Tasks</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Dependency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Balance</a:t>
            </a:r>
            <a:endParaRPr sz="1625">
              <a:solidFill>
                <a:schemeClr val="dk1"/>
              </a:solidFill>
            </a:endParaRPr>
          </a:p>
        </p:txBody>
      </p:sp>
      <p:sp>
        <p:nvSpPr>
          <p:cNvPr id="398" name="Google Shape;398;p80"/>
          <p:cNvSpPr txBox="1"/>
          <p:nvPr/>
        </p:nvSpPr>
        <p:spPr>
          <a:xfrm>
            <a:off x="3539300" y="418975"/>
            <a:ext cx="3910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25">
                <a:solidFill>
                  <a:srgbClr val="000000"/>
                </a:solidFill>
              </a:rPr>
              <a:t>Check out the recording for the solution!</a:t>
            </a:r>
            <a:endParaRPr i="1" sz="1625">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grpSp>
        <p:nvGrpSpPr>
          <p:cNvPr id="403" name="Google Shape;403;p81"/>
          <p:cNvGrpSpPr/>
          <p:nvPr/>
        </p:nvGrpSpPr>
        <p:grpSpPr>
          <a:xfrm>
            <a:off x="2933200" y="815425"/>
            <a:ext cx="3687296" cy="5227550"/>
            <a:chOff x="2771975" y="28775"/>
            <a:chExt cx="3687296" cy="5227550"/>
          </a:xfrm>
        </p:grpSpPr>
        <p:pic>
          <p:nvPicPr>
            <p:cNvPr id="404" name="Google Shape;404;p81"/>
            <p:cNvPicPr preferRelativeResize="0"/>
            <p:nvPr/>
          </p:nvPicPr>
          <p:blipFill rotWithShape="1">
            <a:blip r:embed="rId3">
              <a:alphaModFix/>
            </a:blip>
            <a:srcRect b="37857" l="0" r="51093" t="0"/>
            <a:stretch/>
          </p:blipFill>
          <p:spPr>
            <a:xfrm>
              <a:off x="3100375" y="152400"/>
              <a:ext cx="2943248" cy="4838702"/>
            </a:xfrm>
            <a:prstGeom prst="rect">
              <a:avLst/>
            </a:prstGeom>
            <a:noFill/>
            <a:ln>
              <a:noFill/>
            </a:ln>
          </p:spPr>
        </p:pic>
        <p:sp>
          <p:nvSpPr>
            <p:cNvPr id="405" name="Google Shape;405;p81"/>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6" name="Google Shape;406;p81"/>
            <p:cNvSpPr/>
            <p:nvPr/>
          </p:nvSpPr>
          <p:spPr>
            <a:xfrm>
              <a:off x="2771975" y="815425"/>
              <a:ext cx="544200" cy="44409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81"/>
            <p:cNvSpPr/>
            <p:nvPr/>
          </p:nvSpPr>
          <p:spPr>
            <a:xfrm>
              <a:off x="2939825" y="1531325"/>
              <a:ext cx="544200" cy="3612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8" name="Google Shape;408;p81"/>
            <p:cNvSpPr/>
            <p:nvPr/>
          </p:nvSpPr>
          <p:spPr>
            <a:xfrm>
              <a:off x="3263525" y="4911450"/>
              <a:ext cx="3021300" cy="232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81"/>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0" name="Google Shape;410;p81"/>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1" name="Google Shape;411;p81"/>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2" name="Google Shape;412;p81"/>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81"/>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4" name="Google Shape;414;p81"/>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 name="Google Shape;415;p81"/>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6" name="Google Shape;416;p81"/>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7" name="Google Shape;417;p81"/>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418" name="Google Shape;418;p81"/>
          <p:cNvCxnSpPr>
            <a:endCxn id="417" idx="0"/>
          </p:cNvCxnSpPr>
          <p:nvPr/>
        </p:nvCxnSpPr>
        <p:spPr>
          <a:xfrm>
            <a:off x="3804625" y="3269900"/>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419" name="Google Shape;419;p81"/>
          <p:cNvCxnSpPr>
            <a:stCxn id="417" idx="0"/>
          </p:cNvCxnSpPr>
          <p:nvPr/>
        </p:nvCxnSpPr>
        <p:spPr>
          <a:xfrm>
            <a:off x="4236325" y="3599000"/>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420" name="Google Shape;420;p81"/>
          <p:cNvCxnSpPr/>
          <p:nvPr/>
        </p:nvCxnSpPr>
        <p:spPr>
          <a:xfrm>
            <a:off x="4733225" y="3847600"/>
            <a:ext cx="431700" cy="329100"/>
          </a:xfrm>
          <a:prstGeom prst="straightConnector1">
            <a:avLst/>
          </a:prstGeom>
          <a:noFill/>
          <a:ln cap="flat" cmpd="sng" w="38100">
            <a:solidFill>
              <a:srgbClr val="FF9F00"/>
            </a:solidFill>
            <a:prstDash val="solid"/>
            <a:round/>
            <a:headEnd len="med" w="med" type="none"/>
            <a:tailEnd len="med" w="med" type="none"/>
          </a:ln>
        </p:spPr>
      </p:cxnSp>
      <p:cxnSp>
        <p:nvCxnSpPr>
          <p:cNvPr id="421" name="Google Shape;421;p81"/>
          <p:cNvCxnSpPr/>
          <p:nvPr/>
        </p:nvCxnSpPr>
        <p:spPr>
          <a:xfrm flipH="1">
            <a:off x="5164625" y="4176700"/>
            <a:ext cx="300" cy="1491300"/>
          </a:xfrm>
          <a:prstGeom prst="straightConnector1">
            <a:avLst/>
          </a:prstGeom>
          <a:noFill/>
          <a:ln cap="flat" cmpd="sng" w="38100">
            <a:solidFill>
              <a:srgbClr val="FF9F00"/>
            </a:solidFill>
            <a:prstDash val="solid"/>
            <a:round/>
            <a:headEnd len="med" w="med" type="none"/>
            <a:tailEnd len="med" w="med" type="none"/>
          </a:ln>
        </p:spPr>
      </p:cxnSp>
      <p:sp>
        <p:nvSpPr>
          <p:cNvPr id="422" name="Google Shape;422;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23" name="Google Shape;423;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Execution Tracing</a:t>
            </a:r>
            <a:endParaRPr b="1" sz="1600">
              <a:solidFill>
                <a:srgbClr val="FFFFFF"/>
              </a:solidFill>
              <a:highlight>
                <a:schemeClr val="dk2"/>
              </a:highlight>
            </a:endParaRPr>
          </a:p>
        </p:txBody>
      </p:sp>
      <p:sp>
        <p:nvSpPr>
          <p:cNvPr id="424" name="Google Shape;424;p81"/>
          <p:cNvSpPr/>
          <p:nvPr/>
        </p:nvSpPr>
        <p:spPr>
          <a:xfrm>
            <a:off x="3841175" y="2414750"/>
            <a:ext cx="560700" cy="20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 name="Google Shape;425;p81"/>
          <p:cNvSpPr/>
          <p:nvPr/>
        </p:nvSpPr>
        <p:spPr>
          <a:xfrm>
            <a:off x="4807375" y="3065000"/>
            <a:ext cx="560700" cy="204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6" name="Google Shape;426;p81"/>
          <p:cNvSpPr/>
          <p:nvPr/>
        </p:nvSpPr>
        <p:spPr>
          <a:xfrm>
            <a:off x="2191100" y="1815875"/>
            <a:ext cx="1208100" cy="329100"/>
          </a:xfrm>
          <a:prstGeom prst="chevron">
            <a:avLst>
              <a:gd fmla="val 50000" name="adj"/>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427" name="Google Shape;427;p81"/>
          <p:cNvSpPr/>
          <p:nvPr/>
        </p:nvSpPr>
        <p:spPr>
          <a:xfrm>
            <a:off x="2717525" y="3269925"/>
            <a:ext cx="1208100" cy="329100"/>
          </a:xfrm>
          <a:prstGeom prst="chevron">
            <a:avLst>
              <a:gd fmla="val 50000" name="adj"/>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28" name="Google Shape;428;p81"/>
          <p:cNvSpPr/>
          <p:nvPr/>
        </p:nvSpPr>
        <p:spPr>
          <a:xfrm>
            <a:off x="2596525" y="2542888"/>
            <a:ext cx="1208100" cy="329100"/>
          </a:xfrm>
          <a:prstGeom prst="chevron">
            <a:avLst>
              <a:gd fmla="val 50000" name="adj"/>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429" name="Google Shape;429;p81"/>
          <p:cNvSpPr/>
          <p:nvPr/>
        </p:nvSpPr>
        <p:spPr>
          <a:xfrm>
            <a:off x="7637975" y="1815875"/>
            <a:ext cx="1208100" cy="329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Thread</a:t>
            </a:r>
            <a:endParaRPr/>
          </a:p>
        </p:txBody>
      </p:sp>
      <p:sp>
        <p:nvSpPr>
          <p:cNvPr id="430" name="Google Shape;430;p81"/>
          <p:cNvSpPr/>
          <p:nvPr/>
        </p:nvSpPr>
        <p:spPr>
          <a:xfrm>
            <a:off x="7637975" y="2407200"/>
            <a:ext cx="1208100" cy="329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431" name="Google Shape;431;p81"/>
          <p:cNvSpPr/>
          <p:nvPr/>
        </p:nvSpPr>
        <p:spPr>
          <a:xfrm>
            <a:off x="7637975" y="2998525"/>
            <a:ext cx="1208100" cy="3291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Fork</a:t>
            </a:r>
            <a:endParaRPr/>
          </a:p>
        </p:txBody>
      </p:sp>
      <p:sp>
        <p:nvSpPr>
          <p:cNvPr id="432" name="Google Shape;432;p81"/>
          <p:cNvSpPr txBox="1"/>
          <p:nvPr/>
        </p:nvSpPr>
        <p:spPr>
          <a:xfrm>
            <a:off x="2342725" y="120475"/>
            <a:ext cx="6735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 Using “lifeline notation” (sequence diagrams with threads), draw the creation of processes and threads during execution.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(b) How many unique processes are created? (Do not include the initial process.)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(c) How many unique threads are created? (Hint: processes don't count!)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38" name="Google Shape;438;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Execution Tracing</a:t>
            </a:r>
            <a:endParaRPr b="1" sz="1600">
              <a:solidFill>
                <a:srgbClr val="FFFFFF"/>
              </a:solidFill>
              <a:highlight>
                <a:schemeClr val="dk2"/>
              </a:highlight>
            </a:endParaRPr>
          </a:p>
        </p:txBody>
      </p:sp>
      <p:sp>
        <p:nvSpPr>
          <p:cNvPr id="439" name="Google Shape;439;p82"/>
          <p:cNvSpPr txBox="1"/>
          <p:nvPr/>
        </p:nvSpPr>
        <p:spPr>
          <a:xfrm>
            <a:off x="2342725" y="120475"/>
            <a:ext cx="6735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 Using “lifeline notation” (sequence diagrams with threads), draw the creation of processes and threads during execution.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(b) How many unique processes are created? (Do not include the initial process.)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(c) How many unique threads are created? (Hint: processes don't count!) </a:t>
            </a:r>
            <a:endParaRPr sz="1200">
              <a:solidFill>
                <a:schemeClr val="dk1"/>
              </a:solidFill>
            </a:endParaRPr>
          </a:p>
        </p:txBody>
      </p:sp>
      <p:sp>
        <p:nvSpPr>
          <p:cNvPr id="440" name="Google Shape;440;p82"/>
          <p:cNvSpPr txBox="1"/>
          <p:nvPr/>
        </p:nvSpPr>
        <p:spPr>
          <a:xfrm>
            <a:off x="457700" y="1543150"/>
            <a:ext cx="2240100" cy="263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pid_t pid;</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thread_create(...);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if (pid == 0)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if(pid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thread_create(...);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46" name="Google Shape;446;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Execution Tracing</a:t>
            </a:r>
            <a:endParaRPr b="1" sz="1600">
              <a:solidFill>
                <a:srgbClr val="FFFFFF"/>
              </a:solidFill>
              <a:highlight>
                <a:schemeClr val="dk2"/>
              </a:highlight>
            </a:endParaRPr>
          </a:p>
        </p:txBody>
      </p:sp>
      <p:sp>
        <p:nvSpPr>
          <p:cNvPr id="447" name="Google Shape;447;p83"/>
          <p:cNvSpPr txBox="1"/>
          <p:nvPr/>
        </p:nvSpPr>
        <p:spPr>
          <a:xfrm>
            <a:off x="2342725" y="120475"/>
            <a:ext cx="6735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(a) Using “lifeline notation” (sequence diagrams with threads), draw the creation of processes and threads during execution.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(b) How many unique processes are created? (Do not include the initial process.)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(c) How many unique threads are created? (Hint: processes don't count!) </a:t>
            </a:r>
            <a:endParaRPr sz="1200">
              <a:solidFill>
                <a:schemeClr val="dk1"/>
              </a:solidFill>
            </a:endParaRPr>
          </a:p>
        </p:txBody>
      </p:sp>
      <p:sp>
        <p:nvSpPr>
          <p:cNvPr id="448" name="Google Shape;448;p83"/>
          <p:cNvSpPr txBox="1"/>
          <p:nvPr/>
        </p:nvSpPr>
        <p:spPr>
          <a:xfrm>
            <a:off x="457700" y="1543150"/>
            <a:ext cx="2240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pid_t pid;</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thread_create(...);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thread_create(...);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if (pid == 0)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if(pid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pid = fork();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thread_create(...);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54" name="Google Shape;454;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455" name="Google Shape;455;p84"/>
          <p:cNvSpPr txBox="1"/>
          <p:nvPr/>
        </p:nvSpPr>
        <p:spPr>
          <a:xfrm>
            <a:off x="2069675" y="457225"/>
            <a:ext cx="6735300" cy="84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5. [Acuña] Consider the code for Peterson's Solution. Notice that part of the algorithm has been commented out. Explain how this changes it's functionality. Will it still solve the critical section problem? Explain.</a:t>
            </a:r>
            <a:endParaRPr sz="1425">
              <a:solidFill>
                <a:schemeClr val="dk1"/>
              </a:solidFill>
            </a:endParaRPr>
          </a:p>
        </p:txBody>
      </p:sp>
      <p:sp>
        <p:nvSpPr>
          <p:cNvPr id="456" name="Google Shape;456;p84"/>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7 Sample</a:t>
            </a:r>
            <a:endParaRPr sz="1225">
              <a:solidFill>
                <a:schemeClr val="dk1"/>
              </a:solidFill>
            </a:endParaRPr>
          </a:p>
        </p:txBody>
      </p:sp>
      <p:sp>
        <p:nvSpPr>
          <p:cNvPr id="457" name="Google Shape;457;p84"/>
          <p:cNvSpPr txBox="1"/>
          <p:nvPr/>
        </p:nvSpPr>
        <p:spPr>
          <a:xfrm>
            <a:off x="853550" y="1475225"/>
            <a:ext cx="6185100" cy="301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//shared memory</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turn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bool flag[2] = { false, false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//for some process i</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do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flag[i] = true;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turn = j;</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(flag[j] /* &amp;&amp; turn == j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//critical section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flag[i] = false;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//remainder section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(true);</a:t>
            </a:r>
            <a:endParaRPr sz="1225">
              <a:solidFill>
                <a:schemeClr val="dk1"/>
              </a:solidFill>
              <a:latin typeface="Consolas"/>
              <a:ea typeface="Consolas"/>
              <a:cs typeface="Consolas"/>
              <a:sym typeface="Consolas"/>
            </a:endParaRPr>
          </a:p>
          <a:p>
            <a:pPr indent="0" lvl="0" marL="0" rtl="0" algn="l">
              <a:spcBef>
                <a:spcPts val="0"/>
              </a:spcBef>
              <a:spcAft>
                <a:spcPts val="0"/>
              </a:spcAft>
              <a:buNone/>
            </a:pPr>
            <a:r>
              <a:t/>
            </a:r>
            <a:endParaRPr sz="1225">
              <a:solidFill>
                <a:schemeClr val="dk1"/>
              </a:solidFill>
              <a:latin typeface="Consolas"/>
              <a:ea typeface="Consolas"/>
              <a:cs typeface="Consolas"/>
              <a:sym typeface="Consolas"/>
            </a:endParaRPr>
          </a:p>
        </p:txBody>
      </p:sp>
      <p:sp>
        <p:nvSpPr>
          <p:cNvPr id="458" name="Google Shape;458;p84"/>
          <p:cNvSpPr/>
          <p:nvPr/>
        </p:nvSpPr>
        <p:spPr>
          <a:xfrm>
            <a:off x="3199925" y="2671650"/>
            <a:ext cx="476400" cy="522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