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AD1C240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40233600" cy="36576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800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A2E770-D558-F64A-2C5E-0E2C90A97BFF}" name="KOLBY R GRINT" initials="KRG" userId="KOLBY R GRIN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0479AB"/>
    <a:srgbClr val="FFC000"/>
    <a:srgbClr val="646569"/>
    <a:srgbClr val="000000"/>
    <a:srgbClr val="9B0000"/>
    <a:srgbClr val="DADFE1"/>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2" autoAdjust="0"/>
    <p:restoredTop sz="95652" autoAdjust="0"/>
  </p:normalViewPr>
  <p:slideViewPr>
    <p:cSldViewPr snapToGrid="0" showGuides="1">
      <p:cViewPr>
        <p:scale>
          <a:sx n="20" d="100"/>
          <a:sy n="20" d="100"/>
        </p:scale>
        <p:origin x="40" y="-1628"/>
      </p:cViewPr>
      <p:guideLst>
        <p:guide orient="horz" pos="11520"/>
        <p:guide pos="180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2_AD1C240D.xml><?xml version="1.0" encoding="utf-8"?>
<p188:cmLst xmlns:a="http://schemas.openxmlformats.org/drawingml/2006/main" xmlns:r="http://schemas.openxmlformats.org/officeDocument/2006/relationships" xmlns:p188="http://schemas.microsoft.com/office/powerpoint/2018/8/main">
  <p188:cm id="{C10EDB5D-3400-48DC-9BEA-A8E71379A61B}" authorId="{B3A2E770-D558-F64A-2C5E-0E2C90A97BFF}" created="2021-11-23T16:37:59.466">
    <ac:txMkLst xmlns:ac="http://schemas.microsoft.com/office/drawing/2013/main/command">
      <pc:docMk xmlns:pc="http://schemas.microsoft.com/office/powerpoint/2013/main/command"/>
      <pc:sldMk xmlns:pc="http://schemas.microsoft.com/office/powerpoint/2013/main/command" cId="2904302605" sldId="258"/>
      <ac:spMk id="22" creationId="{9428B73C-E6A4-4A30-9BB8-4F6C1421F310}"/>
      <ac:txMk cp="0" len="141">
        <ac:context len="142" hash="500121588"/>
      </ac:txMk>
    </ac:txMkLst>
    <p188:pos x="15258641" y="558061"/>
    <p188:txBody>
      <a:bodyPr/>
      <a:lstStyle/>
      <a:p>
        <a:r>
          <a:rPr lang="en-US"/>
          <a:t>Saying that PRE herbicides are "limited" and "available" as it is worded seems confusing to me. Almost as if the avialability of PRE herbicides is both limited and readily available. Also I think this could better reflect the results by changing the wording.
Perhaps, "Effective waterhemp control was achieved using many of the limited Pre herbicide options available for sandy soils with low organic matter and elevated soil pH." </a:t>
        </a:r>
      </a:p>
    </p188:txBody>
  </p188:cm>
  <p188:cm id="{7AE587A8-3889-466A-927E-7247EA74F30A}" authorId="{B3A2E770-D558-F64A-2C5E-0E2C90A97BFF}" created="2021-11-24T17:20:51.821">
    <ac:txMkLst xmlns:ac="http://schemas.microsoft.com/office/drawing/2013/main/command">
      <pc:docMk xmlns:pc="http://schemas.microsoft.com/office/powerpoint/2013/main/command"/>
      <pc:sldMk xmlns:pc="http://schemas.microsoft.com/office/powerpoint/2013/main/command" cId="2904302605" sldId="258"/>
      <ac:spMk id="8" creationId="{38D4FB6F-EA60-4FC2-A06A-A8A55CAB25AD}"/>
      <ac:txMk cp="0" len="98">
        <ac:context len="99" hash="2613712841"/>
      </ac:txMk>
    </ac:txMkLst>
    <p188:pos x="23199635" y="800122"/>
    <p188:txBody>
      <a:bodyPr/>
      <a:lstStyle/>
      <a:p>
        <a:r>
          <a:rPr lang="en-US"/>
          <a:t>I like the title, it is more approachable than some of the very technical ones you commonly encounter. I think the title should incorporate "PRE" somewhere given the content of the Poster. Perhaps just swap "Residual" with "PRE".  </a:t>
        </a:r>
      </a:p>
    </p188:txBody>
  </p188:cm>
  <p188:cm id="{80F635EF-B5BD-4983-8E7E-A9BA4A7D0C13}" authorId="{B3A2E770-D558-F64A-2C5E-0E2C90A97BFF}" created="2021-11-24T17:36:32.377">
    <ac:txMkLst xmlns:ac="http://schemas.microsoft.com/office/drawing/2013/main/command">
      <pc:docMk xmlns:pc="http://schemas.microsoft.com/office/powerpoint/2013/main/command"/>
      <pc:sldMk xmlns:pc="http://schemas.microsoft.com/office/powerpoint/2013/main/command" cId="2904302605" sldId="258"/>
      <ac:spMk id="15" creationId="{16AE49D6-3FDF-4D91-A05B-96D3198131AC}"/>
      <ac:txMk cp="117" len="5">
        <ac:context len="941" hash="3978384137"/>
      </ac:txMk>
    </ac:txMkLst>
    <p188:pos x="1977709" y="2416044"/>
    <p188:txBody>
      <a:bodyPr/>
      <a:lstStyle/>
      <a:p>
        <a:r>
          <a:rPr lang="en-US"/>
          <a:t>Refer to the experiment exclusively as "trial" or "study". 
I think this bullet point would read better if you introduced the rotation elsewhere. My suggestion:
A soybean study was established *in a corn-soybean rotation* near Navarino, WI (loamy fine sand, pH=7.5 and 2.2% SOM) in the spring of 2021.
The *study* was chisel-plowed and spring cultivated prior to establishment. 
</a:t>
        </a:r>
      </a:p>
    </p188:txBody>
  </p188:cm>
  <p188:cm id="{7F9ACB77-C8D2-4487-8071-4B7B88F61F2F}" authorId="{B3A2E770-D558-F64A-2C5E-0E2C90A97BFF}" created="2021-11-24T17:43:13">
    <ac:txMkLst xmlns:ac="http://schemas.microsoft.com/office/drawing/2013/main/command">
      <pc:docMk xmlns:pc="http://schemas.microsoft.com/office/powerpoint/2013/main/command"/>
      <pc:sldMk xmlns:pc="http://schemas.microsoft.com/office/powerpoint/2013/main/command" cId="2904302605" sldId="258"/>
      <ac:spMk id="15" creationId="{16AE49D6-3FDF-4D91-A05B-96D3198131AC}"/>
      <ac:txMk cp="815" len="7">
        <ac:context len="941" hash="3978384137"/>
      </ac:txMk>
    </ac:txMkLst>
    <p188:pos x="9928251" y="12285297"/>
    <p188:replyLst>
      <p188:reply id="{8D86415B-1BAC-4495-AE0C-C3EB6626490B}" authorId="{B3A2E770-D558-F64A-2C5E-0E2C90A97BFF}" created="2021-11-24T17:48:00.492">
        <p188:txBody>
          <a:bodyPr/>
          <a:lstStyle/>
          <a:p>
            <a:r>
              <a:rPr lang="en-US"/>
              <a:t>If using "control" we should change the title of Figure 1. </a:t>
            </a:r>
          </a:p>
        </p188:txBody>
      </p188:reply>
    </p188:replyLst>
    <p188:txBody>
      <a:bodyPr/>
      <a:lstStyle/>
      <a:p>
        <a:r>
          <a:rPr lang="en-US"/>
          <a:t>If going for more of a scientific poster change "control" to "efficacy" throughout the paper. Otherwise I think this is more appropriate for a public/farmer audience.</a:t>
        </a:r>
      </a:p>
    </p188:txBody>
  </p188:cm>
  <p188:cm id="{B7043C37-2B31-4A97-9A28-E3E1DC6346A8}" authorId="{B3A2E770-D558-F64A-2C5E-0E2C90A97BFF}" created="2021-11-24T17:51:01.741">
    <ac:txMkLst xmlns:ac="http://schemas.microsoft.com/office/drawing/2013/main/command">
      <pc:docMk xmlns:pc="http://schemas.microsoft.com/office/powerpoint/2013/main/command"/>
      <pc:sldMk xmlns:pc="http://schemas.microsoft.com/office/powerpoint/2013/main/command" cId="2904302605" sldId="258"/>
      <ac:spMk id="24" creationId="{5D4FB867-3E64-46EB-847B-1D6E112353B0}"/>
      <ac:txMk cp="144" len="33">
        <ac:context len="585" hash="3838258869"/>
      </ac:txMk>
    </ac:txMkLst>
    <p188:pos x="8579503" y="1577272"/>
    <p188:txBody>
      <a:bodyPr/>
      <a:lstStyle/>
      <a:p>
        <a:r>
          <a:rPr lang="en-US"/>
          <a:t>Should also mention the effects on waterhemp biomass and link the statements to the figures.  It is important the we reference/describe our responses, control vs efficacy vs a reduction in biomass, appropriately.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14289D-F156-574B-9F8E-F24D9FDA881A}" type="datetimeFigureOut">
              <a:rPr lang="en-US" smtClean="0"/>
              <a:t>11/23/2021</a:t>
            </a:fld>
            <a:endParaRPr lang="en-US"/>
          </a:p>
        </p:txBody>
      </p:sp>
      <p:sp>
        <p:nvSpPr>
          <p:cNvPr id="4" name="Slide Image Placeholder 3"/>
          <p:cNvSpPr>
            <a:spLocks noGrp="1" noRot="1" noChangeAspect="1"/>
          </p:cNvSpPr>
          <p:nvPr>
            <p:ph type="sldImg" idx="2"/>
          </p:nvPr>
        </p:nvSpPr>
        <p:spPr>
          <a:xfrm>
            <a:off x="1779588" y="1162050"/>
            <a:ext cx="345122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4D893DF-9D67-9549-BC1F-866B7AB86C80}" type="slidenum">
              <a:rPr lang="en-US" smtClean="0"/>
              <a:t>‹#›</a:t>
            </a:fld>
            <a:endParaRPr lang="en-US"/>
          </a:p>
        </p:txBody>
      </p:sp>
    </p:spTree>
    <p:extLst>
      <p:ext uri="{BB962C8B-B14F-4D97-AF65-F5344CB8AC3E}">
        <p14:creationId xmlns:p14="http://schemas.microsoft.com/office/powerpoint/2010/main" val="280654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893DF-9D67-9549-BC1F-866B7AB86C80}" type="slidenum">
              <a:rPr lang="en-US" smtClean="0"/>
              <a:t>1</a:t>
            </a:fld>
            <a:endParaRPr lang="en-US"/>
          </a:p>
        </p:txBody>
      </p:sp>
    </p:spTree>
    <p:extLst>
      <p:ext uri="{BB962C8B-B14F-4D97-AF65-F5344CB8AC3E}">
        <p14:creationId xmlns:p14="http://schemas.microsoft.com/office/powerpoint/2010/main" val="305827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985936"/>
            <a:ext cx="34198560" cy="12733867"/>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9210869"/>
            <a:ext cx="30175200" cy="883073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C32F82-6B20-4414-B604-C114BABAD4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34832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32F82-6B20-4414-B604-C114BABAD4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68755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947334"/>
            <a:ext cx="867537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947334"/>
            <a:ext cx="2552319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32F82-6B20-4414-B604-C114BABAD4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22430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32F82-6B20-4414-B604-C114BABAD4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240235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118611"/>
            <a:ext cx="34701480" cy="15214597"/>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4477144"/>
            <a:ext cx="34701480" cy="8000997"/>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32F82-6B20-4414-B604-C114BABAD4FF}"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10856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736667"/>
            <a:ext cx="1709928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736667"/>
            <a:ext cx="1709928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32F82-6B20-4414-B604-C114BABAD4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365552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947342"/>
            <a:ext cx="3470148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966203"/>
            <a:ext cx="17020696" cy="439419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3360400"/>
            <a:ext cx="17020696"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966203"/>
            <a:ext cx="17104520" cy="439419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3360400"/>
            <a:ext cx="171045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C32F82-6B20-4414-B604-C114BABAD4FF}"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415839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32F82-6B20-4414-B604-C114BABAD4FF}"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177129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32F82-6B20-4414-B604-C114BABAD4FF}"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283985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438400"/>
            <a:ext cx="12976383" cy="85344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5266275"/>
            <a:ext cx="20368260" cy="259926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10972800"/>
            <a:ext cx="12976383" cy="2032846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C3C32F82-6B20-4414-B604-C114BABAD4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148765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438400"/>
            <a:ext cx="12976383" cy="85344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266275"/>
            <a:ext cx="20368260" cy="259926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10972800"/>
            <a:ext cx="12976383" cy="2032846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C3C32F82-6B20-4414-B604-C114BABAD4FF}"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54609-826C-41D7-9DC2-601C4009E723}" type="slidenum">
              <a:rPr lang="en-US" smtClean="0"/>
              <a:t>‹#›</a:t>
            </a:fld>
            <a:endParaRPr lang="en-US"/>
          </a:p>
        </p:txBody>
      </p:sp>
    </p:spTree>
    <p:extLst>
      <p:ext uri="{BB962C8B-B14F-4D97-AF65-F5344CB8AC3E}">
        <p14:creationId xmlns:p14="http://schemas.microsoft.com/office/powerpoint/2010/main" val="12940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tx1"/>
            </a:gs>
            <a:gs pos="51000">
              <a:schemeClr val="tx1">
                <a:lumMod val="75000"/>
                <a:lumOff val="25000"/>
              </a:schemeClr>
            </a:gs>
            <a:gs pos="82000">
              <a:schemeClr val="tx1">
                <a:lumMod val="50000"/>
                <a:lumOff val="50000"/>
              </a:schemeClr>
            </a:gs>
          </a:gsLst>
          <a:lin ang="135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947342"/>
            <a:ext cx="3470148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736667"/>
            <a:ext cx="3470148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3900542"/>
            <a:ext cx="9052560" cy="1947333"/>
          </a:xfrm>
          <a:prstGeom prst="rect">
            <a:avLst/>
          </a:prstGeom>
        </p:spPr>
        <p:txBody>
          <a:bodyPr vert="horz" lIns="91440" tIns="45720" rIns="91440" bIns="45720" rtlCol="0" anchor="ctr"/>
          <a:lstStyle>
            <a:lvl1pPr algn="l">
              <a:defRPr sz="5280">
                <a:solidFill>
                  <a:schemeClr val="tx1">
                    <a:tint val="75000"/>
                  </a:schemeClr>
                </a:solidFill>
              </a:defRPr>
            </a:lvl1pPr>
          </a:lstStyle>
          <a:p>
            <a:fld id="{C3C32F82-6B20-4414-B604-C114BABAD4FF}" type="datetimeFigureOut">
              <a:rPr lang="en-US" smtClean="0"/>
              <a:t>11/23/2021</a:t>
            </a:fld>
            <a:endParaRPr lang="en-US"/>
          </a:p>
        </p:txBody>
      </p:sp>
      <p:sp>
        <p:nvSpPr>
          <p:cNvPr id="5" name="Footer Placeholder 4"/>
          <p:cNvSpPr>
            <a:spLocks noGrp="1"/>
          </p:cNvSpPr>
          <p:nvPr>
            <p:ph type="ftr" sz="quarter" idx="3"/>
          </p:nvPr>
        </p:nvSpPr>
        <p:spPr>
          <a:xfrm>
            <a:off x="13327380" y="33900542"/>
            <a:ext cx="13578840" cy="19473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3900542"/>
            <a:ext cx="9052560" cy="1947333"/>
          </a:xfrm>
          <a:prstGeom prst="rect">
            <a:avLst/>
          </a:prstGeom>
        </p:spPr>
        <p:txBody>
          <a:bodyPr vert="horz" lIns="91440" tIns="45720" rIns="91440" bIns="45720" rtlCol="0" anchor="ctr"/>
          <a:lstStyle>
            <a:lvl1pPr algn="r">
              <a:defRPr sz="5280">
                <a:solidFill>
                  <a:schemeClr val="tx1">
                    <a:tint val="75000"/>
                  </a:schemeClr>
                </a:solidFill>
              </a:defRPr>
            </a:lvl1pPr>
          </a:lstStyle>
          <a:p>
            <a:fld id="{D3E54609-826C-41D7-9DC2-601C4009E723}" type="slidenum">
              <a:rPr lang="en-US" smtClean="0"/>
              <a:t>‹#›</a:t>
            </a:fld>
            <a:endParaRPr lang="en-US"/>
          </a:p>
        </p:txBody>
      </p:sp>
    </p:spTree>
    <p:extLst>
      <p:ext uri="{BB962C8B-B14F-4D97-AF65-F5344CB8AC3E}">
        <p14:creationId xmlns:p14="http://schemas.microsoft.com/office/powerpoint/2010/main" val="1205033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2_AD1C240D.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descr="A close-up of a plant&#10;&#10;Description automatically generated with low confidence">
            <a:extLst>
              <a:ext uri="{FF2B5EF4-FFF2-40B4-BE49-F238E27FC236}">
                <a16:creationId xmlns:a16="http://schemas.microsoft.com/office/drawing/2014/main" id="{AE8E6A2F-010F-FB47-B09C-B21C707CA570}"/>
              </a:ext>
            </a:extLst>
          </p:cNvPr>
          <p:cNvPicPr>
            <a:picLocks noChangeAspect="1"/>
          </p:cNvPicPr>
          <p:nvPr/>
        </p:nvPicPr>
        <p:blipFill rotWithShape="1">
          <a:blip r:embed="rId4">
            <a:extLst>
              <a:ext uri="{28A0092B-C50C-407E-A947-70E740481C1C}">
                <a14:useLocalDpi xmlns:a14="http://schemas.microsoft.com/office/drawing/2010/main" val="0"/>
              </a:ext>
            </a:extLst>
          </a:blip>
          <a:srcRect l="35505" t="1119" r="35122" b="1499"/>
          <a:stretch/>
        </p:blipFill>
        <p:spPr>
          <a:xfrm>
            <a:off x="23753153" y="6326"/>
            <a:ext cx="16480447" cy="36569674"/>
          </a:xfrm>
          <a:prstGeom prst="rect">
            <a:avLst/>
          </a:prstGeom>
        </p:spPr>
      </p:pic>
      <p:sp>
        <p:nvSpPr>
          <p:cNvPr id="59" name="TextBox 58">
            <a:extLst>
              <a:ext uri="{FF2B5EF4-FFF2-40B4-BE49-F238E27FC236}">
                <a16:creationId xmlns:a16="http://schemas.microsoft.com/office/drawing/2014/main" id="{09DB5BA4-0A23-4AEB-A277-A8D9F071AFCB}"/>
              </a:ext>
            </a:extLst>
          </p:cNvPr>
          <p:cNvSpPr txBox="1"/>
          <p:nvPr/>
        </p:nvSpPr>
        <p:spPr>
          <a:xfrm>
            <a:off x="14000687" y="35603864"/>
            <a:ext cx="6310886" cy="584775"/>
          </a:xfrm>
          <a:prstGeom prst="rect">
            <a:avLst/>
          </a:prstGeom>
          <a:noFill/>
        </p:spPr>
        <p:txBody>
          <a:bodyPr wrap="square" rtlCol="0">
            <a:spAutoFit/>
          </a:bodyPr>
          <a:lstStyle/>
          <a:p>
            <a:r>
              <a:rPr lang="en-US" sz="3200" b="1" dirty="0"/>
              <a:t>*Author’s Email: </a:t>
            </a:r>
            <a:r>
              <a:rPr lang="en-US" sz="3200" dirty="0" err="1"/>
              <a:t>dhsmith@wisc.edu</a:t>
            </a:r>
            <a:endParaRPr lang="en-US" sz="3200" dirty="0"/>
          </a:p>
        </p:txBody>
      </p:sp>
      <p:sp>
        <p:nvSpPr>
          <p:cNvPr id="36" name="TextBox 35">
            <a:extLst>
              <a:ext uri="{FF2B5EF4-FFF2-40B4-BE49-F238E27FC236}">
                <a16:creationId xmlns:a16="http://schemas.microsoft.com/office/drawing/2014/main" id="{9B294AA2-C369-4DA5-A889-507FBB7A34FB}"/>
              </a:ext>
            </a:extLst>
          </p:cNvPr>
          <p:cNvSpPr txBox="1"/>
          <p:nvPr/>
        </p:nvSpPr>
        <p:spPr>
          <a:xfrm>
            <a:off x="10979986" y="33918269"/>
            <a:ext cx="12521830" cy="1569660"/>
          </a:xfrm>
          <a:prstGeom prst="rect">
            <a:avLst/>
          </a:prstGeom>
          <a:noFill/>
        </p:spPr>
        <p:txBody>
          <a:bodyPr wrap="square" rtlCol="0">
            <a:spAutoFit/>
          </a:bodyPr>
          <a:lstStyle/>
          <a:p>
            <a:r>
              <a:rPr lang="en-US" sz="3200" b="1" dirty="0"/>
              <a:t>Acknowledgements: </a:t>
            </a:r>
            <a:r>
              <a:rPr lang="en-US" sz="3200" dirty="0"/>
              <a:t>Special thanks to the host farm for this study, industry partners for providing chemical products, and members of the Cropping Systems Weed Science Program for their technical assistance.</a:t>
            </a:r>
          </a:p>
        </p:txBody>
      </p:sp>
      <p:sp>
        <p:nvSpPr>
          <p:cNvPr id="8" name="TextBox 7">
            <a:extLst>
              <a:ext uri="{FF2B5EF4-FFF2-40B4-BE49-F238E27FC236}">
                <a16:creationId xmlns:a16="http://schemas.microsoft.com/office/drawing/2014/main" id="{38D4FB6F-EA60-4FC2-A06A-A8A55CAB25AD}"/>
              </a:ext>
            </a:extLst>
          </p:cNvPr>
          <p:cNvSpPr txBox="1"/>
          <p:nvPr/>
        </p:nvSpPr>
        <p:spPr>
          <a:xfrm>
            <a:off x="182879" y="277564"/>
            <a:ext cx="23570274" cy="2554802"/>
          </a:xfrm>
          <a:prstGeom prst="rect">
            <a:avLst/>
          </a:prstGeom>
          <a:noFill/>
          <a:ln w="38100">
            <a:noFill/>
          </a:ln>
        </p:spPr>
        <p:txBody>
          <a:bodyPr wrap="square" rtlCol="0">
            <a:spAutoFit/>
          </a:bodyPr>
          <a:lstStyle/>
          <a:p>
            <a:r>
              <a:rPr lang="en-US" sz="8001" b="1" dirty="0"/>
              <a:t>Managing Waterhemp in Soybean on Low Organic Matter and Elevated pH Soils with Residual Herbicides</a:t>
            </a:r>
          </a:p>
        </p:txBody>
      </p:sp>
      <p:sp>
        <p:nvSpPr>
          <p:cNvPr id="9" name="TextBox 8">
            <a:extLst>
              <a:ext uri="{FF2B5EF4-FFF2-40B4-BE49-F238E27FC236}">
                <a16:creationId xmlns:a16="http://schemas.microsoft.com/office/drawing/2014/main" id="{3DB01949-C5B8-48CE-954A-C0D5FD9B0C8E}"/>
              </a:ext>
            </a:extLst>
          </p:cNvPr>
          <p:cNvSpPr txBox="1"/>
          <p:nvPr/>
        </p:nvSpPr>
        <p:spPr>
          <a:xfrm>
            <a:off x="182879" y="2657731"/>
            <a:ext cx="23022727" cy="1446550"/>
          </a:xfrm>
          <a:prstGeom prst="rect">
            <a:avLst/>
          </a:prstGeom>
          <a:noFill/>
        </p:spPr>
        <p:txBody>
          <a:bodyPr wrap="square" rtlCol="0">
            <a:spAutoFit/>
          </a:bodyPr>
          <a:lstStyle/>
          <a:p>
            <a:r>
              <a:rPr lang="en-US" sz="4400" b="1" dirty="0"/>
              <a:t>Daniel H Smith*</a:t>
            </a:r>
            <a:r>
              <a:rPr lang="en-US" sz="4400" dirty="0"/>
              <a:t>, Jamie Patton, Scott Reuss, </a:t>
            </a:r>
            <a:r>
              <a:rPr lang="en-US" sz="4400" dirty="0" err="1"/>
              <a:t>Maxwel</a:t>
            </a:r>
            <a:r>
              <a:rPr lang="en-US" sz="4400" dirty="0"/>
              <a:t> </a:t>
            </a:r>
            <a:r>
              <a:rPr lang="en-US" sz="4400" dirty="0" err="1"/>
              <a:t>Coura</a:t>
            </a:r>
            <a:r>
              <a:rPr lang="en-US" sz="4400" dirty="0"/>
              <a:t> Oliveira, Kolby </a:t>
            </a:r>
            <a:r>
              <a:rPr lang="en-US" sz="4400" dirty="0" err="1"/>
              <a:t>Grint</a:t>
            </a:r>
            <a:r>
              <a:rPr lang="en-US" sz="4400" dirty="0"/>
              <a:t>, Ryan P </a:t>
            </a:r>
            <a:r>
              <a:rPr lang="en-US" sz="4400" dirty="0" err="1"/>
              <a:t>DeWerf</a:t>
            </a:r>
            <a:r>
              <a:rPr lang="en-US" sz="4400" dirty="0"/>
              <a:t>, Nicholas J Arneson, and Rodrigo </a:t>
            </a:r>
            <a:r>
              <a:rPr lang="en-US" sz="4400" dirty="0" err="1"/>
              <a:t>Werle</a:t>
            </a:r>
            <a:r>
              <a:rPr lang="en-US" sz="4400" dirty="0"/>
              <a:t>. University of Wisconsin-Madison</a:t>
            </a:r>
          </a:p>
        </p:txBody>
      </p:sp>
      <p:sp>
        <p:nvSpPr>
          <p:cNvPr id="10" name="Rectangle 9">
            <a:extLst>
              <a:ext uri="{FF2B5EF4-FFF2-40B4-BE49-F238E27FC236}">
                <a16:creationId xmlns:a16="http://schemas.microsoft.com/office/drawing/2014/main" id="{838A02FA-72EF-4369-B074-26E482CCE6F5}"/>
              </a:ext>
            </a:extLst>
          </p:cNvPr>
          <p:cNvSpPr/>
          <p:nvPr/>
        </p:nvSpPr>
        <p:spPr>
          <a:xfrm>
            <a:off x="300270" y="4992666"/>
            <a:ext cx="10377483" cy="6568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nchorCtr="0"/>
          <a:lstStyle/>
          <a:p>
            <a:pPr marL="457209" indent="-457209">
              <a:buFont typeface="Arial" panose="020B0604020202020204" pitchFamily="34" charset="0"/>
              <a:buChar char="•"/>
            </a:pPr>
            <a:r>
              <a:rPr lang="en-US" sz="3200" dirty="0">
                <a:solidFill>
                  <a:schemeClr val="tx1"/>
                </a:solidFill>
              </a:rPr>
              <a:t>Waterhemp (</a:t>
            </a:r>
            <a:r>
              <a:rPr lang="en-US" sz="3200" i="1" dirty="0">
                <a:solidFill>
                  <a:schemeClr val="tx1"/>
                </a:solidFill>
              </a:rPr>
              <a:t>Amaranthus </a:t>
            </a:r>
            <a:r>
              <a:rPr lang="en-US" sz="3200" i="1" dirty="0" err="1">
                <a:solidFill>
                  <a:schemeClr val="tx1"/>
                </a:solidFill>
              </a:rPr>
              <a:t>tuberculatus</a:t>
            </a:r>
            <a:r>
              <a:rPr lang="en-US" sz="3200" i="1" dirty="0">
                <a:solidFill>
                  <a:schemeClr val="tx1"/>
                </a:solidFill>
              </a:rPr>
              <a:t> </a:t>
            </a:r>
            <a:r>
              <a:rPr lang="en-US" sz="3200" dirty="0">
                <a:solidFill>
                  <a:schemeClr val="tx1"/>
                </a:solidFill>
              </a:rPr>
              <a:t>(</a:t>
            </a:r>
            <a:r>
              <a:rPr lang="en-US" sz="3200" dirty="0" err="1">
                <a:solidFill>
                  <a:schemeClr val="tx1"/>
                </a:solidFill>
              </a:rPr>
              <a:t>Moq</a:t>
            </a:r>
            <a:r>
              <a:rPr lang="en-US" sz="3200" dirty="0">
                <a:solidFill>
                  <a:schemeClr val="tx1"/>
                </a:solidFill>
              </a:rPr>
              <a:t>.) J. D. Sauer) is a troublesome weed species in soybean production across the US North Central region.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An extended emergence window, rapid growth rate, multiple site-of-action (SOA) resistance, and limited postemergence (POST) control options have resulted in an increased reliance on preemergence (PRE) herbicides for waterhemp control in soybean.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Herbicide label restrictions for sand and loamy sand soils with low soil organic matter (SOM) and/or high pH challenge herbicide selection and application rates.</a:t>
            </a:r>
          </a:p>
        </p:txBody>
      </p:sp>
      <p:sp>
        <p:nvSpPr>
          <p:cNvPr id="11" name="Rectangle 10">
            <a:extLst>
              <a:ext uri="{FF2B5EF4-FFF2-40B4-BE49-F238E27FC236}">
                <a16:creationId xmlns:a16="http://schemas.microsoft.com/office/drawing/2014/main" id="{2BBB2DD5-3480-4029-9363-604D075F5448}"/>
              </a:ext>
            </a:extLst>
          </p:cNvPr>
          <p:cNvSpPr/>
          <p:nvPr/>
        </p:nvSpPr>
        <p:spPr>
          <a:xfrm>
            <a:off x="300270" y="4367342"/>
            <a:ext cx="3218510" cy="646331"/>
          </a:xfrm>
          <a:prstGeom prst="rect">
            <a:avLst/>
          </a:prstGeom>
        </p:spPr>
        <p:txBody>
          <a:bodyPr wrap="none">
            <a:spAutoFit/>
          </a:bodyPr>
          <a:lstStyle/>
          <a:p>
            <a:r>
              <a:rPr lang="en-US" sz="3600" b="1" dirty="0">
                <a:solidFill>
                  <a:srgbClr val="9B0000"/>
                </a:solidFill>
              </a:rPr>
              <a:t>INTRODUCTION</a:t>
            </a:r>
          </a:p>
        </p:txBody>
      </p:sp>
      <p:sp>
        <p:nvSpPr>
          <p:cNvPr id="13" name="Rectangle 12">
            <a:extLst>
              <a:ext uri="{FF2B5EF4-FFF2-40B4-BE49-F238E27FC236}">
                <a16:creationId xmlns:a16="http://schemas.microsoft.com/office/drawing/2014/main" id="{8243E4E3-5369-49CE-8B34-7A27226287A8}"/>
              </a:ext>
            </a:extLst>
          </p:cNvPr>
          <p:cNvSpPr/>
          <p:nvPr/>
        </p:nvSpPr>
        <p:spPr>
          <a:xfrm>
            <a:off x="10917950" y="26001716"/>
            <a:ext cx="2012539" cy="646331"/>
          </a:xfrm>
          <a:prstGeom prst="rect">
            <a:avLst/>
          </a:prstGeom>
        </p:spPr>
        <p:txBody>
          <a:bodyPr wrap="none">
            <a:spAutoFit/>
          </a:bodyPr>
          <a:lstStyle/>
          <a:p>
            <a:r>
              <a:rPr lang="en-US" sz="3600" b="1" dirty="0">
                <a:solidFill>
                  <a:srgbClr val="9B0000"/>
                </a:solidFill>
              </a:rPr>
              <a:t>Summary</a:t>
            </a:r>
          </a:p>
        </p:txBody>
      </p:sp>
      <p:pic>
        <p:nvPicPr>
          <p:cNvPr id="81" name="Picture 80" descr="Logo, company name&#10;&#10;Description automatically generated">
            <a:extLst>
              <a:ext uri="{FF2B5EF4-FFF2-40B4-BE49-F238E27FC236}">
                <a16:creationId xmlns:a16="http://schemas.microsoft.com/office/drawing/2014/main" id="{79E8A158-FFEB-6845-AB5C-8A7AA46FF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93376" y="30745855"/>
            <a:ext cx="7772400" cy="5118100"/>
          </a:xfrm>
          <a:prstGeom prst="rect">
            <a:avLst/>
          </a:prstGeom>
        </p:spPr>
      </p:pic>
      <p:sp>
        <p:nvSpPr>
          <p:cNvPr id="14" name="Rectangle 13">
            <a:extLst>
              <a:ext uri="{FF2B5EF4-FFF2-40B4-BE49-F238E27FC236}">
                <a16:creationId xmlns:a16="http://schemas.microsoft.com/office/drawing/2014/main" id="{84BB4893-1271-4C6D-B53A-AA76339F5A90}"/>
              </a:ext>
            </a:extLst>
          </p:cNvPr>
          <p:cNvSpPr/>
          <p:nvPr/>
        </p:nvSpPr>
        <p:spPr>
          <a:xfrm>
            <a:off x="300270" y="12159286"/>
            <a:ext cx="9558448" cy="2062103"/>
          </a:xfrm>
          <a:prstGeom prst="rect">
            <a:avLst/>
          </a:prstGeom>
        </p:spPr>
        <p:txBody>
          <a:bodyPr wrap="square">
            <a:spAutoFit/>
          </a:bodyPr>
          <a:lstStyle/>
          <a:p>
            <a:r>
              <a:rPr lang="en-US" sz="3200" dirty="0"/>
              <a:t>Evaluate the efficacy of </a:t>
            </a:r>
            <a:r>
              <a:rPr lang="en-US" sz="3200" b="1" dirty="0"/>
              <a:t>PRE herbicides </a:t>
            </a:r>
            <a:r>
              <a:rPr lang="en-US" sz="3200" dirty="0"/>
              <a:t>for waterhemp control in soybean grown in </a:t>
            </a:r>
            <a:r>
              <a:rPr lang="en-US" sz="3200" b="1" dirty="0"/>
              <a:t>sandy soils </a:t>
            </a:r>
            <a:r>
              <a:rPr lang="en-US" sz="3200" dirty="0"/>
              <a:t>with </a:t>
            </a:r>
            <a:r>
              <a:rPr lang="en-US" sz="3200" b="1" dirty="0"/>
              <a:t>low soil organic matter</a:t>
            </a:r>
            <a:r>
              <a:rPr lang="en-US" sz="3200" dirty="0"/>
              <a:t> and </a:t>
            </a:r>
            <a:r>
              <a:rPr lang="en-US" sz="3200" b="1" dirty="0"/>
              <a:t>high </a:t>
            </a:r>
            <a:r>
              <a:rPr lang="en-US" sz="3200" b="1" dirty="0" err="1"/>
              <a:t>pH</a:t>
            </a:r>
            <a:r>
              <a:rPr lang="en-US" sz="3200" dirty="0" err="1"/>
              <a:t>.</a:t>
            </a:r>
            <a:endParaRPr lang="en-US" sz="3200" dirty="0"/>
          </a:p>
          <a:p>
            <a:endParaRPr lang="en-US" sz="3200" b="1" dirty="0">
              <a:solidFill>
                <a:schemeClr val="bg1"/>
              </a:solidFill>
            </a:endParaRPr>
          </a:p>
        </p:txBody>
      </p:sp>
      <p:sp>
        <p:nvSpPr>
          <p:cNvPr id="15" name="Rectangle 14">
            <a:extLst>
              <a:ext uri="{FF2B5EF4-FFF2-40B4-BE49-F238E27FC236}">
                <a16:creationId xmlns:a16="http://schemas.microsoft.com/office/drawing/2014/main" id="{16AE49D6-3FDF-4D91-A05B-96D3198131AC}"/>
              </a:ext>
            </a:extLst>
          </p:cNvPr>
          <p:cNvSpPr/>
          <p:nvPr/>
        </p:nvSpPr>
        <p:spPr>
          <a:xfrm>
            <a:off x="300270" y="14572545"/>
            <a:ext cx="10183972" cy="10740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457209" indent="-457209">
              <a:buFont typeface="Arial" panose="020B0604020202020204" pitchFamily="34" charset="0"/>
              <a:buChar char="•"/>
            </a:pPr>
            <a:r>
              <a:rPr lang="en-US" sz="3200" dirty="0">
                <a:solidFill>
                  <a:schemeClr val="tx1"/>
                </a:solidFill>
              </a:rPr>
              <a:t>A soybean study was established near Navarino, WI (loamy fine sand, pH=7.5 and 2.2% SOM) in the spring of 2021.</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The trial followed corn and was chisel-plowed and spring cultivated prior to establishment.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Soybean were planted at 345,947 seeds ha</a:t>
            </a:r>
            <a:r>
              <a:rPr lang="en-US" sz="3200" baseline="30000" dirty="0">
                <a:solidFill>
                  <a:schemeClr val="tx1"/>
                </a:solidFill>
              </a:rPr>
              <a:t>-1</a:t>
            </a:r>
            <a:r>
              <a:rPr lang="en-US" sz="3200" dirty="0">
                <a:solidFill>
                  <a:schemeClr val="tx1"/>
                </a:solidFill>
              </a:rPr>
              <a:t> (variety: Pioneer 22T18) on May 12, 2021.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Herbicide treatments consisted of single SOA and multiple SOA premix combination products.</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Herbicide treatment and rate selection were based on SOM and pH characteristics, groundwater depth application restrictions, and additional label requirements.</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Herbicides were applied within three days of planting with a CO</a:t>
            </a:r>
            <a:r>
              <a:rPr lang="en-US" sz="3200" baseline="-25000" dirty="0">
                <a:solidFill>
                  <a:schemeClr val="tx1"/>
                </a:solidFill>
              </a:rPr>
              <a:t>2 </a:t>
            </a:r>
            <a:r>
              <a:rPr lang="en-US" sz="3200" dirty="0">
                <a:solidFill>
                  <a:schemeClr val="tx1"/>
                </a:solidFill>
              </a:rPr>
              <a:t>-pressurized backpack sprayer delivering 140 L ha</a:t>
            </a:r>
            <a:r>
              <a:rPr lang="en-US" sz="3200" baseline="30000" dirty="0">
                <a:solidFill>
                  <a:schemeClr val="tx1"/>
                </a:solidFill>
              </a:rPr>
              <a:t>-1 </a:t>
            </a:r>
            <a:r>
              <a:rPr lang="en-US" sz="3200" dirty="0">
                <a:solidFill>
                  <a:schemeClr val="tx1"/>
                </a:solidFill>
              </a:rPr>
              <a:t>of spray solution using TTI110015 flat-fan nozzles.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No POST herbicides were applied to the study.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r>
              <a:rPr lang="en-US" sz="3200" dirty="0">
                <a:solidFill>
                  <a:schemeClr val="tx1"/>
                </a:solidFill>
              </a:rPr>
              <a:t>Fifty (50) days after treatment (DAT), waterhemp control (%) was assessed, and weed biomass was sampled and forced air dried at 60° C until achieving a constant dry weight.</a:t>
            </a:r>
          </a:p>
          <a:p>
            <a:endParaRPr lang="en-US" sz="3200" dirty="0">
              <a:solidFill>
                <a:schemeClr val="tx1"/>
              </a:solidFill>
            </a:endParaRPr>
          </a:p>
          <a:p>
            <a:pPr marL="457209" indent="-457209">
              <a:buFont typeface="Arial" panose="020B0604020202020204" pitchFamily="34" charset="0"/>
              <a:buChar char="•"/>
            </a:pPr>
            <a:endParaRPr lang="en-US" sz="2800" dirty="0">
              <a:solidFill>
                <a:schemeClr val="tx1"/>
              </a:solidFill>
            </a:endParaRPr>
          </a:p>
        </p:txBody>
      </p:sp>
      <p:sp>
        <p:nvSpPr>
          <p:cNvPr id="82" name="Rectangle 81">
            <a:extLst>
              <a:ext uri="{FF2B5EF4-FFF2-40B4-BE49-F238E27FC236}">
                <a16:creationId xmlns:a16="http://schemas.microsoft.com/office/drawing/2014/main" id="{FCF9E723-F3B4-F64D-A312-F38035939280}"/>
              </a:ext>
            </a:extLst>
          </p:cNvPr>
          <p:cNvSpPr/>
          <p:nvPr/>
        </p:nvSpPr>
        <p:spPr>
          <a:xfrm>
            <a:off x="300270" y="11533675"/>
            <a:ext cx="2011000" cy="646331"/>
          </a:xfrm>
          <a:prstGeom prst="rect">
            <a:avLst/>
          </a:prstGeom>
        </p:spPr>
        <p:txBody>
          <a:bodyPr wrap="none">
            <a:spAutoFit/>
          </a:bodyPr>
          <a:lstStyle/>
          <a:p>
            <a:r>
              <a:rPr lang="en-US" sz="3600" b="1" dirty="0">
                <a:solidFill>
                  <a:srgbClr val="9B0000"/>
                </a:solidFill>
              </a:rPr>
              <a:t>Objective</a:t>
            </a:r>
          </a:p>
        </p:txBody>
      </p:sp>
      <p:sp>
        <p:nvSpPr>
          <p:cNvPr id="24" name="Rectangle 23">
            <a:extLst>
              <a:ext uri="{FF2B5EF4-FFF2-40B4-BE49-F238E27FC236}">
                <a16:creationId xmlns:a16="http://schemas.microsoft.com/office/drawing/2014/main" id="{5D4FB867-3E64-46EB-847B-1D6E112353B0}"/>
              </a:ext>
            </a:extLst>
          </p:cNvPr>
          <p:cNvSpPr/>
          <p:nvPr/>
        </p:nvSpPr>
        <p:spPr>
          <a:xfrm>
            <a:off x="11026934" y="26939249"/>
            <a:ext cx="12521831" cy="6979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457200" indent="-457200">
              <a:buFont typeface="Arial" panose="020B0604020202020204" pitchFamily="34" charset="0"/>
              <a:buChar char="•"/>
            </a:pPr>
            <a:r>
              <a:rPr lang="en-US" sz="3200" dirty="0">
                <a:solidFill>
                  <a:schemeClr val="tx1"/>
                </a:solidFill>
              </a:rPr>
              <a:t>At 50 DAT, the metribuzin, sulfentrazone, flumioxazin, acetochlor, dimethenamid-P, pyroxasulfone, </a:t>
            </a:r>
            <a:r>
              <a:rPr lang="en-US" sz="3200" i="1" dirty="0">
                <a:solidFill>
                  <a:schemeClr val="tx1"/>
                </a:solidFill>
              </a:rPr>
              <a:t>S</a:t>
            </a:r>
            <a:r>
              <a:rPr lang="en-US" sz="3200" dirty="0">
                <a:solidFill>
                  <a:schemeClr val="tx1"/>
                </a:solidFill>
              </a:rPr>
              <a:t>-metolachlor and all multiple SOA treatments provided &gt;90% waterhemp control. </a:t>
            </a:r>
          </a:p>
          <a:p>
            <a:pPr marL="457200" indent="-457200">
              <a:buFont typeface="Arial" panose="020B0604020202020204" pitchFamily="34" charset="0"/>
              <a:buChar char="•"/>
            </a:pP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This trial demonstrates the effectiveness of limited PRE herbicide options available to control waterhemp in sand and loamy sands soils with low organic matter and elevated soil </a:t>
            </a:r>
            <a:r>
              <a:rPr lang="en-US" sz="3200" dirty="0" err="1">
                <a:solidFill>
                  <a:schemeClr val="tx1"/>
                </a:solidFill>
              </a:rPr>
              <a:t>pH.</a:t>
            </a:r>
            <a:r>
              <a:rPr lang="en-US" sz="3200" dirty="0">
                <a:solidFill>
                  <a:schemeClr val="tx1"/>
                </a:solidFill>
              </a:rPr>
              <a:t> </a:t>
            </a:r>
          </a:p>
          <a:p>
            <a:pPr marL="457200" indent="-457200">
              <a:buFont typeface="Arial" panose="020B0604020202020204" pitchFamily="34" charset="0"/>
              <a:buChar char="•"/>
            </a:pP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This information is crucial to help farmers improve waterhemp management under these challenging soil environments.</a:t>
            </a:r>
          </a:p>
          <a:p>
            <a:pPr marL="457200" indent="-457200">
              <a:buFont typeface="Arial" panose="020B0604020202020204" pitchFamily="34" charset="0"/>
              <a:buChar char="•"/>
            </a:pP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The trial will be repeated in 2022 in additional locations with similar challenging soil conditions. </a:t>
            </a: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endParaRPr lang="en-US" sz="3200" dirty="0">
              <a:solidFill>
                <a:schemeClr val="tx1"/>
              </a:solidFill>
            </a:endParaRPr>
          </a:p>
          <a:p>
            <a:pPr marL="457209" indent="-457209">
              <a:buFont typeface="Arial" panose="020B0604020202020204" pitchFamily="34" charset="0"/>
              <a:buChar char="•"/>
            </a:pPr>
            <a:endParaRPr lang="en-US" sz="3200" dirty="0">
              <a:solidFill>
                <a:schemeClr val="tx1"/>
              </a:solidFill>
            </a:endParaRPr>
          </a:p>
        </p:txBody>
      </p:sp>
      <p:sp>
        <p:nvSpPr>
          <p:cNvPr id="83" name="Rectangle 82">
            <a:extLst>
              <a:ext uri="{FF2B5EF4-FFF2-40B4-BE49-F238E27FC236}">
                <a16:creationId xmlns:a16="http://schemas.microsoft.com/office/drawing/2014/main" id="{3D495811-C1B0-B64C-BAEA-9DAFF34B004D}"/>
              </a:ext>
            </a:extLst>
          </p:cNvPr>
          <p:cNvSpPr/>
          <p:nvPr/>
        </p:nvSpPr>
        <p:spPr>
          <a:xfrm>
            <a:off x="300270" y="13898223"/>
            <a:ext cx="1907958" cy="646331"/>
          </a:xfrm>
          <a:prstGeom prst="rect">
            <a:avLst/>
          </a:prstGeom>
        </p:spPr>
        <p:txBody>
          <a:bodyPr wrap="none">
            <a:spAutoFit/>
          </a:bodyPr>
          <a:lstStyle/>
          <a:p>
            <a:r>
              <a:rPr lang="en-US" sz="3600" b="1" dirty="0">
                <a:solidFill>
                  <a:srgbClr val="9B0000"/>
                </a:solidFill>
              </a:rPr>
              <a:t>Methods</a:t>
            </a:r>
          </a:p>
        </p:txBody>
      </p:sp>
      <p:sp>
        <p:nvSpPr>
          <p:cNvPr id="22" name="TextBox 21">
            <a:extLst>
              <a:ext uri="{FF2B5EF4-FFF2-40B4-BE49-F238E27FC236}">
                <a16:creationId xmlns:a16="http://schemas.microsoft.com/office/drawing/2014/main" id="{9428B73C-E6A4-4A30-9BB8-4F6C1421F310}"/>
              </a:ext>
            </a:extLst>
          </p:cNvPr>
          <p:cNvSpPr txBox="1"/>
          <p:nvPr/>
        </p:nvSpPr>
        <p:spPr>
          <a:xfrm>
            <a:off x="24166885" y="590255"/>
            <a:ext cx="15883836" cy="10944278"/>
          </a:xfrm>
          <a:prstGeom prst="rect">
            <a:avLst/>
          </a:prstGeom>
          <a:noFill/>
        </p:spPr>
        <p:txBody>
          <a:bodyPr wrap="square" rtlCol="0">
            <a:spAutoFit/>
          </a:bodyPr>
          <a:lstStyle/>
          <a:p>
            <a:pPr>
              <a:lnSpc>
                <a:spcPct val="150000"/>
              </a:lnSpc>
            </a:pPr>
            <a:r>
              <a:rPr lang="en-US" sz="9601" dirty="0">
                <a:solidFill>
                  <a:schemeClr val="bg1"/>
                </a:solidFill>
              </a:rPr>
              <a:t>Limited</a:t>
            </a:r>
            <a:r>
              <a:rPr lang="en-US" sz="9601" b="1" dirty="0">
                <a:solidFill>
                  <a:schemeClr val="bg1"/>
                </a:solidFill>
              </a:rPr>
              <a:t> PRE</a:t>
            </a:r>
            <a:r>
              <a:rPr lang="en-US" sz="9601" dirty="0">
                <a:solidFill>
                  <a:schemeClr val="bg1"/>
                </a:solidFill>
              </a:rPr>
              <a:t> herbicides are available to effectively control waterhemp in soybean on </a:t>
            </a:r>
            <a:r>
              <a:rPr lang="en-US" sz="9601" b="1" dirty="0">
                <a:solidFill>
                  <a:schemeClr val="bg1"/>
                </a:solidFill>
              </a:rPr>
              <a:t>sandy soils</a:t>
            </a:r>
            <a:r>
              <a:rPr lang="en-US" sz="9601" dirty="0">
                <a:solidFill>
                  <a:schemeClr val="bg1"/>
                </a:solidFill>
              </a:rPr>
              <a:t> with </a:t>
            </a:r>
            <a:r>
              <a:rPr lang="en-US" sz="9601" b="1" dirty="0">
                <a:solidFill>
                  <a:schemeClr val="bg1"/>
                </a:solidFill>
              </a:rPr>
              <a:t>low organic matter </a:t>
            </a:r>
            <a:r>
              <a:rPr lang="en-US" sz="9601" dirty="0">
                <a:solidFill>
                  <a:schemeClr val="bg1"/>
                </a:solidFill>
              </a:rPr>
              <a:t>and elevated </a:t>
            </a:r>
            <a:r>
              <a:rPr lang="en-US" sz="9601" b="1" dirty="0">
                <a:solidFill>
                  <a:schemeClr val="bg1"/>
                </a:solidFill>
              </a:rPr>
              <a:t>soil </a:t>
            </a:r>
            <a:r>
              <a:rPr lang="en-US" sz="9601" b="1" dirty="0" err="1">
                <a:solidFill>
                  <a:schemeClr val="bg1"/>
                </a:solidFill>
              </a:rPr>
              <a:t>pH</a:t>
            </a:r>
            <a:r>
              <a:rPr lang="en-US" sz="9601" dirty="0" err="1">
                <a:solidFill>
                  <a:schemeClr val="bg1"/>
                </a:solidFill>
              </a:rPr>
              <a:t>.</a:t>
            </a:r>
            <a:endParaRPr lang="en-US" sz="9601"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F0752AA4-3A78-DA4D-A306-5E508E7271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17950" y="4690507"/>
            <a:ext cx="12777077" cy="8518051"/>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FDF8FD25-623E-A649-A6E8-F0AF4D9862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53802" y="15251477"/>
            <a:ext cx="12777077" cy="8518051"/>
          </a:xfrm>
          <a:prstGeom prst="rect">
            <a:avLst/>
          </a:prstGeom>
        </p:spPr>
      </p:pic>
      <p:sp>
        <p:nvSpPr>
          <p:cNvPr id="12" name="TextBox 11">
            <a:extLst>
              <a:ext uri="{FF2B5EF4-FFF2-40B4-BE49-F238E27FC236}">
                <a16:creationId xmlns:a16="http://schemas.microsoft.com/office/drawing/2014/main" id="{5A8ECD64-C0CC-484A-BAEE-9DE039FF1CAB}"/>
              </a:ext>
            </a:extLst>
          </p:cNvPr>
          <p:cNvSpPr txBox="1"/>
          <p:nvPr/>
        </p:nvSpPr>
        <p:spPr>
          <a:xfrm>
            <a:off x="11026934" y="13305222"/>
            <a:ext cx="12630815" cy="1569660"/>
          </a:xfrm>
          <a:prstGeom prst="rect">
            <a:avLst/>
          </a:prstGeom>
          <a:noFill/>
        </p:spPr>
        <p:txBody>
          <a:bodyPr wrap="square" rtlCol="0">
            <a:spAutoFit/>
          </a:bodyPr>
          <a:lstStyle/>
          <a:p>
            <a:r>
              <a:rPr lang="en-US" sz="3200" b="1" dirty="0"/>
              <a:t>Figure 1.</a:t>
            </a:r>
            <a:r>
              <a:rPr lang="en-US" sz="3200" dirty="0"/>
              <a:t> 2021 waterhemp control ratings 50 days after treatment (DAT) at Navarino, WI. Error bars represent the 95% confidence intervals. Red line = 90% control.  </a:t>
            </a:r>
          </a:p>
        </p:txBody>
      </p:sp>
      <p:sp>
        <p:nvSpPr>
          <p:cNvPr id="29" name="TextBox 28">
            <a:extLst>
              <a:ext uri="{FF2B5EF4-FFF2-40B4-BE49-F238E27FC236}">
                <a16:creationId xmlns:a16="http://schemas.microsoft.com/office/drawing/2014/main" id="{355E6A34-5FF0-3C4C-9FD1-2E323B46F424}"/>
              </a:ext>
            </a:extLst>
          </p:cNvPr>
          <p:cNvSpPr txBox="1"/>
          <p:nvPr/>
        </p:nvSpPr>
        <p:spPr>
          <a:xfrm>
            <a:off x="10917950" y="23969292"/>
            <a:ext cx="12630815" cy="1569660"/>
          </a:xfrm>
          <a:prstGeom prst="rect">
            <a:avLst/>
          </a:prstGeom>
          <a:noFill/>
        </p:spPr>
        <p:txBody>
          <a:bodyPr wrap="square" rtlCol="0">
            <a:spAutoFit/>
          </a:bodyPr>
          <a:lstStyle/>
          <a:p>
            <a:r>
              <a:rPr lang="en-US" sz="3200" b="1" dirty="0"/>
              <a:t>Figure 2.</a:t>
            </a:r>
            <a:r>
              <a:rPr lang="en-US" sz="3200" dirty="0"/>
              <a:t> 2021 waterhemp biomass 50 days after treatment (DAT) at Navarino, WI. Error bars represent the 95% confidence intervals. Red line = 90% control.  </a:t>
            </a:r>
          </a:p>
        </p:txBody>
      </p:sp>
      <p:graphicFrame>
        <p:nvGraphicFramePr>
          <p:cNvPr id="2" name="Table 3">
            <a:extLst>
              <a:ext uri="{FF2B5EF4-FFF2-40B4-BE49-F238E27FC236}">
                <a16:creationId xmlns:a16="http://schemas.microsoft.com/office/drawing/2014/main" id="{7C51FC2C-7E36-A748-92A6-D7FD1D3170D1}"/>
              </a:ext>
            </a:extLst>
          </p:cNvPr>
          <p:cNvGraphicFramePr>
            <a:graphicFrameLocks noGrp="1"/>
          </p:cNvGraphicFramePr>
          <p:nvPr>
            <p:extLst>
              <p:ext uri="{D42A27DB-BD31-4B8C-83A1-F6EECF244321}">
                <p14:modId xmlns:p14="http://schemas.microsoft.com/office/powerpoint/2010/main" val="1695984487"/>
              </p:ext>
            </p:extLst>
          </p:nvPr>
        </p:nvGraphicFramePr>
        <p:xfrm>
          <a:off x="376308" y="29200670"/>
          <a:ext cx="10182800" cy="6644640"/>
        </p:xfrm>
        <a:graphic>
          <a:graphicData uri="http://schemas.openxmlformats.org/drawingml/2006/table">
            <a:tbl>
              <a:tblPr firstRow="1" bandRow="1">
                <a:tableStyleId>{2D5ABB26-0587-4C30-8999-92F81FD0307C}</a:tableStyleId>
              </a:tblPr>
              <a:tblGrid>
                <a:gridCol w="4677873">
                  <a:extLst>
                    <a:ext uri="{9D8B030D-6E8A-4147-A177-3AD203B41FA5}">
                      <a16:colId xmlns:a16="http://schemas.microsoft.com/office/drawing/2014/main" val="3108744934"/>
                    </a:ext>
                  </a:extLst>
                </a:gridCol>
                <a:gridCol w="2857296">
                  <a:extLst>
                    <a:ext uri="{9D8B030D-6E8A-4147-A177-3AD203B41FA5}">
                      <a16:colId xmlns:a16="http://schemas.microsoft.com/office/drawing/2014/main" val="903274894"/>
                    </a:ext>
                  </a:extLst>
                </a:gridCol>
                <a:gridCol w="2647631">
                  <a:extLst>
                    <a:ext uri="{9D8B030D-6E8A-4147-A177-3AD203B41FA5}">
                      <a16:colId xmlns:a16="http://schemas.microsoft.com/office/drawing/2014/main" val="142282971"/>
                    </a:ext>
                  </a:extLst>
                </a:gridCol>
              </a:tblGrid>
              <a:tr h="370840">
                <a:tc>
                  <a:txBody>
                    <a:bodyPr/>
                    <a:lstStyle/>
                    <a:p>
                      <a:pPr algn="ctr"/>
                      <a:r>
                        <a:rPr lang="en-US" sz="2800" b="1" dirty="0"/>
                        <a:t>Herbicide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2800" b="1" dirty="0"/>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tc>
                  <a:txBody>
                    <a:bodyPr/>
                    <a:lstStyle/>
                    <a:p>
                      <a:pPr algn="ctr"/>
                      <a:r>
                        <a:rPr lang="en-US" sz="2800" b="1" dirty="0"/>
                        <a:t>Site of Action (SOA)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897681463"/>
                  </a:ext>
                </a:extLst>
              </a:tr>
              <a:tr h="370840">
                <a:tc>
                  <a:txBody>
                    <a:bodyPr/>
                    <a:lstStyle/>
                    <a:p>
                      <a:pPr algn="ctr"/>
                      <a:r>
                        <a:rPr lang="en-US" sz="2800" dirty="0"/>
                        <a:t>imazethapyr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0.3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39116"/>
                  </a:ext>
                </a:extLst>
              </a:tr>
              <a:tr h="370840">
                <a:tc>
                  <a:txBody>
                    <a:bodyPr/>
                    <a:lstStyle/>
                    <a:p>
                      <a:pPr algn="ctr"/>
                      <a:r>
                        <a:rPr lang="en-US" sz="2800" dirty="0"/>
                        <a:t>metribuzin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560 g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689514"/>
                  </a:ext>
                </a:extLst>
              </a:tr>
              <a:tr h="370840">
                <a:tc>
                  <a:txBody>
                    <a:bodyPr/>
                    <a:lstStyle/>
                    <a:p>
                      <a:pPr algn="ctr"/>
                      <a:r>
                        <a:rPr lang="en-US" sz="2800" dirty="0"/>
                        <a:t>flumioxazin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210 g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045274"/>
                  </a:ext>
                </a:extLst>
              </a:tr>
              <a:tr h="370840">
                <a:tc>
                  <a:txBody>
                    <a:bodyPr/>
                    <a:lstStyle/>
                    <a:p>
                      <a:pPr algn="ctr"/>
                      <a:r>
                        <a:rPr lang="en-US" sz="2800" dirty="0"/>
                        <a:t>sulfentrazone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0.3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79196"/>
                  </a:ext>
                </a:extLst>
              </a:tr>
              <a:tr h="370840">
                <a:tc>
                  <a:txBody>
                    <a:bodyPr/>
                    <a:lstStyle/>
                    <a:p>
                      <a:pPr algn="ctr"/>
                      <a:r>
                        <a:rPr lang="en-US" sz="2800" dirty="0"/>
                        <a:t>acetochlor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3.5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031154"/>
                  </a:ext>
                </a:extLst>
              </a:tr>
              <a:tr h="370840">
                <a:tc>
                  <a:txBody>
                    <a:bodyPr/>
                    <a:lstStyle/>
                    <a:p>
                      <a:pPr algn="ctr"/>
                      <a:r>
                        <a:rPr lang="en-US" sz="2800" dirty="0"/>
                        <a:t>S-metolachlor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1.6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6383383"/>
                  </a:ext>
                </a:extLst>
              </a:tr>
              <a:tr h="370840">
                <a:tc>
                  <a:txBody>
                    <a:bodyPr/>
                    <a:lstStyle/>
                    <a:p>
                      <a:pPr algn="ctr"/>
                      <a:r>
                        <a:rPr lang="en-US" sz="2800" dirty="0"/>
                        <a:t>dimethenamid-P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1.0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73415"/>
                  </a:ext>
                </a:extLst>
              </a:tr>
              <a:tr h="370840">
                <a:tc>
                  <a:txBody>
                    <a:bodyPr/>
                    <a:lstStyle/>
                    <a:p>
                      <a:pPr algn="ctr"/>
                      <a:r>
                        <a:rPr lang="en-US" sz="2800" dirty="0"/>
                        <a:t>pyroxasulfone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147 g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07675"/>
                  </a:ext>
                </a:extLst>
              </a:tr>
              <a:tr h="370840">
                <a:tc>
                  <a:txBody>
                    <a:bodyPr/>
                    <a:lstStyle/>
                    <a:p>
                      <a:pPr algn="ctr"/>
                      <a:r>
                        <a:rPr lang="en-US" sz="2800" dirty="0"/>
                        <a:t>sulfentrazone + imazethapyr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0.4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14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942871"/>
                  </a:ext>
                </a:extLst>
              </a:tr>
              <a:tr h="370840">
                <a:tc>
                  <a:txBody>
                    <a:bodyPr/>
                    <a:lstStyle/>
                    <a:p>
                      <a:pPr algn="ctr"/>
                      <a:r>
                        <a:rPr lang="en-US" sz="2800" dirty="0"/>
                        <a:t>S-metolachlor + sulfentrazone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1.8 L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15 + 14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09618"/>
                  </a:ext>
                </a:extLst>
              </a:tr>
              <a:tr h="370840">
                <a:tc>
                  <a:txBody>
                    <a:bodyPr/>
                    <a:lstStyle/>
                    <a:p>
                      <a:pPr algn="ctr"/>
                      <a:r>
                        <a:rPr lang="en-US" sz="2800" dirty="0"/>
                        <a:t>flumioxazin + pyroxasulfone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210 g ha</a:t>
                      </a:r>
                      <a:r>
                        <a:rPr lang="en-US" sz="2800" baseline="30000" dirty="0"/>
                        <a:t>-1</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14 + 15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7983285"/>
                  </a:ext>
                </a:extLst>
              </a:tr>
            </a:tbl>
          </a:graphicData>
        </a:graphic>
      </p:graphicFrame>
      <p:sp>
        <p:nvSpPr>
          <p:cNvPr id="25" name="TextBox 24">
            <a:extLst>
              <a:ext uri="{FF2B5EF4-FFF2-40B4-BE49-F238E27FC236}">
                <a16:creationId xmlns:a16="http://schemas.microsoft.com/office/drawing/2014/main" id="{7AF4F6E0-F6F7-314C-BCF4-67FC502C5E90}"/>
              </a:ext>
            </a:extLst>
          </p:cNvPr>
          <p:cNvSpPr txBox="1"/>
          <p:nvPr/>
        </p:nvSpPr>
        <p:spPr>
          <a:xfrm>
            <a:off x="182879" y="28422119"/>
            <a:ext cx="12630815" cy="584775"/>
          </a:xfrm>
          <a:prstGeom prst="rect">
            <a:avLst/>
          </a:prstGeom>
          <a:noFill/>
        </p:spPr>
        <p:txBody>
          <a:bodyPr wrap="square" rtlCol="0">
            <a:spAutoFit/>
          </a:bodyPr>
          <a:lstStyle/>
          <a:p>
            <a:r>
              <a:rPr lang="en-US" sz="3200" b="1" dirty="0"/>
              <a:t>Table 1.</a:t>
            </a:r>
            <a:r>
              <a:rPr lang="en-US" sz="3200" dirty="0"/>
              <a:t> Herbicide treatment information</a:t>
            </a:r>
          </a:p>
        </p:txBody>
      </p:sp>
    </p:spTree>
    <p:extLst>
      <p:ext uri="{BB962C8B-B14F-4D97-AF65-F5344CB8AC3E}">
        <p14:creationId xmlns:p14="http://schemas.microsoft.com/office/powerpoint/2010/main" val="290430260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12088</TotalTime>
  <Words>651</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DeWerff</dc:creator>
  <cp:lastModifiedBy>KOLBY R GRINT</cp:lastModifiedBy>
  <cp:revision>34</cp:revision>
  <cp:lastPrinted>2020-02-24T18:55:42Z</cp:lastPrinted>
  <dcterms:created xsi:type="dcterms:W3CDTF">2020-02-18T21:45:21Z</dcterms:created>
  <dcterms:modified xsi:type="dcterms:W3CDTF">2021-11-24T17:52:25Z</dcterms:modified>
</cp:coreProperties>
</file>