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Syncopate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Syncopate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Syncopate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 numPeople, $mainHeader, _num, _Num;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OK: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 2coolForSchool, soHappy!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can also store the result of any "expression":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var x = 2 + 2;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var y = x * 3;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var name = 'Claire';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var greeting = 'Hello ' + name;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var title = 'Baroness';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var formalGreeting = greeting + ', ' + title;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numKids  = 5;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partner  = 'David Beckham';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location = 'Costa Rica';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jobTitle = 'web developer';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future = 'You will be a ' + jobTitle + ' in ' + location + ', and married to ' +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partner + ' ' + ' with ' + numKids + ' kids.';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console.log(future);</a:t>
            </a:r>
          </a:p>
        </p:txBody>
      </p:sp>
      <p:sp>
        <p:nvSpPr>
          <p:cNvPr id="253" name="Shape 25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can also store the result of any "expression":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 x = 2 + 2;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 y = x * 3;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 name = 'Claire';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 greeting = 'Hello ' + name;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 title = 'Baroness';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 formalGreeting = greeting + ', ' + title;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numKids  = 5;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partner  = 'David Beckham';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location = 'Costa Rica';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jobTitle = 'web developer';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future = 'You will be a ' + jobTitle + ' in ' + location + ', and married to ' +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partner + ' ' + ' with ' + numKids + ' kids.';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console.log(future);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var numPeople, $mainHeader, _num, _Num;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OK: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var 2coolForSchool, soHappy!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1792288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463778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w3schools.com/html/html_blocks.asp" TargetMode="External"/><Relationship Id="rId4" Type="http://schemas.openxmlformats.org/officeDocument/2006/relationships/hyperlink" Target="http://www.w3schools.com/html/html_blocks.as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8055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273600" y="1535125"/>
            <a:ext cx="8596800" cy="3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/>
              <a:t>Multimedia Programming 210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4800"/>
              <a:t>Week 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5.jpg" id="190" name="Shape 190"/>
          <p:cNvPicPr preferRelativeResize="0"/>
          <p:nvPr/>
        </p:nvPicPr>
        <p:blipFill/>
        <p:spPr>
          <a:xfrm>
            <a:off x="0" y="0"/>
            <a:ext cx="914257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6.jpg" id="199" name="Shape 199"/>
          <p:cNvPicPr preferRelativeResize="0"/>
          <p:nvPr/>
        </p:nvPicPr>
        <p:blipFill/>
        <p:spPr>
          <a:xfrm>
            <a:off x="0" y="0"/>
            <a:ext cx="914257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7.jpg" id="207" name="Shape 207"/>
          <p:cNvPicPr preferRelativeResize="0"/>
          <p:nvPr/>
        </p:nvPicPr>
        <p:blipFill/>
        <p:spPr>
          <a:xfrm>
            <a:off x="0" y="0"/>
            <a:ext cx="914257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8.jpg" id="215" name="Shape 215"/>
          <p:cNvPicPr preferRelativeResize="0"/>
          <p:nvPr/>
        </p:nvPicPr>
        <p:blipFill/>
        <p:spPr>
          <a:xfrm>
            <a:off x="0" y="0"/>
            <a:ext cx="914257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338" y="0"/>
            <a:ext cx="684532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9.jpg" id="224" name="Shape 224"/>
          <p:cNvPicPr preferRelativeResize="0"/>
          <p:nvPr/>
        </p:nvPicPr>
        <p:blipFill/>
        <p:spPr>
          <a:xfrm>
            <a:off x="0" y="0"/>
            <a:ext cx="914257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0.jpg" id="232" name="Shape 232"/>
          <p:cNvPicPr preferRelativeResize="0"/>
          <p:nvPr/>
        </p:nvPicPr>
        <p:blipFill/>
        <p:spPr>
          <a:xfrm>
            <a:off x="0" y="0"/>
            <a:ext cx="914257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1.jpg" id="240" name="Shape 240"/>
          <p:cNvPicPr preferRelativeResize="0"/>
          <p:nvPr/>
        </p:nvPicPr>
        <p:blipFill/>
        <p:spPr>
          <a:xfrm>
            <a:off x="0" y="0"/>
            <a:ext cx="914257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2.jpg" id="248" name="Shape 248"/>
          <p:cNvPicPr preferRelativeResize="0"/>
          <p:nvPr/>
        </p:nvPicPr>
        <p:blipFill/>
        <p:spPr>
          <a:xfrm>
            <a:off x="0" y="0"/>
            <a:ext cx="914257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3.jpg" id="257" name="Shape 257"/>
          <p:cNvPicPr preferRelativeResize="0"/>
          <p:nvPr/>
        </p:nvPicPr>
        <p:blipFill/>
        <p:spPr>
          <a:xfrm>
            <a:off x="0" y="0"/>
            <a:ext cx="914257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4.jpg" id="265" name="Shape 265"/>
          <p:cNvPicPr preferRelativeResize="0"/>
          <p:nvPr/>
        </p:nvPicPr>
        <p:blipFill/>
        <p:spPr>
          <a:xfrm>
            <a:off x="0" y="0"/>
            <a:ext cx="914257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742475" y="1836350"/>
            <a:ext cx="58998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9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Concatenation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h = “hello”;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w = “world”;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X+W;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“hello” + “world”;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“hello ” + “world”;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Increment, decrement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x = 0;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x++;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y = ++x;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z = x++;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x--;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x-= 5;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 vs. concatenation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8953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x = 1;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y = “7”;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x+y;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typeof  x + y;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+ x; 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x+ +y;</a:t>
            </a:r>
          </a:p>
          <a:p>
            <a:pPr indent="-3429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b="0" i="0" lang="en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+ number(y);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18942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4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www.jslint.com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457200" y="218942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/>
              <a:t>p5 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"/>
              <a:t> Color, Stroke, Fill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Shape 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Shape 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By default, the color() function will take either 1 argument for grayscale or 3 arguments for rgb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2131175"/>
            <a:ext cx="8520600" cy="243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var gray = color(100);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var pink = color(255,0,200);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We can also use conventional html color names and hex values.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311700" y="2131175"/>
            <a:ext cx="8520600" cy="243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var blue = color(“blue”);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var red = color(#ff0000);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The fil() function sets the color of the fill for all the drawable elements like shapes and lines.</a:t>
            </a:r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311700" y="2131175"/>
            <a:ext cx="8520600" cy="243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3F3F3"/>
                </a:solidFill>
              </a:rPr>
              <a:t>fill(51);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3F3F3"/>
                </a:solidFill>
              </a:rPr>
              <a:t>rect(25,25,100,100);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Color values saved in variables can also be used as colors.</a:t>
            </a: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311700" y="2131175"/>
            <a:ext cx="8520600" cy="243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fill(pink);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r</a:t>
            </a:r>
            <a:r>
              <a:rPr b="1" lang="en" sz="3000">
                <a:solidFill>
                  <a:srgbClr val="EFEFEF"/>
                </a:solidFill>
              </a:rPr>
              <a:t>ect(125,25,100,100);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2440069" y="1825925"/>
            <a:ext cx="4105424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SLACK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The function noFill() turns the fill off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2131175"/>
            <a:ext cx="8520600" cy="243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noFill();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rect(150,50,100,100);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The stroke() functions works in a similar way, but changes the stroke of the drawable element.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2131175"/>
            <a:ext cx="8520600" cy="243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stroke(blue);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Triangle (50,50,50,100,100,50);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Shape 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The noStroke() turn the stroke off (remember to turn the fill back on or you won’t see anything!);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1700" y="2131175"/>
            <a:ext cx="8520600" cy="243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n</a:t>
            </a:r>
            <a:r>
              <a:rPr b="1" lang="en" sz="3000">
                <a:solidFill>
                  <a:srgbClr val="EFEFEF"/>
                </a:solidFill>
              </a:rPr>
              <a:t>oStroke();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fill(red);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ellipse(200,200,60,60);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The background() function sets the color of the canvas element and can use grayscale, rgb or html, just like stroke and fill.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2131175"/>
            <a:ext cx="8520600" cy="243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var green = color(0,190,120);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000">
                <a:solidFill>
                  <a:srgbClr val="EFEFEF"/>
                </a:solidFill>
              </a:rPr>
              <a:t>background(green);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FEFEF"/>
                </a:solidFill>
              </a:rPr>
              <a:t>Make sure to draw your background before drawing anything else.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Shape 3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EFEFEF"/>
                </a:solidFill>
              </a:rPr>
              <a:t>Now lets try the statements and operators we learned to change a color over time.</a:t>
            </a:r>
          </a:p>
        </p:txBody>
      </p:sp>
      <p:sp>
        <p:nvSpPr>
          <p:cNvPr id="362" name="Shape 362"/>
          <p:cNvSpPr/>
          <p:nvPr/>
        </p:nvSpPr>
        <p:spPr>
          <a:xfrm>
            <a:off x="860675" y="2151675"/>
            <a:ext cx="1639200" cy="1618800"/>
          </a:xfrm>
          <a:prstGeom prst="ellipse">
            <a:avLst/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2499875" y="2151675"/>
            <a:ext cx="1639200" cy="1618800"/>
          </a:xfrm>
          <a:prstGeom prst="ellipse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4139075" y="2151675"/>
            <a:ext cx="1639200" cy="1618800"/>
          </a:xfrm>
          <a:prstGeom prst="ellipse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778275" y="2151675"/>
            <a:ext cx="1639200" cy="1618800"/>
          </a:xfrm>
          <a:prstGeom prst="ellipse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Shape 3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F3F3F3"/>
                </a:solidFill>
                <a:latin typeface="Syncopate"/>
                <a:ea typeface="Syncopate"/>
                <a:cs typeface="Syncopate"/>
                <a:sym typeface="Syncopate"/>
              </a:rPr>
              <a:t>Homework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510650"/>
            <a:ext cx="8520600" cy="313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1500"/>
              </a:spcBef>
              <a:spcAft>
                <a:spcPts val="2400"/>
              </a:spcAft>
              <a:buNone/>
            </a:pPr>
            <a:r>
              <a:rPr lang="en">
                <a:solidFill>
                  <a:srgbClr val="F3F3F3"/>
                </a:solidFill>
              </a:rPr>
              <a:t>Using p5, create a design that uses variables as the arguments for the drawing functions.</a:t>
            </a:r>
          </a:p>
          <a:p>
            <a:pPr indent="-342900" lvl="1" marL="914400">
              <a:spcBef>
                <a:spcPts val="300"/>
              </a:spcBef>
              <a:spcAft>
                <a:spcPts val="1200"/>
              </a:spcAft>
              <a:buClr>
                <a:srgbClr val="F3F3F3"/>
              </a:buClr>
              <a:buSzPct val="100000"/>
            </a:pPr>
            <a:r>
              <a:rPr lang="en" sz="1800">
                <a:solidFill>
                  <a:srgbClr val="F3F3F3"/>
                </a:solidFill>
              </a:rPr>
              <a:t>Drawing functions include fill(), stroke(), rect(), line(), ellipse(), triangle() etc...</a:t>
            </a:r>
          </a:p>
          <a:p>
            <a:pPr indent="-342900" lvl="2" marL="1371600">
              <a:spcBef>
                <a:spcPts val="300"/>
              </a:spcBef>
              <a:spcAft>
                <a:spcPts val="1200"/>
              </a:spcAft>
              <a:buClr>
                <a:srgbClr val="F3F3F3"/>
              </a:buClr>
              <a:buSzPct val="100000"/>
            </a:pPr>
            <a:r>
              <a:rPr lang="en" sz="1800">
                <a:solidFill>
                  <a:srgbClr val="F3F3F3"/>
                </a:solidFill>
              </a:rPr>
              <a:t>fill(0); // NOT VALID</a:t>
            </a:r>
          </a:p>
          <a:p>
            <a:pPr indent="-342900" lvl="2" marL="1371600">
              <a:spcBef>
                <a:spcPts val="600"/>
              </a:spcBef>
              <a:spcAft>
                <a:spcPts val="1200"/>
              </a:spcAft>
              <a:buClr>
                <a:srgbClr val="F3F3F3"/>
              </a:buClr>
              <a:buSzPct val="100000"/>
            </a:pPr>
            <a:r>
              <a:rPr lang="en" sz="1800">
                <a:solidFill>
                  <a:srgbClr val="F3F3F3"/>
                </a:solidFill>
              </a:rPr>
              <a:t>var c = color(255,0,255); fill ( c ); // VALID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F3F3F3"/>
                </a:solidFill>
              </a:rPr>
              <a:t>There should be at least 5 colors and 5 shapes.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6000">
                <a:solidFill>
                  <a:srgbClr val="F3F3F3"/>
                </a:solidFill>
                <a:latin typeface="Syncopate"/>
                <a:ea typeface="Syncopate"/>
                <a:cs typeface="Syncopate"/>
                <a:sym typeface="Syncopate"/>
              </a:rPr>
              <a:t>Homework</a:t>
            </a:r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311700" y="1739250"/>
            <a:ext cx="8520600" cy="313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Using JavaScript, make an HTML page with 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-"/>
            </a:pPr>
            <a:r>
              <a:rPr lang="en">
                <a:solidFill>
                  <a:srgbClr val="F3F3F3"/>
                </a:solidFill>
              </a:rPr>
              <a:t>at least 2 variables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-"/>
            </a:pPr>
            <a:r>
              <a:rPr lang="en">
                <a:solidFill>
                  <a:srgbClr val="F3F3F3"/>
                </a:solidFill>
              </a:rPr>
              <a:t>1 arithmetic operator </a:t>
            </a:r>
          </a:p>
          <a:p>
            <a:pPr indent="-228600" lvl="0" marL="457200" rtl="0">
              <a:spcBef>
                <a:spcPts val="0"/>
              </a:spcBef>
              <a:buClr>
                <a:srgbClr val="F3F3F3"/>
              </a:buClr>
              <a:buChar char="-"/>
            </a:pPr>
            <a:r>
              <a:rPr lang="en">
                <a:solidFill>
                  <a:srgbClr val="F3F3F3"/>
                </a:solidFill>
              </a:rPr>
              <a:t>1 string concatenation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-2262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0477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&lt;html&gt;...&lt;/html&gt; …....</a:t>
            </a: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 and end HTML</a:t>
            </a:r>
          </a:p>
          <a:p>
            <a:pPr indent="-3048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&lt;head&gt;...&lt;/head&gt;…....</a:t>
            </a: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 of page, not actual content</a:t>
            </a:r>
          </a:p>
          <a:p>
            <a:pPr indent="-3048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&lt;title&gt;...&lt;/title&gt; ….....</a:t>
            </a: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.Title of page</a:t>
            </a:r>
          </a:p>
          <a:p>
            <a:pPr indent="-3048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&lt;body&gt;...&lt;/body&gt;…....</a:t>
            </a: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Body of page, where the content goes</a:t>
            </a:r>
          </a:p>
          <a:p>
            <a:pPr indent="-3048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&lt;div&gt;...&lt;/div&gt; ….........</a:t>
            </a: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 section - </a:t>
            </a:r>
            <a:r>
              <a:rPr b="1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Block level</a:t>
            </a:r>
          </a:p>
          <a:p>
            <a:pPr indent="-3048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&lt;span&gt;...&lt;/span&gt; …...</a:t>
            </a: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Grouping - </a:t>
            </a:r>
            <a:r>
              <a:rPr b="1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Inline</a:t>
            </a:r>
          </a:p>
          <a:p>
            <a:pPr indent="-3048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&lt;p&gt;...&lt;/p&gt; …..............</a:t>
            </a: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Paragraph</a:t>
            </a:r>
          </a:p>
          <a:p>
            <a:pPr indent="-3048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&lt;b&gt;...&lt;/b&gt;…...............</a:t>
            </a: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Bold</a:t>
            </a:r>
          </a:p>
          <a:p>
            <a:pPr indent="-3048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&lt;br /&gt;….....................</a:t>
            </a: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.Line break (you'll notice that this tag doesn't have any content and therefore is both an begin and end tag, with the slash)</a:t>
            </a:r>
          </a:p>
          <a:p>
            <a:pPr indent="-3048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&lt;H1&gt;&lt;/H1&gt;…...........</a:t>
            </a: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(Also H2, H3, H4, etc..)</a:t>
            </a:r>
          </a:p>
          <a:p>
            <a:pPr indent="-3048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&lt;!-- ... --&gt; …...............</a:t>
            </a: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</a:p>
          <a:p>
            <a:pPr indent="-3048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&lt;blink&gt;...&lt;/blink&gt; …..</a:t>
            </a: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your text blink</a:t>
            </a:r>
          </a:p>
          <a:p>
            <a:pPr indent="-304800" lvl="0" marL="342900" marR="0" rtl="0" algn="l">
              <a:lnSpc>
                <a:spcPct val="8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&lt;a href="http://..."&gt;...&lt;/a&gt; </a:t>
            </a: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 to another page. The "href=""" portion is an attribute. Many tags have optional attributes.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.jpg" id="153" name="Shape 153"/>
          <p:cNvPicPr preferRelativeResize="0"/>
          <p:nvPr/>
        </p:nvPicPr>
        <p:blipFill/>
        <p:spPr>
          <a:xfrm>
            <a:off x="0" y="0"/>
            <a:ext cx="914257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descr="0.jpg" id="154" name="Shape 154"/>
          <p:cNvPicPr preferRelativeResize="0"/>
          <p:nvPr/>
        </p:nvPicPr>
        <p:blipFill/>
        <p:spPr>
          <a:xfrm>
            <a:off x="0" y="0"/>
            <a:ext cx="914257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3799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Hours Example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.jpg" id="167" name="Shape 167"/>
          <p:cNvPicPr preferRelativeResize="0"/>
          <p:nvPr/>
        </p:nvPicPr>
        <p:blipFill/>
        <p:spPr>
          <a:xfrm>
            <a:off x="0" y="0"/>
            <a:ext cx="914257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73" name="Shape 173"/>
          <p:cNvPicPr preferRelativeResize="0"/>
          <p:nvPr/>
        </p:nvPicPr>
        <p:blipFill/>
        <p:spPr>
          <a:xfrm>
            <a:off x="0" y="0"/>
            <a:ext cx="9142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4.jpg" id="182" name="Shape 182"/>
          <p:cNvPicPr preferRelativeResize="0"/>
          <p:nvPr/>
        </p:nvPicPr>
        <p:blipFill/>
        <p:spPr>
          <a:xfrm>
            <a:off x="0" y="0"/>
            <a:ext cx="914257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Black 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