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84" r:id="rId3"/>
    <p:sldId id="260" r:id="rId4"/>
    <p:sldId id="287" r:id="rId5"/>
    <p:sldId id="288" r:id="rId6"/>
    <p:sldId id="289" r:id="rId7"/>
    <p:sldId id="290" r:id="rId8"/>
    <p:sldId id="291" r:id="rId9"/>
    <p:sldId id="292" r:id="rId10"/>
    <p:sldId id="286" r:id="rId11"/>
    <p:sldId id="294" r:id="rId12"/>
    <p:sldId id="278" r:id="rId13"/>
  </p:sldIdLst>
  <p:sldSz cx="9144000" cy="5143500" type="screen16x9"/>
  <p:notesSz cx="6858000" cy="9144000"/>
  <p:embeddedFontLst>
    <p:embeddedFont>
      <p:font typeface="Montserrat" panose="00000500000000000000" pitchFamily="2" charset="-18"/>
      <p:regular r:id="rId15"/>
      <p:bold r:id="rId16"/>
      <p:italic r:id="rId17"/>
      <p:boldItalic r:id="rId18"/>
    </p:embeddedFont>
    <p:embeddedFont>
      <p:font typeface="DM Serif Display" panose="020B0604020202020204" charset="0"/>
      <p:regular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 Light" panose="00000400000000000000" pitchFamily="2" charset="-18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19890A-4D97-4F02-B416-5AD9B15B3E92}">
  <a:tblStyle styleId="{B519890A-4D97-4F02-B416-5AD9B15B3E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754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947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e559b0b4d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e559b0b4d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688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79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76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96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31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488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72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2031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524053" y="2851925"/>
            <a:ext cx="2031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59380" y="2851925"/>
            <a:ext cx="2031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1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grzybek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394855" y="519545"/>
            <a:ext cx="7560370" cy="35463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 smtClean="0"/>
              <a:t>Test-</a:t>
            </a:r>
            <a:r>
              <a:rPr lang="pl-PL" sz="3600" dirty="0" err="1" smtClean="0"/>
              <a:t>Driven</a:t>
            </a:r>
            <a:r>
              <a:rPr lang="pl-PL" sz="3600" dirty="0" smtClean="0"/>
              <a:t> Development in </a:t>
            </a:r>
            <a:r>
              <a:rPr lang="pl-PL" sz="3600" dirty="0" err="1" smtClean="0"/>
              <a:t>action</a:t>
            </a:r>
            <a:r>
              <a:rPr lang="pl-PL" sz="3600" dirty="0" smtClean="0"/>
              <a:t/>
            </a:r>
            <a:br>
              <a:rPr lang="pl-PL" sz="3600" dirty="0" smtClean="0"/>
            </a:br>
            <a:r>
              <a:rPr lang="pl-PL" sz="3600" dirty="0" smtClean="0">
                <a:solidFill>
                  <a:schemeClr val="accent6"/>
                </a:solidFill>
              </a:rPr>
              <a:t>Live </a:t>
            </a:r>
            <a:r>
              <a:rPr lang="pl-PL" sz="3600" dirty="0" err="1" smtClean="0">
                <a:solidFill>
                  <a:schemeClr val="accent6"/>
                </a:solidFill>
              </a:rPr>
              <a:t>session</a:t>
            </a:r>
            <a:endParaRPr sz="3600" dirty="0"/>
          </a:p>
        </p:txBody>
      </p:sp>
      <p:sp>
        <p:nvSpPr>
          <p:cNvPr id="2" name="Prostokąt 1"/>
          <p:cNvSpPr/>
          <p:nvPr/>
        </p:nvSpPr>
        <p:spPr>
          <a:xfrm>
            <a:off x="7716983" y="0"/>
            <a:ext cx="15447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l-PL" sz="1200" b="1" dirty="0" smtClean="0">
                <a:solidFill>
                  <a:schemeClr val="bg1"/>
                </a:solidFill>
                <a:latin typeface="Montserrat" panose="00000500000000000000" pitchFamily="2" charset="-18"/>
              </a:rPr>
              <a:t>@</a:t>
            </a:r>
            <a:r>
              <a:rPr lang="pl-PL" sz="1200" b="1" dirty="0" err="1" smtClean="0">
                <a:solidFill>
                  <a:schemeClr val="bg1"/>
                </a:solidFill>
                <a:latin typeface="Montserrat" panose="00000500000000000000" pitchFamily="2" charset="-18"/>
              </a:rPr>
              <a:t>kamgrzybek</a:t>
            </a:r>
            <a:endParaRPr lang="en-US" sz="12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>
                <a:solidFill>
                  <a:schemeClr val="accent6"/>
                </a:solidFill>
              </a:rPr>
              <a:t>2</a:t>
            </a:r>
            <a:r>
              <a:rPr lang="en" sz="3600" dirty="0" smtClean="0">
                <a:solidFill>
                  <a:schemeClr val="accent6"/>
                </a:solidFill>
              </a:rPr>
              <a:t>.</a:t>
            </a:r>
            <a:r>
              <a:rPr lang="en" dirty="0">
                <a:solidFill>
                  <a:schemeClr val="accent6"/>
                </a:solidFill>
              </a:rPr>
              <a:t/>
            </a:r>
            <a:br>
              <a:rPr lang="en" dirty="0">
                <a:solidFill>
                  <a:schemeClr val="accent6"/>
                </a:solidFill>
              </a:rPr>
            </a:br>
            <a:r>
              <a:rPr lang="pl-PL" dirty="0" smtClean="0"/>
              <a:t>Live demo</a:t>
            </a:r>
            <a:endParaRPr dirty="0"/>
          </a:p>
        </p:txBody>
      </p:sp>
      <p:sp>
        <p:nvSpPr>
          <p:cNvPr id="4" name="Prostokąt 3"/>
          <p:cNvSpPr/>
          <p:nvPr/>
        </p:nvSpPr>
        <p:spPr>
          <a:xfrm>
            <a:off x="7716983" y="0"/>
            <a:ext cx="15447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l-PL" sz="1200" b="1" dirty="0" smtClean="0">
                <a:solidFill>
                  <a:schemeClr val="bg1"/>
                </a:solidFill>
                <a:latin typeface="Montserrat" panose="00000500000000000000" pitchFamily="2" charset="-18"/>
              </a:rPr>
              <a:t>@</a:t>
            </a:r>
            <a:r>
              <a:rPr lang="pl-PL" sz="1200" b="1" dirty="0" err="1" smtClean="0">
                <a:solidFill>
                  <a:schemeClr val="bg1"/>
                </a:solidFill>
                <a:latin typeface="Montserrat" panose="00000500000000000000" pitchFamily="2" charset="-18"/>
              </a:rPr>
              <a:t>kamgrzybek</a:t>
            </a:r>
            <a:endParaRPr lang="en-US" sz="12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6517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52697" y="283778"/>
            <a:ext cx="6766500" cy="8936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dirty="0" smtClean="0"/>
              <a:t>Call to </a:t>
            </a:r>
            <a:r>
              <a:rPr lang="pl-PL" sz="4800" dirty="0" smtClean="0">
                <a:solidFill>
                  <a:schemeClr val="accent6"/>
                </a:solidFill>
              </a:rPr>
              <a:t>Action</a:t>
            </a:r>
            <a:endParaRPr sz="4800" dirty="0">
              <a:solidFill>
                <a:schemeClr val="accent6"/>
              </a:solidFill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573869" y="1087821"/>
            <a:ext cx="8379215" cy="37600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╺"/>
            </a:pPr>
            <a:endParaRPr lang="pl-PL" dirty="0" smtClean="0">
              <a:hlinkClick r:id="rId3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╺"/>
            </a:pPr>
            <a:r>
              <a:rPr lang="pl-PL" sz="2000" dirty="0" smtClean="0"/>
              <a:t>Demo </a:t>
            </a:r>
            <a:r>
              <a:rPr lang="pl-PL" sz="2000" dirty="0" err="1" smtClean="0"/>
              <a:t>code</a:t>
            </a:r>
            <a:r>
              <a:rPr lang="pl-PL" sz="2000" dirty="0" smtClean="0"/>
              <a:t> </a:t>
            </a:r>
            <a:r>
              <a:rPr lang="pl-PL" sz="2000" dirty="0" err="1" smtClean="0"/>
              <a:t>repository</a:t>
            </a:r>
            <a:r>
              <a:rPr lang="pl-PL" sz="2000" dirty="0" smtClean="0"/>
              <a:t> – </a:t>
            </a:r>
            <a:r>
              <a:rPr lang="pl-PL" sz="2000" dirty="0" smtClean="0">
                <a:solidFill>
                  <a:schemeClr val="accent6"/>
                </a:solidFill>
              </a:rPr>
              <a:t>https://</a:t>
            </a:r>
            <a:r>
              <a:rPr lang="pl-PL" sz="2000" dirty="0" smtClean="0">
                <a:solidFill>
                  <a:schemeClr val="accent6"/>
                </a:solidFill>
              </a:rPr>
              <a:t>github.com/kgrzybek/tdd-live-session</a:t>
            </a:r>
            <a:endParaRPr lang="pl-PL" sz="2000" dirty="0" smtClean="0">
              <a:solidFill>
                <a:schemeClr val="accent6"/>
              </a:solidFill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╺"/>
            </a:pPr>
            <a:r>
              <a:rPr lang="pl-PL" sz="2000" i="1" dirty="0" err="1" smtClean="0"/>
              <a:t>Books</a:t>
            </a:r>
            <a:endParaRPr lang="pl-PL" sz="2000" i="1" dirty="0" smtClean="0"/>
          </a:p>
          <a:p>
            <a:pPr lvl="1">
              <a:spcBef>
                <a:spcPts val="600"/>
              </a:spcBef>
              <a:buChar char="╺"/>
            </a:pPr>
            <a:r>
              <a:rPr lang="pl-PL" sz="2000" i="1" dirty="0" smtClean="0"/>
              <a:t>„Test </a:t>
            </a:r>
            <a:r>
              <a:rPr lang="pl-PL" sz="2000" i="1" dirty="0" err="1" smtClean="0"/>
              <a:t>Driven</a:t>
            </a:r>
            <a:r>
              <a:rPr lang="pl-PL" sz="2000" i="1" dirty="0" smtClean="0"/>
              <a:t> Development By </a:t>
            </a:r>
            <a:r>
              <a:rPr lang="pl-PL" sz="2000" i="1" dirty="0" err="1" smtClean="0"/>
              <a:t>Example</a:t>
            </a:r>
            <a:r>
              <a:rPr lang="pl-PL" sz="2000" i="1" dirty="0" smtClean="0"/>
              <a:t>” </a:t>
            </a:r>
            <a:r>
              <a:rPr lang="pl-PL" sz="2000" dirty="0" smtClean="0"/>
              <a:t>– Kent Beck</a:t>
            </a:r>
          </a:p>
          <a:p>
            <a:pPr lvl="1"/>
            <a:r>
              <a:rPr lang="pl-PL" sz="2000" i="1" dirty="0" smtClean="0"/>
              <a:t>„</a:t>
            </a:r>
            <a:r>
              <a:rPr lang="en-US" sz="2000" i="1" dirty="0" smtClean="0"/>
              <a:t>Growing </a:t>
            </a:r>
            <a:r>
              <a:rPr lang="en-US" sz="2000" i="1" dirty="0"/>
              <a:t>Object-Oriented Software, Guided by </a:t>
            </a:r>
            <a:r>
              <a:rPr lang="en-US" sz="2000" i="1" dirty="0" smtClean="0"/>
              <a:t>Tests</a:t>
            </a:r>
            <a:r>
              <a:rPr lang="pl-PL" sz="2000" i="1" dirty="0" smtClean="0"/>
              <a:t>”</a:t>
            </a:r>
            <a:r>
              <a:rPr lang="en-US" sz="2000" i="1" dirty="0" smtClean="0"/>
              <a:t> </a:t>
            </a:r>
            <a:r>
              <a:rPr lang="pl-PL" sz="2000" dirty="0" smtClean="0"/>
              <a:t>-</a:t>
            </a:r>
            <a:r>
              <a:rPr lang="en-US" sz="2000" dirty="0" smtClean="0"/>
              <a:t> </a:t>
            </a:r>
            <a:r>
              <a:rPr lang="en-US" sz="2000" dirty="0"/>
              <a:t>Steve </a:t>
            </a:r>
            <a:r>
              <a:rPr lang="en-US" sz="2000" dirty="0" smtClean="0"/>
              <a:t>Freeman</a:t>
            </a:r>
            <a:r>
              <a:rPr lang="pl-PL" sz="2000" dirty="0" smtClean="0"/>
              <a:t>, </a:t>
            </a:r>
            <a:r>
              <a:rPr lang="en-US" sz="2000" dirty="0" smtClean="0"/>
              <a:t>Nat </a:t>
            </a:r>
            <a:r>
              <a:rPr lang="en-US" sz="2000" dirty="0"/>
              <a:t>Pryce</a:t>
            </a:r>
            <a:r>
              <a:rPr lang="en-US" sz="2000" dirty="0" smtClean="0"/>
              <a:t>. </a:t>
            </a:r>
            <a:endParaRPr lang="pl-PL" sz="2000" dirty="0" smtClean="0"/>
          </a:p>
          <a:p>
            <a:pPr lvl="1"/>
            <a:r>
              <a:rPr lang="pl-PL" sz="2000" i="1" dirty="0" smtClean="0"/>
              <a:t>„Unit </a:t>
            </a:r>
            <a:r>
              <a:rPr lang="pl-PL" sz="2000" i="1" dirty="0" err="1" smtClean="0"/>
              <a:t>Testing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Principles</a:t>
            </a:r>
            <a:r>
              <a:rPr lang="pl-PL" sz="2000" i="1" dirty="0" smtClean="0"/>
              <a:t>, </a:t>
            </a:r>
            <a:r>
              <a:rPr lang="pl-PL" sz="2000" i="1" dirty="0" err="1" smtClean="0"/>
              <a:t>Practices</a:t>
            </a:r>
            <a:r>
              <a:rPr lang="pl-PL" sz="2000" i="1" dirty="0" smtClean="0"/>
              <a:t>, and </a:t>
            </a:r>
            <a:r>
              <a:rPr lang="pl-PL" sz="2000" i="1" dirty="0" err="1" smtClean="0"/>
              <a:t>Patterns</a:t>
            </a:r>
            <a:r>
              <a:rPr lang="pl-PL" sz="2000" i="1" dirty="0" smtClean="0"/>
              <a:t>” </a:t>
            </a:r>
            <a:r>
              <a:rPr lang="pl-PL" sz="2000" dirty="0" smtClean="0"/>
              <a:t>– Vladimir </a:t>
            </a:r>
            <a:r>
              <a:rPr lang="pl-PL" sz="2000" dirty="0" err="1" smtClean="0"/>
              <a:t>Khorikov</a:t>
            </a:r>
            <a:endParaRPr lang="pl-PL" sz="2000" dirty="0" smtClean="0"/>
          </a:p>
          <a:p>
            <a:pPr lvl="1"/>
            <a:r>
              <a:rPr lang="pl-PL" sz="2000" i="1" dirty="0" smtClean="0"/>
              <a:t>„The Art of Unit </a:t>
            </a:r>
            <a:r>
              <a:rPr lang="pl-PL" sz="2000" i="1" dirty="0" err="1" smtClean="0"/>
              <a:t>Testing</a:t>
            </a:r>
            <a:r>
              <a:rPr lang="pl-PL" sz="2000" i="1" dirty="0" smtClean="0"/>
              <a:t>” </a:t>
            </a:r>
            <a:r>
              <a:rPr lang="pl-PL" sz="2000" dirty="0" smtClean="0"/>
              <a:t>– Roy </a:t>
            </a:r>
            <a:r>
              <a:rPr lang="pl-PL" sz="2000" dirty="0" err="1" smtClean="0"/>
              <a:t>Osherove</a:t>
            </a:r>
            <a:endParaRPr sz="2000"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Prostokąt 5"/>
          <p:cNvSpPr/>
          <p:nvPr/>
        </p:nvSpPr>
        <p:spPr>
          <a:xfrm>
            <a:off x="7716983" y="0"/>
            <a:ext cx="15447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l-PL" sz="1200" b="1" dirty="0" smtClean="0">
                <a:solidFill>
                  <a:schemeClr val="bg1"/>
                </a:solidFill>
                <a:latin typeface="Montserrat" panose="00000500000000000000" pitchFamily="2" charset="-18"/>
              </a:rPr>
              <a:t>@</a:t>
            </a:r>
            <a:r>
              <a:rPr lang="pl-PL" sz="1200" b="1" dirty="0" err="1" smtClean="0">
                <a:solidFill>
                  <a:schemeClr val="bg1"/>
                </a:solidFill>
                <a:latin typeface="Montserrat" panose="00000500000000000000" pitchFamily="2" charset="-18"/>
              </a:rPr>
              <a:t>kamgrzybek</a:t>
            </a:r>
            <a:endParaRPr lang="en-US" sz="12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33593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ctrTitle" idx="4294967295"/>
          </p:nvPr>
        </p:nvSpPr>
        <p:spPr>
          <a:xfrm>
            <a:off x="1188725" y="1911525"/>
            <a:ext cx="5587800" cy="94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6"/>
                </a:solidFill>
              </a:rPr>
              <a:t>Thanks!</a:t>
            </a:r>
            <a:endParaRPr sz="7200">
              <a:solidFill>
                <a:schemeClr val="accent6"/>
              </a:solidFill>
            </a:endParaRPr>
          </a:p>
        </p:txBody>
      </p:sp>
      <p:sp>
        <p:nvSpPr>
          <p:cNvPr id="310" name="Google Shape;310;p38"/>
          <p:cNvSpPr txBox="1">
            <a:spLocks noGrp="1"/>
          </p:cNvSpPr>
          <p:nvPr>
            <p:ph type="subTitle" idx="4294967295"/>
          </p:nvPr>
        </p:nvSpPr>
        <p:spPr>
          <a:xfrm>
            <a:off x="1188724" y="2940725"/>
            <a:ext cx="7584786" cy="1732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sz="1800" dirty="0"/>
              <a:t>Any questions?</a:t>
            </a:r>
            <a:br>
              <a:rPr lang="en" sz="1800" dirty="0"/>
            </a:br>
            <a:r>
              <a:rPr lang="en" sz="1800" dirty="0"/>
              <a:t>You can find me at </a:t>
            </a:r>
            <a:endParaRPr lang="pl-PL" sz="18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l-PL" sz="1800" dirty="0" smtClean="0"/>
              <a:t>Twitter: </a:t>
            </a:r>
            <a:r>
              <a:rPr lang="en" sz="1800" b="1" dirty="0" smtClean="0">
                <a:solidFill>
                  <a:schemeClr val="accent6"/>
                </a:solidFill>
              </a:rPr>
              <a:t>@</a:t>
            </a:r>
            <a:r>
              <a:rPr lang="pl-PL" sz="1800" b="1" dirty="0" err="1" smtClean="0">
                <a:solidFill>
                  <a:schemeClr val="accent6"/>
                </a:solidFill>
              </a:rPr>
              <a:t>kamgrzybek</a:t>
            </a:r>
            <a:r>
              <a:rPr lang="en" sz="1800" b="1" dirty="0" smtClean="0">
                <a:solidFill>
                  <a:schemeClr val="accent6"/>
                </a:solidFill>
              </a:rPr>
              <a:t> </a:t>
            </a:r>
            <a:endParaRPr lang="pl-PL" sz="1800" b="1" dirty="0" smtClean="0">
              <a:solidFill>
                <a:schemeClr val="accent6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l-PL" sz="1800" dirty="0" err="1" smtClean="0"/>
              <a:t>Contact</a:t>
            </a:r>
            <a:r>
              <a:rPr lang="pl-PL" sz="1800" dirty="0" smtClean="0"/>
              <a:t>: </a:t>
            </a:r>
            <a:r>
              <a:rPr lang="pl-PL" sz="1800" b="1" dirty="0" smtClean="0">
                <a:solidFill>
                  <a:schemeClr val="accent6"/>
                </a:solidFill>
              </a:rPr>
              <a:t>https</a:t>
            </a:r>
            <a:r>
              <a:rPr lang="pl-PL" sz="1800" b="1" dirty="0">
                <a:solidFill>
                  <a:schemeClr val="accent6"/>
                </a:solidFill>
              </a:rPr>
              <a:t>://www.kamilgrzybek.com/contact/</a:t>
            </a:r>
            <a:endParaRPr sz="1800" b="1" dirty="0">
              <a:solidFill>
                <a:schemeClr val="accent6"/>
              </a:solidFill>
            </a:endParaRPr>
          </a:p>
        </p:txBody>
      </p:sp>
      <p:sp>
        <p:nvSpPr>
          <p:cNvPr id="311" name="Google Shape;311;p3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495997" y="180109"/>
            <a:ext cx="6766500" cy="8784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 err="1" smtClean="0"/>
              <a:t>About</a:t>
            </a:r>
            <a:r>
              <a:rPr lang="pl-PL" sz="3600" dirty="0" smtClean="0"/>
              <a:t> me</a:t>
            </a:r>
            <a:endParaRPr sz="3600" dirty="0"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25582" y="2856741"/>
            <a:ext cx="259687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400" b="1" dirty="0" smtClean="0"/>
              <a:t>Software Architect, Team Leader</a:t>
            </a:r>
            <a:endParaRPr sz="14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/>
              <a:t>12 </a:t>
            </a:r>
            <a:r>
              <a:rPr lang="pl-PL" dirty="0" err="1" smtClean="0"/>
              <a:t>years</a:t>
            </a:r>
            <a:r>
              <a:rPr lang="pl-PL" dirty="0" smtClean="0"/>
              <a:t> of </a:t>
            </a:r>
            <a:r>
              <a:rPr lang="pl-PL" dirty="0" err="1" smtClean="0"/>
              <a:t>commercial</a:t>
            </a:r>
            <a:r>
              <a:rPr lang="pl-PL" dirty="0" smtClean="0"/>
              <a:t> </a:t>
            </a:r>
            <a:r>
              <a:rPr lang="pl-PL" dirty="0" err="1" smtClean="0"/>
              <a:t>exp</a:t>
            </a:r>
            <a:r>
              <a:rPr lang="en" dirty="0" smtClean="0"/>
              <a:t>.</a:t>
            </a:r>
            <a:endParaRPr lang="pl-PL" dirty="0" smtClean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/>
              <a:t>.NET Platform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/>
              <a:t>ITSG Global, </a:t>
            </a:r>
            <a:r>
              <a:rPr lang="pl-PL" dirty="0" err="1" smtClean="0"/>
              <a:t>Warsaw</a:t>
            </a:r>
            <a:endParaRPr dirty="0"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2"/>
          </p:nvPr>
        </p:nvSpPr>
        <p:spPr>
          <a:xfrm>
            <a:off x="3690307" y="2851925"/>
            <a:ext cx="2031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400" b="1" dirty="0" err="1" smtClean="0"/>
              <a:t>Blogger</a:t>
            </a:r>
            <a:r>
              <a:rPr lang="pl-PL" sz="1400" b="1" dirty="0" smtClean="0"/>
              <a:t>,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400" b="1" dirty="0" smtClean="0"/>
              <a:t>OSS </a:t>
            </a:r>
            <a:r>
              <a:rPr lang="pl-PL" sz="1400" b="1" dirty="0" err="1" smtClean="0"/>
              <a:t>Contriubutor</a:t>
            </a:r>
            <a:endParaRPr sz="14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/>
              <a:t>kamilgrzybek.com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/>
              <a:t>github.com/</a:t>
            </a:r>
            <a:r>
              <a:rPr lang="pl-PL" dirty="0" err="1" smtClean="0"/>
              <a:t>kgrzybek</a:t>
            </a:r>
            <a:endParaRPr lang="pl-PL" dirty="0" smtClean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/>
              <a:t>@</a:t>
            </a:r>
            <a:r>
              <a:rPr lang="pl-PL" dirty="0" err="1" smtClean="0"/>
              <a:t>kamgrzybek</a:t>
            </a:r>
            <a:endParaRPr dirty="0"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3"/>
          </p:nvPr>
        </p:nvSpPr>
        <p:spPr>
          <a:xfrm>
            <a:off x="6489762" y="2851925"/>
            <a:ext cx="2031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400" b="1" dirty="0" err="1" smtClean="0"/>
              <a:t>Enthusiast</a:t>
            </a:r>
            <a:r>
              <a:rPr lang="pl-PL" sz="1400" b="1" dirty="0" smtClean="0"/>
              <a:t>, </a:t>
            </a:r>
            <a:r>
              <a:rPr lang="pl-PL" sz="1400" b="1" dirty="0" err="1" smtClean="0"/>
              <a:t>Craftsman</a:t>
            </a:r>
            <a:endParaRPr sz="14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/>
              <a:t>Software Architecture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err="1" smtClean="0"/>
              <a:t>Domain-Driven</a:t>
            </a:r>
            <a:r>
              <a:rPr lang="pl-PL" dirty="0" smtClean="0"/>
              <a:t> Design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err="1" smtClean="0"/>
              <a:t>Clean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Prostokąt 6"/>
          <p:cNvSpPr/>
          <p:nvPr/>
        </p:nvSpPr>
        <p:spPr>
          <a:xfrm>
            <a:off x="7716983" y="0"/>
            <a:ext cx="15447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l-PL" sz="1200" b="1" dirty="0" smtClean="0">
                <a:solidFill>
                  <a:schemeClr val="bg1"/>
                </a:solidFill>
                <a:latin typeface="Montserrat" panose="00000500000000000000" pitchFamily="2" charset="-18"/>
              </a:rPr>
              <a:t>@</a:t>
            </a:r>
            <a:r>
              <a:rPr lang="pl-PL" sz="1200" b="1" dirty="0" err="1" smtClean="0">
                <a:solidFill>
                  <a:schemeClr val="bg1"/>
                </a:solidFill>
                <a:latin typeface="Montserrat" panose="00000500000000000000" pitchFamily="2" charset="-18"/>
              </a:rPr>
              <a:t>kamgrzybek</a:t>
            </a:r>
            <a:endParaRPr lang="en-US" sz="12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0912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1</a:t>
            </a:r>
            <a:r>
              <a:rPr lang="en" sz="3600" dirty="0">
                <a:solidFill>
                  <a:schemeClr val="accent6"/>
                </a:solidFill>
              </a:rPr>
              <a:t>.</a:t>
            </a:r>
            <a:r>
              <a:rPr lang="en" dirty="0">
                <a:solidFill>
                  <a:schemeClr val="accent6"/>
                </a:solidFill>
              </a:rPr>
              <a:t/>
            </a:r>
            <a:br>
              <a:rPr lang="en" dirty="0">
                <a:solidFill>
                  <a:schemeClr val="accent6"/>
                </a:solidFill>
              </a:rPr>
            </a:br>
            <a:r>
              <a:rPr lang="pl-PL" dirty="0" err="1" smtClean="0"/>
              <a:t>Introduction</a:t>
            </a:r>
            <a:endParaRPr dirty="0"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1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Quick</a:t>
            </a:r>
            <a:r>
              <a:rPr lang="pl-PL" dirty="0" smtClean="0"/>
              <a:t> </a:t>
            </a:r>
            <a:r>
              <a:rPr lang="pl-PL" dirty="0" err="1" smtClean="0"/>
              <a:t>introduction</a:t>
            </a:r>
            <a:r>
              <a:rPr lang="pl-PL" dirty="0" smtClean="0"/>
              <a:t> to TDD</a:t>
            </a:r>
            <a:endParaRPr dirty="0"/>
          </a:p>
        </p:txBody>
      </p:sp>
      <p:sp>
        <p:nvSpPr>
          <p:cNvPr id="4" name="Prostokąt 3"/>
          <p:cNvSpPr/>
          <p:nvPr/>
        </p:nvSpPr>
        <p:spPr>
          <a:xfrm>
            <a:off x="7716983" y="0"/>
            <a:ext cx="15447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l-PL" sz="1200" b="1" dirty="0" smtClean="0">
                <a:solidFill>
                  <a:schemeClr val="bg1"/>
                </a:solidFill>
                <a:latin typeface="Montserrat" panose="00000500000000000000" pitchFamily="2" charset="-18"/>
              </a:rPr>
              <a:t>@</a:t>
            </a:r>
            <a:r>
              <a:rPr lang="pl-PL" sz="1200" b="1" dirty="0" err="1" smtClean="0">
                <a:solidFill>
                  <a:schemeClr val="bg1"/>
                </a:solidFill>
                <a:latin typeface="Montserrat" panose="00000500000000000000" pitchFamily="2" charset="-18"/>
              </a:rPr>
              <a:t>kamgrzybek</a:t>
            </a:r>
            <a:endParaRPr lang="en-US" sz="12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950483" y="561108"/>
            <a:ext cx="6766500" cy="7121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 smtClean="0"/>
              <a:t>Test-</a:t>
            </a:r>
            <a:r>
              <a:rPr lang="pl-PL" sz="3600" dirty="0" err="1" smtClean="0"/>
              <a:t>Driven</a:t>
            </a:r>
            <a:r>
              <a:rPr lang="pl-PL" sz="3600" dirty="0" smtClean="0"/>
              <a:t> Development</a:t>
            </a:r>
            <a:endParaRPr sz="3600" dirty="0"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950483" y="1785973"/>
            <a:ext cx="6849626" cy="18854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l-PL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software development process that relies on tests to drive the </a:t>
            </a:r>
            <a:r>
              <a:rPr lang="pl-PL" sz="2400" dirty="0" smtClean="0"/>
              <a:t>software</a:t>
            </a:r>
            <a:r>
              <a:rPr lang="en-US" sz="2400" dirty="0" smtClean="0"/>
              <a:t> </a:t>
            </a:r>
            <a:r>
              <a:rPr lang="pl-PL" sz="2400" dirty="0" smtClean="0"/>
              <a:t>design and development</a:t>
            </a:r>
            <a:endParaRPr lang="en-US" sz="2400" dirty="0"/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Prostokąt 3"/>
          <p:cNvSpPr/>
          <p:nvPr/>
        </p:nvSpPr>
        <p:spPr>
          <a:xfrm>
            <a:off x="7716983" y="0"/>
            <a:ext cx="15447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l-PL" sz="1200" b="1" dirty="0" smtClean="0">
                <a:solidFill>
                  <a:schemeClr val="bg1"/>
                </a:solidFill>
                <a:latin typeface="Montserrat" panose="00000500000000000000" pitchFamily="2" charset="-18"/>
              </a:rPr>
              <a:t>@</a:t>
            </a:r>
            <a:r>
              <a:rPr lang="pl-PL" sz="1200" b="1" dirty="0" err="1" smtClean="0">
                <a:solidFill>
                  <a:schemeClr val="bg1"/>
                </a:solidFill>
                <a:latin typeface="Montserrat" panose="00000500000000000000" pitchFamily="2" charset="-18"/>
              </a:rPr>
              <a:t>kamgrzybek</a:t>
            </a:r>
            <a:endParaRPr lang="en-US" sz="12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27848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950483" y="561108"/>
            <a:ext cx="6766500" cy="7121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 smtClean="0"/>
              <a:t>1. Write a </a:t>
            </a:r>
            <a:r>
              <a:rPr lang="pl-PL" sz="3600" dirty="0" smtClean="0">
                <a:solidFill>
                  <a:schemeClr val="accent6"/>
                </a:solidFill>
              </a:rPr>
              <a:t>test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805010" y="1674287"/>
            <a:ext cx="7964917" cy="23158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2000" dirty="0" err="1" smtClean="0"/>
              <a:t>Describe</a:t>
            </a:r>
            <a:r>
              <a:rPr lang="pl-PL" sz="2000" dirty="0" smtClean="0"/>
              <a:t> </a:t>
            </a:r>
            <a:r>
              <a:rPr lang="en-US" sz="2000" b="1" i="1" dirty="0" smtClean="0">
                <a:solidFill>
                  <a:schemeClr val="accent6"/>
                </a:solidFill>
              </a:rPr>
              <a:t>what</a:t>
            </a:r>
            <a:r>
              <a:rPr lang="en-US" sz="2000" i="1" dirty="0" smtClean="0"/>
              <a:t> </a:t>
            </a:r>
            <a:r>
              <a:rPr lang="pl-PL" sz="2000" dirty="0" err="1" smtClean="0"/>
              <a:t>you</a:t>
            </a:r>
            <a:r>
              <a:rPr lang="en-US" sz="2000" dirty="0" smtClean="0"/>
              <a:t> </a:t>
            </a:r>
            <a:r>
              <a:rPr lang="en-US" sz="2000" dirty="0"/>
              <a:t>want to achieve before </a:t>
            </a:r>
            <a:r>
              <a:rPr lang="pl-PL" sz="2000" dirty="0" err="1" smtClean="0"/>
              <a:t>you</a:t>
            </a:r>
            <a:r>
              <a:rPr lang="pl-PL" sz="2000" dirty="0" smtClean="0"/>
              <a:t> </a:t>
            </a:r>
            <a:r>
              <a:rPr lang="pl-PL" sz="2000" dirty="0" err="1" smtClean="0"/>
              <a:t>consider</a:t>
            </a:r>
            <a:r>
              <a:rPr lang="pl-PL" sz="2000" dirty="0" smtClean="0"/>
              <a:t> </a:t>
            </a:r>
            <a:r>
              <a:rPr lang="pl-PL" sz="2000" i="1" dirty="0" err="1" smtClean="0">
                <a:solidFill>
                  <a:schemeClr val="accent6"/>
                </a:solidFill>
              </a:rPr>
              <a:t>how</a:t>
            </a:r>
            <a:endParaRPr lang="pl-PL" sz="2000" i="1" dirty="0" smtClean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Write a </a:t>
            </a:r>
            <a:r>
              <a:rPr lang="en-US" sz="2000" dirty="0">
                <a:solidFill>
                  <a:schemeClr val="accent6"/>
                </a:solidFill>
              </a:rPr>
              <a:t>failing</a:t>
            </a:r>
            <a:r>
              <a:rPr lang="en-US" sz="2000" dirty="0">
                <a:solidFill>
                  <a:schemeClr val="bg1"/>
                </a:solidFill>
              </a:rPr>
              <a:t> test to indicate which functionality needs to be added and how it should </a:t>
            </a:r>
            <a:r>
              <a:rPr lang="en-US" sz="2000" dirty="0" smtClean="0">
                <a:solidFill>
                  <a:schemeClr val="bg1"/>
                </a:solidFill>
              </a:rPr>
              <a:t>behave</a:t>
            </a:r>
            <a:endParaRPr lang="pl-PL" sz="2000" dirty="0">
              <a:solidFill>
                <a:schemeClr val="bg1"/>
              </a:solidFill>
            </a:endParaRPr>
          </a:p>
          <a:p>
            <a:r>
              <a:rPr lang="en-US" sz="2000" dirty="0"/>
              <a:t>Invent the </a:t>
            </a:r>
            <a:r>
              <a:rPr lang="en-US" sz="2000" dirty="0">
                <a:solidFill>
                  <a:schemeClr val="accent6"/>
                </a:solidFill>
              </a:rPr>
              <a:t>interface</a:t>
            </a:r>
            <a:r>
              <a:rPr lang="en-US" sz="2000" dirty="0"/>
              <a:t> you wish you had</a:t>
            </a:r>
            <a:endParaRPr lang="pl-PL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7716983" y="0"/>
            <a:ext cx="15447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l-PL" sz="1200" b="1" dirty="0" smtClean="0">
                <a:solidFill>
                  <a:schemeClr val="bg1"/>
                </a:solidFill>
                <a:latin typeface="Montserrat" panose="00000500000000000000" pitchFamily="2" charset="-18"/>
              </a:rPr>
              <a:t>@</a:t>
            </a:r>
            <a:r>
              <a:rPr lang="pl-PL" sz="1200" b="1" dirty="0" err="1" smtClean="0">
                <a:solidFill>
                  <a:schemeClr val="bg1"/>
                </a:solidFill>
                <a:latin typeface="Montserrat" panose="00000500000000000000" pitchFamily="2" charset="-18"/>
              </a:rPr>
              <a:t>kamgrzybek</a:t>
            </a:r>
            <a:endParaRPr lang="en-US" sz="12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4318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950483" y="561108"/>
            <a:ext cx="6766500" cy="7121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 smtClean="0"/>
              <a:t>2. </a:t>
            </a:r>
            <a:r>
              <a:rPr lang="pl-PL" sz="3600" dirty="0" err="1" smtClean="0"/>
              <a:t>Make</a:t>
            </a:r>
            <a:r>
              <a:rPr lang="pl-PL" sz="3600" dirty="0" smtClean="0"/>
              <a:t> </a:t>
            </a:r>
            <a:r>
              <a:rPr lang="pl-PL" sz="3600" dirty="0" err="1" smtClean="0"/>
              <a:t>it</a:t>
            </a:r>
            <a:r>
              <a:rPr lang="pl-PL" sz="3600" dirty="0" smtClean="0"/>
              <a:t> </a:t>
            </a:r>
            <a:r>
              <a:rPr lang="pl-PL" sz="3600" dirty="0" smtClean="0">
                <a:solidFill>
                  <a:schemeClr val="accent6"/>
                </a:solidFill>
              </a:rPr>
              <a:t>run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805010" y="1674287"/>
            <a:ext cx="7964917" cy="23158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/>
              <a:t>Write </a:t>
            </a:r>
            <a:r>
              <a:rPr lang="en-US" sz="2000" dirty="0">
                <a:solidFill>
                  <a:schemeClr val="accent6"/>
                </a:solidFill>
              </a:rPr>
              <a:t>just enough </a:t>
            </a:r>
            <a:r>
              <a:rPr lang="en-US" sz="2000" dirty="0"/>
              <a:t>code to make the test </a:t>
            </a:r>
            <a:r>
              <a:rPr lang="en-US" sz="2000" dirty="0" smtClean="0"/>
              <a:t>pass</a:t>
            </a:r>
            <a:endParaRPr lang="pl-PL" sz="2000" dirty="0" smtClean="0"/>
          </a:p>
          <a:p>
            <a:r>
              <a:rPr lang="pl-PL" sz="2000" dirty="0" smtClean="0"/>
              <a:t>„</a:t>
            </a:r>
            <a:r>
              <a:rPr lang="pl-PL" sz="2000" dirty="0" err="1"/>
              <a:t>Quick</a:t>
            </a:r>
            <a:r>
              <a:rPr lang="pl-PL" sz="2000" dirty="0"/>
              <a:t> </a:t>
            </a:r>
            <a:r>
              <a:rPr lang="pl-PL" sz="2000" dirty="0" err="1"/>
              <a:t>green</a:t>
            </a:r>
            <a:r>
              <a:rPr lang="pl-PL" sz="2000" dirty="0"/>
              <a:t> </a:t>
            </a:r>
            <a:r>
              <a:rPr lang="pl-PL" sz="2000" dirty="0" err="1" smtClean="0"/>
              <a:t>excuses</a:t>
            </a:r>
            <a:r>
              <a:rPr lang="pl-PL" sz="2000" dirty="0" smtClean="0"/>
              <a:t> </a:t>
            </a:r>
            <a:r>
              <a:rPr lang="en-US" sz="2000" dirty="0" smtClean="0"/>
              <a:t>all </a:t>
            </a:r>
            <a:r>
              <a:rPr lang="en-US" sz="2000" dirty="0"/>
              <a:t>sins. But only for a </a:t>
            </a:r>
            <a:r>
              <a:rPr lang="en-US" sz="2000" dirty="0" smtClean="0"/>
              <a:t>moment</a:t>
            </a:r>
            <a:r>
              <a:rPr lang="pl-PL" sz="2000" dirty="0" smtClean="0"/>
              <a:t>”. Kent Beck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7716983" y="0"/>
            <a:ext cx="15447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l-PL" sz="1200" b="1" dirty="0" smtClean="0">
                <a:solidFill>
                  <a:schemeClr val="bg1"/>
                </a:solidFill>
                <a:latin typeface="Montserrat" panose="00000500000000000000" pitchFamily="2" charset="-18"/>
              </a:rPr>
              <a:t>@</a:t>
            </a:r>
            <a:r>
              <a:rPr lang="pl-PL" sz="1200" b="1" dirty="0" err="1" smtClean="0">
                <a:solidFill>
                  <a:schemeClr val="bg1"/>
                </a:solidFill>
                <a:latin typeface="Montserrat" panose="00000500000000000000" pitchFamily="2" charset="-18"/>
              </a:rPr>
              <a:t>kamgrzybek</a:t>
            </a:r>
            <a:endParaRPr lang="en-US" sz="12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2213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950483" y="561108"/>
            <a:ext cx="6766500" cy="7121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 smtClean="0"/>
              <a:t>3. </a:t>
            </a:r>
            <a:r>
              <a:rPr lang="pl-PL" sz="3600" dirty="0" err="1" smtClean="0"/>
              <a:t>Make</a:t>
            </a:r>
            <a:r>
              <a:rPr lang="pl-PL" sz="3600" dirty="0" smtClean="0"/>
              <a:t> </a:t>
            </a:r>
            <a:r>
              <a:rPr lang="pl-PL" sz="3600" dirty="0" err="1" smtClean="0"/>
              <a:t>it</a:t>
            </a:r>
            <a:r>
              <a:rPr lang="pl-PL" sz="3600" dirty="0" smtClean="0"/>
              <a:t> </a:t>
            </a:r>
            <a:r>
              <a:rPr lang="pl-PL" sz="3600" dirty="0" err="1" smtClean="0">
                <a:solidFill>
                  <a:schemeClr val="accent6"/>
                </a:solidFill>
              </a:rPr>
              <a:t>right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805010" y="1674287"/>
            <a:ext cx="7964917" cy="23158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2000" dirty="0" err="1" smtClean="0"/>
              <a:t>Refactor</a:t>
            </a:r>
            <a:r>
              <a:rPr lang="pl-PL" sz="2000" dirty="0" smtClean="0"/>
              <a:t> the </a:t>
            </a:r>
            <a:r>
              <a:rPr lang="pl-PL" sz="2000" dirty="0" err="1" smtClean="0"/>
              <a:t>code</a:t>
            </a:r>
            <a:r>
              <a:rPr lang="pl-PL" sz="2000" dirty="0" smtClean="0"/>
              <a:t> </a:t>
            </a:r>
          </a:p>
          <a:p>
            <a:r>
              <a:rPr lang="pl-PL" sz="2000" dirty="0" err="1"/>
              <a:t>M</a:t>
            </a:r>
            <a:r>
              <a:rPr lang="pl-PL" sz="2000" dirty="0" err="1" smtClean="0"/>
              <a:t>ake</a:t>
            </a:r>
            <a:r>
              <a:rPr lang="pl-PL" sz="2000" dirty="0" smtClean="0"/>
              <a:t> </a:t>
            </a:r>
            <a:r>
              <a:rPr lang="pl-PL" sz="2000" dirty="0" err="1" smtClean="0"/>
              <a:t>it</a:t>
            </a:r>
            <a:r>
              <a:rPr lang="pl-PL" sz="2000" dirty="0" smtClean="0"/>
              <a:t> </a:t>
            </a:r>
            <a:r>
              <a:rPr lang="pl-PL" sz="2000" dirty="0" err="1" smtClean="0"/>
              <a:t>clean</a:t>
            </a:r>
            <a:endParaRPr lang="pl-PL" sz="2000" dirty="0" smtClean="0"/>
          </a:p>
          <a:p>
            <a:r>
              <a:rPr lang="pl-PL" sz="2000" dirty="0" err="1" smtClean="0"/>
              <a:t>Safety</a:t>
            </a:r>
            <a:r>
              <a:rPr lang="pl-PL" sz="2000" dirty="0" smtClean="0"/>
              <a:t> net - test </a:t>
            </a:r>
            <a:r>
              <a:rPr lang="pl-PL" sz="2000" dirty="0" err="1" smtClean="0"/>
              <a:t>protection</a:t>
            </a:r>
            <a:endParaRPr lang="pl-PL" sz="2000" dirty="0" smtClean="0"/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7716983" y="0"/>
            <a:ext cx="15447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l-PL" sz="1200" b="1" dirty="0" smtClean="0">
                <a:solidFill>
                  <a:schemeClr val="bg1"/>
                </a:solidFill>
                <a:latin typeface="Montserrat" panose="00000500000000000000" pitchFamily="2" charset="-18"/>
              </a:rPr>
              <a:t>@</a:t>
            </a:r>
            <a:r>
              <a:rPr lang="pl-PL" sz="1200" b="1" dirty="0" err="1" smtClean="0">
                <a:solidFill>
                  <a:schemeClr val="bg1"/>
                </a:solidFill>
                <a:latin typeface="Montserrat" panose="00000500000000000000" pitchFamily="2" charset="-18"/>
              </a:rPr>
              <a:t>kamgrzybek</a:t>
            </a:r>
            <a:endParaRPr lang="en-US" sz="12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7647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191F"/>
            </a:gs>
            <a:gs pos="10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950483" y="561108"/>
            <a:ext cx="6766500" cy="7121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 smtClean="0"/>
              <a:t>The TDD </a:t>
            </a:r>
            <a:r>
              <a:rPr lang="pl-PL" sz="3600" dirty="0" err="1" smtClean="0">
                <a:solidFill>
                  <a:schemeClr val="accent6"/>
                </a:solidFill>
              </a:rPr>
              <a:t>Cycle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7716983" y="0"/>
            <a:ext cx="15447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l-PL" sz="1200" b="1" dirty="0" smtClean="0">
                <a:solidFill>
                  <a:schemeClr val="bg1"/>
                </a:solidFill>
                <a:latin typeface="Montserrat" panose="00000500000000000000" pitchFamily="2" charset="-18"/>
              </a:rPr>
              <a:t>@</a:t>
            </a:r>
            <a:r>
              <a:rPr lang="pl-PL" sz="1200" b="1" dirty="0" err="1" smtClean="0">
                <a:solidFill>
                  <a:schemeClr val="bg1"/>
                </a:solidFill>
                <a:latin typeface="Montserrat" panose="00000500000000000000" pitchFamily="2" charset="-18"/>
              </a:rPr>
              <a:t>kamgrzybek</a:t>
            </a:r>
            <a:endParaRPr lang="en-US" sz="12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46" y="1557374"/>
            <a:ext cx="4613444" cy="321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950483" y="561108"/>
            <a:ext cx="6766500" cy="7121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 err="1" smtClean="0"/>
              <a:t>Benefits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7716983" y="0"/>
            <a:ext cx="15447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l-PL" sz="1200" b="1" dirty="0" smtClean="0">
                <a:solidFill>
                  <a:schemeClr val="bg1"/>
                </a:solidFill>
                <a:latin typeface="Montserrat" panose="00000500000000000000" pitchFamily="2" charset="-18"/>
              </a:rPr>
              <a:t>@</a:t>
            </a:r>
            <a:r>
              <a:rPr lang="pl-PL" sz="1200" b="1" dirty="0" err="1" smtClean="0">
                <a:solidFill>
                  <a:schemeClr val="bg1"/>
                </a:solidFill>
                <a:latin typeface="Montserrat" panose="00000500000000000000" pitchFamily="2" charset="-18"/>
              </a:rPr>
              <a:t>kamgrzybek</a:t>
            </a:r>
            <a:endParaRPr lang="en-US" sz="12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8" name="Google Shape;99;p20"/>
          <p:cNvSpPr txBox="1">
            <a:spLocks noGrp="1"/>
          </p:cNvSpPr>
          <p:nvPr>
            <p:ph type="body" idx="1"/>
          </p:nvPr>
        </p:nvSpPr>
        <p:spPr>
          <a:xfrm>
            <a:off x="805010" y="1674287"/>
            <a:ext cx="7964917" cy="23158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2000" dirty="0"/>
              <a:t>M</a:t>
            </a:r>
            <a:r>
              <a:rPr lang="en-US" sz="2000" dirty="0" err="1" smtClean="0"/>
              <a:t>akes</a:t>
            </a:r>
            <a:r>
              <a:rPr lang="en-US" sz="2000" dirty="0" smtClean="0"/>
              <a:t> </a:t>
            </a:r>
            <a:r>
              <a:rPr lang="en-US" sz="2000" dirty="0"/>
              <a:t>us clarify the acceptance </a:t>
            </a:r>
            <a:r>
              <a:rPr lang="en-US" sz="2000" dirty="0" smtClean="0"/>
              <a:t>criteria</a:t>
            </a:r>
            <a:endParaRPr lang="pl-PL" sz="2000" dirty="0" smtClean="0"/>
          </a:p>
          <a:p>
            <a:r>
              <a:rPr lang="pl-PL" sz="2000" dirty="0" smtClean="0"/>
              <a:t>E</a:t>
            </a:r>
            <a:r>
              <a:rPr lang="en-US" sz="2000" dirty="0" err="1" smtClean="0"/>
              <a:t>ncourages</a:t>
            </a:r>
            <a:r>
              <a:rPr lang="en-US" sz="2000" dirty="0" smtClean="0"/>
              <a:t> </a:t>
            </a:r>
            <a:r>
              <a:rPr lang="en-US" sz="2000" dirty="0"/>
              <a:t>us to write loosely coupled </a:t>
            </a:r>
            <a:r>
              <a:rPr lang="en-US" sz="2000" dirty="0" smtClean="0"/>
              <a:t>components</a:t>
            </a:r>
            <a:endParaRPr lang="pl-PL" sz="2000" dirty="0" smtClean="0"/>
          </a:p>
          <a:p>
            <a:r>
              <a:rPr lang="pl-PL" sz="2000" dirty="0"/>
              <a:t>A</a:t>
            </a:r>
            <a:r>
              <a:rPr lang="en-US" sz="2000" dirty="0" err="1" smtClean="0"/>
              <a:t>dds</a:t>
            </a:r>
            <a:r>
              <a:rPr lang="en-US" sz="2000" dirty="0" smtClean="0"/>
              <a:t> </a:t>
            </a:r>
            <a:r>
              <a:rPr lang="en-US" sz="2000" dirty="0"/>
              <a:t>an executable description of what the code does</a:t>
            </a:r>
            <a:endParaRPr lang="pl-PL" sz="2000" dirty="0"/>
          </a:p>
          <a:p>
            <a:r>
              <a:rPr lang="pl-PL" sz="2000" dirty="0" smtClean="0"/>
              <a:t>A</a:t>
            </a:r>
            <a:r>
              <a:rPr lang="en-US" sz="2000" dirty="0" smtClean="0"/>
              <a:t>d</a:t>
            </a:r>
            <a:r>
              <a:rPr lang="pl-PL" sz="2000" dirty="0" smtClean="0"/>
              <a:t>d</a:t>
            </a:r>
            <a:r>
              <a:rPr lang="en-US" sz="2000" dirty="0" smtClean="0"/>
              <a:t>s </a:t>
            </a:r>
            <a:r>
              <a:rPr lang="en-US" sz="2000" dirty="0"/>
              <a:t>to a complete regression </a:t>
            </a:r>
            <a:r>
              <a:rPr lang="en-US" sz="2000" dirty="0" smtClean="0"/>
              <a:t>suite</a:t>
            </a:r>
            <a:r>
              <a:rPr lang="pl-PL" sz="2000" dirty="0" smtClean="0"/>
              <a:t> (</a:t>
            </a:r>
            <a:r>
              <a:rPr lang="pl-PL" sz="2000" dirty="0" err="1" smtClean="0"/>
              <a:t>detects</a:t>
            </a:r>
            <a:r>
              <a:rPr lang="pl-PL" sz="2000" dirty="0" smtClean="0"/>
              <a:t> </a:t>
            </a:r>
            <a:r>
              <a:rPr lang="pl-PL" sz="2000" dirty="0" err="1" smtClean="0"/>
              <a:t>errors</a:t>
            </a:r>
            <a:r>
              <a:rPr lang="pl-PL" sz="2000" dirty="0" smtClean="0"/>
              <a:t>)</a:t>
            </a:r>
          </a:p>
          <a:p>
            <a:r>
              <a:rPr lang="en-US" sz="2000" dirty="0"/>
              <a:t>lets us know when we’ve done enough</a:t>
            </a:r>
            <a:endParaRPr lang="pl-PL" sz="2000" dirty="0" smtClean="0"/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4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313</Words>
  <Application>Microsoft Office PowerPoint</Application>
  <PresentationFormat>Pokaz na ekranie (16:9)</PresentationFormat>
  <Paragraphs>64</Paragraphs>
  <Slides>12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8" baseType="lpstr">
      <vt:lpstr>Montserrat</vt:lpstr>
      <vt:lpstr>Arial</vt:lpstr>
      <vt:lpstr>DM Serif Display</vt:lpstr>
      <vt:lpstr>Calibri</vt:lpstr>
      <vt:lpstr>Montserrat Light</vt:lpstr>
      <vt:lpstr>Mutius template</vt:lpstr>
      <vt:lpstr>Test-Driven Development in action Live session</vt:lpstr>
      <vt:lpstr>About me</vt:lpstr>
      <vt:lpstr>1. Introduction</vt:lpstr>
      <vt:lpstr>Test-Driven Development</vt:lpstr>
      <vt:lpstr>1. Write a test</vt:lpstr>
      <vt:lpstr>2. Make it run</vt:lpstr>
      <vt:lpstr>3. Make it right</vt:lpstr>
      <vt:lpstr>The TDD Cycle</vt:lpstr>
      <vt:lpstr>Benefits</vt:lpstr>
      <vt:lpstr>2. Live demo</vt:lpstr>
      <vt:lpstr>Call to Action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Kamil Grzybek</dc:creator>
  <cp:lastModifiedBy>Kamil Grzybek</cp:lastModifiedBy>
  <cp:revision>12</cp:revision>
  <dcterms:modified xsi:type="dcterms:W3CDTF">2020-05-28T16:20:49Z</dcterms:modified>
</cp:coreProperties>
</file>