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Default Extension="svg" ContentType="image/svg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7" r:id="rId5"/>
    <p:sldId id="258" r:id="rId6"/>
    <p:sldId id="266" r:id="rId7"/>
    <p:sldId id="259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0.svg"/><Relationship Id="rId1" Type="http://schemas.openxmlformats.org/officeDocument/2006/relationships/image" Target="../media/image7.png"/><Relationship Id="rId6" Type="http://schemas.openxmlformats.org/officeDocument/2006/relationships/image" Target="../media/image14.svg"/><Relationship Id="rId5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svg"/><Relationship Id="rId1" Type="http://schemas.openxmlformats.org/officeDocument/2006/relationships/image" Target="../media/image12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14.png"/><Relationship Id="rId6" Type="http://schemas.openxmlformats.org/officeDocument/2006/relationships/image" Target="../media/image27.svg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1.png"/><Relationship Id="rId2" Type="http://schemas.openxmlformats.org/officeDocument/2006/relationships/image" Target="../media/image10.svg"/><Relationship Id="rId1" Type="http://schemas.openxmlformats.org/officeDocument/2006/relationships/image" Target="../media/image91.png"/><Relationship Id="rId6" Type="http://schemas.openxmlformats.org/officeDocument/2006/relationships/image" Target="../media/image14.svg"/><Relationship Id="rId5" Type="http://schemas.openxmlformats.org/officeDocument/2006/relationships/image" Target="../media/image131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1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116FAF-E6D7-4A47-8D4E-8A47E58A583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612C114-46B7-4655-ADB2-512A2B0B6B34}">
      <dgm:prSet/>
      <dgm:spPr/>
      <dgm:t>
        <a:bodyPr/>
        <a:lstStyle/>
        <a:p>
          <a:r>
            <a:rPr lang="en-US"/>
            <a:t>Handle all the duties of a traditional CFO, but work remotely and on a part-time basis.</a:t>
          </a:r>
        </a:p>
      </dgm:t>
    </dgm:pt>
    <dgm:pt modelId="{DAF6B6EC-26E6-4B65-8504-23BC9FC73D90}" type="parTrans" cxnId="{E1538FC8-1D14-41C4-BF8A-74D6381AC185}">
      <dgm:prSet/>
      <dgm:spPr/>
      <dgm:t>
        <a:bodyPr/>
        <a:lstStyle/>
        <a:p>
          <a:endParaRPr lang="en-US"/>
        </a:p>
      </dgm:t>
    </dgm:pt>
    <dgm:pt modelId="{42AE4BDB-8D8E-4751-A682-D65D2FB08DAE}" type="sibTrans" cxnId="{E1538FC8-1D14-41C4-BF8A-74D6381AC185}">
      <dgm:prSet/>
      <dgm:spPr/>
      <dgm:t>
        <a:bodyPr/>
        <a:lstStyle/>
        <a:p>
          <a:endParaRPr lang="en-US"/>
        </a:p>
      </dgm:t>
    </dgm:pt>
    <dgm:pt modelId="{4B565046-405E-4DBC-A3DF-EB4B05D9CCD3}">
      <dgm:prSet/>
      <dgm:spPr/>
      <dgm:t>
        <a:bodyPr/>
        <a:lstStyle/>
        <a:p>
          <a:r>
            <a:rPr lang="en-US"/>
            <a:t>Monitor the financial health and well-being of the business, usually with cloud technology.</a:t>
          </a:r>
        </a:p>
      </dgm:t>
    </dgm:pt>
    <dgm:pt modelId="{504F5DB9-3197-4078-B1AF-7CBE8AAA6A59}" type="parTrans" cxnId="{ADB59A25-3525-47E7-8F1F-DDBAE794DB2D}">
      <dgm:prSet/>
      <dgm:spPr/>
      <dgm:t>
        <a:bodyPr/>
        <a:lstStyle/>
        <a:p>
          <a:endParaRPr lang="en-US"/>
        </a:p>
      </dgm:t>
    </dgm:pt>
    <dgm:pt modelId="{CB73E98A-E469-4C54-8FB0-60B10B646AFA}" type="sibTrans" cxnId="{ADB59A25-3525-47E7-8F1F-DDBAE794DB2D}">
      <dgm:prSet/>
      <dgm:spPr/>
      <dgm:t>
        <a:bodyPr/>
        <a:lstStyle/>
        <a:p>
          <a:endParaRPr lang="en-US"/>
        </a:p>
      </dgm:t>
    </dgm:pt>
    <dgm:pt modelId="{9CCE6700-0F90-472A-A7E4-E16202F79121}">
      <dgm:prSet/>
      <dgm:spPr/>
      <dgm:t>
        <a:bodyPr/>
        <a:lstStyle/>
        <a:p>
          <a:r>
            <a:rPr lang="en-US"/>
            <a:t>Offer financial insight and guidance on all company decisions and issues.</a:t>
          </a:r>
        </a:p>
      </dgm:t>
    </dgm:pt>
    <dgm:pt modelId="{5D69506C-3715-45E0-84B7-5179A5C7266E}" type="parTrans" cxnId="{17BC0FF3-90D9-46B3-A7E3-3E070E937EEB}">
      <dgm:prSet/>
      <dgm:spPr/>
      <dgm:t>
        <a:bodyPr/>
        <a:lstStyle/>
        <a:p>
          <a:endParaRPr lang="en-US"/>
        </a:p>
      </dgm:t>
    </dgm:pt>
    <dgm:pt modelId="{B3CACE69-F8B4-40E8-8175-2AEF65430B53}" type="sibTrans" cxnId="{17BC0FF3-90D9-46B3-A7E3-3E070E937EEB}">
      <dgm:prSet/>
      <dgm:spPr/>
      <dgm:t>
        <a:bodyPr/>
        <a:lstStyle/>
        <a:p>
          <a:endParaRPr lang="en-US"/>
        </a:p>
      </dgm:t>
    </dgm:pt>
    <dgm:pt modelId="{57F3B1D3-EAD1-4FC0-8857-05A1C2146C68}">
      <dgm:prSet/>
      <dgm:spPr/>
      <dgm:t>
        <a:bodyPr/>
        <a:lstStyle/>
        <a:p>
          <a:r>
            <a:rPr lang="en-US"/>
            <a:t>Provide back-office functions such as managing accounts ledgers, depending on the client and their needs.</a:t>
          </a:r>
        </a:p>
      </dgm:t>
    </dgm:pt>
    <dgm:pt modelId="{B40F2356-D1B9-4318-A562-9C692C3E21D6}" type="parTrans" cxnId="{BAD97A3B-B27D-4567-9DB1-6453CB6884DC}">
      <dgm:prSet/>
      <dgm:spPr/>
      <dgm:t>
        <a:bodyPr/>
        <a:lstStyle/>
        <a:p>
          <a:endParaRPr lang="en-US"/>
        </a:p>
      </dgm:t>
    </dgm:pt>
    <dgm:pt modelId="{08353575-7550-49E3-A1B9-8931B186E5BB}" type="sibTrans" cxnId="{BAD97A3B-B27D-4567-9DB1-6453CB6884DC}">
      <dgm:prSet/>
      <dgm:spPr/>
      <dgm:t>
        <a:bodyPr/>
        <a:lstStyle/>
        <a:p>
          <a:endParaRPr lang="en-US"/>
        </a:p>
      </dgm:t>
    </dgm:pt>
    <dgm:pt modelId="{B79472C0-87DA-4A7F-981C-F2B3A26240E1}" type="pres">
      <dgm:prSet presAssocID="{64116FAF-E6D7-4A47-8D4E-8A47E58A5830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790A0B-9FB7-40CA-8646-AF7DF5175278}" type="pres">
      <dgm:prSet presAssocID="{7612C114-46B7-4655-ADB2-512A2B0B6B34}" presName="compNode" presStyleCnt="0"/>
      <dgm:spPr/>
    </dgm:pt>
    <dgm:pt modelId="{6C48A8E6-4EE6-4BCF-8DF9-60D9A40F25C9}" type="pres">
      <dgm:prSet presAssocID="{7612C114-46B7-4655-ADB2-512A2B0B6B34}" presName="bgRect" presStyleLbl="bgShp" presStyleIdx="0" presStyleCnt="4"/>
      <dgm:spPr/>
    </dgm:pt>
    <dgm:pt modelId="{527746DF-BAB7-4A8B-BA23-743D69961F15}" type="pres">
      <dgm:prSet presAssocID="{7612C114-46B7-4655-ADB2-512A2B0B6B3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Office Worker"/>
        </a:ext>
      </dgm:extLst>
    </dgm:pt>
    <dgm:pt modelId="{1163F13D-BF9D-430A-AD41-BBDE1BEA4BCD}" type="pres">
      <dgm:prSet presAssocID="{7612C114-46B7-4655-ADB2-512A2B0B6B34}" presName="spaceRect" presStyleCnt="0"/>
      <dgm:spPr/>
    </dgm:pt>
    <dgm:pt modelId="{2317D4B4-DD99-498E-B81D-0F9D937A3922}" type="pres">
      <dgm:prSet presAssocID="{7612C114-46B7-4655-ADB2-512A2B0B6B34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0B6A51C-15A7-4602-804D-AF210F77D064}" type="pres">
      <dgm:prSet presAssocID="{42AE4BDB-8D8E-4751-A682-D65D2FB08DAE}" presName="sibTrans" presStyleCnt="0"/>
      <dgm:spPr/>
    </dgm:pt>
    <dgm:pt modelId="{C3F306F8-F76D-4157-90C1-3FA09B33A554}" type="pres">
      <dgm:prSet presAssocID="{4B565046-405E-4DBC-A3DF-EB4B05D9CCD3}" presName="compNode" presStyleCnt="0"/>
      <dgm:spPr/>
    </dgm:pt>
    <dgm:pt modelId="{57B74DA2-1E1C-4F19-9C00-7D48ACF8BFCD}" type="pres">
      <dgm:prSet presAssocID="{4B565046-405E-4DBC-A3DF-EB4B05D9CCD3}" presName="bgRect" presStyleLbl="bgShp" presStyleIdx="1" presStyleCnt="4"/>
      <dgm:spPr/>
    </dgm:pt>
    <dgm:pt modelId="{DCBAD150-A1E1-4FBB-9FDB-7EFF5C62F68F}" type="pres">
      <dgm:prSet presAssocID="{4B565046-405E-4DBC-A3DF-EB4B05D9CCD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Bitcoin"/>
        </a:ext>
      </dgm:extLst>
    </dgm:pt>
    <dgm:pt modelId="{DC5FA4DC-C201-43E5-B529-F6777200C202}" type="pres">
      <dgm:prSet presAssocID="{4B565046-405E-4DBC-A3DF-EB4B05D9CCD3}" presName="spaceRect" presStyleCnt="0"/>
      <dgm:spPr/>
    </dgm:pt>
    <dgm:pt modelId="{6840FF2D-57B5-4634-AD10-62A10DAEDFDB}" type="pres">
      <dgm:prSet presAssocID="{4B565046-405E-4DBC-A3DF-EB4B05D9CCD3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D1982B3-1742-4A91-A814-D06962EC6C8B}" type="pres">
      <dgm:prSet presAssocID="{CB73E98A-E469-4C54-8FB0-60B10B646AFA}" presName="sibTrans" presStyleCnt="0"/>
      <dgm:spPr/>
    </dgm:pt>
    <dgm:pt modelId="{8D125068-1078-4A20-8235-3D3FBE0E7E6C}" type="pres">
      <dgm:prSet presAssocID="{9CCE6700-0F90-472A-A7E4-E16202F79121}" presName="compNode" presStyleCnt="0"/>
      <dgm:spPr/>
    </dgm:pt>
    <dgm:pt modelId="{FE9E5DC1-06F4-4ED5-8F56-A6D51C7176E1}" type="pres">
      <dgm:prSet presAssocID="{9CCE6700-0F90-472A-A7E4-E16202F79121}" presName="bgRect" presStyleLbl="bgShp" presStyleIdx="2" presStyleCnt="4"/>
      <dgm:spPr/>
    </dgm:pt>
    <dgm:pt modelId="{08FD848C-22F7-425D-9D2B-6D51E29BF197}" type="pres">
      <dgm:prSet presAssocID="{9CCE6700-0F90-472A-A7E4-E16202F7912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Head with Gears"/>
        </a:ext>
      </dgm:extLst>
    </dgm:pt>
    <dgm:pt modelId="{007A7DE7-A5D5-47FD-813A-5A967B5FB508}" type="pres">
      <dgm:prSet presAssocID="{9CCE6700-0F90-472A-A7E4-E16202F79121}" presName="spaceRect" presStyleCnt="0"/>
      <dgm:spPr/>
    </dgm:pt>
    <dgm:pt modelId="{4C872A55-B8A2-4983-9B62-729EA6CAED7B}" type="pres">
      <dgm:prSet presAssocID="{9CCE6700-0F90-472A-A7E4-E16202F79121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66C4357-8FE0-4DE5-BDCC-07985155C7A5}" type="pres">
      <dgm:prSet presAssocID="{B3CACE69-F8B4-40E8-8175-2AEF65430B53}" presName="sibTrans" presStyleCnt="0"/>
      <dgm:spPr/>
    </dgm:pt>
    <dgm:pt modelId="{FEAA497A-DBF5-4212-BFDA-ED6C4D7302DE}" type="pres">
      <dgm:prSet presAssocID="{57F3B1D3-EAD1-4FC0-8857-05A1C2146C68}" presName="compNode" presStyleCnt="0"/>
      <dgm:spPr/>
    </dgm:pt>
    <dgm:pt modelId="{FB47D1F7-9B7B-4CBE-9FC2-FF4E6CBD04C6}" type="pres">
      <dgm:prSet presAssocID="{57F3B1D3-EAD1-4FC0-8857-05A1C2146C68}" presName="bgRect" presStyleLbl="bgShp" presStyleIdx="3" presStyleCnt="4"/>
      <dgm:spPr/>
    </dgm:pt>
    <dgm:pt modelId="{5C656F03-6267-40C7-8653-F11DDF574C92}" type="pres">
      <dgm:prSet presAssocID="{57F3B1D3-EAD1-4FC0-8857-05A1C2146C6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Ruble"/>
        </a:ext>
      </dgm:extLst>
    </dgm:pt>
    <dgm:pt modelId="{CBE4CE56-49D8-4256-BE07-B7E7E378B073}" type="pres">
      <dgm:prSet presAssocID="{57F3B1D3-EAD1-4FC0-8857-05A1C2146C68}" presName="spaceRect" presStyleCnt="0"/>
      <dgm:spPr/>
    </dgm:pt>
    <dgm:pt modelId="{1AE63B9F-4A2A-438F-A185-20D1F94A246F}" type="pres">
      <dgm:prSet presAssocID="{57F3B1D3-EAD1-4FC0-8857-05A1C2146C68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E1538FC8-1D14-41C4-BF8A-74D6381AC185}" srcId="{64116FAF-E6D7-4A47-8D4E-8A47E58A5830}" destId="{7612C114-46B7-4655-ADB2-512A2B0B6B34}" srcOrd="0" destOrd="0" parTransId="{DAF6B6EC-26E6-4B65-8504-23BC9FC73D90}" sibTransId="{42AE4BDB-8D8E-4751-A682-D65D2FB08DAE}"/>
    <dgm:cxn modelId="{BAD97A3B-B27D-4567-9DB1-6453CB6884DC}" srcId="{64116FAF-E6D7-4A47-8D4E-8A47E58A5830}" destId="{57F3B1D3-EAD1-4FC0-8857-05A1C2146C68}" srcOrd="3" destOrd="0" parTransId="{B40F2356-D1B9-4318-A562-9C692C3E21D6}" sibTransId="{08353575-7550-49E3-A1B9-8931B186E5BB}"/>
    <dgm:cxn modelId="{17BC0FF3-90D9-46B3-A7E3-3E070E937EEB}" srcId="{64116FAF-E6D7-4A47-8D4E-8A47E58A5830}" destId="{9CCE6700-0F90-472A-A7E4-E16202F79121}" srcOrd="2" destOrd="0" parTransId="{5D69506C-3715-45E0-84B7-5179A5C7266E}" sibTransId="{B3CACE69-F8B4-40E8-8175-2AEF65430B53}"/>
    <dgm:cxn modelId="{29111ADF-C0D3-4D1E-8C25-3F53409AEB68}" type="presOf" srcId="{4B565046-405E-4DBC-A3DF-EB4B05D9CCD3}" destId="{6840FF2D-57B5-4634-AD10-62A10DAEDFDB}" srcOrd="0" destOrd="0" presId="urn:microsoft.com/office/officeart/2018/2/layout/IconVerticalSolidList"/>
    <dgm:cxn modelId="{ADB59A25-3525-47E7-8F1F-DDBAE794DB2D}" srcId="{64116FAF-E6D7-4A47-8D4E-8A47E58A5830}" destId="{4B565046-405E-4DBC-A3DF-EB4B05D9CCD3}" srcOrd="1" destOrd="0" parTransId="{504F5DB9-3197-4078-B1AF-7CBE8AAA6A59}" sibTransId="{CB73E98A-E469-4C54-8FB0-60B10B646AFA}"/>
    <dgm:cxn modelId="{4859FE61-EA42-484F-A428-4EAEDCFDB4BA}" type="presOf" srcId="{7612C114-46B7-4655-ADB2-512A2B0B6B34}" destId="{2317D4B4-DD99-498E-B81D-0F9D937A3922}" srcOrd="0" destOrd="0" presId="urn:microsoft.com/office/officeart/2018/2/layout/IconVerticalSolidList"/>
    <dgm:cxn modelId="{170F1D29-0577-4EDF-AF93-106C17F95439}" type="presOf" srcId="{57F3B1D3-EAD1-4FC0-8857-05A1C2146C68}" destId="{1AE63B9F-4A2A-438F-A185-20D1F94A246F}" srcOrd="0" destOrd="0" presId="urn:microsoft.com/office/officeart/2018/2/layout/IconVerticalSolidList"/>
    <dgm:cxn modelId="{8C98FC23-A8F2-4452-9E07-741D9747E7AF}" type="presOf" srcId="{9CCE6700-0F90-472A-A7E4-E16202F79121}" destId="{4C872A55-B8A2-4983-9B62-729EA6CAED7B}" srcOrd="0" destOrd="0" presId="urn:microsoft.com/office/officeart/2018/2/layout/IconVerticalSolidList"/>
    <dgm:cxn modelId="{D5DFF249-83B0-4002-976F-36C348D38E01}" type="presOf" srcId="{64116FAF-E6D7-4A47-8D4E-8A47E58A5830}" destId="{B79472C0-87DA-4A7F-981C-F2B3A26240E1}" srcOrd="0" destOrd="0" presId="urn:microsoft.com/office/officeart/2018/2/layout/IconVerticalSolidList"/>
    <dgm:cxn modelId="{81BB2958-B69E-4558-904D-8B2C510C5532}" type="presParOf" srcId="{B79472C0-87DA-4A7F-981C-F2B3A26240E1}" destId="{F0790A0B-9FB7-40CA-8646-AF7DF5175278}" srcOrd="0" destOrd="0" presId="urn:microsoft.com/office/officeart/2018/2/layout/IconVerticalSolidList"/>
    <dgm:cxn modelId="{347B79BB-51B1-4625-AE32-BFA60A67DDA4}" type="presParOf" srcId="{F0790A0B-9FB7-40CA-8646-AF7DF5175278}" destId="{6C48A8E6-4EE6-4BCF-8DF9-60D9A40F25C9}" srcOrd="0" destOrd="0" presId="urn:microsoft.com/office/officeart/2018/2/layout/IconVerticalSolidList"/>
    <dgm:cxn modelId="{21C330C6-8254-4AFD-91F2-231D44B94D65}" type="presParOf" srcId="{F0790A0B-9FB7-40CA-8646-AF7DF5175278}" destId="{527746DF-BAB7-4A8B-BA23-743D69961F15}" srcOrd="1" destOrd="0" presId="urn:microsoft.com/office/officeart/2018/2/layout/IconVerticalSolidList"/>
    <dgm:cxn modelId="{7AB953FE-3A81-4303-A7B5-6CAA49A0723E}" type="presParOf" srcId="{F0790A0B-9FB7-40CA-8646-AF7DF5175278}" destId="{1163F13D-BF9D-430A-AD41-BBDE1BEA4BCD}" srcOrd="2" destOrd="0" presId="urn:microsoft.com/office/officeart/2018/2/layout/IconVerticalSolidList"/>
    <dgm:cxn modelId="{A6C67132-D32E-479C-82B4-DEBCC65070B9}" type="presParOf" srcId="{F0790A0B-9FB7-40CA-8646-AF7DF5175278}" destId="{2317D4B4-DD99-498E-B81D-0F9D937A3922}" srcOrd="3" destOrd="0" presId="urn:microsoft.com/office/officeart/2018/2/layout/IconVerticalSolidList"/>
    <dgm:cxn modelId="{0F5FA6DD-8B05-4B6E-8AA1-033CB1462335}" type="presParOf" srcId="{B79472C0-87DA-4A7F-981C-F2B3A26240E1}" destId="{B0B6A51C-15A7-4602-804D-AF210F77D064}" srcOrd="1" destOrd="0" presId="urn:microsoft.com/office/officeart/2018/2/layout/IconVerticalSolidList"/>
    <dgm:cxn modelId="{AA6A9ABF-7752-4060-8BD8-53BB3B1F19A4}" type="presParOf" srcId="{B79472C0-87DA-4A7F-981C-F2B3A26240E1}" destId="{C3F306F8-F76D-4157-90C1-3FA09B33A554}" srcOrd="2" destOrd="0" presId="urn:microsoft.com/office/officeart/2018/2/layout/IconVerticalSolidList"/>
    <dgm:cxn modelId="{DDC0EFEA-AA16-4FDB-B9F3-1194DAE0C354}" type="presParOf" srcId="{C3F306F8-F76D-4157-90C1-3FA09B33A554}" destId="{57B74DA2-1E1C-4F19-9C00-7D48ACF8BFCD}" srcOrd="0" destOrd="0" presId="urn:microsoft.com/office/officeart/2018/2/layout/IconVerticalSolidList"/>
    <dgm:cxn modelId="{914F717B-6E76-40CF-B51B-56DF998C683E}" type="presParOf" srcId="{C3F306F8-F76D-4157-90C1-3FA09B33A554}" destId="{DCBAD150-A1E1-4FBB-9FDB-7EFF5C62F68F}" srcOrd="1" destOrd="0" presId="urn:microsoft.com/office/officeart/2018/2/layout/IconVerticalSolidList"/>
    <dgm:cxn modelId="{9D8A2630-4CBE-4CEB-A146-4942624DD831}" type="presParOf" srcId="{C3F306F8-F76D-4157-90C1-3FA09B33A554}" destId="{DC5FA4DC-C201-43E5-B529-F6777200C202}" srcOrd="2" destOrd="0" presId="urn:microsoft.com/office/officeart/2018/2/layout/IconVerticalSolidList"/>
    <dgm:cxn modelId="{E75F2281-5137-4184-96CA-C09E0C911C08}" type="presParOf" srcId="{C3F306F8-F76D-4157-90C1-3FA09B33A554}" destId="{6840FF2D-57B5-4634-AD10-62A10DAEDFDB}" srcOrd="3" destOrd="0" presId="urn:microsoft.com/office/officeart/2018/2/layout/IconVerticalSolidList"/>
    <dgm:cxn modelId="{40687F5E-48BB-4320-AD70-94B034E06564}" type="presParOf" srcId="{B79472C0-87DA-4A7F-981C-F2B3A26240E1}" destId="{FD1982B3-1742-4A91-A814-D06962EC6C8B}" srcOrd="3" destOrd="0" presId="urn:microsoft.com/office/officeart/2018/2/layout/IconVerticalSolidList"/>
    <dgm:cxn modelId="{C67FC30C-04A0-48A3-99C7-ADF56B933614}" type="presParOf" srcId="{B79472C0-87DA-4A7F-981C-F2B3A26240E1}" destId="{8D125068-1078-4A20-8235-3D3FBE0E7E6C}" srcOrd="4" destOrd="0" presId="urn:microsoft.com/office/officeart/2018/2/layout/IconVerticalSolidList"/>
    <dgm:cxn modelId="{4D603DCD-C667-4484-94D6-7258379ABD6D}" type="presParOf" srcId="{8D125068-1078-4A20-8235-3D3FBE0E7E6C}" destId="{FE9E5DC1-06F4-4ED5-8F56-A6D51C7176E1}" srcOrd="0" destOrd="0" presId="urn:microsoft.com/office/officeart/2018/2/layout/IconVerticalSolidList"/>
    <dgm:cxn modelId="{D1835C8F-3266-4C61-9737-C92F823674A5}" type="presParOf" srcId="{8D125068-1078-4A20-8235-3D3FBE0E7E6C}" destId="{08FD848C-22F7-425D-9D2B-6D51E29BF197}" srcOrd="1" destOrd="0" presId="urn:microsoft.com/office/officeart/2018/2/layout/IconVerticalSolidList"/>
    <dgm:cxn modelId="{690EA23C-637F-4081-A912-373A8A80C065}" type="presParOf" srcId="{8D125068-1078-4A20-8235-3D3FBE0E7E6C}" destId="{007A7DE7-A5D5-47FD-813A-5A967B5FB508}" srcOrd="2" destOrd="0" presId="urn:microsoft.com/office/officeart/2018/2/layout/IconVerticalSolidList"/>
    <dgm:cxn modelId="{28341212-2E8C-44BF-95A7-6E751ABFB575}" type="presParOf" srcId="{8D125068-1078-4A20-8235-3D3FBE0E7E6C}" destId="{4C872A55-B8A2-4983-9B62-729EA6CAED7B}" srcOrd="3" destOrd="0" presId="urn:microsoft.com/office/officeart/2018/2/layout/IconVerticalSolidList"/>
    <dgm:cxn modelId="{4DC414FF-02DA-43FD-8021-25B56D2FC741}" type="presParOf" srcId="{B79472C0-87DA-4A7F-981C-F2B3A26240E1}" destId="{A66C4357-8FE0-4DE5-BDCC-07985155C7A5}" srcOrd="5" destOrd="0" presId="urn:microsoft.com/office/officeart/2018/2/layout/IconVerticalSolidList"/>
    <dgm:cxn modelId="{DF0E73BC-8F0F-4040-874B-CA9F63A9A601}" type="presParOf" srcId="{B79472C0-87DA-4A7F-981C-F2B3A26240E1}" destId="{FEAA497A-DBF5-4212-BFDA-ED6C4D7302DE}" srcOrd="6" destOrd="0" presId="urn:microsoft.com/office/officeart/2018/2/layout/IconVerticalSolidList"/>
    <dgm:cxn modelId="{01213D79-A728-49C8-BA9A-290441896DFF}" type="presParOf" srcId="{FEAA497A-DBF5-4212-BFDA-ED6C4D7302DE}" destId="{FB47D1F7-9B7B-4CBE-9FC2-FF4E6CBD04C6}" srcOrd="0" destOrd="0" presId="urn:microsoft.com/office/officeart/2018/2/layout/IconVerticalSolidList"/>
    <dgm:cxn modelId="{BD033AF5-CD53-4D14-ACF7-D64F4E316166}" type="presParOf" srcId="{FEAA497A-DBF5-4212-BFDA-ED6C4D7302DE}" destId="{5C656F03-6267-40C7-8653-F11DDF574C92}" srcOrd="1" destOrd="0" presId="urn:microsoft.com/office/officeart/2018/2/layout/IconVerticalSolidList"/>
    <dgm:cxn modelId="{98382514-28D5-4D6F-A5B5-43A22CC4A686}" type="presParOf" srcId="{FEAA497A-DBF5-4212-BFDA-ED6C4D7302DE}" destId="{CBE4CE56-49D8-4256-BE07-B7E7E378B073}" srcOrd="2" destOrd="0" presId="urn:microsoft.com/office/officeart/2018/2/layout/IconVerticalSolidList"/>
    <dgm:cxn modelId="{C1FD8C40-8EC9-43E5-A275-0D49466394AD}" type="presParOf" srcId="{FEAA497A-DBF5-4212-BFDA-ED6C4D7302DE}" destId="{1AE63B9F-4A2A-438F-A185-20D1F94A246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C8D592-B95D-4FA4-9E08-B68BF8056959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09A3A3-6C42-4DCA-A8DD-D476E5F33D87}">
      <dgm:prSet phldrT="[Text]"/>
      <dgm:spPr/>
      <dgm:t>
        <a:bodyPr/>
        <a:lstStyle/>
        <a:p>
          <a:r>
            <a:rPr lang="en-US" b="0" dirty="0">
              <a:ln>
                <a:noFill/>
              </a:ln>
            </a:rPr>
            <a:t>Fund raising and management</a:t>
          </a:r>
        </a:p>
      </dgm:t>
    </dgm:pt>
    <dgm:pt modelId="{94B305AB-A439-4E1F-A37A-E5A23884A8AC}" type="parTrans" cxnId="{D7AF3D6A-9870-4111-8E73-078C23911C4B}">
      <dgm:prSet/>
      <dgm:spPr/>
      <dgm:t>
        <a:bodyPr/>
        <a:lstStyle/>
        <a:p>
          <a:endParaRPr lang="en-US"/>
        </a:p>
      </dgm:t>
    </dgm:pt>
    <dgm:pt modelId="{CE04E595-C932-4B9A-A2AB-B0E5AA73AB56}" type="sibTrans" cxnId="{D7AF3D6A-9870-4111-8E73-078C23911C4B}">
      <dgm:prSet/>
      <dgm:spPr/>
      <dgm:t>
        <a:bodyPr/>
        <a:lstStyle/>
        <a:p>
          <a:endParaRPr lang="en-US"/>
        </a:p>
      </dgm:t>
    </dgm:pt>
    <dgm:pt modelId="{95D2E71C-2DD0-459E-B85A-E1D9EDFE48FF}">
      <dgm:prSet phldrT="[Text]"/>
      <dgm:spPr/>
      <dgm:t>
        <a:bodyPr/>
        <a:lstStyle/>
        <a:p>
          <a:r>
            <a:rPr lang="en-US" dirty="0"/>
            <a:t>Payroll Accounting and management</a:t>
          </a:r>
        </a:p>
      </dgm:t>
    </dgm:pt>
    <dgm:pt modelId="{7FB0B945-CB85-406C-A8EB-8A0EFF4C56E9}" type="parTrans" cxnId="{64A539A2-35B4-41CA-BFD0-45A4E203F497}">
      <dgm:prSet/>
      <dgm:spPr/>
      <dgm:t>
        <a:bodyPr/>
        <a:lstStyle/>
        <a:p>
          <a:endParaRPr lang="en-US"/>
        </a:p>
      </dgm:t>
    </dgm:pt>
    <dgm:pt modelId="{A92D4F67-17BF-4175-8DA8-8BDF50CCA4FC}" type="sibTrans" cxnId="{64A539A2-35B4-41CA-BFD0-45A4E203F497}">
      <dgm:prSet/>
      <dgm:spPr/>
      <dgm:t>
        <a:bodyPr/>
        <a:lstStyle/>
        <a:p>
          <a:endParaRPr lang="en-US"/>
        </a:p>
      </dgm:t>
    </dgm:pt>
    <dgm:pt modelId="{FCC49BF8-0D85-469E-AB81-EDE3CDD9FD9E}">
      <dgm:prSet phldrT="[Text]"/>
      <dgm:spPr/>
      <dgm:t>
        <a:bodyPr/>
        <a:lstStyle/>
        <a:p>
          <a:r>
            <a:rPr lang="en-US" dirty="0"/>
            <a:t>Accounting, Bookkeeping</a:t>
          </a:r>
        </a:p>
      </dgm:t>
    </dgm:pt>
    <dgm:pt modelId="{FCDAA23C-5E59-4009-BC35-7DA95FB6FBA9}" type="parTrans" cxnId="{F3C72DBB-0CE2-400B-A69E-E6004C9E79CC}">
      <dgm:prSet/>
      <dgm:spPr/>
      <dgm:t>
        <a:bodyPr/>
        <a:lstStyle/>
        <a:p>
          <a:endParaRPr lang="en-US"/>
        </a:p>
      </dgm:t>
    </dgm:pt>
    <dgm:pt modelId="{F3352DC7-AC60-449E-BC62-B0D931789FD1}" type="sibTrans" cxnId="{F3C72DBB-0CE2-400B-A69E-E6004C9E79CC}">
      <dgm:prSet/>
      <dgm:spPr/>
      <dgm:t>
        <a:bodyPr/>
        <a:lstStyle/>
        <a:p>
          <a:endParaRPr lang="en-US"/>
        </a:p>
      </dgm:t>
    </dgm:pt>
    <dgm:pt modelId="{B67D4E4D-4965-4E34-A2F5-2B6484DEDE01}">
      <dgm:prSet phldrT="[Text]"/>
      <dgm:spPr/>
      <dgm:t>
        <a:bodyPr/>
        <a:lstStyle/>
        <a:p>
          <a:r>
            <a:rPr lang="en-US" dirty="0"/>
            <a:t>Financial Compliance</a:t>
          </a:r>
        </a:p>
      </dgm:t>
    </dgm:pt>
    <dgm:pt modelId="{2A9046A7-D322-4D7C-9951-76B85EE07564}" type="parTrans" cxnId="{B0359DCE-2B48-4016-84C0-CDAC750969F5}">
      <dgm:prSet/>
      <dgm:spPr/>
      <dgm:t>
        <a:bodyPr/>
        <a:lstStyle/>
        <a:p>
          <a:endParaRPr lang="en-US"/>
        </a:p>
      </dgm:t>
    </dgm:pt>
    <dgm:pt modelId="{015F358C-0DF0-4B73-8A39-F770607BDA9A}" type="sibTrans" cxnId="{B0359DCE-2B48-4016-84C0-CDAC750969F5}">
      <dgm:prSet/>
      <dgm:spPr/>
      <dgm:t>
        <a:bodyPr/>
        <a:lstStyle/>
        <a:p>
          <a:endParaRPr lang="en-US"/>
        </a:p>
      </dgm:t>
    </dgm:pt>
    <dgm:pt modelId="{952DF397-8BF1-4F70-916F-0B900D54E116}">
      <dgm:prSet phldrT="[Text]"/>
      <dgm:spPr/>
      <dgm:t>
        <a:bodyPr/>
        <a:lstStyle/>
        <a:p>
          <a:r>
            <a:rPr lang="en-US" dirty="0"/>
            <a:t>MIS Reporting</a:t>
          </a:r>
        </a:p>
      </dgm:t>
    </dgm:pt>
    <dgm:pt modelId="{4C804438-1632-4D0D-BD8A-2FF183E06CC9}" type="parTrans" cxnId="{CFCBE0C0-1724-421F-B513-4060728609A7}">
      <dgm:prSet/>
      <dgm:spPr/>
      <dgm:t>
        <a:bodyPr/>
        <a:lstStyle/>
        <a:p>
          <a:endParaRPr lang="en-US"/>
        </a:p>
      </dgm:t>
    </dgm:pt>
    <dgm:pt modelId="{ADB95F3B-F219-48D1-B09F-8EBB7F4C537D}" type="sibTrans" cxnId="{CFCBE0C0-1724-421F-B513-4060728609A7}">
      <dgm:prSet/>
      <dgm:spPr/>
      <dgm:t>
        <a:bodyPr/>
        <a:lstStyle/>
        <a:p>
          <a:endParaRPr lang="en-US"/>
        </a:p>
      </dgm:t>
    </dgm:pt>
    <dgm:pt modelId="{3C197EA9-0CB8-4064-B275-92D9553E15DF}" type="pres">
      <dgm:prSet presAssocID="{B5C8D592-B95D-4FA4-9E08-B68BF805695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9A75D0C-F16D-40D2-BE0D-EDF92B70E285}" type="pres">
      <dgm:prSet presAssocID="{1909A3A3-6C42-4DCA-A8DD-D476E5F33D87}" presName="hierRoot1" presStyleCnt="0"/>
      <dgm:spPr/>
    </dgm:pt>
    <dgm:pt modelId="{BAA77E01-080F-4629-8F54-F295D029408F}" type="pres">
      <dgm:prSet presAssocID="{1909A3A3-6C42-4DCA-A8DD-D476E5F33D87}" presName="composite" presStyleCnt="0"/>
      <dgm:spPr/>
    </dgm:pt>
    <dgm:pt modelId="{0CC09B82-9DD7-43C8-8A4E-87D4EAA425CB}" type="pres">
      <dgm:prSet presAssocID="{1909A3A3-6C42-4DCA-A8DD-D476E5F33D87}" presName="background" presStyleLbl="node0" presStyleIdx="0" presStyleCnt="5"/>
      <dgm:spPr/>
    </dgm:pt>
    <dgm:pt modelId="{A1797357-E2A6-473E-82FB-537A17CCEC77}" type="pres">
      <dgm:prSet presAssocID="{1909A3A3-6C42-4DCA-A8DD-D476E5F33D87}" presName="text" presStyleLbl="fgAcc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E12B8D-685A-4540-AA05-F88B80F094E2}" type="pres">
      <dgm:prSet presAssocID="{1909A3A3-6C42-4DCA-A8DD-D476E5F33D87}" presName="hierChild2" presStyleCnt="0"/>
      <dgm:spPr/>
    </dgm:pt>
    <dgm:pt modelId="{97D77617-B765-4FD0-BC28-52F240457A77}" type="pres">
      <dgm:prSet presAssocID="{95D2E71C-2DD0-459E-B85A-E1D9EDFE48FF}" presName="hierRoot1" presStyleCnt="0"/>
      <dgm:spPr/>
    </dgm:pt>
    <dgm:pt modelId="{B5BED6D4-985E-4858-AC03-31D080E22EBB}" type="pres">
      <dgm:prSet presAssocID="{95D2E71C-2DD0-459E-B85A-E1D9EDFE48FF}" presName="composite" presStyleCnt="0"/>
      <dgm:spPr/>
    </dgm:pt>
    <dgm:pt modelId="{CEB17D82-D2CC-4130-9774-94EA758335D9}" type="pres">
      <dgm:prSet presAssocID="{95D2E71C-2DD0-459E-B85A-E1D9EDFE48FF}" presName="background" presStyleLbl="node0" presStyleIdx="1" presStyleCnt="5"/>
      <dgm:spPr/>
    </dgm:pt>
    <dgm:pt modelId="{333FC6DA-0C25-4ED0-A7F1-1D868A3B4F43}" type="pres">
      <dgm:prSet presAssocID="{95D2E71C-2DD0-459E-B85A-E1D9EDFE48FF}" presName="text" presStyleLbl="fgAcc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9C882A-1369-421B-B8D9-964B2FEF5C46}" type="pres">
      <dgm:prSet presAssocID="{95D2E71C-2DD0-459E-B85A-E1D9EDFE48FF}" presName="hierChild2" presStyleCnt="0"/>
      <dgm:spPr/>
    </dgm:pt>
    <dgm:pt modelId="{6C22A5FB-B9C3-470C-85FA-C5EF52766AB7}" type="pres">
      <dgm:prSet presAssocID="{FCC49BF8-0D85-469E-AB81-EDE3CDD9FD9E}" presName="hierRoot1" presStyleCnt="0"/>
      <dgm:spPr/>
    </dgm:pt>
    <dgm:pt modelId="{913C4C97-4432-4F73-973D-5D0B5E3EA42F}" type="pres">
      <dgm:prSet presAssocID="{FCC49BF8-0D85-469E-AB81-EDE3CDD9FD9E}" presName="composite" presStyleCnt="0"/>
      <dgm:spPr/>
    </dgm:pt>
    <dgm:pt modelId="{4C965201-5EAE-4453-BC1E-B99CD3AD485B}" type="pres">
      <dgm:prSet presAssocID="{FCC49BF8-0D85-469E-AB81-EDE3CDD9FD9E}" presName="background" presStyleLbl="node0" presStyleIdx="2" presStyleCnt="5"/>
      <dgm:spPr/>
    </dgm:pt>
    <dgm:pt modelId="{5CB4726E-50B2-4536-91C7-D4486A520677}" type="pres">
      <dgm:prSet presAssocID="{FCC49BF8-0D85-469E-AB81-EDE3CDD9FD9E}" presName="text" presStyleLbl="fgAcc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95CA15-AB0A-4F24-BBCC-4624BFA4B913}" type="pres">
      <dgm:prSet presAssocID="{FCC49BF8-0D85-469E-AB81-EDE3CDD9FD9E}" presName="hierChild2" presStyleCnt="0"/>
      <dgm:spPr/>
    </dgm:pt>
    <dgm:pt modelId="{FD445415-7438-43FA-A1D8-C2E2DACE4EC7}" type="pres">
      <dgm:prSet presAssocID="{B67D4E4D-4965-4E34-A2F5-2B6484DEDE01}" presName="hierRoot1" presStyleCnt="0"/>
      <dgm:spPr/>
    </dgm:pt>
    <dgm:pt modelId="{50E5F9B5-2942-4B18-94B0-720EFA9352FF}" type="pres">
      <dgm:prSet presAssocID="{B67D4E4D-4965-4E34-A2F5-2B6484DEDE01}" presName="composite" presStyleCnt="0"/>
      <dgm:spPr/>
    </dgm:pt>
    <dgm:pt modelId="{9EF2AE68-B838-4F1D-A5AD-1706E44F56BD}" type="pres">
      <dgm:prSet presAssocID="{B67D4E4D-4965-4E34-A2F5-2B6484DEDE01}" presName="background" presStyleLbl="node0" presStyleIdx="3" presStyleCnt="5"/>
      <dgm:spPr/>
    </dgm:pt>
    <dgm:pt modelId="{F4F88A8D-8B7F-4274-8E64-E7D52D3C6304}" type="pres">
      <dgm:prSet presAssocID="{B67D4E4D-4965-4E34-A2F5-2B6484DEDE01}" presName="text" presStyleLbl="fgAcc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71BEDD-2210-4226-A819-815F896A8052}" type="pres">
      <dgm:prSet presAssocID="{B67D4E4D-4965-4E34-A2F5-2B6484DEDE01}" presName="hierChild2" presStyleCnt="0"/>
      <dgm:spPr/>
    </dgm:pt>
    <dgm:pt modelId="{8F5CCA9A-474F-4802-A25E-FC0E8F16D234}" type="pres">
      <dgm:prSet presAssocID="{952DF397-8BF1-4F70-916F-0B900D54E116}" presName="hierRoot1" presStyleCnt="0"/>
      <dgm:spPr/>
    </dgm:pt>
    <dgm:pt modelId="{F77FFC96-72B7-4F44-9328-33399194172B}" type="pres">
      <dgm:prSet presAssocID="{952DF397-8BF1-4F70-916F-0B900D54E116}" presName="composite" presStyleCnt="0"/>
      <dgm:spPr/>
    </dgm:pt>
    <dgm:pt modelId="{846EC453-D12E-4A47-894F-6BA26D99FB6A}" type="pres">
      <dgm:prSet presAssocID="{952DF397-8BF1-4F70-916F-0B900D54E116}" presName="background" presStyleLbl="node0" presStyleIdx="4" presStyleCnt="5"/>
      <dgm:spPr/>
    </dgm:pt>
    <dgm:pt modelId="{CACC283F-C96B-4782-A40A-2623DFE05FB0}" type="pres">
      <dgm:prSet presAssocID="{952DF397-8BF1-4F70-916F-0B900D54E116}" presName="text" presStyleLbl="fgAcc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262C10-CFF6-4948-97C5-4B0FE0747000}" type="pres">
      <dgm:prSet presAssocID="{952DF397-8BF1-4F70-916F-0B900D54E116}" presName="hierChild2" presStyleCnt="0"/>
      <dgm:spPr/>
    </dgm:pt>
  </dgm:ptLst>
  <dgm:cxnLst>
    <dgm:cxn modelId="{D7AF3D6A-9870-4111-8E73-078C23911C4B}" srcId="{B5C8D592-B95D-4FA4-9E08-B68BF8056959}" destId="{1909A3A3-6C42-4DCA-A8DD-D476E5F33D87}" srcOrd="0" destOrd="0" parTransId="{94B305AB-A439-4E1F-A37A-E5A23884A8AC}" sibTransId="{CE04E595-C932-4B9A-A2AB-B0E5AA73AB56}"/>
    <dgm:cxn modelId="{CFCBE0C0-1724-421F-B513-4060728609A7}" srcId="{B5C8D592-B95D-4FA4-9E08-B68BF8056959}" destId="{952DF397-8BF1-4F70-916F-0B900D54E116}" srcOrd="4" destOrd="0" parTransId="{4C804438-1632-4D0D-BD8A-2FF183E06CC9}" sibTransId="{ADB95F3B-F219-48D1-B09F-8EBB7F4C537D}"/>
    <dgm:cxn modelId="{B0359DCE-2B48-4016-84C0-CDAC750969F5}" srcId="{B5C8D592-B95D-4FA4-9E08-B68BF8056959}" destId="{B67D4E4D-4965-4E34-A2F5-2B6484DEDE01}" srcOrd="3" destOrd="0" parTransId="{2A9046A7-D322-4D7C-9951-76B85EE07564}" sibTransId="{015F358C-0DF0-4B73-8A39-F770607BDA9A}"/>
    <dgm:cxn modelId="{64A539A2-35B4-41CA-BFD0-45A4E203F497}" srcId="{B5C8D592-B95D-4FA4-9E08-B68BF8056959}" destId="{95D2E71C-2DD0-459E-B85A-E1D9EDFE48FF}" srcOrd="1" destOrd="0" parTransId="{7FB0B945-CB85-406C-A8EB-8A0EFF4C56E9}" sibTransId="{A92D4F67-17BF-4175-8DA8-8BDF50CCA4FC}"/>
    <dgm:cxn modelId="{2E1A5A86-E0EB-4AB7-A9A8-45B39777FACE}" type="presOf" srcId="{1909A3A3-6C42-4DCA-A8DD-D476E5F33D87}" destId="{A1797357-E2A6-473E-82FB-537A17CCEC77}" srcOrd="0" destOrd="0" presId="urn:microsoft.com/office/officeart/2005/8/layout/hierarchy1"/>
    <dgm:cxn modelId="{6D23F7B6-E893-47C2-AFC9-A49E35AD19B5}" type="presOf" srcId="{B67D4E4D-4965-4E34-A2F5-2B6484DEDE01}" destId="{F4F88A8D-8B7F-4274-8E64-E7D52D3C6304}" srcOrd="0" destOrd="0" presId="urn:microsoft.com/office/officeart/2005/8/layout/hierarchy1"/>
    <dgm:cxn modelId="{377171F9-A3F5-4CAF-96A3-B30E29694BE9}" type="presOf" srcId="{95D2E71C-2DD0-459E-B85A-E1D9EDFE48FF}" destId="{333FC6DA-0C25-4ED0-A7F1-1D868A3B4F43}" srcOrd="0" destOrd="0" presId="urn:microsoft.com/office/officeart/2005/8/layout/hierarchy1"/>
    <dgm:cxn modelId="{F3C72DBB-0CE2-400B-A69E-E6004C9E79CC}" srcId="{B5C8D592-B95D-4FA4-9E08-B68BF8056959}" destId="{FCC49BF8-0D85-469E-AB81-EDE3CDD9FD9E}" srcOrd="2" destOrd="0" parTransId="{FCDAA23C-5E59-4009-BC35-7DA95FB6FBA9}" sibTransId="{F3352DC7-AC60-449E-BC62-B0D931789FD1}"/>
    <dgm:cxn modelId="{79FB8A1D-506C-4A33-A868-3A794BC3E1D4}" type="presOf" srcId="{B5C8D592-B95D-4FA4-9E08-B68BF8056959}" destId="{3C197EA9-0CB8-4064-B275-92D9553E15DF}" srcOrd="0" destOrd="0" presId="urn:microsoft.com/office/officeart/2005/8/layout/hierarchy1"/>
    <dgm:cxn modelId="{B26CFC8F-0E45-4177-BBA5-4A2D2DC3CC86}" type="presOf" srcId="{952DF397-8BF1-4F70-916F-0B900D54E116}" destId="{CACC283F-C96B-4782-A40A-2623DFE05FB0}" srcOrd="0" destOrd="0" presId="urn:microsoft.com/office/officeart/2005/8/layout/hierarchy1"/>
    <dgm:cxn modelId="{B65D8F08-55EE-4E69-B508-A7377629DFEE}" type="presOf" srcId="{FCC49BF8-0D85-469E-AB81-EDE3CDD9FD9E}" destId="{5CB4726E-50B2-4536-91C7-D4486A520677}" srcOrd="0" destOrd="0" presId="urn:microsoft.com/office/officeart/2005/8/layout/hierarchy1"/>
    <dgm:cxn modelId="{D21A7C24-4B37-45D9-A015-FB2EFBA756DC}" type="presParOf" srcId="{3C197EA9-0CB8-4064-B275-92D9553E15DF}" destId="{C9A75D0C-F16D-40D2-BE0D-EDF92B70E285}" srcOrd="0" destOrd="0" presId="urn:microsoft.com/office/officeart/2005/8/layout/hierarchy1"/>
    <dgm:cxn modelId="{798860EB-1BAE-4B3E-A40E-AA0A008F11C1}" type="presParOf" srcId="{C9A75D0C-F16D-40D2-BE0D-EDF92B70E285}" destId="{BAA77E01-080F-4629-8F54-F295D029408F}" srcOrd="0" destOrd="0" presId="urn:microsoft.com/office/officeart/2005/8/layout/hierarchy1"/>
    <dgm:cxn modelId="{4E1E18E5-84CA-4801-A774-86B1A3AFBDFF}" type="presParOf" srcId="{BAA77E01-080F-4629-8F54-F295D029408F}" destId="{0CC09B82-9DD7-43C8-8A4E-87D4EAA425CB}" srcOrd="0" destOrd="0" presId="urn:microsoft.com/office/officeart/2005/8/layout/hierarchy1"/>
    <dgm:cxn modelId="{B1BAC73E-F80C-4AD8-B0E9-4244D75A40F2}" type="presParOf" srcId="{BAA77E01-080F-4629-8F54-F295D029408F}" destId="{A1797357-E2A6-473E-82FB-537A17CCEC77}" srcOrd="1" destOrd="0" presId="urn:microsoft.com/office/officeart/2005/8/layout/hierarchy1"/>
    <dgm:cxn modelId="{49D5A261-BD47-42CF-9F05-CBDB03CAD728}" type="presParOf" srcId="{C9A75D0C-F16D-40D2-BE0D-EDF92B70E285}" destId="{E2E12B8D-685A-4540-AA05-F88B80F094E2}" srcOrd="1" destOrd="0" presId="urn:microsoft.com/office/officeart/2005/8/layout/hierarchy1"/>
    <dgm:cxn modelId="{4D117DEC-C496-415C-8075-D9E723DDFCC3}" type="presParOf" srcId="{3C197EA9-0CB8-4064-B275-92D9553E15DF}" destId="{97D77617-B765-4FD0-BC28-52F240457A77}" srcOrd="1" destOrd="0" presId="urn:microsoft.com/office/officeart/2005/8/layout/hierarchy1"/>
    <dgm:cxn modelId="{99F683B0-30AF-4A4D-8471-DAB7A53D6675}" type="presParOf" srcId="{97D77617-B765-4FD0-BC28-52F240457A77}" destId="{B5BED6D4-985E-4858-AC03-31D080E22EBB}" srcOrd="0" destOrd="0" presId="urn:microsoft.com/office/officeart/2005/8/layout/hierarchy1"/>
    <dgm:cxn modelId="{FA2A3B1A-9B8B-42DE-9063-E6C3F508F2E7}" type="presParOf" srcId="{B5BED6D4-985E-4858-AC03-31D080E22EBB}" destId="{CEB17D82-D2CC-4130-9774-94EA758335D9}" srcOrd="0" destOrd="0" presId="urn:microsoft.com/office/officeart/2005/8/layout/hierarchy1"/>
    <dgm:cxn modelId="{5C208336-5067-464D-8A66-AB7F98182F2F}" type="presParOf" srcId="{B5BED6D4-985E-4858-AC03-31D080E22EBB}" destId="{333FC6DA-0C25-4ED0-A7F1-1D868A3B4F43}" srcOrd="1" destOrd="0" presId="urn:microsoft.com/office/officeart/2005/8/layout/hierarchy1"/>
    <dgm:cxn modelId="{6FBB231C-3E84-4999-A3F6-5890652A4FED}" type="presParOf" srcId="{97D77617-B765-4FD0-BC28-52F240457A77}" destId="{2B9C882A-1369-421B-B8D9-964B2FEF5C46}" srcOrd="1" destOrd="0" presId="urn:microsoft.com/office/officeart/2005/8/layout/hierarchy1"/>
    <dgm:cxn modelId="{BD0CE80B-34F2-49F2-BCFE-FC81292AB8A4}" type="presParOf" srcId="{3C197EA9-0CB8-4064-B275-92D9553E15DF}" destId="{6C22A5FB-B9C3-470C-85FA-C5EF52766AB7}" srcOrd="2" destOrd="0" presId="urn:microsoft.com/office/officeart/2005/8/layout/hierarchy1"/>
    <dgm:cxn modelId="{48291D06-E56C-4132-A11B-DAFE77E84D56}" type="presParOf" srcId="{6C22A5FB-B9C3-470C-85FA-C5EF52766AB7}" destId="{913C4C97-4432-4F73-973D-5D0B5E3EA42F}" srcOrd="0" destOrd="0" presId="urn:microsoft.com/office/officeart/2005/8/layout/hierarchy1"/>
    <dgm:cxn modelId="{0F3AC26B-E648-4788-BE86-BD9171C39A3A}" type="presParOf" srcId="{913C4C97-4432-4F73-973D-5D0B5E3EA42F}" destId="{4C965201-5EAE-4453-BC1E-B99CD3AD485B}" srcOrd="0" destOrd="0" presId="urn:microsoft.com/office/officeart/2005/8/layout/hierarchy1"/>
    <dgm:cxn modelId="{DB6DB178-3DCA-4F26-A0C4-94E71503F85D}" type="presParOf" srcId="{913C4C97-4432-4F73-973D-5D0B5E3EA42F}" destId="{5CB4726E-50B2-4536-91C7-D4486A520677}" srcOrd="1" destOrd="0" presId="urn:microsoft.com/office/officeart/2005/8/layout/hierarchy1"/>
    <dgm:cxn modelId="{8771C71A-D8E2-424A-B0FB-07CB27AA2A4D}" type="presParOf" srcId="{6C22A5FB-B9C3-470C-85FA-C5EF52766AB7}" destId="{3595CA15-AB0A-4F24-BBCC-4624BFA4B913}" srcOrd="1" destOrd="0" presId="urn:microsoft.com/office/officeart/2005/8/layout/hierarchy1"/>
    <dgm:cxn modelId="{9E03C471-0945-411C-B6E4-9745AEACB7E2}" type="presParOf" srcId="{3C197EA9-0CB8-4064-B275-92D9553E15DF}" destId="{FD445415-7438-43FA-A1D8-C2E2DACE4EC7}" srcOrd="3" destOrd="0" presId="urn:microsoft.com/office/officeart/2005/8/layout/hierarchy1"/>
    <dgm:cxn modelId="{ADD9AEEF-ADE2-4B90-896A-0DF9F0A30235}" type="presParOf" srcId="{FD445415-7438-43FA-A1D8-C2E2DACE4EC7}" destId="{50E5F9B5-2942-4B18-94B0-720EFA9352FF}" srcOrd="0" destOrd="0" presId="urn:microsoft.com/office/officeart/2005/8/layout/hierarchy1"/>
    <dgm:cxn modelId="{9387C9C2-210B-473C-BE41-95ACE52D9F88}" type="presParOf" srcId="{50E5F9B5-2942-4B18-94B0-720EFA9352FF}" destId="{9EF2AE68-B838-4F1D-A5AD-1706E44F56BD}" srcOrd="0" destOrd="0" presId="urn:microsoft.com/office/officeart/2005/8/layout/hierarchy1"/>
    <dgm:cxn modelId="{ADBA3F53-0F7E-481B-A960-3E834BF2BBE4}" type="presParOf" srcId="{50E5F9B5-2942-4B18-94B0-720EFA9352FF}" destId="{F4F88A8D-8B7F-4274-8E64-E7D52D3C6304}" srcOrd="1" destOrd="0" presId="urn:microsoft.com/office/officeart/2005/8/layout/hierarchy1"/>
    <dgm:cxn modelId="{125AACA2-7E24-4B8F-A20F-BA48C959D38F}" type="presParOf" srcId="{FD445415-7438-43FA-A1D8-C2E2DACE4EC7}" destId="{CF71BEDD-2210-4226-A819-815F896A8052}" srcOrd="1" destOrd="0" presId="urn:microsoft.com/office/officeart/2005/8/layout/hierarchy1"/>
    <dgm:cxn modelId="{FA07FA76-2DB5-4678-A712-4910B9F7CB46}" type="presParOf" srcId="{3C197EA9-0CB8-4064-B275-92D9553E15DF}" destId="{8F5CCA9A-474F-4802-A25E-FC0E8F16D234}" srcOrd="4" destOrd="0" presId="urn:microsoft.com/office/officeart/2005/8/layout/hierarchy1"/>
    <dgm:cxn modelId="{28DEB8C8-EEF7-4C09-96DC-5DBC8A62B99E}" type="presParOf" srcId="{8F5CCA9A-474F-4802-A25E-FC0E8F16D234}" destId="{F77FFC96-72B7-4F44-9328-33399194172B}" srcOrd="0" destOrd="0" presId="urn:microsoft.com/office/officeart/2005/8/layout/hierarchy1"/>
    <dgm:cxn modelId="{0381E178-18BB-4A1C-B4AF-DD1816C716F5}" type="presParOf" srcId="{F77FFC96-72B7-4F44-9328-33399194172B}" destId="{846EC453-D12E-4A47-894F-6BA26D99FB6A}" srcOrd="0" destOrd="0" presId="urn:microsoft.com/office/officeart/2005/8/layout/hierarchy1"/>
    <dgm:cxn modelId="{891B271C-4D4C-4279-902A-9F2A4786B126}" type="presParOf" srcId="{F77FFC96-72B7-4F44-9328-33399194172B}" destId="{CACC283F-C96B-4782-A40A-2623DFE05FB0}" srcOrd="1" destOrd="0" presId="urn:microsoft.com/office/officeart/2005/8/layout/hierarchy1"/>
    <dgm:cxn modelId="{F4944DDE-9E91-47AF-9D36-69883F562A19}" type="presParOf" srcId="{8F5CCA9A-474F-4802-A25E-FC0E8F16D234}" destId="{3F262C10-CFF6-4948-97C5-4B0FE074700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98A5B9-B224-4BC5-B198-65787D90429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CA01CB8-9D06-4278-BD53-55AB9A84C45C}">
      <dgm:prSet custT="1"/>
      <dgm:spPr/>
      <dgm:t>
        <a:bodyPr/>
        <a:lstStyle/>
        <a:p>
          <a:pPr algn="l"/>
          <a:r>
            <a:rPr lang="en-US" sz="1800" baseline="0" dirty="0">
              <a:latin typeface="Calibri" panose="020F0502020204030204" pitchFamily="34" charset="0"/>
              <a:cs typeface="Calibri" panose="020F0502020204030204" pitchFamily="34" charset="0"/>
            </a:rPr>
            <a:t>A VCFO will:</a:t>
          </a:r>
          <a:br>
            <a:rPr lang="en-US" sz="1800" baseline="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1800" baseline="0" dirty="0">
              <a:highlight>
                <a:srgbClr val="800000"/>
              </a:highlight>
              <a:latin typeface="Calibri" panose="020F0502020204030204" pitchFamily="34" charset="0"/>
              <a:cs typeface="Calibri" panose="020F0502020204030204" pitchFamily="34" charset="0"/>
            </a:rPr>
            <a:t>*</a:t>
          </a:r>
          <a:r>
            <a:rPr lang="en-US" sz="1800" baseline="0" dirty="0">
              <a:latin typeface="Calibri" panose="020F0502020204030204" pitchFamily="34" charset="0"/>
              <a:cs typeface="Calibri" panose="020F0502020204030204" pitchFamily="34" charset="0"/>
            </a:rPr>
            <a:t> Take control of finance requirements to eliminate concern about who is responsible for their accounting function.</a:t>
          </a:r>
          <a:br>
            <a:rPr lang="en-US" sz="1800" baseline="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1800" baseline="0" dirty="0">
              <a:highlight>
                <a:srgbClr val="800000"/>
              </a:highlight>
              <a:latin typeface="Calibri" panose="020F0502020204030204" pitchFamily="34" charset="0"/>
              <a:cs typeface="Calibri" panose="020F0502020204030204" pitchFamily="34" charset="0"/>
            </a:rPr>
            <a:t>+</a:t>
          </a:r>
          <a:r>
            <a:rPr lang="en-US" sz="1800" baseline="0" dirty="0">
              <a:latin typeface="Calibri" panose="020F0502020204030204" pitchFamily="34" charset="0"/>
              <a:cs typeface="Calibri" panose="020F0502020204030204" pitchFamily="34" charset="0"/>
            </a:rPr>
            <a:t> Implement processes to streamline their accounting function.</a:t>
          </a:r>
          <a:br>
            <a:rPr lang="en-US" sz="1800" baseline="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1800" baseline="0" dirty="0">
              <a:highlight>
                <a:srgbClr val="800000"/>
              </a:highlight>
              <a:latin typeface="Calibri" panose="020F0502020204030204" pitchFamily="34" charset="0"/>
              <a:cs typeface="Calibri" panose="020F0502020204030204" pitchFamily="34" charset="0"/>
            </a:rPr>
            <a:t>+</a:t>
          </a:r>
          <a:r>
            <a:rPr lang="en-US" sz="1800" baseline="0" dirty="0">
              <a:latin typeface="Calibri" panose="020F0502020204030204" pitchFamily="34" charset="0"/>
              <a:cs typeface="Calibri" panose="020F0502020204030204" pitchFamily="34" charset="0"/>
            </a:rPr>
            <a:t> Implement cloud accounting to enable the business owner to access their accounting records on any device, at anytime, anywhere.</a:t>
          </a:r>
          <a:br>
            <a:rPr lang="en-US" sz="1800" baseline="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1800" baseline="0" dirty="0">
              <a:highlight>
                <a:srgbClr val="800000"/>
              </a:highlight>
              <a:latin typeface="Calibri" panose="020F0502020204030204" pitchFamily="34" charset="0"/>
              <a:cs typeface="Calibri" panose="020F0502020204030204" pitchFamily="34" charset="0"/>
            </a:rPr>
            <a:t>+</a:t>
          </a:r>
          <a:r>
            <a:rPr lang="en-US" sz="1800" baseline="0" dirty="0">
              <a:latin typeface="Calibri" panose="020F0502020204030204" pitchFamily="34" charset="0"/>
              <a:cs typeface="Calibri" panose="020F0502020204030204" pitchFamily="34" charset="0"/>
            </a:rPr>
            <a:t> Implement basic reporting, so the owner understands how the business is performing.</a:t>
          </a:r>
          <a:endParaRPr lang="en-US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C240715-1290-40D3-B5A5-A176CBB0B7B6}" type="parTrans" cxnId="{58BA183E-E66A-430F-9C33-70D549D65F0E}">
      <dgm:prSet/>
      <dgm:spPr/>
      <dgm:t>
        <a:bodyPr/>
        <a:lstStyle/>
        <a:p>
          <a:endParaRPr lang="en-US"/>
        </a:p>
      </dgm:t>
    </dgm:pt>
    <dgm:pt modelId="{86608154-F954-485D-914C-95A5723C9C0D}" type="sibTrans" cxnId="{58BA183E-E66A-430F-9C33-70D549D65F0E}">
      <dgm:prSet/>
      <dgm:spPr/>
      <dgm:t>
        <a:bodyPr/>
        <a:lstStyle/>
        <a:p>
          <a:endParaRPr lang="en-US"/>
        </a:p>
      </dgm:t>
    </dgm:pt>
    <dgm:pt modelId="{4F49DF50-E433-4C78-8484-FC24193C893D}">
      <dgm:prSet custT="1"/>
      <dgm:spPr/>
      <dgm:t>
        <a:bodyPr/>
        <a:lstStyle/>
        <a:p>
          <a:pPr algn="l"/>
          <a:r>
            <a:rPr lang="en-US" sz="1800" baseline="0" dirty="0">
              <a:latin typeface="Calibri" panose="020F0502020204030204" pitchFamily="34" charset="0"/>
              <a:cs typeface="Calibri" panose="020F0502020204030204" pitchFamily="34" charset="0"/>
            </a:rPr>
            <a:t>Hiring a Virtual CFO can be a game-changer for most businesses, but usually works best for businesses having low revenues as a cost-effective way to get expert advice and take your business to the next level.</a:t>
          </a:r>
          <a:endParaRPr lang="en-US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9E564C8-E7DB-4E10-B5C7-4331E9BFCAA7}" type="parTrans" cxnId="{6E5A9D55-239A-4526-9975-6EDC7E57F40B}">
      <dgm:prSet/>
      <dgm:spPr/>
      <dgm:t>
        <a:bodyPr/>
        <a:lstStyle/>
        <a:p>
          <a:endParaRPr lang="en-US"/>
        </a:p>
      </dgm:t>
    </dgm:pt>
    <dgm:pt modelId="{C0A58300-89B4-4385-ACD2-5E350D71A86E}" type="sibTrans" cxnId="{6E5A9D55-239A-4526-9975-6EDC7E57F40B}">
      <dgm:prSet/>
      <dgm:spPr/>
      <dgm:t>
        <a:bodyPr/>
        <a:lstStyle/>
        <a:p>
          <a:endParaRPr lang="en-US"/>
        </a:p>
      </dgm:t>
    </dgm:pt>
    <dgm:pt modelId="{D101D839-E86E-419B-8A0F-53C3AA14CEFE}" type="pres">
      <dgm:prSet presAssocID="{E198A5B9-B224-4BC5-B198-65787D90429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B17F92-5F5B-48F6-9C83-70E8B5A18A1F}" type="pres">
      <dgm:prSet presAssocID="{6CA01CB8-9D06-4278-BD53-55AB9A84C45C}" presName="compNode" presStyleCnt="0"/>
      <dgm:spPr/>
    </dgm:pt>
    <dgm:pt modelId="{98731C94-8E76-4F3A-88D7-68F1A4066AD6}" type="pres">
      <dgm:prSet presAssocID="{6CA01CB8-9D06-4278-BD53-55AB9A84C45C}" presName="iconRect" presStyleLbl="node1" presStyleIdx="0" presStyleCnt="2" custLinFactNeighborX="-91529" custLinFactNeighborY="3056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Bank"/>
        </a:ext>
      </dgm:extLst>
    </dgm:pt>
    <dgm:pt modelId="{183FDD59-42C2-4630-AEC2-4DC9F8562829}" type="pres">
      <dgm:prSet presAssocID="{6CA01CB8-9D06-4278-BD53-55AB9A84C45C}" presName="spaceRect" presStyleCnt="0"/>
      <dgm:spPr/>
    </dgm:pt>
    <dgm:pt modelId="{3EF883BA-1ED2-404E-8692-901223CA4D06}" type="pres">
      <dgm:prSet presAssocID="{6CA01CB8-9D06-4278-BD53-55AB9A84C45C}" presName="textRect" presStyleLbl="revTx" presStyleIdx="0" presStyleCnt="2" custScaleX="194387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990CA65E-CBB7-4D36-9C07-327275562D53}" type="pres">
      <dgm:prSet presAssocID="{86608154-F954-485D-914C-95A5723C9C0D}" presName="sibTrans" presStyleCnt="0"/>
      <dgm:spPr/>
    </dgm:pt>
    <dgm:pt modelId="{31E92CA4-3BCC-4FF2-9FBE-DD298F2AA883}" type="pres">
      <dgm:prSet presAssocID="{4F49DF50-E433-4C78-8484-FC24193C893D}" presName="compNode" presStyleCnt="0"/>
      <dgm:spPr/>
    </dgm:pt>
    <dgm:pt modelId="{DEEA592E-08FF-42F1-8C5D-43FDB4868C52}" type="pres">
      <dgm:prSet presAssocID="{4F49DF50-E433-4C78-8484-FC24193C893D}" presName="iconRect" presStyleLbl="node1" presStyleIdx="1" presStyleCnt="2" custLinFactNeighborX="44054" custLinFactNeighborY="3797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Dollar"/>
        </a:ext>
      </dgm:extLst>
    </dgm:pt>
    <dgm:pt modelId="{309B794C-0343-476F-9CDA-84D633E1D3F5}" type="pres">
      <dgm:prSet presAssocID="{4F49DF50-E433-4C78-8484-FC24193C893D}" presName="spaceRect" presStyleCnt="0"/>
      <dgm:spPr/>
    </dgm:pt>
    <dgm:pt modelId="{0AA58FFA-BCA7-4E16-A4C2-95871E3C7E4C}" type="pres">
      <dgm:prSet presAssocID="{4F49DF50-E433-4C78-8484-FC24193C893D}" presName="textRect" presStyleLbl="revTx" presStyleIdx="1" presStyleCnt="2" custLinFactNeighborX="13673" custLinFactNeighborY="-8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9A6A27-828B-4C75-9645-75DE554116F9}" type="presOf" srcId="{4F49DF50-E433-4C78-8484-FC24193C893D}" destId="{0AA58FFA-BCA7-4E16-A4C2-95871E3C7E4C}" srcOrd="0" destOrd="0" presId="urn:microsoft.com/office/officeart/2018/2/layout/IconLabelList"/>
    <dgm:cxn modelId="{504B9522-A18C-47D6-98A8-86E2CB40192A}" type="presOf" srcId="{E198A5B9-B224-4BC5-B198-65787D90429C}" destId="{D101D839-E86E-419B-8A0F-53C3AA14CEFE}" srcOrd="0" destOrd="0" presId="urn:microsoft.com/office/officeart/2018/2/layout/IconLabelList"/>
    <dgm:cxn modelId="{37F1E3C9-8C01-45A5-A588-4737685EB146}" type="presOf" srcId="{6CA01CB8-9D06-4278-BD53-55AB9A84C45C}" destId="{3EF883BA-1ED2-404E-8692-901223CA4D06}" srcOrd="0" destOrd="0" presId="urn:microsoft.com/office/officeart/2018/2/layout/IconLabelList"/>
    <dgm:cxn modelId="{6E5A9D55-239A-4526-9975-6EDC7E57F40B}" srcId="{E198A5B9-B224-4BC5-B198-65787D90429C}" destId="{4F49DF50-E433-4C78-8484-FC24193C893D}" srcOrd="1" destOrd="0" parTransId="{69E564C8-E7DB-4E10-B5C7-4331E9BFCAA7}" sibTransId="{C0A58300-89B4-4385-ACD2-5E350D71A86E}"/>
    <dgm:cxn modelId="{58BA183E-E66A-430F-9C33-70D549D65F0E}" srcId="{E198A5B9-B224-4BC5-B198-65787D90429C}" destId="{6CA01CB8-9D06-4278-BD53-55AB9A84C45C}" srcOrd="0" destOrd="0" parTransId="{5C240715-1290-40D3-B5A5-A176CBB0B7B6}" sibTransId="{86608154-F954-485D-914C-95A5723C9C0D}"/>
    <dgm:cxn modelId="{C8CF08C8-BFB9-44EA-B41B-6DC9094DB78B}" type="presParOf" srcId="{D101D839-E86E-419B-8A0F-53C3AA14CEFE}" destId="{F6B17F92-5F5B-48F6-9C83-70E8B5A18A1F}" srcOrd="0" destOrd="0" presId="urn:microsoft.com/office/officeart/2018/2/layout/IconLabelList"/>
    <dgm:cxn modelId="{F7E1CBFD-092B-4A23-AD51-2D50BC009DA0}" type="presParOf" srcId="{F6B17F92-5F5B-48F6-9C83-70E8B5A18A1F}" destId="{98731C94-8E76-4F3A-88D7-68F1A4066AD6}" srcOrd="0" destOrd="0" presId="urn:microsoft.com/office/officeart/2018/2/layout/IconLabelList"/>
    <dgm:cxn modelId="{4DD7ECDE-AF42-48EC-8CB7-CB6AF2B69C0F}" type="presParOf" srcId="{F6B17F92-5F5B-48F6-9C83-70E8B5A18A1F}" destId="{183FDD59-42C2-4630-AEC2-4DC9F8562829}" srcOrd="1" destOrd="0" presId="urn:microsoft.com/office/officeart/2018/2/layout/IconLabelList"/>
    <dgm:cxn modelId="{0850C929-B4B0-45D5-8E60-E0EDE96EFCD4}" type="presParOf" srcId="{F6B17F92-5F5B-48F6-9C83-70E8B5A18A1F}" destId="{3EF883BA-1ED2-404E-8692-901223CA4D06}" srcOrd="2" destOrd="0" presId="urn:microsoft.com/office/officeart/2018/2/layout/IconLabelList"/>
    <dgm:cxn modelId="{1A2AC1EC-BEBF-4332-8A93-9918AD069FC1}" type="presParOf" srcId="{D101D839-E86E-419B-8A0F-53C3AA14CEFE}" destId="{990CA65E-CBB7-4D36-9C07-327275562D53}" srcOrd="1" destOrd="0" presId="urn:microsoft.com/office/officeart/2018/2/layout/IconLabelList"/>
    <dgm:cxn modelId="{83C6672A-E3D4-4C57-B01D-D6711C1C0D4D}" type="presParOf" srcId="{D101D839-E86E-419B-8A0F-53C3AA14CEFE}" destId="{31E92CA4-3BCC-4FF2-9FBE-DD298F2AA883}" srcOrd="2" destOrd="0" presId="urn:microsoft.com/office/officeart/2018/2/layout/IconLabelList"/>
    <dgm:cxn modelId="{4405ACBE-F1C8-4BEE-8570-1066C95E7EF2}" type="presParOf" srcId="{31E92CA4-3BCC-4FF2-9FBE-DD298F2AA883}" destId="{DEEA592E-08FF-42F1-8C5D-43FDB4868C52}" srcOrd="0" destOrd="0" presId="urn:microsoft.com/office/officeart/2018/2/layout/IconLabelList"/>
    <dgm:cxn modelId="{BF5BF8AE-FC7C-4717-ACAF-D1F2DDA1BAAA}" type="presParOf" srcId="{31E92CA4-3BCC-4FF2-9FBE-DD298F2AA883}" destId="{309B794C-0343-476F-9CDA-84D633E1D3F5}" srcOrd="1" destOrd="0" presId="urn:microsoft.com/office/officeart/2018/2/layout/IconLabelList"/>
    <dgm:cxn modelId="{729D787B-41C3-40B2-AA9F-9F645C84E98B}" type="presParOf" srcId="{31E92CA4-3BCC-4FF2-9FBE-DD298F2AA883}" destId="{0AA58FFA-BCA7-4E16-A4C2-95871E3C7E4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6DD7E6-347A-4DF6-A3E9-73560F2C8CD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A0959FE-20A1-4DC5-9269-8D55258455BA}">
      <dgm:prSet custT="1"/>
      <dgm:spPr/>
      <dgm:t>
        <a:bodyPr/>
        <a:lstStyle/>
        <a:p>
          <a:pPr>
            <a:defRPr cap="all"/>
          </a:pPr>
          <a:r>
            <a:rPr lang="en-US" sz="1600" cap="none" dirty="0">
              <a:latin typeface="Calibri" panose="020F0502020204030204" pitchFamily="34" charset="0"/>
              <a:cs typeface="Calibri" panose="020F0502020204030204" pitchFamily="34" charset="0"/>
            </a:rPr>
            <a:t>A virtual CFO is an affordable alternative to hiring a full-time CFO and can make a big difference to a small business, by:</a:t>
          </a:r>
        </a:p>
      </dgm:t>
    </dgm:pt>
    <dgm:pt modelId="{6FAFBA2A-E982-42A2-9344-BADAB7CE677D}" type="parTrans" cxnId="{9F2A181B-0CB7-48AB-80CA-DF2991FB140C}">
      <dgm:prSet/>
      <dgm:spPr/>
      <dgm:t>
        <a:bodyPr/>
        <a:lstStyle/>
        <a:p>
          <a:endParaRPr lang="en-US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D392BC4-0FEC-480A-B5A0-85DA67CC0951}" type="sibTrans" cxnId="{9F2A181B-0CB7-48AB-80CA-DF2991FB140C}">
      <dgm:prSet/>
      <dgm:spPr/>
      <dgm:t>
        <a:bodyPr/>
        <a:lstStyle/>
        <a:p>
          <a:endParaRPr lang="en-US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8514BDB-9FE8-40ED-B660-EA9E0460FD01}">
      <dgm:prSet custT="1"/>
      <dgm:spPr/>
      <dgm:t>
        <a:bodyPr/>
        <a:lstStyle/>
        <a:p>
          <a:pPr>
            <a:defRPr cap="all"/>
          </a:pPr>
          <a:r>
            <a:rPr lang="en-US" sz="1600" cap="none" dirty="0">
              <a:latin typeface="Calibri" panose="020F0502020204030204" pitchFamily="34" charset="0"/>
              <a:cs typeface="Calibri" panose="020F0502020204030204" pitchFamily="34" charset="0"/>
            </a:rPr>
            <a:t>Creating budgets and forecasts.</a:t>
          </a:r>
        </a:p>
      </dgm:t>
    </dgm:pt>
    <dgm:pt modelId="{EE66C4CE-B3F7-4547-BBB2-7833F948447F}" type="parTrans" cxnId="{2568E21D-FE0B-4C8A-8B54-251B0B2CA44A}">
      <dgm:prSet/>
      <dgm:spPr/>
      <dgm:t>
        <a:bodyPr/>
        <a:lstStyle/>
        <a:p>
          <a:endParaRPr lang="en-US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409C990-8223-4003-8406-709F882163FF}" type="sibTrans" cxnId="{2568E21D-FE0B-4C8A-8B54-251B0B2CA44A}">
      <dgm:prSet/>
      <dgm:spPr/>
      <dgm:t>
        <a:bodyPr/>
        <a:lstStyle/>
        <a:p>
          <a:endParaRPr lang="en-US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9D2D74E-E02B-498C-A5CB-FE99DDEA6CC2}">
      <dgm:prSet custT="1"/>
      <dgm:spPr/>
      <dgm:t>
        <a:bodyPr/>
        <a:lstStyle/>
        <a:p>
          <a:pPr>
            <a:defRPr cap="all"/>
          </a:pPr>
          <a:r>
            <a:rPr lang="en-US" sz="1600" cap="none" dirty="0">
              <a:latin typeface="Calibri" panose="020F0502020204030204" pitchFamily="34" charset="0"/>
              <a:cs typeface="Calibri" panose="020F0502020204030204" pitchFamily="34" charset="0"/>
            </a:rPr>
            <a:t>Pinpointing problem spending by highlighting trends in the market.</a:t>
          </a:r>
        </a:p>
      </dgm:t>
    </dgm:pt>
    <dgm:pt modelId="{C65730A4-188D-4EF1-BC17-93286C3A853C}" type="parTrans" cxnId="{9B615E89-77D0-4978-93B8-7997E024CED0}">
      <dgm:prSet/>
      <dgm:spPr/>
      <dgm:t>
        <a:bodyPr/>
        <a:lstStyle/>
        <a:p>
          <a:endParaRPr lang="en-US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BE80E44-F697-4D8A-9C64-1188EAF28510}" type="sibTrans" cxnId="{9B615E89-77D0-4978-93B8-7997E024CED0}">
      <dgm:prSet/>
      <dgm:spPr/>
      <dgm:t>
        <a:bodyPr/>
        <a:lstStyle/>
        <a:p>
          <a:endParaRPr lang="en-US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008A191-D33D-42C7-870C-EB555DECC72E}">
      <dgm:prSet custT="1"/>
      <dgm:spPr/>
      <dgm:t>
        <a:bodyPr/>
        <a:lstStyle/>
        <a:p>
          <a:pPr>
            <a:defRPr cap="all"/>
          </a:pPr>
          <a:r>
            <a:rPr lang="en-US" sz="1600" cap="none" dirty="0">
              <a:latin typeface="Calibri" panose="020F0502020204030204" pitchFamily="34" charset="0"/>
              <a:cs typeface="Calibri" panose="020F0502020204030204" pitchFamily="34" charset="0"/>
            </a:rPr>
            <a:t>Validating or discouraging business decisions with financial well-being in mind.</a:t>
          </a:r>
        </a:p>
      </dgm:t>
    </dgm:pt>
    <dgm:pt modelId="{8CD4A1CF-8C27-46A6-AC99-6D8457E1B4F0}" type="parTrans" cxnId="{C734118C-9272-44A5-B031-DD2C1CB39225}">
      <dgm:prSet/>
      <dgm:spPr/>
      <dgm:t>
        <a:bodyPr/>
        <a:lstStyle/>
        <a:p>
          <a:endParaRPr lang="en-US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001C3DF-ED2D-435C-BE69-63D5F594272E}" type="sibTrans" cxnId="{C734118C-9272-44A5-B031-DD2C1CB39225}">
      <dgm:prSet/>
      <dgm:spPr/>
      <dgm:t>
        <a:bodyPr/>
        <a:lstStyle/>
        <a:p>
          <a:endParaRPr lang="en-US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C177153-6A1B-4092-8CE3-D2B79620437C}">
      <dgm:prSet custT="1"/>
      <dgm:spPr/>
      <dgm:t>
        <a:bodyPr/>
        <a:lstStyle/>
        <a:p>
          <a:pPr>
            <a:defRPr cap="all"/>
          </a:pPr>
          <a:r>
            <a:rPr lang="en-US" sz="1600" cap="none" dirty="0">
              <a:latin typeface="Calibri" panose="020F0502020204030204" pitchFamily="34" charset="0"/>
              <a:cs typeface="Calibri" panose="020F0502020204030204" pitchFamily="34" charset="0"/>
            </a:rPr>
            <a:t>These are abilities that the vast majority of business owners don't possess – but they often need them in order to succeed.</a:t>
          </a:r>
        </a:p>
      </dgm:t>
    </dgm:pt>
    <dgm:pt modelId="{8DFD961C-EB48-4B38-8E78-CE3EA05AA2E8}" type="parTrans" cxnId="{4A202A46-D449-4531-9B4B-E983960F5F8E}">
      <dgm:prSet/>
      <dgm:spPr/>
      <dgm:t>
        <a:bodyPr/>
        <a:lstStyle/>
        <a:p>
          <a:endParaRPr lang="en-US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7439C89-6317-444F-B0CB-FB345FDF69EF}" type="sibTrans" cxnId="{4A202A46-D449-4531-9B4B-E983960F5F8E}">
      <dgm:prSet/>
      <dgm:spPr/>
      <dgm:t>
        <a:bodyPr/>
        <a:lstStyle/>
        <a:p>
          <a:endParaRPr lang="en-US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C40C92F-438B-4C28-A497-FEDD5956051D}">
      <dgm:prSet custT="1"/>
      <dgm:spPr/>
      <dgm:t>
        <a:bodyPr/>
        <a:lstStyle/>
        <a:p>
          <a:pPr>
            <a:defRPr cap="all"/>
          </a:pPr>
          <a:r>
            <a:rPr lang="en-US" sz="1600" cap="none" dirty="0">
              <a:latin typeface="Calibri" panose="020F0502020204030204" pitchFamily="34" charset="0"/>
              <a:cs typeface="Calibri" panose="020F0502020204030204" pitchFamily="34" charset="0"/>
            </a:rPr>
            <a:t>With a combination of practice knowledge, cloud-based accounting software, mobile technology and modern data analytics, you can provide virtual CFO services that will be of great benefit to your clients.</a:t>
          </a:r>
          <a:br>
            <a:rPr lang="en-US" sz="1600" cap="none" dirty="0">
              <a:latin typeface="Calibri" panose="020F0502020204030204" pitchFamily="34" charset="0"/>
              <a:cs typeface="Calibri" panose="020F0502020204030204" pitchFamily="34" charset="0"/>
            </a:rPr>
          </a:br>
          <a:endParaRPr lang="en-US" sz="1600" cap="none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D893C61-01FF-4441-A6F9-1EECAEF4A2D1}" type="parTrans" cxnId="{26AE8686-5506-44CB-9039-D8F88199BAA1}">
      <dgm:prSet/>
      <dgm:spPr/>
      <dgm:t>
        <a:bodyPr/>
        <a:lstStyle/>
        <a:p>
          <a:endParaRPr lang="en-US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B2178C2-C206-4CC7-8B35-3AB902D1E128}" type="sibTrans" cxnId="{26AE8686-5506-44CB-9039-D8F88199BAA1}">
      <dgm:prSet/>
      <dgm:spPr/>
      <dgm:t>
        <a:bodyPr/>
        <a:lstStyle/>
        <a:p>
          <a:endParaRPr lang="en-US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AF26DFC-BABF-4B24-AB7E-184EA2BDE4B1}" type="pres">
      <dgm:prSet presAssocID="{C96DD7E6-347A-4DF6-A3E9-73560F2C8CD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37F7B7-1613-4679-9BE1-2B07187E6499}" type="pres">
      <dgm:prSet presAssocID="{EA0959FE-20A1-4DC5-9269-8D55258455BA}" presName="compNode" presStyleCnt="0"/>
      <dgm:spPr/>
    </dgm:pt>
    <dgm:pt modelId="{00FFC22A-294A-490E-ACF5-F998F2352C00}" type="pres">
      <dgm:prSet presAssocID="{EA0959FE-20A1-4DC5-9269-8D55258455BA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E76C58B-C08A-453D-9F3D-854E984BB1BF}" type="pres">
      <dgm:prSet presAssocID="{EA0959FE-20A1-4DC5-9269-8D55258455B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Robot"/>
        </a:ext>
      </dgm:extLst>
    </dgm:pt>
    <dgm:pt modelId="{83C26594-166B-4DE9-837D-308A23905FAB}" type="pres">
      <dgm:prSet presAssocID="{EA0959FE-20A1-4DC5-9269-8D55258455BA}" presName="spaceRect" presStyleCnt="0"/>
      <dgm:spPr/>
    </dgm:pt>
    <dgm:pt modelId="{B2E24A46-1C2C-4F6D-B7EF-41BB8B2C3C4A}" type="pres">
      <dgm:prSet presAssocID="{EA0959FE-20A1-4DC5-9269-8D55258455BA}" presName="textRect" presStyleLbl="revTx" presStyleIdx="0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8B9810C-0745-4DDB-9D6A-A4BFBD0F466B}" type="pres">
      <dgm:prSet presAssocID="{DD392BC4-0FEC-480A-B5A0-85DA67CC0951}" presName="sibTrans" presStyleCnt="0"/>
      <dgm:spPr/>
    </dgm:pt>
    <dgm:pt modelId="{8567AE34-EEE7-4795-AABB-7C34EC7CBE9A}" type="pres">
      <dgm:prSet presAssocID="{08514BDB-9FE8-40ED-B660-EA9E0460FD01}" presName="compNode" presStyleCnt="0"/>
      <dgm:spPr/>
    </dgm:pt>
    <dgm:pt modelId="{D54A736C-270A-4132-88A1-EF4B14B2EEDB}" type="pres">
      <dgm:prSet presAssocID="{08514BDB-9FE8-40ED-B660-EA9E0460FD01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7CFCDBCD-9D9D-4A1D-A2B2-C9018A26F3C9}" type="pres">
      <dgm:prSet presAssocID="{08514BDB-9FE8-40ED-B660-EA9E0460FD0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Financial"/>
        </a:ext>
      </dgm:extLst>
    </dgm:pt>
    <dgm:pt modelId="{273FF558-C13B-448C-8816-3E60F8E0B716}" type="pres">
      <dgm:prSet presAssocID="{08514BDB-9FE8-40ED-B660-EA9E0460FD01}" presName="spaceRect" presStyleCnt="0"/>
      <dgm:spPr/>
    </dgm:pt>
    <dgm:pt modelId="{54FA7BF4-E888-4C02-A856-7779B57549BE}" type="pres">
      <dgm:prSet presAssocID="{08514BDB-9FE8-40ED-B660-EA9E0460FD01}" presName="textRect" presStyleLbl="revTx" presStyleIdx="1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B50634A-2F4E-4406-92A2-ACCE3C2E8708}" type="pres">
      <dgm:prSet presAssocID="{6409C990-8223-4003-8406-709F882163FF}" presName="sibTrans" presStyleCnt="0"/>
      <dgm:spPr/>
    </dgm:pt>
    <dgm:pt modelId="{F074FD13-FDFA-46DD-AB0E-012A035B50F5}" type="pres">
      <dgm:prSet presAssocID="{19D2D74E-E02B-498C-A5CB-FE99DDEA6CC2}" presName="compNode" presStyleCnt="0"/>
      <dgm:spPr/>
    </dgm:pt>
    <dgm:pt modelId="{3FD84A4E-E343-4B64-BE13-9440C073E2F6}" type="pres">
      <dgm:prSet presAssocID="{19D2D74E-E02B-498C-A5CB-FE99DDEA6CC2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2E819DC-EF7A-4C9D-BC92-0B06E5460D9B}" type="pres">
      <dgm:prSet presAssocID="{19D2D74E-E02B-498C-A5CB-FE99DDEA6CC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Highlight"/>
        </a:ext>
      </dgm:extLst>
    </dgm:pt>
    <dgm:pt modelId="{7721EF25-1B47-4A69-9F08-084E4F805B0D}" type="pres">
      <dgm:prSet presAssocID="{19D2D74E-E02B-498C-A5CB-FE99DDEA6CC2}" presName="spaceRect" presStyleCnt="0"/>
      <dgm:spPr/>
    </dgm:pt>
    <dgm:pt modelId="{5DB6C32D-CB6A-4278-9576-D157F44F8C5D}" type="pres">
      <dgm:prSet presAssocID="{19D2D74E-E02B-498C-A5CB-FE99DDEA6CC2}" presName="textRect" presStyleLbl="revTx" presStyleIdx="2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DEA6A7F-F52D-4B75-B261-B43EA25723BD}" type="pres">
      <dgm:prSet presAssocID="{FBE80E44-F697-4D8A-9C64-1188EAF28510}" presName="sibTrans" presStyleCnt="0"/>
      <dgm:spPr/>
    </dgm:pt>
    <dgm:pt modelId="{C30ED03E-6FD4-4E5E-A78E-8D8585B0BF80}" type="pres">
      <dgm:prSet presAssocID="{B008A191-D33D-42C7-870C-EB555DECC72E}" presName="compNode" presStyleCnt="0"/>
      <dgm:spPr/>
    </dgm:pt>
    <dgm:pt modelId="{6FC0A074-C760-4D45-994B-68FA21BEE3DE}" type="pres">
      <dgm:prSet presAssocID="{B008A191-D33D-42C7-870C-EB555DECC72E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4944D70A-8C9C-4A0B-BE4D-5313FDCDAF63}" type="pres">
      <dgm:prSet presAssocID="{B008A191-D33D-42C7-870C-EB555DECC72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CRM Customer Insights App"/>
        </a:ext>
      </dgm:extLst>
    </dgm:pt>
    <dgm:pt modelId="{65717D0C-6F76-41CE-BCD9-7F3121AF05B2}" type="pres">
      <dgm:prSet presAssocID="{B008A191-D33D-42C7-870C-EB555DECC72E}" presName="spaceRect" presStyleCnt="0"/>
      <dgm:spPr/>
    </dgm:pt>
    <dgm:pt modelId="{480F28E9-79C9-48E4-9EFF-7F37B8228F9D}" type="pres">
      <dgm:prSet presAssocID="{B008A191-D33D-42C7-870C-EB555DECC72E}" presName="textRect" presStyleLbl="revTx" presStyleIdx="3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1008ACB-5B2A-4FD1-BE1B-39E01E77A006}" type="pres">
      <dgm:prSet presAssocID="{7001C3DF-ED2D-435C-BE69-63D5F594272E}" presName="sibTrans" presStyleCnt="0"/>
      <dgm:spPr/>
    </dgm:pt>
    <dgm:pt modelId="{12B7A896-DAF9-45C6-AF46-A83981F04776}" type="pres">
      <dgm:prSet presAssocID="{BC177153-6A1B-4092-8CE3-D2B79620437C}" presName="compNode" presStyleCnt="0"/>
      <dgm:spPr/>
    </dgm:pt>
    <dgm:pt modelId="{C8F05903-2E57-49F3-9F9C-13FB63170B9B}" type="pres">
      <dgm:prSet presAssocID="{BC177153-6A1B-4092-8CE3-D2B79620437C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55033EBD-BB8E-4147-BB41-122F13D44A75}" type="pres">
      <dgm:prSet presAssocID="{BC177153-6A1B-4092-8CE3-D2B79620437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Library"/>
        </a:ext>
      </dgm:extLst>
    </dgm:pt>
    <dgm:pt modelId="{7C670FEF-DB05-4FB4-8627-E29D8EEDAF76}" type="pres">
      <dgm:prSet presAssocID="{BC177153-6A1B-4092-8CE3-D2B79620437C}" presName="spaceRect" presStyleCnt="0"/>
      <dgm:spPr/>
    </dgm:pt>
    <dgm:pt modelId="{72259AE4-A68F-45F3-8895-5FE2269DFC3D}" type="pres">
      <dgm:prSet presAssocID="{BC177153-6A1B-4092-8CE3-D2B79620437C}" presName="textRect" presStyleLbl="revTx" presStyleIdx="4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D259DE8-EFDE-4FD2-9DEF-DE1D55F8064F}" type="pres">
      <dgm:prSet presAssocID="{D7439C89-6317-444F-B0CB-FB345FDF69EF}" presName="sibTrans" presStyleCnt="0"/>
      <dgm:spPr/>
    </dgm:pt>
    <dgm:pt modelId="{30618C6A-BE4D-4B6E-B3AD-1B01D0BB21C0}" type="pres">
      <dgm:prSet presAssocID="{2C40C92F-438B-4C28-A497-FEDD5956051D}" presName="compNode" presStyleCnt="0"/>
      <dgm:spPr/>
    </dgm:pt>
    <dgm:pt modelId="{79E19BB1-30A4-48E7-AFDA-7A00FC71923A}" type="pres">
      <dgm:prSet presAssocID="{2C40C92F-438B-4C28-A497-FEDD5956051D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2ABC862A-EF6D-4743-B14F-71EEE430CF9D}" type="pres">
      <dgm:prSet presAssocID="{2C40C92F-438B-4C28-A497-FEDD5956051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Laptop Secure"/>
        </a:ext>
      </dgm:extLst>
    </dgm:pt>
    <dgm:pt modelId="{E8A9DED2-EC99-42EE-B0D1-133FFBED5010}" type="pres">
      <dgm:prSet presAssocID="{2C40C92F-438B-4C28-A497-FEDD5956051D}" presName="spaceRect" presStyleCnt="0"/>
      <dgm:spPr/>
    </dgm:pt>
    <dgm:pt modelId="{F94AEB01-816E-43CC-8085-0D985E7753A5}" type="pres">
      <dgm:prSet presAssocID="{2C40C92F-438B-4C28-A497-FEDD5956051D}" presName="textRect" presStyleLbl="revTx" presStyleIdx="5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2A181B-0CB7-48AB-80CA-DF2991FB140C}" srcId="{C96DD7E6-347A-4DF6-A3E9-73560F2C8CD7}" destId="{EA0959FE-20A1-4DC5-9269-8D55258455BA}" srcOrd="0" destOrd="0" parTransId="{6FAFBA2A-E982-42A2-9344-BADAB7CE677D}" sibTransId="{DD392BC4-0FEC-480A-B5A0-85DA67CC0951}"/>
    <dgm:cxn modelId="{C734118C-9272-44A5-B031-DD2C1CB39225}" srcId="{C96DD7E6-347A-4DF6-A3E9-73560F2C8CD7}" destId="{B008A191-D33D-42C7-870C-EB555DECC72E}" srcOrd="3" destOrd="0" parTransId="{8CD4A1CF-8C27-46A6-AC99-6D8457E1B4F0}" sibTransId="{7001C3DF-ED2D-435C-BE69-63D5F594272E}"/>
    <dgm:cxn modelId="{103D9B87-2C48-4E77-A52C-3554E0912A52}" type="presOf" srcId="{BC177153-6A1B-4092-8CE3-D2B79620437C}" destId="{72259AE4-A68F-45F3-8895-5FE2269DFC3D}" srcOrd="0" destOrd="0" presId="urn:microsoft.com/office/officeart/2018/5/layout/IconLeafLabelList"/>
    <dgm:cxn modelId="{26AE8686-5506-44CB-9039-D8F88199BAA1}" srcId="{C96DD7E6-347A-4DF6-A3E9-73560F2C8CD7}" destId="{2C40C92F-438B-4C28-A497-FEDD5956051D}" srcOrd="5" destOrd="0" parTransId="{FD893C61-01FF-4441-A6F9-1EECAEF4A2D1}" sibTransId="{FB2178C2-C206-4CC7-8B35-3AB902D1E128}"/>
    <dgm:cxn modelId="{552ADF5D-4087-40EC-A8F3-C2C74DE3567B}" type="presOf" srcId="{C96DD7E6-347A-4DF6-A3E9-73560F2C8CD7}" destId="{7AF26DFC-BABF-4B24-AB7E-184EA2BDE4B1}" srcOrd="0" destOrd="0" presId="urn:microsoft.com/office/officeart/2018/5/layout/IconLeafLabelList"/>
    <dgm:cxn modelId="{D76F8EA5-9D2B-4E5E-AD2B-B0E2BC447A65}" type="presOf" srcId="{B008A191-D33D-42C7-870C-EB555DECC72E}" destId="{480F28E9-79C9-48E4-9EFF-7F37B8228F9D}" srcOrd="0" destOrd="0" presId="urn:microsoft.com/office/officeart/2018/5/layout/IconLeafLabelList"/>
    <dgm:cxn modelId="{9B615E89-77D0-4978-93B8-7997E024CED0}" srcId="{C96DD7E6-347A-4DF6-A3E9-73560F2C8CD7}" destId="{19D2D74E-E02B-498C-A5CB-FE99DDEA6CC2}" srcOrd="2" destOrd="0" parTransId="{C65730A4-188D-4EF1-BC17-93286C3A853C}" sibTransId="{FBE80E44-F697-4D8A-9C64-1188EAF28510}"/>
    <dgm:cxn modelId="{0D5683BD-BB8A-45EC-B70D-84C51EC7896F}" type="presOf" srcId="{19D2D74E-E02B-498C-A5CB-FE99DDEA6CC2}" destId="{5DB6C32D-CB6A-4278-9576-D157F44F8C5D}" srcOrd="0" destOrd="0" presId="urn:microsoft.com/office/officeart/2018/5/layout/IconLeafLabelList"/>
    <dgm:cxn modelId="{6568E0EE-D657-4109-AA59-3477CE51F60B}" type="presOf" srcId="{08514BDB-9FE8-40ED-B660-EA9E0460FD01}" destId="{54FA7BF4-E888-4C02-A856-7779B57549BE}" srcOrd="0" destOrd="0" presId="urn:microsoft.com/office/officeart/2018/5/layout/IconLeafLabelList"/>
    <dgm:cxn modelId="{4F9781A8-2E1F-40A7-B9E8-3D1FBB421DE7}" type="presOf" srcId="{EA0959FE-20A1-4DC5-9269-8D55258455BA}" destId="{B2E24A46-1C2C-4F6D-B7EF-41BB8B2C3C4A}" srcOrd="0" destOrd="0" presId="urn:microsoft.com/office/officeart/2018/5/layout/IconLeafLabelList"/>
    <dgm:cxn modelId="{1DB938B9-2C00-4840-AE39-587562AB3839}" type="presOf" srcId="{2C40C92F-438B-4C28-A497-FEDD5956051D}" destId="{F94AEB01-816E-43CC-8085-0D985E7753A5}" srcOrd="0" destOrd="0" presId="urn:microsoft.com/office/officeart/2018/5/layout/IconLeafLabelList"/>
    <dgm:cxn modelId="{4A202A46-D449-4531-9B4B-E983960F5F8E}" srcId="{C96DD7E6-347A-4DF6-A3E9-73560F2C8CD7}" destId="{BC177153-6A1B-4092-8CE3-D2B79620437C}" srcOrd="4" destOrd="0" parTransId="{8DFD961C-EB48-4B38-8E78-CE3EA05AA2E8}" sibTransId="{D7439C89-6317-444F-B0CB-FB345FDF69EF}"/>
    <dgm:cxn modelId="{2568E21D-FE0B-4C8A-8B54-251B0B2CA44A}" srcId="{C96DD7E6-347A-4DF6-A3E9-73560F2C8CD7}" destId="{08514BDB-9FE8-40ED-B660-EA9E0460FD01}" srcOrd="1" destOrd="0" parTransId="{EE66C4CE-B3F7-4547-BBB2-7833F948447F}" sibTransId="{6409C990-8223-4003-8406-709F882163FF}"/>
    <dgm:cxn modelId="{6ADB1115-4ADF-4DEE-A33A-CFF61DE5343D}" type="presParOf" srcId="{7AF26DFC-BABF-4B24-AB7E-184EA2BDE4B1}" destId="{DA37F7B7-1613-4679-9BE1-2B07187E6499}" srcOrd="0" destOrd="0" presId="urn:microsoft.com/office/officeart/2018/5/layout/IconLeafLabelList"/>
    <dgm:cxn modelId="{28A8C770-4F13-42F0-8080-45B33674DD97}" type="presParOf" srcId="{DA37F7B7-1613-4679-9BE1-2B07187E6499}" destId="{00FFC22A-294A-490E-ACF5-F998F2352C00}" srcOrd="0" destOrd="0" presId="urn:microsoft.com/office/officeart/2018/5/layout/IconLeafLabelList"/>
    <dgm:cxn modelId="{2FDAC758-FBF0-4132-B5B8-59CCD2D77066}" type="presParOf" srcId="{DA37F7B7-1613-4679-9BE1-2B07187E6499}" destId="{BE76C58B-C08A-453D-9F3D-854E984BB1BF}" srcOrd="1" destOrd="0" presId="urn:microsoft.com/office/officeart/2018/5/layout/IconLeafLabelList"/>
    <dgm:cxn modelId="{D6CD469E-B3F0-47B2-A754-FB4CF70463ED}" type="presParOf" srcId="{DA37F7B7-1613-4679-9BE1-2B07187E6499}" destId="{83C26594-166B-4DE9-837D-308A23905FAB}" srcOrd="2" destOrd="0" presId="urn:microsoft.com/office/officeart/2018/5/layout/IconLeafLabelList"/>
    <dgm:cxn modelId="{517451C8-EB43-4608-9487-2870C56602EB}" type="presParOf" srcId="{DA37F7B7-1613-4679-9BE1-2B07187E6499}" destId="{B2E24A46-1C2C-4F6D-B7EF-41BB8B2C3C4A}" srcOrd="3" destOrd="0" presId="urn:microsoft.com/office/officeart/2018/5/layout/IconLeafLabelList"/>
    <dgm:cxn modelId="{AC5F38FD-34CB-4BF1-A429-ED0E9B1AAA1F}" type="presParOf" srcId="{7AF26DFC-BABF-4B24-AB7E-184EA2BDE4B1}" destId="{88B9810C-0745-4DDB-9D6A-A4BFBD0F466B}" srcOrd="1" destOrd="0" presId="urn:microsoft.com/office/officeart/2018/5/layout/IconLeafLabelList"/>
    <dgm:cxn modelId="{1C2DD434-44CE-4873-AAC7-1B70CEF41B72}" type="presParOf" srcId="{7AF26DFC-BABF-4B24-AB7E-184EA2BDE4B1}" destId="{8567AE34-EEE7-4795-AABB-7C34EC7CBE9A}" srcOrd="2" destOrd="0" presId="urn:microsoft.com/office/officeart/2018/5/layout/IconLeafLabelList"/>
    <dgm:cxn modelId="{AD3E79EC-7417-4BE3-BD22-70D6BC623141}" type="presParOf" srcId="{8567AE34-EEE7-4795-AABB-7C34EC7CBE9A}" destId="{D54A736C-270A-4132-88A1-EF4B14B2EEDB}" srcOrd="0" destOrd="0" presId="urn:microsoft.com/office/officeart/2018/5/layout/IconLeafLabelList"/>
    <dgm:cxn modelId="{5660AC69-AF52-43E1-849A-EA78EA2795A3}" type="presParOf" srcId="{8567AE34-EEE7-4795-AABB-7C34EC7CBE9A}" destId="{7CFCDBCD-9D9D-4A1D-A2B2-C9018A26F3C9}" srcOrd="1" destOrd="0" presId="urn:microsoft.com/office/officeart/2018/5/layout/IconLeafLabelList"/>
    <dgm:cxn modelId="{69EB52D4-3EBA-492B-A6C7-C531AB9F1484}" type="presParOf" srcId="{8567AE34-EEE7-4795-AABB-7C34EC7CBE9A}" destId="{273FF558-C13B-448C-8816-3E60F8E0B716}" srcOrd="2" destOrd="0" presId="urn:microsoft.com/office/officeart/2018/5/layout/IconLeafLabelList"/>
    <dgm:cxn modelId="{3D6C03FA-49BE-4732-9F3E-33A921CDAF3D}" type="presParOf" srcId="{8567AE34-EEE7-4795-AABB-7C34EC7CBE9A}" destId="{54FA7BF4-E888-4C02-A856-7779B57549BE}" srcOrd="3" destOrd="0" presId="urn:microsoft.com/office/officeart/2018/5/layout/IconLeafLabelList"/>
    <dgm:cxn modelId="{224442EE-A51B-4D24-BFB1-73B78852386F}" type="presParOf" srcId="{7AF26DFC-BABF-4B24-AB7E-184EA2BDE4B1}" destId="{5B50634A-2F4E-4406-92A2-ACCE3C2E8708}" srcOrd="3" destOrd="0" presId="urn:microsoft.com/office/officeart/2018/5/layout/IconLeafLabelList"/>
    <dgm:cxn modelId="{90C0B4E0-2148-4E68-AF1B-ADDA685E43ED}" type="presParOf" srcId="{7AF26DFC-BABF-4B24-AB7E-184EA2BDE4B1}" destId="{F074FD13-FDFA-46DD-AB0E-012A035B50F5}" srcOrd="4" destOrd="0" presId="urn:microsoft.com/office/officeart/2018/5/layout/IconLeafLabelList"/>
    <dgm:cxn modelId="{E35A7C82-C0BE-429A-9367-CA41F3F751FE}" type="presParOf" srcId="{F074FD13-FDFA-46DD-AB0E-012A035B50F5}" destId="{3FD84A4E-E343-4B64-BE13-9440C073E2F6}" srcOrd="0" destOrd="0" presId="urn:microsoft.com/office/officeart/2018/5/layout/IconLeafLabelList"/>
    <dgm:cxn modelId="{7EA8D5CB-79DF-4D63-AD19-19E937B2D018}" type="presParOf" srcId="{F074FD13-FDFA-46DD-AB0E-012A035B50F5}" destId="{32E819DC-EF7A-4C9D-BC92-0B06E5460D9B}" srcOrd="1" destOrd="0" presId="urn:microsoft.com/office/officeart/2018/5/layout/IconLeafLabelList"/>
    <dgm:cxn modelId="{FE47F4BC-F1D2-40AB-8CEC-A8EB778876B8}" type="presParOf" srcId="{F074FD13-FDFA-46DD-AB0E-012A035B50F5}" destId="{7721EF25-1B47-4A69-9F08-084E4F805B0D}" srcOrd="2" destOrd="0" presId="urn:microsoft.com/office/officeart/2018/5/layout/IconLeafLabelList"/>
    <dgm:cxn modelId="{2F271B1E-A9FC-49B2-8F14-2CC04514340A}" type="presParOf" srcId="{F074FD13-FDFA-46DD-AB0E-012A035B50F5}" destId="{5DB6C32D-CB6A-4278-9576-D157F44F8C5D}" srcOrd="3" destOrd="0" presId="urn:microsoft.com/office/officeart/2018/5/layout/IconLeafLabelList"/>
    <dgm:cxn modelId="{83049196-A284-4B16-8B16-3B1A4E66C9DE}" type="presParOf" srcId="{7AF26DFC-BABF-4B24-AB7E-184EA2BDE4B1}" destId="{4DEA6A7F-F52D-4B75-B261-B43EA25723BD}" srcOrd="5" destOrd="0" presId="urn:microsoft.com/office/officeart/2018/5/layout/IconLeafLabelList"/>
    <dgm:cxn modelId="{7614FA48-6FA0-49C7-A3B9-CFE8E91C02C4}" type="presParOf" srcId="{7AF26DFC-BABF-4B24-AB7E-184EA2BDE4B1}" destId="{C30ED03E-6FD4-4E5E-A78E-8D8585B0BF80}" srcOrd="6" destOrd="0" presId="urn:microsoft.com/office/officeart/2018/5/layout/IconLeafLabelList"/>
    <dgm:cxn modelId="{B441CD05-3EA1-4424-A9C0-FAA15E1CCB11}" type="presParOf" srcId="{C30ED03E-6FD4-4E5E-A78E-8D8585B0BF80}" destId="{6FC0A074-C760-4D45-994B-68FA21BEE3DE}" srcOrd="0" destOrd="0" presId="urn:microsoft.com/office/officeart/2018/5/layout/IconLeafLabelList"/>
    <dgm:cxn modelId="{74B10A57-447B-4BAC-89A0-BCB8344F4445}" type="presParOf" srcId="{C30ED03E-6FD4-4E5E-A78E-8D8585B0BF80}" destId="{4944D70A-8C9C-4A0B-BE4D-5313FDCDAF63}" srcOrd="1" destOrd="0" presId="urn:microsoft.com/office/officeart/2018/5/layout/IconLeafLabelList"/>
    <dgm:cxn modelId="{0F84FB9D-86A7-4C76-B8EB-851D205C63D9}" type="presParOf" srcId="{C30ED03E-6FD4-4E5E-A78E-8D8585B0BF80}" destId="{65717D0C-6F76-41CE-BCD9-7F3121AF05B2}" srcOrd="2" destOrd="0" presId="urn:microsoft.com/office/officeart/2018/5/layout/IconLeafLabelList"/>
    <dgm:cxn modelId="{27856069-C3B3-4394-BDF7-5A763F14CC75}" type="presParOf" srcId="{C30ED03E-6FD4-4E5E-A78E-8D8585B0BF80}" destId="{480F28E9-79C9-48E4-9EFF-7F37B8228F9D}" srcOrd="3" destOrd="0" presId="urn:microsoft.com/office/officeart/2018/5/layout/IconLeafLabelList"/>
    <dgm:cxn modelId="{C065DEE1-3C68-4441-A5DE-2F0CEECBE7B9}" type="presParOf" srcId="{7AF26DFC-BABF-4B24-AB7E-184EA2BDE4B1}" destId="{E1008ACB-5B2A-4FD1-BE1B-39E01E77A006}" srcOrd="7" destOrd="0" presId="urn:microsoft.com/office/officeart/2018/5/layout/IconLeafLabelList"/>
    <dgm:cxn modelId="{3917F5C3-4E77-461E-AB98-C1B2E567E1FF}" type="presParOf" srcId="{7AF26DFC-BABF-4B24-AB7E-184EA2BDE4B1}" destId="{12B7A896-DAF9-45C6-AF46-A83981F04776}" srcOrd="8" destOrd="0" presId="urn:microsoft.com/office/officeart/2018/5/layout/IconLeafLabelList"/>
    <dgm:cxn modelId="{D64BE55F-3893-416F-BF7D-9C0669346367}" type="presParOf" srcId="{12B7A896-DAF9-45C6-AF46-A83981F04776}" destId="{C8F05903-2E57-49F3-9F9C-13FB63170B9B}" srcOrd="0" destOrd="0" presId="urn:microsoft.com/office/officeart/2018/5/layout/IconLeafLabelList"/>
    <dgm:cxn modelId="{E4762CBC-0D36-4FB1-A4F3-CDF1F56114A5}" type="presParOf" srcId="{12B7A896-DAF9-45C6-AF46-A83981F04776}" destId="{55033EBD-BB8E-4147-BB41-122F13D44A75}" srcOrd="1" destOrd="0" presId="urn:microsoft.com/office/officeart/2018/5/layout/IconLeafLabelList"/>
    <dgm:cxn modelId="{75DD5165-37C5-41AF-A578-40E898DB6983}" type="presParOf" srcId="{12B7A896-DAF9-45C6-AF46-A83981F04776}" destId="{7C670FEF-DB05-4FB4-8627-E29D8EEDAF76}" srcOrd="2" destOrd="0" presId="urn:microsoft.com/office/officeart/2018/5/layout/IconLeafLabelList"/>
    <dgm:cxn modelId="{0FE57837-D853-4ECF-93EF-15D5B6A99F69}" type="presParOf" srcId="{12B7A896-DAF9-45C6-AF46-A83981F04776}" destId="{72259AE4-A68F-45F3-8895-5FE2269DFC3D}" srcOrd="3" destOrd="0" presId="urn:microsoft.com/office/officeart/2018/5/layout/IconLeafLabelList"/>
    <dgm:cxn modelId="{7FE67018-05E7-4572-A3F9-6B6F3CEB56C6}" type="presParOf" srcId="{7AF26DFC-BABF-4B24-AB7E-184EA2BDE4B1}" destId="{6D259DE8-EFDE-4FD2-9DEF-DE1D55F8064F}" srcOrd="9" destOrd="0" presId="urn:microsoft.com/office/officeart/2018/5/layout/IconLeafLabelList"/>
    <dgm:cxn modelId="{4BAED992-AE69-473D-86FA-C88F767974E9}" type="presParOf" srcId="{7AF26DFC-BABF-4B24-AB7E-184EA2BDE4B1}" destId="{30618C6A-BE4D-4B6E-B3AD-1B01D0BB21C0}" srcOrd="10" destOrd="0" presId="urn:microsoft.com/office/officeart/2018/5/layout/IconLeafLabelList"/>
    <dgm:cxn modelId="{F0794E4D-F807-4C7E-8123-278C338BB37E}" type="presParOf" srcId="{30618C6A-BE4D-4B6E-B3AD-1B01D0BB21C0}" destId="{79E19BB1-30A4-48E7-AFDA-7A00FC71923A}" srcOrd="0" destOrd="0" presId="urn:microsoft.com/office/officeart/2018/5/layout/IconLeafLabelList"/>
    <dgm:cxn modelId="{EACC3BEE-3F61-4B93-B184-E1EFB226F7FB}" type="presParOf" srcId="{30618C6A-BE4D-4B6E-B3AD-1B01D0BB21C0}" destId="{2ABC862A-EF6D-4743-B14F-71EEE430CF9D}" srcOrd="1" destOrd="0" presId="urn:microsoft.com/office/officeart/2018/5/layout/IconLeafLabelList"/>
    <dgm:cxn modelId="{DA58365F-D8B1-49AB-8496-2417C890A1FD}" type="presParOf" srcId="{30618C6A-BE4D-4B6E-B3AD-1B01D0BB21C0}" destId="{E8A9DED2-EC99-42EE-B0D1-133FFBED5010}" srcOrd="2" destOrd="0" presId="urn:microsoft.com/office/officeart/2018/5/layout/IconLeafLabelList"/>
    <dgm:cxn modelId="{82B601F9-00BA-47DB-B199-74A2AD829A64}" type="presParOf" srcId="{30618C6A-BE4D-4B6E-B3AD-1B01D0BB21C0}" destId="{F94AEB01-816E-43CC-8085-0D985E7753A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8A8E6-4EE6-4BCF-8DF9-60D9A40F25C9}">
      <dsp:nvSpPr>
        <dsp:cNvPr id="0" name=""/>
        <dsp:cNvSpPr/>
      </dsp:nvSpPr>
      <dsp:spPr>
        <a:xfrm>
          <a:off x="0" y="2211"/>
          <a:ext cx="6208437" cy="11209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7746DF-BAB7-4A8B-BA23-743D69961F15}">
      <dsp:nvSpPr>
        <dsp:cNvPr id="0" name=""/>
        <dsp:cNvSpPr/>
      </dsp:nvSpPr>
      <dsp:spPr>
        <a:xfrm>
          <a:off x="339072" y="254414"/>
          <a:ext cx="616496" cy="6164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7D4B4-DD99-498E-B81D-0F9D937A3922}">
      <dsp:nvSpPr>
        <dsp:cNvPr id="0" name=""/>
        <dsp:cNvSpPr/>
      </dsp:nvSpPr>
      <dsp:spPr>
        <a:xfrm>
          <a:off x="1294641" y="2211"/>
          <a:ext cx="4913795" cy="1120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29" tIns="118629" rIns="118629" bIns="11862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Handle all the duties of a traditional CFO, but work remotely and on a part-time basis.</a:t>
          </a:r>
        </a:p>
      </dsp:txBody>
      <dsp:txXfrm>
        <a:off x="1294641" y="2211"/>
        <a:ext cx="4913795" cy="1120902"/>
      </dsp:txXfrm>
    </dsp:sp>
    <dsp:sp modelId="{57B74DA2-1E1C-4F19-9C00-7D48ACF8BFCD}">
      <dsp:nvSpPr>
        <dsp:cNvPr id="0" name=""/>
        <dsp:cNvSpPr/>
      </dsp:nvSpPr>
      <dsp:spPr>
        <a:xfrm>
          <a:off x="0" y="1403339"/>
          <a:ext cx="6208437" cy="11209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BAD150-A1E1-4FBB-9FDB-7EFF5C62F68F}">
      <dsp:nvSpPr>
        <dsp:cNvPr id="0" name=""/>
        <dsp:cNvSpPr/>
      </dsp:nvSpPr>
      <dsp:spPr>
        <a:xfrm>
          <a:off x="339072" y="1655542"/>
          <a:ext cx="616496" cy="6164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40FF2D-57B5-4634-AD10-62A10DAEDFDB}">
      <dsp:nvSpPr>
        <dsp:cNvPr id="0" name=""/>
        <dsp:cNvSpPr/>
      </dsp:nvSpPr>
      <dsp:spPr>
        <a:xfrm>
          <a:off x="1294641" y="1403339"/>
          <a:ext cx="4913795" cy="1120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29" tIns="118629" rIns="118629" bIns="11862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Monitor the financial health and well-being of the business, usually with cloud technology.</a:t>
          </a:r>
        </a:p>
      </dsp:txBody>
      <dsp:txXfrm>
        <a:off x="1294641" y="1403339"/>
        <a:ext cx="4913795" cy="1120902"/>
      </dsp:txXfrm>
    </dsp:sp>
    <dsp:sp modelId="{FE9E5DC1-06F4-4ED5-8F56-A6D51C7176E1}">
      <dsp:nvSpPr>
        <dsp:cNvPr id="0" name=""/>
        <dsp:cNvSpPr/>
      </dsp:nvSpPr>
      <dsp:spPr>
        <a:xfrm>
          <a:off x="0" y="2804466"/>
          <a:ext cx="6208437" cy="11209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D848C-22F7-425D-9D2B-6D51E29BF197}">
      <dsp:nvSpPr>
        <dsp:cNvPr id="0" name=""/>
        <dsp:cNvSpPr/>
      </dsp:nvSpPr>
      <dsp:spPr>
        <a:xfrm>
          <a:off x="339072" y="3056669"/>
          <a:ext cx="616496" cy="6164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72A55-B8A2-4983-9B62-729EA6CAED7B}">
      <dsp:nvSpPr>
        <dsp:cNvPr id="0" name=""/>
        <dsp:cNvSpPr/>
      </dsp:nvSpPr>
      <dsp:spPr>
        <a:xfrm>
          <a:off x="1294641" y="2804466"/>
          <a:ext cx="4913795" cy="1120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29" tIns="118629" rIns="118629" bIns="11862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Offer financial insight and guidance on all company decisions and issues.</a:t>
          </a:r>
        </a:p>
      </dsp:txBody>
      <dsp:txXfrm>
        <a:off x="1294641" y="2804466"/>
        <a:ext cx="4913795" cy="1120902"/>
      </dsp:txXfrm>
    </dsp:sp>
    <dsp:sp modelId="{FB47D1F7-9B7B-4CBE-9FC2-FF4E6CBD04C6}">
      <dsp:nvSpPr>
        <dsp:cNvPr id="0" name=""/>
        <dsp:cNvSpPr/>
      </dsp:nvSpPr>
      <dsp:spPr>
        <a:xfrm>
          <a:off x="0" y="4205594"/>
          <a:ext cx="6208437" cy="11209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656F03-6267-40C7-8653-F11DDF574C92}">
      <dsp:nvSpPr>
        <dsp:cNvPr id="0" name=""/>
        <dsp:cNvSpPr/>
      </dsp:nvSpPr>
      <dsp:spPr>
        <a:xfrm>
          <a:off x="339072" y="4457797"/>
          <a:ext cx="616496" cy="6164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63B9F-4A2A-438F-A185-20D1F94A246F}">
      <dsp:nvSpPr>
        <dsp:cNvPr id="0" name=""/>
        <dsp:cNvSpPr/>
      </dsp:nvSpPr>
      <dsp:spPr>
        <a:xfrm>
          <a:off x="1294641" y="4205594"/>
          <a:ext cx="4913795" cy="1120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29" tIns="118629" rIns="118629" bIns="11862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Provide back-office functions such as managing accounts ledgers, depending on the client and their needs.</a:t>
          </a:r>
        </a:p>
      </dsp:txBody>
      <dsp:txXfrm>
        <a:off x="1294641" y="4205594"/>
        <a:ext cx="4913795" cy="11209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C09B82-9DD7-43C8-8A4E-87D4EAA425CB}">
      <dsp:nvSpPr>
        <dsp:cNvPr id="0" name=""/>
        <dsp:cNvSpPr/>
      </dsp:nvSpPr>
      <dsp:spPr>
        <a:xfrm>
          <a:off x="3552" y="1014697"/>
          <a:ext cx="1731307" cy="109938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797357-E2A6-473E-82FB-537A17CCEC77}">
      <dsp:nvSpPr>
        <dsp:cNvPr id="0" name=""/>
        <dsp:cNvSpPr/>
      </dsp:nvSpPr>
      <dsp:spPr>
        <a:xfrm>
          <a:off x="195920" y="1197446"/>
          <a:ext cx="1731307" cy="10993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n>
                <a:noFill/>
              </a:ln>
            </a:rPr>
            <a:t>Fund raising and management</a:t>
          </a:r>
        </a:p>
      </dsp:txBody>
      <dsp:txXfrm>
        <a:off x="228120" y="1229646"/>
        <a:ext cx="1666907" cy="1034980"/>
      </dsp:txXfrm>
    </dsp:sp>
    <dsp:sp modelId="{CEB17D82-D2CC-4130-9774-94EA758335D9}">
      <dsp:nvSpPr>
        <dsp:cNvPr id="0" name=""/>
        <dsp:cNvSpPr/>
      </dsp:nvSpPr>
      <dsp:spPr>
        <a:xfrm>
          <a:off x="2119595" y="1014697"/>
          <a:ext cx="1731307" cy="109938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3FC6DA-0C25-4ED0-A7F1-1D868A3B4F43}">
      <dsp:nvSpPr>
        <dsp:cNvPr id="0" name=""/>
        <dsp:cNvSpPr/>
      </dsp:nvSpPr>
      <dsp:spPr>
        <a:xfrm>
          <a:off x="2311962" y="1197446"/>
          <a:ext cx="1731307" cy="10993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Payroll Accounting and management</a:t>
          </a:r>
        </a:p>
      </dsp:txBody>
      <dsp:txXfrm>
        <a:off x="2344162" y="1229646"/>
        <a:ext cx="1666907" cy="1034980"/>
      </dsp:txXfrm>
    </dsp:sp>
    <dsp:sp modelId="{4C965201-5EAE-4453-BC1E-B99CD3AD485B}">
      <dsp:nvSpPr>
        <dsp:cNvPr id="0" name=""/>
        <dsp:cNvSpPr/>
      </dsp:nvSpPr>
      <dsp:spPr>
        <a:xfrm>
          <a:off x="4235637" y="1014697"/>
          <a:ext cx="1731307" cy="109938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B4726E-50B2-4536-91C7-D4486A520677}">
      <dsp:nvSpPr>
        <dsp:cNvPr id="0" name=""/>
        <dsp:cNvSpPr/>
      </dsp:nvSpPr>
      <dsp:spPr>
        <a:xfrm>
          <a:off x="4428005" y="1197446"/>
          <a:ext cx="1731307" cy="10993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Accounting, Bookkeeping</a:t>
          </a:r>
        </a:p>
      </dsp:txBody>
      <dsp:txXfrm>
        <a:off x="4460205" y="1229646"/>
        <a:ext cx="1666907" cy="1034980"/>
      </dsp:txXfrm>
    </dsp:sp>
    <dsp:sp modelId="{9EF2AE68-B838-4F1D-A5AD-1706E44F56BD}">
      <dsp:nvSpPr>
        <dsp:cNvPr id="0" name=""/>
        <dsp:cNvSpPr/>
      </dsp:nvSpPr>
      <dsp:spPr>
        <a:xfrm>
          <a:off x="6351679" y="1014697"/>
          <a:ext cx="1731307" cy="109938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F88A8D-8B7F-4274-8E64-E7D52D3C6304}">
      <dsp:nvSpPr>
        <dsp:cNvPr id="0" name=""/>
        <dsp:cNvSpPr/>
      </dsp:nvSpPr>
      <dsp:spPr>
        <a:xfrm>
          <a:off x="6544047" y="1197446"/>
          <a:ext cx="1731307" cy="10993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Financial Compliance</a:t>
          </a:r>
        </a:p>
      </dsp:txBody>
      <dsp:txXfrm>
        <a:off x="6576247" y="1229646"/>
        <a:ext cx="1666907" cy="1034980"/>
      </dsp:txXfrm>
    </dsp:sp>
    <dsp:sp modelId="{846EC453-D12E-4A47-894F-6BA26D99FB6A}">
      <dsp:nvSpPr>
        <dsp:cNvPr id="0" name=""/>
        <dsp:cNvSpPr/>
      </dsp:nvSpPr>
      <dsp:spPr>
        <a:xfrm>
          <a:off x="8467722" y="1014697"/>
          <a:ext cx="1731307" cy="109938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CC283F-C96B-4782-A40A-2623DFE05FB0}">
      <dsp:nvSpPr>
        <dsp:cNvPr id="0" name=""/>
        <dsp:cNvSpPr/>
      </dsp:nvSpPr>
      <dsp:spPr>
        <a:xfrm>
          <a:off x="8660089" y="1197446"/>
          <a:ext cx="1731307" cy="10993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MIS Reporting</a:t>
          </a:r>
        </a:p>
      </dsp:txBody>
      <dsp:txXfrm>
        <a:off x="8692289" y="1229646"/>
        <a:ext cx="1666907" cy="10349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731C94-8E76-4F3A-88D7-68F1A4066AD6}">
      <dsp:nvSpPr>
        <dsp:cNvPr id="0" name=""/>
        <dsp:cNvSpPr/>
      </dsp:nvSpPr>
      <dsp:spPr>
        <a:xfrm>
          <a:off x="802470" y="1059201"/>
          <a:ext cx="916312" cy="916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883BA-1ED2-404E-8692-901223CA4D06}">
      <dsp:nvSpPr>
        <dsp:cNvPr id="0" name=""/>
        <dsp:cNvSpPr/>
      </dsp:nvSpPr>
      <dsp:spPr>
        <a:xfrm>
          <a:off x="120215" y="2188745"/>
          <a:ext cx="3958205" cy="1879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>
              <a:latin typeface="Calibri" panose="020F0502020204030204" pitchFamily="34" charset="0"/>
              <a:cs typeface="Calibri" panose="020F0502020204030204" pitchFamily="34" charset="0"/>
            </a:rPr>
            <a:t>A VCFO will:</a:t>
          </a:r>
          <a:br>
            <a:rPr lang="en-US" sz="1800" kern="1200" baseline="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1800" kern="1200" baseline="0" dirty="0">
              <a:highlight>
                <a:srgbClr val="800000"/>
              </a:highlight>
              <a:latin typeface="Calibri" panose="020F0502020204030204" pitchFamily="34" charset="0"/>
              <a:cs typeface="Calibri" panose="020F0502020204030204" pitchFamily="34" charset="0"/>
            </a:rPr>
            <a:t>*</a:t>
          </a:r>
          <a:r>
            <a:rPr lang="en-US" sz="1800" kern="1200" baseline="0" dirty="0">
              <a:latin typeface="Calibri" panose="020F0502020204030204" pitchFamily="34" charset="0"/>
              <a:cs typeface="Calibri" panose="020F0502020204030204" pitchFamily="34" charset="0"/>
            </a:rPr>
            <a:t> Take control of finance requirements to eliminate concern about who is responsible for their accounting function.</a:t>
          </a:r>
          <a:br>
            <a:rPr lang="en-US" sz="1800" kern="1200" baseline="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1800" kern="1200" baseline="0" dirty="0">
              <a:highlight>
                <a:srgbClr val="800000"/>
              </a:highlight>
              <a:latin typeface="Calibri" panose="020F0502020204030204" pitchFamily="34" charset="0"/>
              <a:cs typeface="Calibri" panose="020F0502020204030204" pitchFamily="34" charset="0"/>
            </a:rPr>
            <a:t>+</a:t>
          </a:r>
          <a:r>
            <a:rPr lang="en-US" sz="1800" kern="1200" baseline="0" dirty="0">
              <a:latin typeface="Calibri" panose="020F0502020204030204" pitchFamily="34" charset="0"/>
              <a:cs typeface="Calibri" panose="020F0502020204030204" pitchFamily="34" charset="0"/>
            </a:rPr>
            <a:t> Implement processes to streamline their accounting function.</a:t>
          </a:r>
          <a:br>
            <a:rPr lang="en-US" sz="1800" kern="1200" baseline="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1800" kern="1200" baseline="0" dirty="0">
              <a:highlight>
                <a:srgbClr val="800000"/>
              </a:highlight>
              <a:latin typeface="Calibri" panose="020F0502020204030204" pitchFamily="34" charset="0"/>
              <a:cs typeface="Calibri" panose="020F0502020204030204" pitchFamily="34" charset="0"/>
            </a:rPr>
            <a:t>+</a:t>
          </a:r>
          <a:r>
            <a:rPr lang="en-US" sz="1800" kern="1200" baseline="0" dirty="0">
              <a:latin typeface="Calibri" panose="020F0502020204030204" pitchFamily="34" charset="0"/>
              <a:cs typeface="Calibri" panose="020F0502020204030204" pitchFamily="34" charset="0"/>
            </a:rPr>
            <a:t> Implement cloud accounting to enable the business owner to access their accounting records on any device, at anytime, anywhere.</a:t>
          </a:r>
          <a:br>
            <a:rPr lang="en-US" sz="1800" kern="1200" baseline="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1800" kern="1200" baseline="0" dirty="0">
              <a:highlight>
                <a:srgbClr val="800000"/>
              </a:highlight>
              <a:latin typeface="Calibri" panose="020F0502020204030204" pitchFamily="34" charset="0"/>
              <a:cs typeface="Calibri" panose="020F0502020204030204" pitchFamily="34" charset="0"/>
            </a:rPr>
            <a:t>+</a:t>
          </a:r>
          <a:r>
            <a:rPr lang="en-US" sz="1800" kern="1200" baseline="0" dirty="0">
              <a:latin typeface="Calibri" panose="020F0502020204030204" pitchFamily="34" charset="0"/>
              <a:cs typeface="Calibri" panose="020F0502020204030204" pitchFamily="34" charset="0"/>
            </a:rPr>
            <a:t> Implement basic reporting, so the owner understands how the business is performing.</a:t>
          </a:r>
          <a:endParaRPr lang="en-U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20215" y="2188745"/>
        <a:ext cx="3958205" cy="1879099"/>
      </dsp:txXfrm>
    </dsp:sp>
    <dsp:sp modelId="{DEEA592E-08FF-42F1-8C5D-43FDB4868C52}">
      <dsp:nvSpPr>
        <dsp:cNvPr id="0" name=""/>
        <dsp:cNvSpPr/>
      </dsp:nvSpPr>
      <dsp:spPr>
        <a:xfrm>
          <a:off x="5398405" y="1127082"/>
          <a:ext cx="916312" cy="916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58FFA-BCA7-4E16-A4C2-95871E3C7E4C}">
      <dsp:nvSpPr>
        <dsp:cNvPr id="0" name=""/>
        <dsp:cNvSpPr/>
      </dsp:nvSpPr>
      <dsp:spPr>
        <a:xfrm>
          <a:off x="4554980" y="2187129"/>
          <a:ext cx="2036250" cy="1879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>
              <a:latin typeface="Calibri" panose="020F0502020204030204" pitchFamily="34" charset="0"/>
              <a:cs typeface="Calibri" panose="020F0502020204030204" pitchFamily="34" charset="0"/>
            </a:rPr>
            <a:t>Hiring a Virtual CFO can be a game-changer for most businesses, but usually works best for businesses having low revenues as a cost-effective way to get expert advice and take your business to the next level.</a:t>
          </a:r>
          <a:endParaRPr lang="en-U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554980" y="2187129"/>
        <a:ext cx="2036250" cy="18790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FC22A-294A-490E-ACF5-F998F2352C00}">
      <dsp:nvSpPr>
        <dsp:cNvPr id="0" name=""/>
        <dsp:cNvSpPr/>
      </dsp:nvSpPr>
      <dsp:spPr>
        <a:xfrm>
          <a:off x="751703" y="675"/>
          <a:ext cx="836367" cy="83636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76C58B-C08A-453D-9F3D-854E984BB1BF}">
      <dsp:nvSpPr>
        <dsp:cNvPr id="0" name=""/>
        <dsp:cNvSpPr/>
      </dsp:nvSpPr>
      <dsp:spPr>
        <a:xfrm>
          <a:off x="929945" y="178917"/>
          <a:ext cx="479882" cy="4798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24A46-1C2C-4F6D-B7EF-41BB8B2C3C4A}">
      <dsp:nvSpPr>
        <dsp:cNvPr id="0" name=""/>
        <dsp:cNvSpPr/>
      </dsp:nvSpPr>
      <dsp:spPr>
        <a:xfrm>
          <a:off x="484340" y="1097550"/>
          <a:ext cx="1371093" cy="2213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>
              <a:latin typeface="Calibri" panose="020F0502020204030204" pitchFamily="34" charset="0"/>
              <a:cs typeface="Calibri" panose="020F0502020204030204" pitchFamily="34" charset="0"/>
            </a:rPr>
            <a:t>A virtual CFO is an affordable alternative to hiring a full-time CFO and can make a big difference to a small business, by:</a:t>
          </a:r>
        </a:p>
      </dsp:txBody>
      <dsp:txXfrm>
        <a:off x="484340" y="1097550"/>
        <a:ext cx="1371093" cy="2213298"/>
      </dsp:txXfrm>
    </dsp:sp>
    <dsp:sp modelId="{D54A736C-270A-4132-88A1-EF4B14B2EEDB}">
      <dsp:nvSpPr>
        <dsp:cNvPr id="0" name=""/>
        <dsp:cNvSpPr/>
      </dsp:nvSpPr>
      <dsp:spPr>
        <a:xfrm>
          <a:off x="2362738" y="675"/>
          <a:ext cx="836367" cy="83636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FCDBCD-9D9D-4A1D-A2B2-C9018A26F3C9}">
      <dsp:nvSpPr>
        <dsp:cNvPr id="0" name=""/>
        <dsp:cNvSpPr/>
      </dsp:nvSpPr>
      <dsp:spPr>
        <a:xfrm>
          <a:off x="2540980" y="178917"/>
          <a:ext cx="479882" cy="4798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A7BF4-E888-4C02-A856-7779B57549BE}">
      <dsp:nvSpPr>
        <dsp:cNvPr id="0" name=""/>
        <dsp:cNvSpPr/>
      </dsp:nvSpPr>
      <dsp:spPr>
        <a:xfrm>
          <a:off x="2095375" y="1097550"/>
          <a:ext cx="1371093" cy="2213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>
              <a:latin typeface="Calibri" panose="020F0502020204030204" pitchFamily="34" charset="0"/>
              <a:cs typeface="Calibri" panose="020F0502020204030204" pitchFamily="34" charset="0"/>
            </a:rPr>
            <a:t>Creating budgets and forecasts.</a:t>
          </a:r>
        </a:p>
      </dsp:txBody>
      <dsp:txXfrm>
        <a:off x="2095375" y="1097550"/>
        <a:ext cx="1371093" cy="2213298"/>
      </dsp:txXfrm>
    </dsp:sp>
    <dsp:sp modelId="{3FD84A4E-E343-4B64-BE13-9440C073E2F6}">
      <dsp:nvSpPr>
        <dsp:cNvPr id="0" name=""/>
        <dsp:cNvSpPr/>
      </dsp:nvSpPr>
      <dsp:spPr>
        <a:xfrm>
          <a:off x="3973773" y="675"/>
          <a:ext cx="836367" cy="83636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819DC-EF7A-4C9D-BC92-0B06E5460D9B}">
      <dsp:nvSpPr>
        <dsp:cNvPr id="0" name=""/>
        <dsp:cNvSpPr/>
      </dsp:nvSpPr>
      <dsp:spPr>
        <a:xfrm>
          <a:off x="4152016" y="178917"/>
          <a:ext cx="479882" cy="4798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6C32D-CB6A-4278-9576-D157F44F8C5D}">
      <dsp:nvSpPr>
        <dsp:cNvPr id="0" name=""/>
        <dsp:cNvSpPr/>
      </dsp:nvSpPr>
      <dsp:spPr>
        <a:xfrm>
          <a:off x="3706410" y="1097550"/>
          <a:ext cx="1371093" cy="2213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>
              <a:latin typeface="Calibri" panose="020F0502020204030204" pitchFamily="34" charset="0"/>
              <a:cs typeface="Calibri" panose="020F0502020204030204" pitchFamily="34" charset="0"/>
            </a:rPr>
            <a:t>Pinpointing problem spending by highlighting trends in the market.</a:t>
          </a:r>
        </a:p>
      </dsp:txBody>
      <dsp:txXfrm>
        <a:off x="3706410" y="1097550"/>
        <a:ext cx="1371093" cy="2213298"/>
      </dsp:txXfrm>
    </dsp:sp>
    <dsp:sp modelId="{6FC0A074-C760-4D45-994B-68FA21BEE3DE}">
      <dsp:nvSpPr>
        <dsp:cNvPr id="0" name=""/>
        <dsp:cNvSpPr/>
      </dsp:nvSpPr>
      <dsp:spPr>
        <a:xfrm>
          <a:off x="5584808" y="675"/>
          <a:ext cx="836367" cy="83636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4D70A-8C9C-4A0B-BE4D-5313FDCDAF63}">
      <dsp:nvSpPr>
        <dsp:cNvPr id="0" name=""/>
        <dsp:cNvSpPr/>
      </dsp:nvSpPr>
      <dsp:spPr>
        <a:xfrm>
          <a:off x="5763051" y="178917"/>
          <a:ext cx="479882" cy="4798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F28E9-79C9-48E4-9EFF-7F37B8228F9D}">
      <dsp:nvSpPr>
        <dsp:cNvPr id="0" name=""/>
        <dsp:cNvSpPr/>
      </dsp:nvSpPr>
      <dsp:spPr>
        <a:xfrm>
          <a:off x="5317445" y="1097550"/>
          <a:ext cx="1371093" cy="2213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>
              <a:latin typeface="Calibri" panose="020F0502020204030204" pitchFamily="34" charset="0"/>
              <a:cs typeface="Calibri" panose="020F0502020204030204" pitchFamily="34" charset="0"/>
            </a:rPr>
            <a:t>Validating or discouraging business decisions with financial well-being in mind.</a:t>
          </a:r>
        </a:p>
      </dsp:txBody>
      <dsp:txXfrm>
        <a:off x="5317445" y="1097550"/>
        <a:ext cx="1371093" cy="2213298"/>
      </dsp:txXfrm>
    </dsp:sp>
    <dsp:sp modelId="{C8F05903-2E57-49F3-9F9C-13FB63170B9B}">
      <dsp:nvSpPr>
        <dsp:cNvPr id="0" name=""/>
        <dsp:cNvSpPr/>
      </dsp:nvSpPr>
      <dsp:spPr>
        <a:xfrm>
          <a:off x="7195844" y="675"/>
          <a:ext cx="836367" cy="836367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033EBD-BB8E-4147-BB41-122F13D44A75}">
      <dsp:nvSpPr>
        <dsp:cNvPr id="0" name=""/>
        <dsp:cNvSpPr/>
      </dsp:nvSpPr>
      <dsp:spPr>
        <a:xfrm>
          <a:off x="7374086" y="178917"/>
          <a:ext cx="479882" cy="47988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59AE4-A68F-45F3-8895-5FE2269DFC3D}">
      <dsp:nvSpPr>
        <dsp:cNvPr id="0" name=""/>
        <dsp:cNvSpPr/>
      </dsp:nvSpPr>
      <dsp:spPr>
        <a:xfrm>
          <a:off x="6928480" y="1097550"/>
          <a:ext cx="1371093" cy="2213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>
              <a:latin typeface="Calibri" panose="020F0502020204030204" pitchFamily="34" charset="0"/>
              <a:cs typeface="Calibri" panose="020F0502020204030204" pitchFamily="34" charset="0"/>
            </a:rPr>
            <a:t>These are abilities that the vast majority of business owners don't possess – but they often need them in order to succeed.</a:t>
          </a:r>
        </a:p>
      </dsp:txBody>
      <dsp:txXfrm>
        <a:off x="6928480" y="1097550"/>
        <a:ext cx="1371093" cy="2213298"/>
      </dsp:txXfrm>
    </dsp:sp>
    <dsp:sp modelId="{79E19BB1-30A4-48E7-AFDA-7A00FC71923A}">
      <dsp:nvSpPr>
        <dsp:cNvPr id="0" name=""/>
        <dsp:cNvSpPr/>
      </dsp:nvSpPr>
      <dsp:spPr>
        <a:xfrm>
          <a:off x="8806879" y="675"/>
          <a:ext cx="836367" cy="83636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BC862A-EF6D-4743-B14F-71EEE430CF9D}">
      <dsp:nvSpPr>
        <dsp:cNvPr id="0" name=""/>
        <dsp:cNvSpPr/>
      </dsp:nvSpPr>
      <dsp:spPr>
        <a:xfrm>
          <a:off x="8985121" y="178917"/>
          <a:ext cx="479882" cy="47988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AEB01-816E-43CC-8085-0D985E7753A5}">
      <dsp:nvSpPr>
        <dsp:cNvPr id="0" name=""/>
        <dsp:cNvSpPr/>
      </dsp:nvSpPr>
      <dsp:spPr>
        <a:xfrm>
          <a:off x="8539516" y="1097550"/>
          <a:ext cx="1371093" cy="2213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>
              <a:latin typeface="Calibri" panose="020F0502020204030204" pitchFamily="34" charset="0"/>
              <a:cs typeface="Calibri" panose="020F0502020204030204" pitchFamily="34" charset="0"/>
            </a:rPr>
            <a:t>With a combination of practice knowledge, cloud-based accounting software, mobile technology and modern data analytics, you can provide virtual CFO services that will be of great benefit to your clients.</a:t>
          </a:r>
          <a:br>
            <a:rPr lang="en-US" sz="1600" kern="1200" cap="none" dirty="0">
              <a:latin typeface="Calibri" panose="020F0502020204030204" pitchFamily="34" charset="0"/>
              <a:cs typeface="Calibri" panose="020F0502020204030204" pitchFamily="34" charset="0"/>
            </a:rPr>
          </a:br>
          <a:endParaRPr lang="en-US" sz="1600" kern="1200" cap="none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8539516" y="1097550"/>
        <a:ext cx="1371093" cy="2213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pPr/>
              <a:t>2021-02-19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pPr/>
              <a:t>2021-02-19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pPr/>
              <a:t>2021-02-19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pPr/>
              <a:t>2021-02-19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pPr/>
              <a:t>2021-02-19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pPr/>
              <a:t>2021-02-19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pPr/>
              <a:t>2021-02-19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pPr/>
              <a:t>2021-02-19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pPr/>
              <a:t>2021-02-19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pPr/>
              <a:t>2021-02-19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pPr/>
              <a:t>2021-02-19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pPr/>
              <a:t>2021-02-19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pPr/>
              <a:t>2021-02-19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pPr/>
              <a:t>2021-02-19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pPr/>
              <a:t>2021-02-19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pPr/>
              <a:t>2021-02-19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pPr/>
              <a:t>2021-02-19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pPr/>
              <a:t>2021-02-19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en.wikipedia.org/wiki/Chief_financial_offic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diagramData" Target="../diagrams/data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diagramData" Target="../diagrams/data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microsoft.com/office/2007/relationships/diagramDrawing" Target="../diagrams/drawing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diagramData" Target="../diagrams/data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46EF16-FCFE-4AAB-B42A-D9201771A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5172828" y="497060"/>
            <a:ext cx="5683314" cy="3284924"/>
          </a:xfrm>
        </p:spPr>
        <p:txBody>
          <a:bodyPr>
            <a:normAutofit/>
          </a:bodyPr>
          <a:lstStyle/>
          <a:p>
            <a:r>
              <a:rPr lang="en-US" dirty="0"/>
              <a:t>Virtual </a:t>
            </a:r>
            <a:r>
              <a:rPr lang="en-US" dirty="0" err="1"/>
              <a:t>cfo</a:t>
            </a:r>
            <a:endParaRPr lang="en-US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xmlns="" id="{D77E92FE-06C3-4F13-A0D4-ADCD103FF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 rot="21420000">
            <a:off x="-118199" y="333179"/>
            <a:ext cx="5667714" cy="4314566"/>
          </a:xfrm>
          <a:custGeom>
            <a:avLst/>
            <a:gdLst/>
            <a:ahLst/>
            <a:cxnLst/>
            <a:rect l="l" t="t" r="r" b="b"/>
            <a:pathLst>
              <a:path w="4633277" h="4410442">
                <a:moveTo>
                  <a:pt x="4633277" y="0"/>
                </a:moveTo>
                <a:lnTo>
                  <a:pt x="4633277" y="4410442"/>
                </a:lnTo>
                <a:lnTo>
                  <a:pt x="0" y="4410442"/>
                </a:lnTo>
                <a:lnTo>
                  <a:pt x="231142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150" name="Freeform 25">
            <a:extLst>
              <a:ext uri="{FF2B5EF4-FFF2-40B4-BE49-F238E27FC236}">
                <a16:creationId xmlns:a16="http://schemas.microsoft.com/office/drawing/2014/main" xmlns="" id="{07280DB5-560C-4CF6-A5D0-61550AAA6E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89165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65E555-EEF5-4902-A849-A6DF6B1223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1305" y="1837764"/>
            <a:ext cx="7156174" cy="3926931"/>
          </a:xfrm>
        </p:spPr>
        <p:txBody>
          <a:bodyPr>
            <a:normAutofit fontScale="92500"/>
          </a:bodyPr>
          <a:lstStyle/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CFO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(or 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VCFO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 short) stands for Virtual 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Chief financial officer"/>
              </a:rPr>
              <a:t>Chief Financial Officer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virtual CFO is an outsourced service provider offering high skill assistance in financial requirements of an organization, just like a chief financial officer does for large organizations. A virtual CFO may be a single person or an entity.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Virtual CFO is a new concept. It's a way for small businesses to get CFO support that they wouldn't have been able to afford previously.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businesses that hire a virtual CFO get access to an experienced financial professional at a fraction of the cost of a full-time CFO. </a:t>
            </a:r>
          </a:p>
          <a:p>
            <a:endParaRPr lang="en-US" cap="non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83ADC7A2-C98C-4709-A166-3E76C5C1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/>
          <a:p>
            <a:r>
              <a:rPr lang="en-US" dirty="0"/>
              <a:t>What is Virtual cfo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xmlns="" id="{92E1D802-DDCD-40EF-8EAA-BFF23C13D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87479" y="1093306"/>
            <a:ext cx="4018720" cy="412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7378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irtual CFO: Meaning, Functions And Benefits">
            <a:extLst>
              <a:ext uri="{FF2B5EF4-FFF2-40B4-BE49-F238E27FC236}">
                <a16:creationId xmlns:a16="http://schemas.microsoft.com/office/drawing/2014/main" xmlns="" id="{44C5EB65-62E0-469D-8877-3B83101AF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7288" y="291548"/>
            <a:ext cx="9908277" cy="504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0810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8492A138-EC4F-4F03-B497-EBDF2443FC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DE7D6F-34DD-47B5-A739-8945888B3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792837" cy="1485900"/>
          </a:xfrm>
        </p:spPr>
        <p:txBody>
          <a:bodyPr>
            <a:normAutofit/>
          </a:bodyPr>
          <a:lstStyle/>
          <a:p>
            <a:r>
              <a:rPr lang="en-US" b="1" cap="none" dirty="0"/>
              <a:t>What services does a</a:t>
            </a:r>
            <a:r>
              <a:rPr lang="en-US" b="1" dirty="0"/>
              <a:t> VCFO </a:t>
            </a:r>
            <a:r>
              <a:rPr lang="en-US" b="1" cap="none" dirty="0"/>
              <a:t>provide</a:t>
            </a:r>
            <a:r>
              <a:rPr lang="en-US" b="1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A1880A-9508-467A-916B-45CC36D3A4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286000"/>
            <a:ext cx="5326380" cy="3800693"/>
          </a:xfrm>
        </p:spPr>
        <p:txBody>
          <a:bodyPr anchor="t">
            <a:normAutofit/>
          </a:bodyPr>
          <a:lstStyle/>
          <a:p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reporting and dashboard reporting</a:t>
            </a:r>
          </a:p>
          <a:p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Cashflow modelling, reporting and management</a:t>
            </a:r>
          </a:p>
          <a:p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 and forecasting preparation, analysis and tracking</a:t>
            </a:r>
          </a:p>
          <a:p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 process reviews</a:t>
            </a:r>
          </a:p>
          <a:p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accounting advice</a:t>
            </a:r>
          </a:p>
        </p:txBody>
      </p:sp>
      <p:pic>
        <p:nvPicPr>
          <p:cNvPr id="6" name="Picture 2" descr="What can a Virtual CFO do for your business?">
            <a:extLst>
              <a:ext uri="{FF2B5EF4-FFF2-40B4-BE49-F238E27FC236}">
                <a16:creationId xmlns:a16="http://schemas.microsoft.com/office/drawing/2014/main" xmlns="" id="{A61DF8F2-F451-4745-81A6-4C6113CA0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492240" y="2953527"/>
            <a:ext cx="4931275" cy="246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79302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5C0934DB-9F1A-48E6-9566-081FE345ED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E886C7D-C382-493B-ADAD-58CB79E7CB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7537704" y="0"/>
            <a:ext cx="4654296" cy="6858000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CFEC59-FDA0-49F2-A98A-ACCBE253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515" y="685800"/>
            <a:ext cx="3103122" cy="5400892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rgbClr val="FFFFFF"/>
                </a:solidFill>
              </a:rPr>
              <a:t>a V</a:t>
            </a:r>
            <a:r>
              <a:rPr lang="en-US" sz="4200" cap="none" dirty="0">
                <a:solidFill>
                  <a:srgbClr val="FFFFFF"/>
                </a:solidFill>
              </a:rPr>
              <a:t>irtual </a:t>
            </a:r>
            <a:r>
              <a:rPr lang="en-US" sz="4200" dirty="0">
                <a:solidFill>
                  <a:srgbClr val="FFFFFF"/>
                </a:solidFill>
              </a:rPr>
              <a:t>CFO </a:t>
            </a:r>
            <a:r>
              <a:rPr lang="en-US" sz="4200" cap="none" dirty="0">
                <a:solidFill>
                  <a:srgbClr val="FFFFFF"/>
                </a:solidFill>
              </a:rPr>
              <a:t>will</a:t>
            </a:r>
            <a:r>
              <a:rPr lang="en-US" sz="4200" dirty="0">
                <a:solidFill>
                  <a:srgbClr val="FFFFFF"/>
                </a:solidFill>
              </a:rPr>
              <a:t>:</a:t>
            </a:r>
            <a:br>
              <a:rPr lang="en-US" sz="4200" dirty="0">
                <a:solidFill>
                  <a:srgbClr val="FFFFFF"/>
                </a:solidFill>
              </a:rPr>
            </a:br>
            <a:r>
              <a:rPr lang="en-US" sz="4200" dirty="0">
                <a:solidFill>
                  <a:srgbClr val="FFFFFF"/>
                </a:solidFill>
              </a:rPr>
              <a:t/>
            </a:r>
            <a:br>
              <a:rPr lang="en-US" sz="4200" dirty="0">
                <a:solidFill>
                  <a:srgbClr val="FFFFFF"/>
                </a:solidFill>
              </a:rPr>
            </a:br>
            <a:endParaRPr lang="en-US" sz="4200" dirty="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1171F1C1-2D85-4E27-91CE-19EB4E2A77D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xmlns="" val="4210391276"/>
              </p:ext>
            </p:extLst>
          </p:nvPr>
        </p:nvGraphicFramePr>
        <p:xfrm>
          <a:off x="685800" y="643468"/>
          <a:ext cx="6208437" cy="5328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36488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B4FF2D-ED10-40B7-A4E9-68E75D77B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867829"/>
          </a:xfrm>
        </p:spPr>
        <p:txBody>
          <a:bodyPr>
            <a:normAutofit/>
          </a:bodyPr>
          <a:lstStyle/>
          <a:p>
            <a:r>
              <a:rPr lang="en-US" sz="2400" cap="none" dirty="0">
                <a:cs typeface="Times New Roman" panose="02020603050405020304" pitchFamily="18" charset="0"/>
              </a:rPr>
              <a:t>An experienced CFO has the knowledge and ability that goes beyond general financial accounting, finance management, bookkeeping, auditing, etc. A senior CFO partner helps business in a wide variety of ways that include:</a:t>
            </a:r>
            <a:br>
              <a:rPr lang="en-US" sz="2400" cap="none" dirty="0">
                <a:cs typeface="Times New Roman" panose="02020603050405020304" pitchFamily="18" charset="0"/>
              </a:rPr>
            </a:br>
            <a:endParaRPr lang="en-US" sz="2400" cap="non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9B069CEA-D598-4AD8-BF6E-0D0552F21B9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xmlns="" val="857133643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26801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9383F-BB39-4D8A-977F-23D65A8A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6894442" cy="1151965"/>
          </a:xfrm>
        </p:spPr>
        <p:txBody>
          <a:bodyPr>
            <a:normAutofit fontScale="90000"/>
          </a:bodyPr>
          <a:lstStyle/>
          <a:p>
            <a:r>
              <a:rPr lang="en-US"/>
              <a:t>Advantages for small business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53ABB7-083C-45A2-8AF9-4CCF4F735F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7079974" cy="3311189"/>
          </a:xfrm>
        </p:spPr>
        <p:txBody>
          <a:bodyPr>
            <a:normAutofit fontScale="92500" lnSpcReduction="10000"/>
          </a:bodyPr>
          <a:lstStyle/>
          <a:p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access to a virtual CFO can be a big benefit for a small business. Most of them can't afford an experienced, knowledgeable CFO on a full-time basis and may never consider hiring one.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That's a problem, because many small businesses fail within the first three years. Reasons include failure to set themselves apart from the competition, and an inability to find a profitable business model. With an accounting professional acting as their virtual CFO, they could keep their financial goals and realities clearly in sight.</a:t>
            </a:r>
          </a:p>
          <a:p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0" name="Picture 4" descr="B Inspired Finance Group - VIRTUAL CFO - YouTube">
            <a:extLst>
              <a:ext uri="{FF2B5EF4-FFF2-40B4-BE49-F238E27FC236}">
                <a16:creationId xmlns:a16="http://schemas.microsoft.com/office/drawing/2014/main" xmlns="" id="{D941F2AC-18E1-4644-8B99-CCB74F8F5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8539" y="1113182"/>
            <a:ext cx="3647659" cy="414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3483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90A9C49B-76D8-4E9B-B430-D1ADF40F1C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F88A5712-2FE0-4DD4-BDC6-099EA378A0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xmlns="" id="{448E5503-E0F8-4B94-81A3-B1FA57623E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CE54F896-85E7-4403-9E37-1B004731F8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4654296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90BE4A-9890-41D3-9815-1B8793EFB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3381946" cy="4846967"/>
          </a:xfrm>
        </p:spPr>
        <p:txBody>
          <a:bodyPr>
            <a:normAutofit/>
          </a:bodyPr>
          <a:lstStyle/>
          <a:p>
            <a:r>
              <a:rPr lang="en-US" sz="6000" b="1" cap="none" dirty="0">
                <a:solidFill>
                  <a:srgbClr val="FFFFFF"/>
                </a:solidFill>
              </a:rPr>
              <a:t>So How can a VCFO help your Business:</a:t>
            </a:r>
            <a:endParaRPr lang="en-US" sz="6000" cap="none" dirty="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B552BEF9-93E6-498F-921C-4958DB5A246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xmlns="" val="3174751544"/>
              </p:ext>
            </p:extLst>
          </p:nvPr>
        </p:nvGraphicFramePr>
        <p:xfrm>
          <a:off x="4914968" y="126250"/>
          <a:ext cx="6591230" cy="4846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xmlns="" val="236760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BEAA3898-C9E2-4822-901B-DE0BCBDCD88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xmlns="" val="2606171850"/>
              </p:ext>
            </p:extLst>
          </p:nvPr>
        </p:nvGraphicFramePr>
        <p:xfrm>
          <a:off x="685800" y="6475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753772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419</Words>
  <Application>Microsoft Office PowerPoint</Application>
  <PresentationFormat>Custom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Main Event</vt:lpstr>
      <vt:lpstr>Virtual cfo</vt:lpstr>
      <vt:lpstr>What is Virtual cfo</vt:lpstr>
      <vt:lpstr>Slide 3</vt:lpstr>
      <vt:lpstr>What services does a VCFO provide?</vt:lpstr>
      <vt:lpstr>a Virtual CFO will:  </vt:lpstr>
      <vt:lpstr>An experienced CFO has the knowledge and ability that goes beyond general financial accounting, finance management, bookkeeping, auditing, etc. A senior CFO partner helps business in a wide variety of ways that include: </vt:lpstr>
      <vt:lpstr>Advantages for small business </vt:lpstr>
      <vt:lpstr>So How can a VCFO help your Business: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cfo</dc:title>
  <dc:creator>KGS 73</dc:creator>
  <cp:lastModifiedBy>Aniket kumar</cp:lastModifiedBy>
  <cp:revision>8</cp:revision>
  <dcterms:created xsi:type="dcterms:W3CDTF">2020-03-31T08:09:51Z</dcterms:created>
  <dcterms:modified xsi:type="dcterms:W3CDTF">2021-02-19T08:30:23Z</dcterms:modified>
</cp:coreProperties>
</file>