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71" r:id="rId3"/>
    <p:sldId id="272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22" r:id="rId17"/>
    <p:sldId id="303" r:id="rId18"/>
    <p:sldId id="323" r:id="rId19"/>
    <p:sldId id="324" r:id="rId20"/>
    <p:sldId id="325" r:id="rId21"/>
    <p:sldId id="268" r:id="rId22"/>
  </p:sldIdLst>
  <p:sldSz cx="9144000" cy="6858000" type="screen4x3"/>
  <p:notesSz cx="7010400" cy="92964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5D3"/>
    <a:srgbClr val="4D4F5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5" autoAdjust="0"/>
    <p:restoredTop sz="50000" autoAdjust="0"/>
  </p:normalViewPr>
  <p:slideViewPr>
    <p:cSldViewPr snapToGrid="0">
      <p:cViewPr varScale="1">
        <p:scale>
          <a:sx n="73" d="100"/>
          <a:sy n="73" d="100"/>
        </p:scale>
        <p:origin x="888" y="72"/>
      </p:cViewPr>
      <p:guideLst>
        <p:guide orient="horz" pos="2592"/>
        <p:guide pos="3456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6899" y="3070742"/>
            <a:ext cx="8785971" cy="7915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Python Training</a:t>
            </a:r>
            <a:b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6899" y="4259987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fld id="{59D82221-DA33-465E-84E7-D3646934C029}" type="datetime3">
              <a:rPr lang="en-US" sz="1200" smtClean="0"/>
              <a:t>28 August 2019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IDENTIFIER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Identifier is the name given to entities like class, functions, variables etc. in Python. It helps differentiating one entity from </a:t>
            </a:r>
            <a:r>
              <a:rPr lang="en-IN" sz="2400" dirty="0" smtClean="0">
                <a:latin typeface="Century Gothic" pitchFamily="34" charset="0"/>
              </a:rPr>
              <a:t>another.</a:t>
            </a:r>
          </a:p>
          <a:p>
            <a:pPr algn="ctr" fontAlgn="base"/>
            <a:r>
              <a:rPr lang="en-IN" sz="2400" b="1" dirty="0" smtClean="0">
                <a:latin typeface="Century Gothic" pitchFamily="34" charset="0"/>
              </a:rPr>
              <a:t>Rules for writing identifiers in Python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Gothic" pitchFamily="34" charset="0"/>
              </a:rPr>
              <a:t>Identifiers </a:t>
            </a:r>
            <a:r>
              <a:rPr lang="en-IN" sz="2400" dirty="0">
                <a:latin typeface="Century Gothic" pitchFamily="34" charset="0"/>
              </a:rPr>
              <a:t>can be a combination of letters in lowercase (a to z) or uppercase (A to Z) or digits (0 to 9) or an underscore (_).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Names like </a:t>
            </a:r>
            <a:r>
              <a:rPr lang="en-IN" sz="2400" dirty="0" err="1">
                <a:latin typeface="Century Gothic" pitchFamily="34" charset="0"/>
              </a:rPr>
              <a:t>myClass</a:t>
            </a:r>
            <a:r>
              <a:rPr lang="en-IN" sz="2400" dirty="0">
                <a:latin typeface="Century Gothic" pitchFamily="34" charset="0"/>
              </a:rPr>
              <a:t>, var_1 and </a:t>
            </a:r>
            <a:r>
              <a:rPr lang="en-IN" sz="2400" dirty="0" err="1">
                <a:latin typeface="Century Gothic" pitchFamily="34" charset="0"/>
              </a:rPr>
              <a:t>print_this_to_screen</a:t>
            </a:r>
            <a:r>
              <a:rPr lang="en-IN" sz="2400" dirty="0">
                <a:latin typeface="Century Gothic" pitchFamily="34" charset="0"/>
              </a:rPr>
              <a:t>, all are valid example.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An identifier cannot start with a digit. 1variable is invalid, but variable1 is perfectly fine.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Keywords cannot be used as identifiers.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We cannot use special symbols like !, @, #, $, % etc. in our identifier.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Identifier can be of any length.</a:t>
            </a:r>
          </a:p>
          <a:p>
            <a:endParaRPr lang="en-IN" sz="2400" dirty="0">
              <a:latin typeface="Century Gothic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34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variables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entury Gothic" pitchFamily="34" charset="0"/>
              </a:rPr>
              <a:t>Var</a:t>
            </a:r>
            <a:r>
              <a:rPr lang="en-US" sz="2400" dirty="0">
                <a:latin typeface="Century Gothic" pitchFamily="34" charset="0"/>
              </a:rPr>
              <a:t> (Name)=5(Value)</a:t>
            </a:r>
          </a:p>
          <a:p>
            <a:r>
              <a:rPr lang="en-US" sz="2400" dirty="0">
                <a:latin typeface="Century Gothic" pitchFamily="34" charset="0"/>
              </a:rPr>
              <a:t>Best program practice is assign names with lowercase and next word with Upper case</a:t>
            </a:r>
          </a:p>
          <a:p>
            <a:r>
              <a:rPr lang="en-US" sz="2400" dirty="0">
                <a:latin typeface="Century Gothic" pitchFamily="34" charset="0"/>
              </a:rPr>
              <a:t>Ex: </a:t>
            </a:r>
            <a:r>
              <a:rPr lang="en-US" sz="2400" dirty="0" err="1" smtClean="0">
                <a:latin typeface="Century Gothic" pitchFamily="34" charset="0"/>
              </a:rPr>
              <a:t>mySystemNum</a:t>
            </a:r>
            <a:r>
              <a:rPr lang="en-US" sz="2400" dirty="0" smtClean="0">
                <a:latin typeface="Century Gothic" pitchFamily="34" charset="0"/>
              </a:rPr>
              <a:t> </a:t>
            </a:r>
            <a:endParaRPr lang="en-US" sz="2400" dirty="0">
              <a:latin typeface="Century Gothic" pitchFamily="34" charset="0"/>
            </a:endParaRPr>
          </a:p>
          <a:p>
            <a:endParaRPr lang="en-US" sz="2400" dirty="0">
              <a:latin typeface="Century Gothic" pitchFamily="34" charset="0"/>
            </a:endParaRPr>
          </a:p>
          <a:p>
            <a:r>
              <a:rPr lang="en-US" sz="2400" dirty="0">
                <a:latin typeface="Century Gothic" pitchFamily="34" charset="0"/>
              </a:rPr>
              <a:t>Lets try with following examples </a:t>
            </a:r>
          </a:p>
          <a:p>
            <a:pPr>
              <a:buAutoNum type="arabicPeriod"/>
            </a:pPr>
            <a:r>
              <a:rPr lang="en-US" sz="2400" dirty="0" err="1">
                <a:latin typeface="Century Gothic" pitchFamily="34" charset="0"/>
              </a:rPr>
              <a:t>mySystemNum</a:t>
            </a:r>
            <a:r>
              <a:rPr lang="en-US" sz="2400" dirty="0">
                <a:latin typeface="Century Gothic" pitchFamily="34" charset="0"/>
              </a:rPr>
              <a:t> = 5 </a:t>
            </a:r>
          </a:p>
          <a:p>
            <a:pPr>
              <a:buAutoNum type="arabicPeriod"/>
            </a:pPr>
            <a:r>
              <a:rPr lang="en-US" sz="2400" dirty="0">
                <a:latin typeface="Century Gothic" pitchFamily="34" charset="0"/>
              </a:rPr>
              <a:t>m</a:t>
            </a:r>
            <a:r>
              <a:rPr lang="en-US" sz="2400" dirty="0" smtClean="0">
                <a:latin typeface="Century Gothic" pitchFamily="34" charset="0"/>
              </a:rPr>
              <a:t>y System </a:t>
            </a:r>
            <a:r>
              <a:rPr lang="en-US" sz="2400" dirty="0" err="1" smtClean="0">
                <a:latin typeface="Century Gothic" pitchFamily="34" charset="0"/>
              </a:rPr>
              <a:t>Num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>
                <a:latin typeface="Century Gothic" pitchFamily="34" charset="0"/>
              </a:rPr>
              <a:t>= 5 </a:t>
            </a:r>
          </a:p>
          <a:p>
            <a:pPr>
              <a:buAutoNum type="arabicPeriod"/>
            </a:pPr>
            <a:r>
              <a:rPr lang="en-US" sz="2400" dirty="0">
                <a:latin typeface="Century Gothic" pitchFamily="34" charset="0"/>
              </a:rPr>
              <a:t>Reassign values </a:t>
            </a:r>
          </a:p>
          <a:p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mySystemNum</a:t>
            </a:r>
            <a:r>
              <a:rPr lang="en-US" sz="2400" dirty="0">
                <a:latin typeface="Century Gothic" pitchFamily="34" charset="0"/>
              </a:rPr>
              <a:t> = 5</a:t>
            </a:r>
          </a:p>
          <a:p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mySystemNum</a:t>
            </a:r>
            <a:r>
              <a:rPr lang="en-US" sz="2400" dirty="0">
                <a:latin typeface="Century Gothic" pitchFamily="34" charset="0"/>
              </a:rPr>
              <a:t> = 2</a:t>
            </a:r>
          </a:p>
          <a:p>
            <a:endParaRPr lang="en-IN" sz="2400" dirty="0">
              <a:latin typeface="Century Gothic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98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</a:t>
            </a:r>
            <a:r>
              <a:rPr lang="en-IN" dirty="0" err="1" smtClean="0"/>
              <a:t>MAth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sz="2400" dirty="0">
                <a:latin typeface="Century Gothic" pitchFamily="34" charset="0"/>
              </a:rPr>
              <a:t>Addition</a:t>
            </a:r>
          </a:p>
          <a:p>
            <a:pPr>
              <a:buFont typeface="Arial" pitchFamily="34" charset="0"/>
              <a:buAutoNum type="arabicPeriod"/>
            </a:pPr>
            <a:r>
              <a:rPr lang="en-US" sz="2400" dirty="0">
                <a:latin typeface="Century Gothic" pitchFamily="34" charset="0"/>
              </a:rPr>
              <a:t>Subtraction</a:t>
            </a:r>
          </a:p>
          <a:p>
            <a:pPr>
              <a:buFont typeface="Arial" pitchFamily="34" charset="0"/>
              <a:buAutoNum type="arabicPeriod"/>
            </a:pPr>
            <a:r>
              <a:rPr lang="en-US" sz="2400" dirty="0">
                <a:latin typeface="Century Gothic" pitchFamily="34" charset="0"/>
              </a:rPr>
              <a:t>Multiplication</a:t>
            </a:r>
          </a:p>
          <a:p>
            <a:pPr>
              <a:buAutoNum type="arabicPeriod"/>
            </a:pPr>
            <a:r>
              <a:rPr lang="en-US" sz="2400" dirty="0">
                <a:latin typeface="Century Gothic" pitchFamily="34" charset="0"/>
              </a:rPr>
              <a:t>Division</a:t>
            </a:r>
          </a:p>
          <a:p>
            <a:pPr>
              <a:buAutoNum type="arabicPeriod" startAt="5"/>
            </a:pPr>
            <a:r>
              <a:rPr lang="en-US" sz="2400" dirty="0">
                <a:latin typeface="Century Gothic" pitchFamily="34" charset="0"/>
              </a:rPr>
              <a:t>Modulo</a:t>
            </a:r>
          </a:p>
          <a:p>
            <a:endParaRPr lang="en-IN" sz="2400" dirty="0">
              <a:latin typeface="Century Gothic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73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</a:t>
            </a:r>
            <a:r>
              <a:rPr lang="en-IN" dirty="0" err="1" smtClean="0"/>
              <a:t>MAth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 Gothic" pitchFamily="34" charset="0"/>
              </a:rPr>
              <a:t>Lets try with following examples </a:t>
            </a:r>
          </a:p>
          <a:p>
            <a:r>
              <a:rPr lang="en-US" sz="2400" dirty="0">
                <a:latin typeface="Century Gothic" pitchFamily="34" charset="0"/>
              </a:rPr>
              <a:t>[1].5+5</a:t>
            </a:r>
          </a:p>
          <a:p>
            <a:r>
              <a:rPr lang="en-US" sz="2400" dirty="0">
                <a:latin typeface="Century Gothic" pitchFamily="34" charset="0"/>
              </a:rPr>
              <a:t>[2].2+3*5</a:t>
            </a:r>
          </a:p>
          <a:p>
            <a:r>
              <a:rPr lang="en-US" sz="2400" dirty="0">
                <a:latin typeface="Century Gothic" pitchFamily="34" charset="0"/>
              </a:rPr>
              <a:t>[3].3/2</a:t>
            </a:r>
          </a:p>
          <a:p>
            <a:r>
              <a:rPr lang="en-US" sz="2400" dirty="0">
                <a:latin typeface="Century Gothic" pitchFamily="34" charset="0"/>
              </a:rPr>
              <a:t>[4].3.0/2.0</a:t>
            </a:r>
          </a:p>
          <a:p>
            <a:r>
              <a:rPr lang="en-US" sz="2400" dirty="0">
                <a:latin typeface="Century Gothic" pitchFamily="34" charset="0"/>
              </a:rPr>
              <a:t>[5].float(3/2) is 1.0 [First preference given to ()]</a:t>
            </a:r>
          </a:p>
          <a:p>
            <a:r>
              <a:rPr lang="en-US" sz="2400" dirty="0">
                <a:latin typeface="Century Gothic" pitchFamily="34" charset="0"/>
              </a:rPr>
              <a:t>[6]convert integer to float </a:t>
            </a:r>
            <a:r>
              <a:rPr lang="en-US" sz="2400" dirty="0" err="1">
                <a:latin typeface="Century Gothic" pitchFamily="34" charset="0"/>
              </a:rPr>
              <a:t>int</a:t>
            </a:r>
            <a:r>
              <a:rPr lang="en-US" sz="2400" dirty="0">
                <a:latin typeface="Century Gothic" pitchFamily="34" charset="0"/>
              </a:rPr>
              <a:t>(3.25)</a:t>
            </a:r>
          </a:p>
          <a:p>
            <a:r>
              <a:rPr lang="en-US" sz="2400" dirty="0">
                <a:latin typeface="Century Gothic" pitchFamily="34" charset="0"/>
              </a:rPr>
              <a:t>[7]12**2</a:t>
            </a:r>
          </a:p>
          <a:p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Data Types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latin typeface="Century Gothic" pitchFamily="34" charset="0"/>
            </a:endParaRPr>
          </a:p>
          <a:p>
            <a:endParaRPr lang="en-IN" sz="2400" dirty="0">
              <a:latin typeface="Century Gothic" pitchFamily="34" charset="0"/>
            </a:endParaRPr>
          </a:p>
          <a:p>
            <a:r>
              <a:rPr lang="en-IN" sz="2400" dirty="0" smtClean="0">
                <a:latin typeface="Century Gothic" pitchFamily="34" charset="0"/>
              </a:rPr>
              <a:t>Numbers</a:t>
            </a:r>
            <a:endParaRPr lang="en-IN" sz="2400" dirty="0">
              <a:latin typeface="Century Gothic" pitchFamily="34" charset="0"/>
            </a:endParaRPr>
          </a:p>
          <a:p>
            <a:r>
              <a:rPr lang="en-IN" sz="2400" dirty="0">
                <a:latin typeface="Century Gothic" pitchFamily="34" charset="0"/>
              </a:rPr>
              <a:t>List</a:t>
            </a:r>
          </a:p>
          <a:p>
            <a:r>
              <a:rPr lang="en-IN" sz="2400" dirty="0">
                <a:latin typeface="Century Gothic" pitchFamily="34" charset="0"/>
              </a:rPr>
              <a:t>Tuple</a:t>
            </a:r>
          </a:p>
          <a:p>
            <a:r>
              <a:rPr lang="en-IN" sz="2400" dirty="0">
                <a:latin typeface="Century Gothic" pitchFamily="34" charset="0"/>
              </a:rPr>
              <a:t>Strings</a:t>
            </a:r>
          </a:p>
          <a:p>
            <a:r>
              <a:rPr lang="en-IN" sz="2400" dirty="0">
                <a:latin typeface="Century Gothic" pitchFamily="34" charset="0"/>
              </a:rPr>
              <a:t>Set</a:t>
            </a:r>
          </a:p>
          <a:p>
            <a:r>
              <a:rPr lang="en-IN" sz="2400" dirty="0">
                <a:latin typeface="Century Gothic" pitchFamily="34" charset="0"/>
              </a:rPr>
              <a:t>Dictionary</a:t>
            </a:r>
          </a:p>
          <a:p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Data Types - NUMBERS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three numeric types in 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Complex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1.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verify the type of any object in Python, use the </a:t>
            </a:r>
            <a:r>
              <a:rPr lang="en-US" dirty="0">
                <a:solidFill>
                  <a:srgbClr val="00B0F0"/>
                </a:solidFill>
              </a:rPr>
              <a:t>type()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</a:p>
          <a:p>
            <a:r>
              <a:rPr lang="en-US" dirty="0" smtClean="0"/>
              <a:t> For Example,</a:t>
            </a:r>
          </a:p>
          <a:p>
            <a:endParaRPr lang="en-US" dirty="0"/>
          </a:p>
          <a:p>
            <a:r>
              <a:rPr lang="en-US" dirty="0" smtClean="0"/>
              <a:t>	&gt;&gt; x </a:t>
            </a:r>
            <a:r>
              <a:rPr lang="en-US" dirty="0"/>
              <a:t>= 1    #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&gt;&gt; y </a:t>
            </a:r>
            <a:r>
              <a:rPr lang="en-US" dirty="0"/>
              <a:t>= 2.8  # float</a:t>
            </a:r>
            <a:br>
              <a:rPr lang="en-US" dirty="0"/>
            </a:br>
            <a:r>
              <a:rPr lang="en-US" dirty="0" smtClean="0"/>
              <a:t>	&gt;&gt; z </a:t>
            </a:r>
            <a:r>
              <a:rPr lang="en-US" dirty="0"/>
              <a:t>= 1j   # </a:t>
            </a:r>
            <a:r>
              <a:rPr lang="en-US" dirty="0" smtClean="0"/>
              <a:t>complex</a:t>
            </a:r>
          </a:p>
          <a:p>
            <a:endParaRPr lang="en-US" dirty="0"/>
          </a:p>
          <a:p>
            <a:r>
              <a:rPr lang="en-IN" dirty="0" smtClean="0"/>
              <a:t>	print(type(x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 smtClean="0"/>
              <a:t>	print(type(y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 smtClean="0"/>
              <a:t>	print(type(z</a:t>
            </a:r>
            <a:r>
              <a:rPr lang="en-IN" dirty="0"/>
              <a:t>))</a:t>
            </a:r>
            <a:endParaRPr lang="en-US" dirty="0"/>
          </a:p>
          <a:p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Python casting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323" y="748312"/>
            <a:ext cx="856816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195D3"/>
                </a:solidFill>
              </a:rPr>
              <a:t>int</a:t>
            </a:r>
            <a:r>
              <a:rPr lang="en-US" dirty="0">
                <a:solidFill>
                  <a:srgbClr val="0195D3"/>
                </a:solidFill>
              </a:rPr>
              <a:t>()</a:t>
            </a:r>
            <a:r>
              <a:rPr lang="en-US" dirty="0"/>
              <a:t> - constructs an integer number from an integer literal, a float literal (by rounding down to the previous whole number), or a string literal (providing the string represents a whole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95D3"/>
                </a:solidFill>
              </a:rPr>
              <a:t>float()</a:t>
            </a:r>
            <a:r>
              <a:rPr lang="en-US" dirty="0"/>
              <a:t> - constructs a float number from an integer literal, a float literal or a string literal (providing the string represents a float or an integer)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195D3"/>
                </a:solidFill>
              </a:rPr>
              <a:t>str</a:t>
            </a:r>
            <a:r>
              <a:rPr lang="en-US" dirty="0">
                <a:solidFill>
                  <a:srgbClr val="0195D3"/>
                </a:solidFill>
              </a:rPr>
              <a:t>() </a:t>
            </a:r>
            <a:r>
              <a:rPr lang="en-US" dirty="0"/>
              <a:t>- constructs a string from a wide variety of data types, including strings, integer literals and float literals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1. Write and Execute a python program to 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a) Read a value from User via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Line.	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b) Check that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enterd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value is Celsius or Kelvin number?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c) If given number is in Celsius, Convert a degree Celsius to Kelvin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		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fahrenheit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d) If given number is in Kelvin, Convert a Kelvin to Celsius and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fahrenheit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Environment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Importing/Installing Libraries: we can install/uninstall 3rd party libraries by using pip commends.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example: 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Syntax: 	pip&lt;space&gt;install&lt;space&gt;&lt;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libraryName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&gt;&gt; pip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# FOR INSTALL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&gt;&gt; pip uninstall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#For uninstall</a:t>
            </a:r>
          </a:p>
          <a:p>
            <a:pPr marL="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Importing LIBRARY USING pip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Importing/Installing Libraries: we can install/uninstall 3rd party libraries by using pip commends.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example: 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Syntax: 	pip&lt;space&gt;install&lt;space&gt;&lt;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libraryName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&gt;&gt; pip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# FOR INSTALL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&gt;&gt; pip uninstall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#For uninstall</a:t>
            </a:r>
          </a:p>
          <a:p>
            <a:pPr marL="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82740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Why Python?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Why it’s called Script?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Difference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Python Indentation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Comments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Keywords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Identifier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Variables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Mathematical Operations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Data Types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Data Types – Numbers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 smtClean="0"/>
              <a:t>Python Casting</a:t>
            </a:r>
            <a:endParaRPr lang="en-US" sz="1600" dirty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/>
              <a:t>Environment </a:t>
            </a:r>
            <a:r>
              <a:rPr lang="en-IN" sz="1600" dirty="0" smtClean="0"/>
              <a:t>Setup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Assignments-PY01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Importing LIBRARY USING pip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Xlrd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Library for developers to extract data from Microsoft Excel (tm) spreadsheet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Python library to read/write Excel 2010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xlsx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xlsm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PyGtk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Bindings for the cross-platform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Gtk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toolkit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smtClean="0">
                <a:latin typeface="Calibri" panose="020F0502020204030204" pitchFamily="34" charset="0"/>
                <a:cs typeface="Calibri" panose="020F0502020204030204" pitchFamily="34" charset="0"/>
              </a:rPr>
              <a:t>MySQL-python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Python interface to MySQL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66947"/>
            <a:ext cx="7822304" cy="458838"/>
          </a:xfrm>
        </p:spPr>
        <p:txBody>
          <a:bodyPr/>
          <a:lstStyle/>
          <a:p>
            <a:r>
              <a:rPr lang="en-IN" sz="1800" dirty="0" smtClean="0"/>
              <a:t>Python </a:t>
            </a:r>
            <a:r>
              <a:rPr lang="en-IN" sz="1800" dirty="0"/>
              <a:t>- </a:t>
            </a:r>
            <a:r>
              <a:rPr lang="en-IN" sz="1800" dirty="0" smtClean="0"/>
              <a:t>Overview</a:t>
            </a:r>
            <a:endParaRPr lang="en-IN" sz="18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0375" y="1097281"/>
            <a:ext cx="7647523" cy="5199018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atin typeface="Century Gothic" pitchFamily="34" charset="0"/>
              </a:rPr>
              <a:t>Python is a high-level, interpreted, interactive and object-oriented scripting language. </a:t>
            </a:r>
            <a:endParaRPr lang="en-US" sz="16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entury Gothic" pitchFamily="34" charset="0"/>
              </a:rPr>
              <a:t>Python </a:t>
            </a:r>
            <a:r>
              <a:rPr lang="en-US" sz="1600" dirty="0">
                <a:latin typeface="Century Gothic" pitchFamily="34" charset="0"/>
              </a:rPr>
              <a:t>is designed to be highly readable. It uses English keywords frequently where as other languages use punctuation, and it has fewer syntactical constructions than other languages.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600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66947"/>
            <a:ext cx="7822304" cy="458838"/>
          </a:xfrm>
        </p:spPr>
        <p:txBody>
          <a:bodyPr/>
          <a:lstStyle/>
          <a:p>
            <a:r>
              <a:rPr lang="en-IN" sz="1800" dirty="0" smtClean="0"/>
              <a:t>Why Python ???</a:t>
            </a:r>
            <a:endParaRPr lang="en-IN" sz="18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0375" y="901337"/>
            <a:ext cx="7647523" cy="5394961"/>
          </a:xfrm>
        </p:spPr>
        <p:txBody>
          <a:bodyPr/>
          <a:lstStyle/>
          <a:p>
            <a:r>
              <a:rPr lang="en-IN" sz="1600" dirty="0">
                <a:latin typeface="Century Gothic" pitchFamily="34" charset="0"/>
              </a:rPr>
              <a:t>Python is Interpreted</a:t>
            </a:r>
          </a:p>
          <a:p>
            <a:r>
              <a:rPr lang="en-IN" sz="1600" dirty="0">
                <a:latin typeface="Century Gothic" pitchFamily="34" charset="0"/>
              </a:rPr>
              <a:t>Python is Interactive [Responding to user’s input]</a:t>
            </a:r>
          </a:p>
          <a:p>
            <a:r>
              <a:rPr lang="en-IN" sz="1600" dirty="0">
                <a:latin typeface="Century Gothic" pitchFamily="34" charset="0"/>
              </a:rPr>
              <a:t>Python is Object-Oriented</a:t>
            </a:r>
          </a:p>
          <a:p>
            <a:r>
              <a:rPr lang="en-IN" sz="1600" dirty="0">
                <a:latin typeface="Century Gothic" pitchFamily="34" charset="0"/>
              </a:rPr>
              <a:t>Python is Beginner's Language</a:t>
            </a:r>
          </a:p>
          <a:p>
            <a:pPr marL="0" indent="0" algn="ctr">
              <a:buNone/>
            </a:pPr>
            <a:endParaRPr lang="en-US" sz="1600" b="1" dirty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Century Gothic" pitchFamily="34" charset="0"/>
              </a:rPr>
              <a:t>Features</a:t>
            </a:r>
            <a:endParaRPr lang="en-IN" sz="1600" b="1" dirty="0">
              <a:latin typeface="Century Gothic" pitchFamily="34" charset="0"/>
            </a:endParaRPr>
          </a:p>
          <a:p>
            <a:r>
              <a:rPr lang="en-IN" sz="1600" dirty="0">
                <a:latin typeface="Century Gothic" pitchFamily="34" charset="0"/>
              </a:rPr>
              <a:t>Easy-to-learn</a:t>
            </a:r>
          </a:p>
          <a:p>
            <a:r>
              <a:rPr lang="en-IN" sz="1600" dirty="0">
                <a:latin typeface="Century Gothic" pitchFamily="34" charset="0"/>
              </a:rPr>
              <a:t>Easy-to-read</a:t>
            </a:r>
          </a:p>
          <a:p>
            <a:r>
              <a:rPr lang="en-IN" sz="1600" dirty="0">
                <a:latin typeface="Century Gothic" pitchFamily="34" charset="0"/>
              </a:rPr>
              <a:t>Easy-to-maintain</a:t>
            </a:r>
          </a:p>
          <a:p>
            <a:r>
              <a:rPr lang="en-IN" sz="1600" dirty="0">
                <a:latin typeface="Century Gothic" pitchFamily="34" charset="0"/>
              </a:rPr>
              <a:t>A broad standard library</a:t>
            </a:r>
          </a:p>
          <a:p>
            <a:r>
              <a:rPr lang="en-IN" sz="1600" dirty="0">
                <a:latin typeface="Century Gothic" pitchFamily="34" charset="0"/>
              </a:rPr>
              <a:t>Interactive Mode</a:t>
            </a:r>
          </a:p>
          <a:p>
            <a:r>
              <a:rPr lang="en-IN" sz="1600" dirty="0">
                <a:latin typeface="Century Gothic" pitchFamily="34" charset="0"/>
              </a:rPr>
              <a:t>Portable</a:t>
            </a:r>
          </a:p>
          <a:p>
            <a:r>
              <a:rPr lang="en-IN" sz="1600" dirty="0">
                <a:latin typeface="Century Gothic" pitchFamily="34" charset="0"/>
              </a:rPr>
              <a:t>Extendable</a:t>
            </a:r>
          </a:p>
          <a:p>
            <a:r>
              <a:rPr lang="en-IN" sz="1600" dirty="0">
                <a:latin typeface="Century Gothic" pitchFamily="34" charset="0"/>
              </a:rPr>
              <a:t>GUI Programming</a:t>
            </a:r>
          </a:p>
          <a:p>
            <a:r>
              <a:rPr lang="en-IN" sz="1600" dirty="0">
                <a:latin typeface="Century Gothic" pitchFamily="34" charset="0"/>
              </a:rPr>
              <a:t>Scalable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0338"/>
            <a:ext cx="7822304" cy="458838"/>
          </a:xfrm>
        </p:spPr>
        <p:txBody>
          <a:bodyPr/>
          <a:lstStyle/>
          <a:p>
            <a:r>
              <a:rPr lang="en-US" sz="1800" dirty="0" smtClean="0"/>
              <a:t> WHY </a:t>
            </a:r>
            <a:r>
              <a:rPr lang="en-US" sz="1800" dirty="0"/>
              <a:t>its called </a:t>
            </a:r>
            <a:r>
              <a:rPr lang="en-US" sz="1800" dirty="0" smtClean="0"/>
              <a:t>scripts ??</a:t>
            </a:r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0375" y="901337"/>
            <a:ext cx="7647523" cy="5394961"/>
          </a:xfrm>
        </p:spPr>
        <p:txBody>
          <a:bodyPr/>
          <a:lstStyle/>
          <a:p>
            <a:r>
              <a:rPr lang="en-IN" sz="1600" dirty="0" smtClean="0">
                <a:latin typeface="Century Gothic" pitchFamily="34" charset="0"/>
              </a:rPr>
              <a:t> Scripting </a:t>
            </a:r>
            <a:r>
              <a:rPr lang="en-IN" sz="1600" dirty="0">
                <a:latin typeface="Century Gothic" pitchFamily="34" charset="0"/>
              </a:rPr>
              <a:t>languages are not compiled to machine code by the user</a:t>
            </a:r>
          </a:p>
          <a:p>
            <a:r>
              <a:rPr lang="en-IN" sz="1600" dirty="0" smtClean="0">
                <a:latin typeface="Century Gothic" pitchFamily="34" charset="0"/>
              </a:rPr>
              <a:t> Another </a:t>
            </a:r>
            <a:r>
              <a:rPr lang="en-IN" sz="1600" dirty="0">
                <a:latin typeface="Century Gothic" pitchFamily="34" charset="0"/>
              </a:rPr>
              <a:t>program called the interpreter, runs the program and simulates its </a:t>
            </a:r>
            <a:r>
              <a:rPr lang="en-IN" sz="1600" dirty="0" smtClean="0">
                <a:latin typeface="Century Gothic" pitchFamily="34" charset="0"/>
              </a:rPr>
              <a:t>behaviour.</a:t>
            </a:r>
            <a:endParaRPr lang="en-IN" sz="1600" dirty="0">
              <a:latin typeface="Century Gothic" pitchFamily="34" charset="0"/>
            </a:endParaRPr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0338"/>
            <a:ext cx="7822304" cy="458838"/>
          </a:xfrm>
        </p:spPr>
        <p:txBody>
          <a:bodyPr/>
          <a:lstStyle/>
          <a:p>
            <a:r>
              <a:rPr lang="en-US" sz="1800" smtClean="0"/>
              <a:t>Difference</a:t>
            </a:r>
            <a:endParaRPr lang="en-IN" sz="1800" dirty="0"/>
          </a:p>
        </p:txBody>
      </p:sp>
      <p:sp>
        <p:nvSpPr>
          <p:cNvPr id="7" name="AutoShape 2" descr="https://www.ovationnetworks.com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345492"/>
              </p:ext>
            </p:extLst>
          </p:nvPr>
        </p:nvGraphicFramePr>
        <p:xfrm>
          <a:off x="155575" y="794241"/>
          <a:ext cx="8712968" cy="321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Compiler</a:t>
                      </a:r>
                      <a:endParaRPr lang="en-IN" sz="2400" b="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Interpreter</a:t>
                      </a:r>
                    </a:p>
                    <a:p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Century Gothic" pitchFamily="34" charset="0"/>
                        </a:rPr>
                        <a:t>Compiler Takes </a:t>
                      </a:r>
                      <a:r>
                        <a:rPr lang="en-IN" sz="1600" b="1" dirty="0" smtClean="0">
                          <a:latin typeface="Century Gothic" pitchFamily="34" charset="0"/>
                        </a:rPr>
                        <a:t>Entire program </a:t>
                      </a:r>
                      <a:r>
                        <a:rPr lang="en-IN" sz="1600" dirty="0" smtClean="0">
                          <a:latin typeface="Century Gothic" pitchFamily="34" charset="0"/>
                        </a:rPr>
                        <a:t>as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Interpreter Takes 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Single</a:t>
                      </a:r>
                      <a:r>
                        <a:rPr lang="en-IN" sz="1600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 instruction as input </a:t>
                      </a:r>
                      <a:endParaRPr lang="en-IN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Consumes more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time to analyze source code</a:t>
                      </a:r>
                      <a:endParaRPr lang="en-IN" sz="1600" dirty="0" smtClean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entury Gothic" pitchFamily="34" charset="0"/>
                        </a:rPr>
                        <a:t>Consumes less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time to analyze source code</a:t>
                      </a:r>
                      <a:endParaRPr lang="en-IN" sz="1600" dirty="0" smtClean="0">
                        <a:latin typeface="Century Gothic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entury Gothic" pitchFamily="34" charset="0"/>
                        </a:rPr>
                        <a:t>Memory requirement is</a:t>
                      </a:r>
                      <a:r>
                        <a:rPr lang="en-IN" sz="1600" baseline="0" dirty="0" smtClean="0">
                          <a:latin typeface="Century Gothic" pitchFamily="34" charset="0"/>
                        </a:rPr>
                        <a:t> m</a:t>
                      </a:r>
                      <a:r>
                        <a:rPr lang="en-IN" sz="1600" dirty="0" smtClean="0">
                          <a:latin typeface="Century Gothic" pitchFamily="34" charset="0"/>
                        </a:rPr>
                        <a:t>ore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entury Gothic" pitchFamily="34" charset="0"/>
                        </a:rPr>
                        <a:t>Memory requirement is less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entury Gothic" pitchFamily="34" charset="0"/>
                        </a:rPr>
                        <a:t>Program need not be compiled every time.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entury Gothic" pitchFamily="34" charset="0"/>
                        </a:rPr>
                        <a:t>Every time higher level program is converted into lower level program.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entury Gothic" pitchFamily="34" charset="0"/>
                        </a:rPr>
                        <a:t>Errors are displayed after entire program is checked.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Century Gothic" pitchFamily="34" charset="0"/>
                        </a:rPr>
                        <a:t>Errors are displayed for every instruction interpreted (if any)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python indentation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06015" y="802427"/>
            <a:ext cx="80835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Most of the programming languages like C, C++, Java use braces { } to define a block of code.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Python uses indentation and starts with indentation and ends with the first </a:t>
            </a:r>
            <a:r>
              <a:rPr lang="en-IN" sz="2400" dirty="0" err="1">
                <a:latin typeface="Century Gothic" pitchFamily="34" charset="0"/>
              </a:rPr>
              <a:t>unindented</a:t>
            </a:r>
            <a:r>
              <a:rPr lang="en-IN" sz="2400" dirty="0">
                <a:latin typeface="Century Gothic" pitchFamily="34" charset="0"/>
              </a:rPr>
              <a:t> line.</a:t>
            </a:r>
          </a:p>
          <a:p>
            <a:endParaRPr lang="en-IN" sz="2800" dirty="0">
              <a:latin typeface="Century Gothic" pitchFamily="34" charset="0"/>
            </a:endParaRPr>
          </a:p>
          <a:p>
            <a:r>
              <a:rPr lang="en-IN" sz="3200" dirty="0"/>
              <a:t>	</a:t>
            </a:r>
            <a:endParaRPr lang="en-US" sz="3200" dirty="0">
              <a:solidFill>
                <a:srgbClr val="FF0000"/>
              </a:solidFill>
              <a:latin typeface="Century Gothic" pitchFamily="34" charset="0"/>
            </a:endParaRPr>
          </a:p>
          <a:p>
            <a:endParaRPr lang="en-IN" sz="2400" dirty="0" smtClean="0">
              <a:latin typeface="Century Gothic" pitchFamily="34" charset="0"/>
            </a:endParaRPr>
          </a:p>
          <a:p>
            <a:endParaRPr lang="en-IN" sz="2400" dirty="0">
              <a:latin typeface="Century Gothic" pitchFamily="34" charset="0"/>
            </a:endParaRPr>
          </a:p>
          <a:p>
            <a:endParaRPr lang="en-IN" sz="2400" dirty="0" smtClean="0">
              <a:latin typeface="Century Gothic" pitchFamily="34" charset="0"/>
            </a:endParaRPr>
          </a:p>
          <a:p>
            <a:endParaRPr lang="en-IN" sz="2400" dirty="0">
              <a:latin typeface="Century Gothic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Gothic" pitchFamily="34" charset="0"/>
              </a:rPr>
              <a:t>Both </a:t>
            </a:r>
            <a:r>
              <a:rPr lang="en-IN" sz="2400" dirty="0">
                <a:latin typeface="Century Gothic" pitchFamily="34" charset="0"/>
              </a:rPr>
              <a:t>are valid and do the same thing. But the former style is clearer.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Incorrect indentation will result into</a:t>
            </a:r>
            <a:r>
              <a:rPr lang="en-IN" sz="2400" b="1" dirty="0">
                <a:latin typeface="Century Gothic" pitchFamily="34" charset="0"/>
              </a:rPr>
              <a:t> Indentation Error</a:t>
            </a:r>
            <a:r>
              <a:rPr lang="en-IN" sz="2400" dirty="0">
                <a:latin typeface="Century Gothic" pitchFamily="34" charset="0"/>
              </a:rPr>
              <a:t>.</a:t>
            </a:r>
            <a:endParaRPr lang="en-US" sz="24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6" y="2390403"/>
            <a:ext cx="5089471" cy="890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6" y="3790387"/>
            <a:ext cx="228600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37" y="3790387"/>
            <a:ext cx="37623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9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Comments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06015" y="802427"/>
            <a:ext cx="8083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entury Gothic" pitchFamily="34" charset="0"/>
              </a:rPr>
              <a:t>Comments are very important while writing a program.</a:t>
            </a:r>
          </a:p>
          <a:p>
            <a:r>
              <a:rPr lang="en-IN" sz="2400" dirty="0">
                <a:latin typeface="Century Gothic" pitchFamily="34" charset="0"/>
              </a:rPr>
              <a:t>In Python, we use the hash (#) symbol to start writing a comment. It extends up to the newline character.</a:t>
            </a:r>
          </a:p>
          <a:p>
            <a:r>
              <a:rPr lang="en-IN" sz="2400" dirty="0">
                <a:latin typeface="Century Gothic" pitchFamily="34" charset="0"/>
              </a:rPr>
              <a:t>Python Interpreter ignores comment. </a:t>
            </a:r>
          </a:p>
          <a:p>
            <a:endParaRPr lang="en-US" sz="2400" dirty="0">
              <a:latin typeface="Century Gothic" pitchFamily="34" charset="0"/>
            </a:endParaRPr>
          </a:p>
          <a:p>
            <a:endParaRPr lang="en-US" sz="2400" dirty="0">
              <a:latin typeface="Century Gothic" pitchFamily="34" charset="0"/>
            </a:endParaRPr>
          </a:p>
          <a:p>
            <a:endParaRPr lang="en-US" sz="2400" dirty="0">
              <a:latin typeface="Century Gothic" pitchFamily="34" charset="0"/>
            </a:endParaRPr>
          </a:p>
          <a:p>
            <a:endParaRPr lang="en-US" sz="2400" dirty="0">
              <a:latin typeface="Century Gothic" pitchFamily="34" charset="0"/>
            </a:endParaRPr>
          </a:p>
          <a:p>
            <a:endParaRPr lang="en-US" sz="2400" dirty="0">
              <a:latin typeface="Century Gothic" pitchFamily="34" charset="0"/>
            </a:endParaRPr>
          </a:p>
          <a:p>
            <a:r>
              <a:rPr lang="en-IN" sz="2400" dirty="0">
                <a:latin typeface="Century Gothic" pitchFamily="34" charset="0"/>
              </a:rPr>
              <a:t>Another way of doing this is to use triple quotes, either ''' or </a:t>
            </a:r>
            <a:r>
              <a:rPr lang="en-IN" sz="2400" dirty="0" smtClean="0">
                <a:latin typeface="Century Gothic" pitchFamily="34" charset="0"/>
              </a:rPr>
              <a:t>""".</a:t>
            </a:r>
            <a:endParaRPr lang="en-IN" sz="2400" dirty="0">
              <a:latin typeface="Century Gothic" pitchFamily="34" charset="0"/>
            </a:endParaRPr>
          </a:p>
          <a:p>
            <a:endParaRPr lang="en-IN" sz="2400" dirty="0">
              <a:latin typeface="Century Gothic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52" y="3089691"/>
            <a:ext cx="4032448" cy="1082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7020"/>
            <a:ext cx="7822304" cy="458838"/>
          </a:xfrm>
        </p:spPr>
        <p:txBody>
          <a:bodyPr/>
          <a:lstStyle/>
          <a:p>
            <a:r>
              <a:rPr lang="en-IN" dirty="0" smtClean="0"/>
              <a:t>	KEYWORDS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6015" y="905066"/>
            <a:ext cx="821653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Keywords are the reserved words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We cannot use a keyword as variable name, function name or any other identifier.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They are used to define the syntax and structure of the Python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 In Python, keywords are case 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There are 33 keywords in Python 3.3.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itchFamily="34" charset="0"/>
              </a:rPr>
              <a:t>All the keywords except True, False and None are in lowercase and they must be written as it is.</a:t>
            </a:r>
          </a:p>
          <a:p>
            <a:endParaRPr lang="en-IN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52243"/>
              </p:ext>
            </p:extLst>
          </p:nvPr>
        </p:nvGraphicFramePr>
        <p:xfrm>
          <a:off x="1259630" y="4365104"/>
          <a:ext cx="6336705" cy="2077399"/>
        </p:xfrm>
        <a:graphic>
          <a:graphicData uri="http://schemas.openxmlformats.org/drawingml/2006/table">
            <a:tbl>
              <a:tblPr/>
              <a:tblGrid>
                <a:gridCol w="126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02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class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finally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is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return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None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continue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for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lambda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try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 err="1">
                          <a:effectLst/>
                          <a:latin typeface="Century Gothic" pitchFamily="34" charset="0"/>
                        </a:rPr>
                        <a:t>def</a:t>
                      </a:r>
                      <a:endParaRPr lang="en-IN" sz="1400" b="0" dirty="0">
                        <a:effectLst/>
                        <a:latin typeface="Century Gothic" pitchFamily="34" charset="0"/>
                      </a:endParaRP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from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nonlocal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while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11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and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del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global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not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with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411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as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elif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if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or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yield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2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assert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else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import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pass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 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2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break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except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in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>
                          <a:effectLst/>
                          <a:latin typeface="Century Gothic" pitchFamily="34" charset="0"/>
                        </a:rPr>
                        <a:t>raise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b="0" dirty="0">
                          <a:effectLst/>
                          <a:latin typeface="Century Gothic" pitchFamily="34" charset="0"/>
                        </a:rPr>
                        <a:t> </a:t>
                      </a:r>
                    </a:p>
                  </a:txBody>
                  <a:tcPr marL="122013" marR="122013" marT="20335" marB="2033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05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14519</TotalTime>
  <Words>640</Words>
  <Application>Microsoft Office PowerPoint</Application>
  <PresentationFormat>On-screen Show (4:3)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Office Theme</vt:lpstr>
      <vt:lpstr>Python Training </vt:lpstr>
      <vt:lpstr>AGENDA</vt:lpstr>
      <vt:lpstr>Python - Overview</vt:lpstr>
      <vt:lpstr>Why Python ???</vt:lpstr>
      <vt:lpstr> WHY its called scripts ??</vt:lpstr>
      <vt:lpstr>Difference</vt:lpstr>
      <vt:lpstr> python indentation</vt:lpstr>
      <vt:lpstr> Comments</vt:lpstr>
      <vt:lpstr> KEYWORDS</vt:lpstr>
      <vt:lpstr> IDENTIFIER</vt:lpstr>
      <vt:lpstr> variables</vt:lpstr>
      <vt:lpstr> MAth</vt:lpstr>
      <vt:lpstr> MAth</vt:lpstr>
      <vt:lpstr> Data Types</vt:lpstr>
      <vt:lpstr> Data Types - NUMBERS</vt:lpstr>
      <vt:lpstr> Python casting</vt:lpstr>
      <vt:lpstr>Assignment</vt:lpstr>
      <vt:lpstr>Environment Setup</vt:lpstr>
      <vt:lpstr>Importing LIBRARY USING pip</vt:lpstr>
      <vt:lpstr>Importing LIBRARY USING pip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Sharathkumar Gangadharaiah</cp:lastModifiedBy>
  <cp:revision>729</cp:revision>
  <cp:lastPrinted>2018-05-08T05:38:40Z</cp:lastPrinted>
  <dcterms:created xsi:type="dcterms:W3CDTF">2016-05-21T22:23:15Z</dcterms:created>
  <dcterms:modified xsi:type="dcterms:W3CDTF">2019-08-28T09:35:06Z</dcterms:modified>
</cp:coreProperties>
</file>