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9" r:id="rId2"/>
    <p:sldId id="271" r:id="rId3"/>
    <p:sldId id="272" r:id="rId4"/>
    <p:sldId id="320" r:id="rId5"/>
    <p:sldId id="321" r:id="rId6"/>
    <p:sldId id="303" r:id="rId7"/>
    <p:sldId id="322" r:id="rId8"/>
    <p:sldId id="325" r:id="rId9"/>
    <p:sldId id="326" r:id="rId10"/>
    <p:sldId id="268" r:id="rId11"/>
  </p:sldIdLst>
  <p:sldSz cx="9144000" cy="6858000" type="screen4x3"/>
  <p:notesSz cx="7010400" cy="9296400"/>
  <p:defaultTextStyle>
    <a:defPPr>
      <a:defRPr lang="en-US"/>
    </a:defPPr>
    <a:lvl1pPr marL="0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44237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088473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32711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176947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21184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265420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09657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353894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 userDrawn="1">
          <p15:clr>
            <a:srgbClr val="A4A3A4"/>
          </p15:clr>
        </p15:guide>
        <p15:guide id="2" pos="3456" userDrawn="1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F53"/>
    <a:srgbClr val="0195D3"/>
    <a:srgbClr val="9B9B9C"/>
    <a:srgbClr val="021A32"/>
    <a:srgbClr val="F8971D"/>
    <a:srgbClr val="A4D7F4"/>
    <a:srgbClr val="FFB612"/>
    <a:srgbClr val="8DC63F"/>
    <a:srgbClr val="007698"/>
    <a:srgbClr val="F68B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50000" autoAdjust="0"/>
  </p:normalViewPr>
  <p:slideViewPr>
    <p:cSldViewPr snapToGrid="0">
      <p:cViewPr varScale="1">
        <p:scale>
          <a:sx n="73" d="100"/>
          <a:sy n="73" d="100"/>
        </p:scale>
        <p:origin x="1320" y="84"/>
      </p:cViewPr>
      <p:guideLst>
        <p:guide orient="horz" pos="2592"/>
        <p:guide pos="3456"/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0547AE1-0D1D-3A4D-8566-358FA96FF472}" type="datetimeFigureOut">
              <a:rPr lang="en-US" smtClean="0"/>
              <a:t>1/23/2019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D2532FD-6E4A-DF4A-8B4E-348A99EFEB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3784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55608FB-558C-E448-AAE5-74BFB92C58FE}" type="datetimeFigureOut">
              <a:rPr lang="en-US" smtClean="0"/>
              <a:t>1/23/2019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28D15B8-50CB-D44F-846D-DDABF29B16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500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237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473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711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6947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1184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420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09657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3894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476" t="1" r="12867" b="152"/>
          <a:stretch/>
        </p:blipFill>
        <p:spPr>
          <a:xfrm>
            <a:off x="-114300" y="0"/>
            <a:ext cx="9144000" cy="68749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6263" y="4079376"/>
            <a:ext cx="6572250" cy="537143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6263" y="4755892"/>
            <a:ext cx="6572250" cy="420353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17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  <a:lvl2pPr marL="40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35634" y="5344503"/>
            <a:ext cx="2083833" cy="492125"/>
          </a:xfrm>
        </p:spPr>
        <p:txBody>
          <a:bodyPr lIns="0" rIns="0" bIns="0">
            <a:noAutofit/>
          </a:bodyPr>
          <a:lstStyle>
            <a:lvl1pPr marL="0" indent="0">
              <a:buNone/>
              <a:defRPr sz="900" kern="0" cap="all" spc="125">
                <a:solidFill>
                  <a:srgbClr val="FFFFFF"/>
                </a:solidFill>
                <a:latin typeface="Arial"/>
                <a:cs typeface="Arial"/>
              </a:defRPr>
            </a:lvl1pPr>
            <a:lvl2pPr marL="408178" indent="0">
              <a:buNone/>
              <a:defRPr sz="1000">
                <a:solidFill>
                  <a:srgbClr val="FFFFFF"/>
                </a:solidFill>
                <a:latin typeface="Arial"/>
                <a:cs typeface="Arial"/>
              </a:defRPr>
            </a:lvl2pPr>
            <a:lvl3pPr marL="816356" indent="0">
              <a:buNone/>
              <a:defRPr sz="900">
                <a:solidFill>
                  <a:srgbClr val="FFFFFF"/>
                </a:solidFill>
                <a:latin typeface="Arial"/>
                <a:cs typeface="Arial"/>
              </a:defRPr>
            </a:lvl3pPr>
            <a:lvl4pPr marL="1224533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4pPr>
            <a:lvl5pPr marL="1632711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03" y="2016137"/>
            <a:ext cx="1626879" cy="78361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982" y="2105365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531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6636" y="1453506"/>
            <a:ext cx="3486150" cy="28952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636" y="1835778"/>
            <a:ext cx="3486150" cy="4130246"/>
          </a:xfrm>
        </p:spPr>
        <p:txBody>
          <a:bodyPr/>
          <a:lstStyle>
            <a:lvl2pPr>
              <a:spcBef>
                <a:spcPts val="0"/>
              </a:spcBef>
              <a:defRPr lang="en-US" sz="8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lvl="1" indent="0" algn="l" defTabSz="408178" rtl="0" eaLnBrk="1" latinLnBrk="0" hangingPunct="1">
              <a:spcBef>
                <a:spcPts val="625"/>
              </a:spcBef>
              <a:buFont typeface="Arial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773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6636" y="1453506"/>
            <a:ext cx="3486150" cy="28952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636" y="1835778"/>
            <a:ext cx="3486150" cy="4130246"/>
          </a:xfrm>
        </p:spPr>
        <p:txBody>
          <a:bodyPr/>
          <a:lstStyle>
            <a:lvl2pPr marL="72427" indent="-72427">
              <a:spcBef>
                <a:spcPts val="0"/>
              </a:spcBef>
              <a:buFont typeface="Arial"/>
              <a:buChar char="•"/>
              <a:defRPr lang="en-US" sz="8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lvl="1" indent="0" algn="l" defTabSz="408178" rtl="0" eaLnBrk="1" latinLnBrk="0" hangingPunct="1">
              <a:spcBef>
                <a:spcPts val="625"/>
              </a:spcBef>
              <a:buFont typeface="Arial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068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Bullets &amp;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5844978" y="0"/>
            <a:ext cx="3299023" cy="210312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5844978" y="2093976"/>
            <a:ext cx="3299023" cy="21031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5844978" y="4187952"/>
            <a:ext cx="3299023" cy="213055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495" y="201290"/>
            <a:ext cx="4720398" cy="1143000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6636" y="1439218"/>
            <a:ext cx="3486150" cy="46125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8680" y="2049780"/>
            <a:ext cx="3486150" cy="3619337"/>
          </a:xfrm>
        </p:spPr>
        <p:txBody>
          <a:bodyPr/>
          <a:lstStyle>
            <a:lvl1pPr marL="70443" indent="-70443">
              <a:spcBef>
                <a:spcPts val="875"/>
              </a:spcBef>
              <a:buFont typeface="Arial"/>
              <a:buChar char="•"/>
              <a:defRPr sz="800">
                <a:solidFill>
                  <a:srgbClr val="000000"/>
                </a:solidFill>
              </a:defRPr>
            </a:lvl1pPr>
            <a:lvl2pPr marL="141878" indent="-71435">
              <a:spcBef>
                <a:spcPts val="437"/>
              </a:spcBef>
              <a:buFont typeface="Arial"/>
              <a:buChar char="•"/>
              <a:defRPr/>
            </a:lvl2pPr>
            <a:lvl3pPr marL="180571" indent="-70443">
              <a:spcBef>
                <a:spcPts val="437"/>
              </a:spcBef>
              <a:buFont typeface="Arial"/>
              <a:buChar char="•"/>
              <a:defRPr/>
            </a:lvl3pPr>
            <a:lvl4pPr marL="251014" indent="-70443">
              <a:spcBef>
                <a:spcPts val="437"/>
              </a:spcBef>
              <a:buFont typeface="Arial"/>
              <a:buChar char="•"/>
              <a:defRPr/>
            </a:lvl4pPr>
            <a:lvl5pPr marL="322449" indent="-71435">
              <a:spcBef>
                <a:spcPts val="437"/>
              </a:spcBef>
              <a:buFont typeface="Arial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595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6636" y="1453506"/>
            <a:ext cx="3217545" cy="28952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636" y="1835778"/>
            <a:ext cx="3217545" cy="4130246"/>
          </a:xfrm>
        </p:spPr>
        <p:txBody>
          <a:bodyPr/>
          <a:lstStyle>
            <a:lvl2pPr>
              <a:spcBef>
                <a:spcPts val="0"/>
              </a:spcBef>
              <a:defRPr lang="en-US" sz="8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lvl="1" indent="0" algn="l" defTabSz="408178" rtl="0" eaLnBrk="1" latinLnBrk="0" hangingPunct="1">
              <a:spcBef>
                <a:spcPts val="625"/>
              </a:spcBef>
              <a:buFont typeface="Arial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493310" y="1453506"/>
            <a:ext cx="3217545" cy="28952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4493310" y="1835777"/>
            <a:ext cx="3217545" cy="4130040"/>
          </a:xfrm>
        </p:spPr>
        <p:txBody>
          <a:bodyPr/>
          <a:lstStyle>
            <a:lvl1pPr>
              <a:spcBef>
                <a:spcPts val="625"/>
              </a:spcBef>
              <a:defRPr sz="80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943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6636" y="1453506"/>
            <a:ext cx="2426474" cy="28952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636" y="1835778"/>
            <a:ext cx="2426474" cy="4130246"/>
          </a:xfrm>
        </p:spPr>
        <p:txBody>
          <a:bodyPr/>
          <a:lstStyle>
            <a:lvl2pPr>
              <a:spcBef>
                <a:spcPts val="0"/>
              </a:spcBef>
              <a:defRPr lang="en-US" sz="8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lvl="1" indent="0" algn="l" defTabSz="408178" rtl="0" eaLnBrk="1" latinLnBrk="0" hangingPunct="1">
              <a:spcBef>
                <a:spcPts val="625"/>
              </a:spcBef>
              <a:buFont typeface="Arial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11985" y="1453506"/>
            <a:ext cx="2440905" cy="28952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3511985" y="1835777"/>
            <a:ext cx="2440905" cy="4130040"/>
          </a:xfrm>
        </p:spPr>
        <p:txBody>
          <a:bodyPr/>
          <a:lstStyle>
            <a:lvl1pPr>
              <a:spcBef>
                <a:spcPts val="625"/>
              </a:spcBef>
              <a:defRPr sz="80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6181767" y="1453506"/>
            <a:ext cx="2440905" cy="28952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6181767" y="1835777"/>
            <a:ext cx="2440905" cy="4130040"/>
          </a:xfrm>
        </p:spPr>
        <p:txBody>
          <a:bodyPr/>
          <a:lstStyle>
            <a:lvl1pPr>
              <a:spcBef>
                <a:spcPts val="625"/>
              </a:spcBef>
              <a:defRPr sz="80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8512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Title, Sub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3359"/>
            <a:ext cx="9144000" cy="685800"/>
          </a:xfrm>
          <a:prstGeom prst="rect">
            <a:avLst/>
          </a:prstGeom>
          <a:solidFill>
            <a:srgbClr val="4D4F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6636" y="1453505"/>
            <a:ext cx="3486150" cy="50292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496" y="83820"/>
            <a:ext cx="7822304" cy="458838"/>
          </a:xfrm>
        </p:spPr>
        <p:txBody>
          <a:bodyPr/>
          <a:lstStyle>
            <a:lvl1pPr>
              <a:defRPr sz="1500">
                <a:solidFill>
                  <a:srgbClr val="D7D8D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68680" y="2049780"/>
            <a:ext cx="3486150" cy="3619337"/>
          </a:xfrm>
        </p:spPr>
        <p:txBody>
          <a:bodyPr/>
          <a:lstStyle>
            <a:lvl1pPr marL="70443" indent="-70443">
              <a:spcBef>
                <a:spcPts val="875"/>
              </a:spcBef>
              <a:buFont typeface="Arial"/>
              <a:buChar char="•"/>
              <a:defRPr sz="800">
                <a:solidFill>
                  <a:srgbClr val="000000"/>
                </a:solidFill>
              </a:defRPr>
            </a:lvl1pPr>
            <a:lvl2pPr marL="141878" indent="-71435">
              <a:spcBef>
                <a:spcPts val="437"/>
              </a:spcBef>
              <a:buFont typeface="Arial"/>
              <a:buChar char="•"/>
              <a:defRPr/>
            </a:lvl2pPr>
            <a:lvl3pPr marL="180571" indent="-70443">
              <a:spcBef>
                <a:spcPts val="437"/>
              </a:spcBef>
              <a:buFont typeface="Arial"/>
              <a:buChar char="•"/>
              <a:defRPr/>
            </a:lvl3pPr>
            <a:lvl4pPr marL="251014" indent="-70443">
              <a:spcBef>
                <a:spcPts val="437"/>
              </a:spcBef>
              <a:buFont typeface="Arial"/>
              <a:buChar char="•"/>
              <a:defRPr/>
            </a:lvl4pPr>
            <a:lvl5pPr marL="322449" indent="-71435">
              <a:spcBef>
                <a:spcPts val="437"/>
              </a:spcBef>
              <a:buFont typeface="Arial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653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Title, Subtitle, Bullets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3359"/>
            <a:ext cx="9144000" cy="685800"/>
          </a:xfrm>
          <a:prstGeom prst="rect">
            <a:avLst/>
          </a:prstGeom>
          <a:solidFill>
            <a:srgbClr val="4D4F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6636" y="1453505"/>
            <a:ext cx="3486150" cy="50292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496" y="83820"/>
            <a:ext cx="7822304" cy="458838"/>
          </a:xfrm>
        </p:spPr>
        <p:txBody>
          <a:bodyPr/>
          <a:lstStyle>
            <a:lvl1pPr>
              <a:defRPr sz="1500">
                <a:solidFill>
                  <a:srgbClr val="D7D8D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68680" y="2049780"/>
            <a:ext cx="3486150" cy="3619337"/>
          </a:xfrm>
        </p:spPr>
        <p:txBody>
          <a:bodyPr/>
          <a:lstStyle>
            <a:lvl1pPr marL="70443" indent="-70443">
              <a:spcBef>
                <a:spcPts val="875"/>
              </a:spcBef>
              <a:buFont typeface="Arial"/>
              <a:buChar char="•"/>
              <a:defRPr sz="800">
                <a:solidFill>
                  <a:srgbClr val="000000"/>
                </a:solidFill>
              </a:defRPr>
            </a:lvl1pPr>
            <a:lvl2pPr marL="141878" indent="-71435">
              <a:spcBef>
                <a:spcPts val="437"/>
              </a:spcBef>
              <a:buFont typeface="Arial"/>
              <a:buChar char="•"/>
              <a:defRPr/>
            </a:lvl2pPr>
            <a:lvl3pPr marL="180571" indent="-70443">
              <a:spcBef>
                <a:spcPts val="437"/>
              </a:spcBef>
              <a:buFont typeface="Arial"/>
              <a:buChar char="•"/>
              <a:defRPr/>
            </a:lvl3pPr>
            <a:lvl4pPr marL="251014" indent="-70443">
              <a:spcBef>
                <a:spcPts val="437"/>
              </a:spcBef>
              <a:buFont typeface="Arial"/>
              <a:buChar char="•"/>
              <a:defRPr/>
            </a:lvl4pPr>
            <a:lvl5pPr marL="322449" indent="-71435">
              <a:spcBef>
                <a:spcPts val="437"/>
              </a:spcBef>
              <a:buFont typeface="Arial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5079800" y="685800"/>
            <a:ext cx="4064201" cy="559031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2531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&amp; 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3359"/>
            <a:ext cx="9144000" cy="685800"/>
          </a:xfrm>
          <a:prstGeom prst="rect">
            <a:avLst/>
          </a:prstGeom>
          <a:solidFill>
            <a:srgbClr val="4D4F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496" y="83820"/>
            <a:ext cx="7822304" cy="458838"/>
          </a:xfrm>
        </p:spPr>
        <p:txBody>
          <a:bodyPr/>
          <a:lstStyle>
            <a:lvl1pPr>
              <a:defRPr sz="1500">
                <a:solidFill>
                  <a:srgbClr val="D7D8D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1" y="685800"/>
            <a:ext cx="9143999" cy="559031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8462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3359"/>
            <a:ext cx="9144000" cy="6321227"/>
          </a:xfrm>
          <a:prstGeom prst="rect">
            <a:avLst/>
          </a:prstGeom>
          <a:solidFill>
            <a:srgbClr val="021A3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6" y="3032760"/>
            <a:ext cx="7822304" cy="686027"/>
          </a:xfrm>
        </p:spPr>
        <p:txBody>
          <a:bodyPr/>
          <a:lstStyle>
            <a:lvl1pPr algn="ctr">
              <a:defRPr sz="2900">
                <a:solidFill>
                  <a:srgbClr val="0195D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5559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06506"/>
            <a:ext cx="9144000" cy="548640"/>
          </a:xfrm>
          <a:prstGeom prst="rect">
            <a:avLst/>
          </a:prstGeom>
          <a:solidFill>
            <a:srgbClr val="9B9B9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6042967"/>
            <a:ext cx="9144000" cy="2130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9144000" cy="630271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513" y="6310298"/>
            <a:ext cx="113904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741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431" r="12830"/>
          <a:stretch/>
        </p:blipFill>
        <p:spPr>
          <a:xfrm>
            <a:off x="0" y="0"/>
            <a:ext cx="9144000" cy="68854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6263" y="4079376"/>
            <a:ext cx="6572250" cy="537143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6263" y="4755892"/>
            <a:ext cx="6572250" cy="420353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17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  <a:lvl2pPr marL="40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35634" y="5344503"/>
            <a:ext cx="2083833" cy="492125"/>
          </a:xfrm>
        </p:spPr>
        <p:txBody>
          <a:bodyPr lIns="0" rIns="0" bIns="0">
            <a:noAutofit/>
          </a:bodyPr>
          <a:lstStyle>
            <a:lvl1pPr marL="0" indent="0">
              <a:buNone/>
              <a:defRPr sz="900" kern="0" cap="all" spc="125">
                <a:solidFill>
                  <a:srgbClr val="FFFFFF"/>
                </a:solidFill>
                <a:latin typeface="Arial"/>
                <a:cs typeface="Arial"/>
              </a:defRPr>
            </a:lvl1pPr>
            <a:lvl2pPr marL="408178" indent="0">
              <a:buNone/>
              <a:defRPr sz="1000">
                <a:solidFill>
                  <a:srgbClr val="FFFFFF"/>
                </a:solidFill>
                <a:latin typeface="Arial"/>
                <a:cs typeface="Arial"/>
              </a:defRPr>
            </a:lvl2pPr>
            <a:lvl3pPr marL="816356" indent="0">
              <a:buNone/>
              <a:defRPr sz="900">
                <a:solidFill>
                  <a:srgbClr val="FFFFFF"/>
                </a:solidFill>
                <a:latin typeface="Arial"/>
                <a:cs typeface="Arial"/>
              </a:defRPr>
            </a:lvl3pPr>
            <a:lvl4pPr marL="1224533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4pPr>
            <a:lvl5pPr marL="1632711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03" y="2016137"/>
            <a:ext cx="1626879" cy="7836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982" y="2105365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8351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3286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892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203960"/>
            <a:ext cx="9143430" cy="6800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01_end slide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56459"/>
          <a:stretch/>
        </p:blipFill>
        <p:spPr>
          <a:xfrm>
            <a:off x="1" y="0"/>
            <a:ext cx="9143429" cy="29860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561" y="3101340"/>
            <a:ext cx="4463034" cy="1050900"/>
          </a:xfrm>
        </p:spPr>
        <p:txBody>
          <a:bodyPr/>
          <a:lstStyle>
            <a:lvl1pPr>
              <a:defRPr sz="25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480179" y="4495801"/>
            <a:ext cx="4463415" cy="198446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000" b="1"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480179" y="4704063"/>
            <a:ext cx="4463415" cy="76200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000" cap="all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300" y="1683673"/>
            <a:ext cx="1626879" cy="78361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679" y="1772901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6922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03960"/>
            <a:ext cx="9143430" cy="6800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509"/>
            <a:ext cx="9144000" cy="2953512"/>
          </a:xfrm>
          <a:prstGeom prst="rect">
            <a:avLst/>
          </a:prstGeom>
          <a:solidFill>
            <a:srgbClr val="4D4F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561" y="3101340"/>
            <a:ext cx="4463034" cy="1050900"/>
          </a:xfrm>
        </p:spPr>
        <p:txBody>
          <a:bodyPr/>
          <a:lstStyle>
            <a:lvl1pPr>
              <a:defRPr sz="25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480179" y="4495801"/>
            <a:ext cx="4463415" cy="198446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000" b="1"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480179" y="4704063"/>
            <a:ext cx="4463415" cy="76200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000" cap="all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300" y="1683673"/>
            <a:ext cx="1626879" cy="7836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679" y="1772901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4275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571" y="6177921"/>
            <a:ext cx="9143430" cy="6800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04_title_background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500" r="12500" b="63757"/>
          <a:stretch/>
        </p:blipFill>
        <p:spPr>
          <a:xfrm>
            <a:off x="0" y="-7989"/>
            <a:ext cx="9144001" cy="2946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561" y="3101340"/>
            <a:ext cx="4463034" cy="1050900"/>
          </a:xfrm>
        </p:spPr>
        <p:txBody>
          <a:bodyPr/>
          <a:lstStyle>
            <a:lvl1pPr>
              <a:defRPr sz="25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480179" y="4495801"/>
            <a:ext cx="4463415" cy="198446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000" b="1"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480179" y="4704063"/>
            <a:ext cx="4463415" cy="76200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000" cap="all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300" y="1683673"/>
            <a:ext cx="1626879" cy="78361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679" y="1772901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410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431" r="12830"/>
          <a:stretch/>
        </p:blipFill>
        <p:spPr>
          <a:xfrm>
            <a:off x="0" y="-8002"/>
            <a:ext cx="9144000" cy="68854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6263" y="4079376"/>
            <a:ext cx="6572250" cy="537143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6263" y="4755892"/>
            <a:ext cx="6572250" cy="420353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17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  <a:lvl2pPr marL="40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35634" y="5344503"/>
            <a:ext cx="2083833" cy="492125"/>
          </a:xfrm>
        </p:spPr>
        <p:txBody>
          <a:bodyPr lIns="0" rIns="0" bIns="0">
            <a:noAutofit/>
          </a:bodyPr>
          <a:lstStyle>
            <a:lvl1pPr marL="0" indent="0">
              <a:buNone/>
              <a:defRPr sz="900" kern="0" cap="all" spc="125">
                <a:solidFill>
                  <a:srgbClr val="FFFFFF"/>
                </a:solidFill>
                <a:latin typeface="Arial"/>
                <a:cs typeface="Arial"/>
              </a:defRPr>
            </a:lvl1pPr>
            <a:lvl2pPr marL="408178" indent="0">
              <a:buNone/>
              <a:defRPr sz="1000">
                <a:solidFill>
                  <a:srgbClr val="FFFFFF"/>
                </a:solidFill>
                <a:latin typeface="Arial"/>
                <a:cs typeface="Arial"/>
              </a:defRPr>
            </a:lvl2pPr>
            <a:lvl3pPr marL="816356" indent="0">
              <a:buNone/>
              <a:defRPr sz="900">
                <a:solidFill>
                  <a:srgbClr val="FFFFFF"/>
                </a:solidFill>
                <a:latin typeface="Arial"/>
                <a:cs typeface="Arial"/>
              </a:defRPr>
            </a:lvl3pPr>
            <a:lvl4pPr marL="1224533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4pPr>
            <a:lvl5pPr marL="1632711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03" y="2016137"/>
            <a:ext cx="1626879" cy="7836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982" y="2105365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765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04_title_background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500" r="12500" b="15640"/>
          <a:stretch/>
        </p:blipFill>
        <p:spPr>
          <a:xfrm>
            <a:off x="-1" y="-16933"/>
            <a:ext cx="9180577" cy="68854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6263" y="4079376"/>
            <a:ext cx="6572250" cy="537143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6263" y="4755892"/>
            <a:ext cx="6572250" cy="420353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17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  <a:lvl2pPr marL="40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35634" y="5344503"/>
            <a:ext cx="2083833" cy="492125"/>
          </a:xfrm>
        </p:spPr>
        <p:txBody>
          <a:bodyPr lIns="0" rIns="0" bIns="0">
            <a:noAutofit/>
          </a:bodyPr>
          <a:lstStyle>
            <a:lvl1pPr marL="0" indent="0">
              <a:buNone/>
              <a:defRPr sz="900" kern="0" cap="all" spc="125">
                <a:solidFill>
                  <a:srgbClr val="FFFFFF"/>
                </a:solidFill>
                <a:latin typeface="Arial"/>
                <a:cs typeface="Arial"/>
              </a:defRPr>
            </a:lvl1pPr>
            <a:lvl2pPr marL="408178" indent="0">
              <a:buNone/>
              <a:defRPr sz="1000">
                <a:solidFill>
                  <a:srgbClr val="FFFFFF"/>
                </a:solidFill>
                <a:latin typeface="Arial"/>
                <a:cs typeface="Arial"/>
              </a:defRPr>
            </a:lvl2pPr>
            <a:lvl3pPr marL="816356" indent="0">
              <a:buNone/>
              <a:defRPr sz="900">
                <a:solidFill>
                  <a:srgbClr val="FFFFFF"/>
                </a:solidFill>
                <a:latin typeface="Arial"/>
                <a:cs typeface="Arial"/>
              </a:defRPr>
            </a:lvl3pPr>
            <a:lvl4pPr marL="1224533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4pPr>
            <a:lvl5pPr marL="1632711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03" y="2016137"/>
            <a:ext cx="1626879" cy="7836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982" y="2105365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520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11442"/>
            <a:ext cx="9144000" cy="6869442"/>
          </a:xfrm>
          <a:prstGeom prst="rect">
            <a:avLst/>
          </a:prstGeom>
          <a:solidFill>
            <a:srgbClr val="4D4F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6263" y="4079376"/>
            <a:ext cx="6572250" cy="537143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6263" y="4755892"/>
            <a:ext cx="6572250" cy="420353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17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  <a:lvl2pPr marL="40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35634" y="5344503"/>
            <a:ext cx="2083833" cy="492125"/>
          </a:xfrm>
        </p:spPr>
        <p:txBody>
          <a:bodyPr lIns="0" rIns="0" bIns="0">
            <a:noAutofit/>
          </a:bodyPr>
          <a:lstStyle>
            <a:lvl1pPr marL="0" indent="0">
              <a:buNone/>
              <a:defRPr sz="900" kern="0" cap="all" spc="125">
                <a:solidFill>
                  <a:srgbClr val="FFFFFF"/>
                </a:solidFill>
                <a:latin typeface="Arial"/>
                <a:cs typeface="Arial"/>
              </a:defRPr>
            </a:lvl1pPr>
            <a:lvl2pPr marL="408178" indent="0">
              <a:buNone/>
              <a:defRPr sz="1000">
                <a:solidFill>
                  <a:srgbClr val="FFFFFF"/>
                </a:solidFill>
                <a:latin typeface="Arial"/>
                <a:cs typeface="Arial"/>
              </a:defRPr>
            </a:lvl2pPr>
            <a:lvl3pPr marL="816356" indent="0">
              <a:buNone/>
              <a:defRPr sz="900">
                <a:solidFill>
                  <a:srgbClr val="FFFFFF"/>
                </a:solidFill>
                <a:latin typeface="Arial"/>
                <a:cs typeface="Arial"/>
              </a:defRPr>
            </a:lvl3pPr>
            <a:lvl4pPr marL="1224533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4pPr>
            <a:lvl5pPr marL="1632711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03" y="2016137"/>
            <a:ext cx="1626879" cy="7836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982" y="2105365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30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4962" b="89630"/>
          <a:stretch/>
        </p:blipFill>
        <p:spPr>
          <a:xfrm>
            <a:off x="0" y="1"/>
            <a:ext cx="9144000" cy="7111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406" y="2141221"/>
            <a:ext cx="7822304" cy="2487564"/>
          </a:xfrm>
        </p:spPr>
        <p:txBody>
          <a:bodyPr anchor="t" anchorCtr="0"/>
          <a:lstStyle>
            <a:lvl1pPr>
              <a:lnSpc>
                <a:spcPct val="105000"/>
              </a:lnSpc>
              <a:defRPr sz="3700" b="1" cap="none">
                <a:solidFill>
                  <a:srgbClr val="0195D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673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4962" b="89814"/>
          <a:stretch/>
        </p:blipFill>
        <p:spPr>
          <a:xfrm>
            <a:off x="0" y="0"/>
            <a:ext cx="9144000" cy="698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406" y="2141221"/>
            <a:ext cx="7822304" cy="2487564"/>
          </a:xfrm>
        </p:spPr>
        <p:txBody>
          <a:bodyPr anchor="t" anchorCtr="0"/>
          <a:lstStyle>
            <a:lvl1pPr>
              <a:lnSpc>
                <a:spcPct val="105000"/>
              </a:lnSpc>
              <a:defRPr sz="3700" b="1" cap="none">
                <a:solidFill>
                  <a:srgbClr val="0195D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062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406" y="2141221"/>
            <a:ext cx="7822304" cy="2487564"/>
          </a:xfrm>
        </p:spPr>
        <p:txBody>
          <a:bodyPr anchor="t" anchorCtr="0"/>
          <a:lstStyle>
            <a:lvl1pPr>
              <a:lnSpc>
                <a:spcPct val="105000"/>
              </a:lnSpc>
              <a:defRPr sz="3700" b="1" cap="none">
                <a:solidFill>
                  <a:srgbClr val="0195D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7035" y="6408848"/>
            <a:ext cx="607701" cy="365125"/>
          </a:xfrm>
        </p:spPr>
        <p:txBody>
          <a:bodyPr/>
          <a:lstStyle>
            <a:lvl1pPr>
              <a:defRPr sz="600"/>
            </a:lvl1pPr>
          </a:lstStyle>
          <a:p>
            <a:fld id="{75D64ABA-DC95-A94B-BCA3-09692F8C998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04_title_background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t="1" r="44464" b="93732"/>
          <a:stretch/>
        </p:blipFill>
        <p:spPr>
          <a:xfrm>
            <a:off x="1" y="1"/>
            <a:ext cx="9143999" cy="6883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977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726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08111"/>
            <a:ext cx="9144000" cy="548640"/>
          </a:xfrm>
          <a:prstGeom prst="rect">
            <a:avLst/>
          </a:prstGeom>
          <a:solidFill>
            <a:srgbClr val="9B9B9C">
              <a:alpha val="2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2060"/>
            <a:ext cx="1139045" cy="54864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65" y="6398264"/>
            <a:ext cx="607701" cy="365125"/>
          </a:xfrm>
          <a:prstGeom prst="rect">
            <a:avLst/>
          </a:prstGeom>
        </p:spPr>
        <p:txBody>
          <a:bodyPr vert="horz" lIns="108847" tIns="54424" rIns="108847" bIns="54424" rtlCol="0" anchor="ctr"/>
          <a:lstStyle>
            <a:lvl1pPr algn="l">
              <a:defRPr sz="6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75D64ABA-DC95-A94B-BCA3-09692F8C99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4496" y="201290"/>
            <a:ext cx="7822304" cy="1143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636" y="1453505"/>
            <a:ext cx="3486150" cy="4533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36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79" r:id="rId9"/>
    <p:sldLayoutId id="2147483650" r:id="rId10"/>
    <p:sldLayoutId id="2147483677" r:id="rId11"/>
    <p:sldLayoutId id="2147483678" r:id="rId12"/>
    <p:sldLayoutId id="2147483675" r:id="rId13"/>
    <p:sldLayoutId id="2147483676" r:id="rId14"/>
    <p:sldLayoutId id="2147483672" r:id="rId15"/>
    <p:sldLayoutId id="2147483673" r:id="rId16"/>
    <p:sldLayoutId id="2147483674" r:id="rId17"/>
    <p:sldLayoutId id="2147483667" r:id="rId18"/>
    <p:sldLayoutId id="2147483654" r:id="rId19"/>
    <p:sldLayoutId id="2147483655" r:id="rId20"/>
    <p:sldLayoutId id="2147483680" r:id="rId21"/>
    <p:sldLayoutId id="2147483669" r:id="rId22"/>
    <p:sldLayoutId id="2147483670" r:id="rId23"/>
    <p:sldLayoutId id="2147483671" r:id="rId24"/>
  </p:sldLayoutIdLst>
  <p:hf hdr="0" ftr="0" dt="0"/>
  <p:txStyles>
    <p:titleStyle>
      <a:lvl1pPr algn="l" defTabSz="408178" rtl="0" eaLnBrk="1" latinLnBrk="0" hangingPunct="1">
        <a:spcBef>
          <a:spcPct val="0"/>
        </a:spcBef>
        <a:buNone/>
        <a:defRPr sz="2000" kern="0" cap="all" spc="119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0" indent="0" algn="l" defTabSz="408178" rtl="0" eaLnBrk="1" latinLnBrk="0" hangingPunct="1">
        <a:spcBef>
          <a:spcPct val="20000"/>
        </a:spcBef>
        <a:buFont typeface="Arial"/>
        <a:buNone/>
        <a:defRPr sz="1200" kern="1200" spc="0">
          <a:solidFill>
            <a:srgbClr val="0195D3"/>
          </a:solidFill>
          <a:latin typeface="Arial"/>
          <a:ea typeface="+mn-ea"/>
          <a:cs typeface="Arial"/>
        </a:defRPr>
      </a:lvl1pPr>
      <a:lvl2pPr marL="0" indent="0" algn="l" defTabSz="408178" rtl="0" eaLnBrk="1" latinLnBrk="0" hangingPunct="1">
        <a:spcBef>
          <a:spcPts val="625"/>
        </a:spcBef>
        <a:buFont typeface="Arial"/>
        <a:buNone/>
        <a:defRPr sz="800" kern="1200">
          <a:solidFill>
            <a:schemeClr val="tx1"/>
          </a:solidFill>
          <a:latin typeface="Arial"/>
          <a:ea typeface="+mn-ea"/>
          <a:cs typeface="Arial"/>
        </a:defRPr>
      </a:lvl2pPr>
      <a:lvl3pPr marL="0" indent="0" algn="l" defTabSz="408178" rtl="0" eaLnBrk="1" latinLnBrk="0" hangingPunct="1">
        <a:spcBef>
          <a:spcPct val="20000"/>
        </a:spcBef>
        <a:buFont typeface="Arial"/>
        <a:buNone/>
        <a:defRPr sz="800" kern="1200">
          <a:solidFill>
            <a:schemeClr val="tx1"/>
          </a:solidFill>
          <a:latin typeface="Arial"/>
          <a:ea typeface="+mn-ea"/>
          <a:cs typeface="Arial"/>
        </a:defRPr>
      </a:lvl3pPr>
      <a:lvl4pPr marL="0" indent="0" algn="l" defTabSz="408178" rtl="0" eaLnBrk="1" latinLnBrk="0" hangingPunct="1">
        <a:spcBef>
          <a:spcPct val="20000"/>
        </a:spcBef>
        <a:buFont typeface="Arial"/>
        <a:buNone/>
        <a:defRPr sz="800" kern="1200">
          <a:solidFill>
            <a:schemeClr val="tx1"/>
          </a:solidFill>
          <a:latin typeface="Arial"/>
          <a:ea typeface="+mn-ea"/>
          <a:cs typeface="Arial"/>
        </a:defRPr>
      </a:lvl4pPr>
      <a:lvl5pPr marL="0" indent="0" algn="l" defTabSz="408178" rtl="0" eaLnBrk="1" latinLnBrk="0" hangingPunct="1">
        <a:spcBef>
          <a:spcPct val="20000"/>
        </a:spcBef>
        <a:buFont typeface="Arial"/>
        <a:buNone/>
        <a:defRPr sz="800" kern="1200">
          <a:solidFill>
            <a:schemeClr val="tx1"/>
          </a:solidFill>
          <a:latin typeface="Arial"/>
          <a:ea typeface="+mn-ea"/>
          <a:cs typeface="Arial"/>
        </a:defRPr>
      </a:lvl5pPr>
      <a:lvl6pPr marL="2244977" indent="-204089" algn="l" defTabSz="40817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3154" indent="-204089" algn="l" defTabSz="40817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332" indent="-204089" algn="l" defTabSz="40817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510" indent="-204089" algn="l" defTabSz="40817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78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55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533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711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888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9065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242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421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python/ref_list_insert.asp" TargetMode="External"/><Relationship Id="rId3" Type="http://schemas.openxmlformats.org/officeDocument/2006/relationships/hyperlink" Target="https://www.w3schools.com/python/ref_list_clear.asp" TargetMode="External"/><Relationship Id="rId7" Type="http://schemas.openxmlformats.org/officeDocument/2006/relationships/hyperlink" Target="https://www.w3schools.com/python/ref_list_index.asp" TargetMode="External"/><Relationship Id="rId12" Type="http://schemas.openxmlformats.org/officeDocument/2006/relationships/hyperlink" Target="https://www.w3schools.com/python/ref_list_sort.asp" TargetMode="External"/><Relationship Id="rId2" Type="http://schemas.openxmlformats.org/officeDocument/2006/relationships/hyperlink" Target="https://www.w3schools.com/python/ref_list_append.asp" TargetMode="Externa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www.w3schools.com/python/ref_list_extend.asp" TargetMode="External"/><Relationship Id="rId11" Type="http://schemas.openxmlformats.org/officeDocument/2006/relationships/hyperlink" Target="https://www.w3schools.com/python/ref_list_reverse.asp" TargetMode="External"/><Relationship Id="rId5" Type="http://schemas.openxmlformats.org/officeDocument/2006/relationships/hyperlink" Target="https://www.w3schools.com/python/ref_list_count.asp" TargetMode="External"/><Relationship Id="rId10" Type="http://schemas.openxmlformats.org/officeDocument/2006/relationships/hyperlink" Target="https://www.w3schools.com/python/ref_list_remove.asp" TargetMode="External"/><Relationship Id="rId4" Type="http://schemas.openxmlformats.org/officeDocument/2006/relationships/hyperlink" Target="https://www.w3schools.com/python/ref_list_copy.asp" TargetMode="External"/><Relationship Id="rId9" Type="http://schemas.openxmlformats.org/officeDocument/2006/relationships/hyperlink" Target="https://www.w3schools.com/python/ref_list_pop.asp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56899" y="3070742"/>
            <a:ext cx="8785971" cy="791570"/>
          </a:xfrm>
        </p:spPr>
        <p:txBody>
          <a:bodyPr/>
          <a:lstStyle/>
          <a:p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Python Training</a:t>
            </a:r>
            <a:b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</a:br>
            <a:endParaRPr lang="en-US" sz="2700" b="1" dirty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956899" y="4259987"/>
            <a:ext cx="2708318" cy="492125"/>
          </a:xfrm>
        </p:spPr>
        <p:txBody>
          <a:bodyPr/>
          <a:lstStyle/>
          <a:p>
            <a:r>
              <a:rPr lang="en-US" sz="1200" dirty="0" smtClean="0"/>
              <a:t>Date : </a:t>
            </a:r>
            <a:fld id="{59D82221-DA33-465E-84E7-D3646934C029}" type="datetime3">
              <a:rPr lang="en-US" sz="1200" smtClean="0"/>
              <a:t>23 January 2019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6199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smtClean="0">
                <a:latin typeface="Calibri" pitchFamily="34" charset="0"/>
                <a:cs typeface="Calibri" pitchFamily="34" charset="0"/>
              </a:rPr>
              <a:t>Thank you</a:t>
            </a:r>
            <a:br>
              <a:rPr lang="en-US" b="1" dirty="0" smtClean="0">
                <a:latin typeface="Calibri" pitchFamily="34" charset="0"/>
                <a:cs typeface="Calibri" pitchFamily="34" charset="0"/>
              </a:rPr>
            </a:b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06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165" y="173875"/>
            <a:ext cx="7822304" cy="458838"/>
          </a:xfrm>
        </p:spPr>
        <p:txBody>
          <a:bodyPr/>
          <a:lstStyle/>
          <a:p>
            <a:r>
              <a:rPr lang="en-US" sz="2000" dirty="0"/>
              <a:t>AGENDA</a:t>
            </a:r>
            <a:endParaRPr lang="en-IN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68679" y="805219"/>
            <a:ext cx="6951488" cy="5827401"/>
          </a:xfrm>
        </p:spPr>
        <p:txBody>
          <a:bodyPr/>
          <a:lstStyle/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600" dirty="0" smtClean="0"/>
              <a:t>Python Strings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600" dirty="0" smtClean="0"/>
              <a:t>Python Collections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600" dirty="0" smtClean="0"/>
              <a:t>List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600" dirty="0" smtClean="0"/>
              <a:t>List Built-In Functions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600" dirty="0" smtClean="0"/>
              <a:t>Assignments-PY02 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600" dirty="0" smtClean="0"/>
              <a:t>Question &amp; Answer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endParaRPr lang="en-IN" sz="1600" dirty="0" smtClean="0"/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endParaRPr lang="en-IN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300"/>
              </a:spcBef>
              <a:spcAft>
                <a:spcPts val="600"/>
              </a:spcAft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300"/>
              </a:spcBef>
              <a:spcAft>
                <a:spcPts val="600"/>
              </a:spcAft>
              <a:buNone/>
            </a:pP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7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165" y="166947"/>
            <a:ext cx="7822304" cy="458838"/>
          </a:xfrm>
        </p:spPr>
        <p:txBody>
          <a:bodyPr/>
          <a:lstStyle/>
          <a:p>
            <a:r>
              <a:rPr lang="en-IN" sz="1800" dirty="0" smtClean="0"/>
              <a:t>Python String</a:t>
            </a:r>
            <a:endParaRPr lang="en-IN" sz="1800" dirty="0">
              <a:latin typeface="+mn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274320" y="940527"/>
            <a:ext cx="8543109" cy="5822862"/>
          </a:xfrm>
        </p:spPr>
        <p:txBody>
          <a:bodyPr/>
          <a:lstStyle/>
          <a:p>
            <a:r>
              <a:rPr lang="en-US" sz="1600" dirty="0" smtClean="0">
                <a:latin typeface="Century Gothic" pitchFamily="34" charset="0"/>
              </a:rPr>
              <a:t> String </a:t>
            </a:r>
            <a:r>
              <a:rPr lang="en-US" sz="1600" dirty="0">
                <a:latin typeface="Century Gothic" pitchFamily="34" charset="0"/>
              </a:rPr>
              <a:t>literals in python are surrounded by either single quotation marks, or double quotation marks.</a:t>
            </a:r>
          </a:p>
          <a:p>
            <a:r>
              <a:rPr lang="en-US" sz="1600" dirty="0" smtClean="0">
                <a:latin typeface="Century Gothic" pitchFamily="34" charset="0"/>
              </a:rPr>
              <a:t> 'hello</a:t>
            </a:r>
            <a:r>
              <a:rPr lang="en-US" sz="1600" dirty="0">
                <a:latin typeface="Century Gothic" pitchFamily="34" charset="0"/>
              </a:rPr>
              <a:t>' is the same as "hello</a:t>
            </a:r>
            <a:r>
              <a:rPr lang="en-US" sz="1600" dirty="0" smtClean="0">
                <a:latin typeface="Century Gothic" pitchFamily="34" charset="0"/>
              </a:rPr>
              <a:t>".</a:t>
            </a:r>
          </a:p>
          <a:p>
            <a:pPr marL="0" indent="0">
              <a:buNone/>
            </a:pPr>
            <a:r>
              <a:rPr lang="en-US" sz="1600" dirty="0" smtClean="0">
                <a:latin typeface="Century Gothic" pitchFamily="34" charset="0"/>
              </a:rPr>
              <a:t>For Example:  </a:t>
            </a:r>
            <a:r>
              <a:rPr lang="en-US" sz="1600" dirty="0" smtClean="0">
                <a:solidFill>
                  <a:srgbClr val="FF0000"/>
                </a:solidFill>
                <a:latin typeface="Century Gothic" pitchFamily="34" charset="0"/>
              </a:rPr>
              <a:t>print(“hello”)</a:t>
            </a:r>
          </a:p>
          <a:p>
            <a:pPr marL="0" indent="0">
              <a:buNone/>
            </a:pPr>
            <a:endParaRPr lang="en-US" sz="1600" dirty="0">
              <a:solidFill>
                <a:srgbClr val="FF0000"/>
              </a:solidFill>
              <a:latin typeface="Century Gothic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Century Gothic" pitchFamily="34" charset="0"/>
              </a:rPr>
              <a:t>Python </a:t>
            </a:r>
            <a:r>
              <a:rPr lang="en-US" sz="1600" dirty="0">
                <a:latin typeface="Century Gothic" pitchFamily="34" charset="0"/>
              </a:rPr>
              <a:t>does not have a </a:t>
            </a:r>
            <a:r>
              <a:rPr lang="en-US" sz="1600" b="1" dirty="0">
                <a:latin typeface="Century Gothic" pitchFamily="34" charset="0"/>
              </a:rPr>
              <a:t>character data type</a:t>
            </a:r>
            <a:r>
              <a:rPr lang="en-US" sz="1600" dirty="0">
                <a:latin typeface="Century Gothic" pitchFamily="34" charset="0"/>
              </a:rPr>
              <a:t>, a single character is simply a string with a length of 1</a:t>
            </a:r>
            <a:r>
              <a:rPr lang="en-US" sz="1600" dirty="0" smtClean="0">
                <a:latin typeface="Century Gothic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Century Gothic" pitchFamily="34" charset="0"/>
              </a:rPr>
              <a:t>Square brackets can be used to access elements of the string</a:t>
            </a:r>
            <a:r>
              <a:rPr lang="en-US" sz="1600" dirty="0" smtClean="0">
                <a:latin typeface="Century Gothic" pitchFamily="34" charset="0"/>
              </a:rPr>
              <a:t>.</a:t>
            </a:r>
          </a:p>
          <a:p>
            <a:pPr marL="0" indent="0">
              <a:buNone/>
            </a:pPr>
            <a:r>
              <a:rPr lang="en-US" sz="1600" dirty="0">
                <a:latin typeface="Century Gothic" pitchFamily="34" charset="0"/>
              </a:rPr>
              <a:t>	</a:t>
            </a:r>
            <a:r>
              <a:rPr lang="en-US" sz="1600" dirty="0" smtClean="0">
                <a:latin typeface="Century Gothic" pitchFamily="34" charset="0"/>
              </a:rPr>
              <a:t>For Example,</a:t>
            </a:r>
          </a:p>
          <a:p>
            <a:pPr marL="0" indent="0">
              <a:buNone/>
            </a:pPr>
            <a:r>
              <a:rPr lang="en-US" sz="1600" dirty="0">
                <a:latin typeface="Century Gothic" pitchFamily="34" charset="0"/>
              </a:rPr>
              <a:t>				</a:t>
            </a:r>
            <a:r>
              <a:rPr lang="en-US" sz="1600" dirty="0" smtClean="0">
                <a:latin typeface="Century Gothic" pitchFamily="34" charset="0"/>
              </a:rPr>
              <a:t>&gt;&gt; </a:t>
            </a:r>
            <a:r>
              <a:rPr lang="en-IN" sz="1600" dirty="0" smtClean="0">
                <a:latin typeface="Century Gothic" pitchFamily="34" charset="0"/>
              </a:rPr>
              <a:t>a </a:t>
            </a:r>
            <a:r>
              <a:rPr lang="en-IN" sz="1600" dirty="0">
                <a:latin typeface="Century Gothic" pitchFamily="34" charset="0"/>
              </a:rPr>
              <a:t>= "Hello, World!"</a:t>
            </a:r>
            <a:br>
              <a:rPr lang="en-IN" sz="1600" dirty="0">
                <a:latin typeface="Century Gothic" pitchFamily="34" charset="0"/>
              </a:rPr>
            </a:br>
            <a:r>
              <a:rPr lang="en-IN" sz="1600" dirty="0" smtClean="0">
                <a:latin typeface="Century Gothic" pitchFamily="34" charset="0"/>
              </a:rPr>
              <a:t>				&gt;&gt; print(a[1])</a:t>
            </a:r>
          </a:p>
          <a:p>
            <a:pPr marL="342900" indent="-342900">
              <a:buAutoNum type="arabicPeriod" startAt="3"/>
            </a:pPr>
            <a:r>
              <a:rPr lang="en-IN" sz="1600" dirty="0" smtClean="0">
                <a:latin typeface="Century Gothic" pitchFamily="34" charset="0"/>
              </a:rPr>
              <a:t>If want to get a </a:t>
            </a:r>
            <a:r>
              <a:rPr lang="en-IN" sz="1600" dirty="0" err="1" smtClean="0">
                <a:latin typeface="Century Gothic" pitchFamily="34" charset="0"/>
              </a:rPr>
              <a:t>SubString</a:t>
            </a:r>
            <a:r>
              <a:rPr lang="en-IN" sz="1600" dirty="0">
                <a:latin typeface="Century Gothic" pitchFamily="34" charset="0"/>
              </a:rPr>
              <a:t> </a:t>
            </a:r>
            <a:r>
              <a:rPr lang="en-IN" sz="1600" dirty="0" smtClean="0">
                <a:latin typeface="Century Gothic" pitchFamily="34" charset="0"/>
              </a:rPr>
              <a:t>of String from position 2 to position 5 of above string</a:t>
            </a:r>
          </a:p>
          <a:p>
            <a:pPr marL="0" indent="0">
              <a:buNone/>
            </a:pPr>
            <a:r>
              <a:rPr lang="en-US" sz="1600" dirty="0" smtClean="0">
                <a:latin typeface="Century Gothic" pitchFamily="34" charset="0"/>
              </a:rPr>
              <a:t>				&gt;&gt; </a:t>
            </a:r>
            <a:r>
              <a:rPr lang="en-IN" sz="1600" dirty="0">
                <a:latin typeface="Century Gothic" pitchFamily="34" charset="0"/>
              </a:rPr>
              <a:t>a = "Hello, World!"</a:t>
            </a:r>
            <a:br>
              <a:rPr lang="en-IN" sz="1600" dirty="0">
                <a:latin typeface="Century Gothic" pitchFamily="34" charset="0"/>
              </a:rPr>
            </a:br>
            <a:r>
              <a:rPr lang="en-IN" sz="1600" dirty="0">
                <a:latin typeface="Century Gothic" pitchFamily="34" charset="0"/>
              </a:rPr>
              <a:t>				&gt;&gt; </a:t>
            </a:r>
            <a:r>
              <a:rPr lang="en-IN" sz="1600" dirty="0" smtClean="0">
                <a:latin typeface="Century Gothic" pitchFamily="34" charset="0"/>
              </a:rPr>
              <a:t>print(a[2:5])</a:t>
            </a:r>
          </a:p>
          <a:p>
            <a:pPr marL="0" indent="0">
              <a:buNone/>
            </a:pPr>
            <a:r>
              <a:rPr lang="en-IN" sz="1600" dirty="0" smtClean="0">
                <a:latin typeface="Century Gothic" pitchFamily="34" charset="0"/>
              </a:rPr>
              <a:t>4. </a:t>
            </a:r>
            <a:r>
              <a:rPr lang="en-US" sz="1600" dirty="0">
                <a:latin typeface="Century Gothic" pitchFamily="34" charset="0"/>
              </a:rPr>
              <a:t>The </a:t>
            </a:r>
            <a:r>
              <a:rPr lang="en-US" sz="1600" b="1" dirty="0">
                <a:solidFill>
                  <a:schemeClr val="tx1"/>
                </a:solidFill>
                <a:latin typeface="Century Gothic" pitchFamily="34" charset="0"/>
              </a:rPr>
              <a:t>strip() </a:t>
            </a:r>
            <a:r>
              <a:rPr lang="en-US" sz="1600" dirty="0">
                <a:latin typeface="Century Gothic" pitchFamily="34" charset="0"/>
              </a:rPr>
              <a:t>method removes any whitespace from the beginning or the </a:t>
            </a:r>
            <a:r>
              <a:rPr lang="en-US" sz="1600" dirty="0" smtClean="0">
                <a:latin typeface="Century Gothic" pitchFamily="34" charset="0"/>
              </a:rPr>
              <a:t>end</a:t>
            </a:r>
            <a:endParaRPr lang="en-IN" sz="1600" dirty="0">
              <a:latin typeface="Century Gothic" pitchFamily="34" charset="0"/>
            </a:endParaRPr>
          </a:p>
          <a:p>
            <a:pPr marL="0" indent="0">
              <a:buNone/>
            </a:pPr>
            <a:r>
              <a:rPr lang="en-IN" sz="1600" dirty="0">
                <a:latin typeface="Century Gothic" pitchFamily="34" charset="0"/>
              </a:rPr>
              <a:t>	</a:t>
            </a:r>
            <a:r>
              <a:rPr lang="en-IN" sz="1600" dirty="0" smtClean="0">
                <a:latin typeface="Century Gothic" pitchFamily="34" charset="0"/>
              </a:rPr>
              <a:t>			</a:t>
            </a:r>
            <a:r>
              <a:rPr lang="en-US" sz="1600" dirty="0" smtClean="0">
                <a:latin typeface="Century Gothic" pitchFamily="34" charset="0"/>
              </a:rPr>
              <a:t>&gt;&gt; </a:t>
            </a:r>
            <a:r>
              <a:rPr lang="en-IN" sz="1600" dirty="0">
                <a:latin typeface="Century Gothic" pitchFamily="34" charset="0"/>
              </a:rPr>
              <a:t>a = </a:t>
            </a:r>
            <a:r>
              <a:rPr lang="en-IN" sz="1600" dirty="0" smtClean="0">
                <a:latin typeface="Century Gothic" pitchFamily="34" charset="0"/>
              </a:rPr>
              <a:t>“  Sharathkumar “</a:t>
            </a:r>
          </a:p>
          <a:p>
            <a:pPr marL="0" indent="0">
              <a:buNone/>
            </a:pPr>
            <a:r>
              <a:rPr lang="en-IN" sz="1600" dirty="0">
                <a:latin typeface="Century Gothic" pitchFamily="34" charset="0"/>
              </a:rPr>
              <a:t>	</a:t>
            </a:r>
            <a:r>
              <a:rPr lang="en-IN" sz="1600" dirty="0" smtClean="0">
                <a:latin typeface="Century Gothic" pitchFamily="34" charset="0"/>
              </a:rPr>
              <a:t>			&gt;&gt; b = “ </a:t>
            </a:r>
            <a:r>
              <a:rPr lang="en-IN" sz="1600" dirty="0" err="1" smtClean="0">
                <a:latin typeface="Century Gothic" pitchFamily="34" charset="0"/>
              </a:rPr>
              <a:t>Sharath</a:t>
            </a:r>
            <a:r>
              <a:rPr lang="en-IN" sz="1600" dirty="0" smtClean="0">
                <a:latin typeface="Century Gothic" pitchFamily="34" charset="0"/>
              </a:rPr>
              <a:t> Kumar “</a:t>
            </a:r>
            <a:r>
              <a:rPr lang="en-IN" sz="1600" dirty="0">
                <a:latin typeface="Century Gothic" pitchFamily="34" charset="0"/>
              </a:rPr>
              <a:t/>
            </a:r>
            <a:br>
              <a:rPr lang="en-IN" sz="1600" dirty="0">
                <a:latin typeface="Century Gothic" pitchFamily="34" charset="0"/>
              </a:rPr>
            </a:br>
            <a:r>
              <a:rPr lang="en-IN" sz="1600" dirty="0">
                <a:latin typeface="Century Gothic" pitchFamily="34" charset="0"/>
              </a:rPr>
              <a:t>				&gt;&gt; </a:t>
            </a:r>
            <a:r>
              <a:rPr lang="en-IN" sz="1600" dirty="0" smtClean="0">
                <a:latin typeface="Century Gothic" pitchFamily="34" charset="0"/>
              </a:rPr>
              <a:t>print(</a:t>
            </a:r>
            <a:r>
              <a:rPr lang="en-IN" sz="1600" dirty="0" err="1">
                <a:latin typeface="Century Gothic" pitchFamily="34" charset="0"/>
              </a:rPr>
              <a:t>b</a:t>
            </a:r>
            <a:r>
              <a:rPr lang="en-IN" sz="1600" dirty="0" err="1" smtClean="0">
                <a:latin typeface="Century Gothic" pitchFamily="34" charset="0"/>
              </a:rPr>
              <a:t>.strip</a:t>
            </a:r>
            <a:r>
              <a:rPr lang="en-IN" sz="1600" dirty="0" smtClean="0">
                <a:latin typeface="Century Gothic" pitchFamily="34" charset="0"/>
              </a:rPr>
              <a:t>())</a:t>
            </a:r>
            <a:endParaRPr lang="en-IN" sz="1600" dirty="0">
              <a:latin typeface="Century Gothic" pitchFamily="34" charset="0"/>
            </a:endParaRPr>
          </a:p>
          <a:p>
            <a:pPr marL="0" indent="0">
              <a:buNone/>
            </a:pPr>
            <a:endParaRPr lang="en-IN" sz="1600" dirty="0" smtClean="0">
              <a:latin typeface="Century Gothic" pitchFamily="34" charset="0"/>
            </a:endParaRPr>
          </a:p>
          <a:p>
            <a:pPr marL="0" indent="0">
              <a:buNone/>
            </a:pPr>
            <a:endParaRPr lang="en-US" sz="1600" dirty="0">
              <a:latin typeface="Century Gothic" pitchFamily="34" charset="0"/>
            </a:endParaRPr>
          </a:p>
          <a:p>
            <a:pPr marL="0" indent="0">
              <a:buNone/>
            </a:pPr>
            <a:endParaRPr lang="en-US" sz="1600" dirty="0">
              <a:latin typeface="Century Gothic" pitchFamily="34" charset="0"/>
            </a:endParaRPr>
          </a:p>
          <a:p>
            <a:pPr marL="0" indent="0">
              <a:buNone/>
            </a:pPr>
            <a:endParaRPr lang="en-US" sz="1600" dirty="0">
              <a:latin typeface="Century Gothic" pitchFamily="34" charset="0"/>
            </a:endParaRPr>
          </a:p>
          <a:p>
            <a:pPr marL="180571" lvl="3" indent="0" eaLnBrk="0" hangingPunct="0">
              <a:spcBef>
                <a:spcPct val="50000"/>
              </a:spcBef>
              <a:buNone/>
            </a:pP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AutoShape 2" descr="https://www.ovationnetworks.com/img/logo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8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165" y="166947"/>
            <a:ext cx="7822304" cy="458838"/>
          </a:xfrm>
        </p:spPr>
        <p:txBody>
          <a:bodyPr/>
          <a:lstStyle/>
          <a:p>
            <a:r>
              <a:rPr lang="en-IN" sz="1800" dirty="0" smtClean="0"/>
              <a:t>Python Strings (Conti…)</a:t>
            </a:r>
            <a:endParaRPr lang="en-IN" sz="1800" dirty="0">
              <a:latin typeface="+mn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274320" y="940527"/>
            <a:ext cx="8543109" cy="5822862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Century Gothic" pitchFamily="34" charset="0"/>
              </a:rPr>
              <a:t>The </a:t>
            </a:r>
            <a:r>
              <a:rPr lang="en-US" sz="1600" b="1" dirty="0" err="1">
                <a:latin typeface="Century Gothic" pitchFamily="34" charset="0"/>
              </a:rPr>
              <a:t>len</a:t>
            </a:r>
            <a:r>
              <a:rPr lang="en-US" sz="1600" b="1" dirty="0">
                <a:latin typeface="Century Gothic" pitchFamily="34" charset="0"/>
              </a:rPr>
              <a:t>() </a:t>
            </a:r>
            <a:r>
              <a:rPr lang="en-US" sz="1600" dirty="0">
                <a:latin typeface="Century Gothic" pitchFamily="34" charset="0"/>
              </a:rPr>
              <a:t>method returns the length of a </a:t>
            </a:r>
            <a:r>
              <a:rPr lang="en-US" sz="1600" dirty="0" smtClean="0">
                <a:latin typeface="Century Gothic" pitchFamily="34" charset="0"/>
              </a:rPr>
              <a:t>string: </a:t>
            </a:r>
          </a:p>
          <a:p>
            <a:pPr marL="0" indent="0">
              <a:buNone/>
            </a:pPr>
            <a:r>
              <a:rPr lang="en-US" sz="1600" dirty="0" smtClean="0">
                <a:latin typeface="Century Gothic" pitchFamily="34" charset="0"/>
              </a:rPr>
              <a:t>				&gt;&gt; </a:t>
            </a:r>
            <a:r>
              <a:rPr lang="en-IN" sz="1600" dirty="0" smtClean="0">
                <a:latin typeface="Century Gothic" pitchFamily="34" charset="0"/>
              </a:rPr>
              <a:t>a = "Hello, World!"</a:t>
            </a:r>
            <a:br>
              <a:rPr lang="en-IN" sz="1600" dirty="0" smtClean="0">
                <a:latin typeface="Century Gothic" pitchFamily="34" charset="0"/>
              </a:rPr>
            </a:br>
            <a:r>
              <a:rPr lang="en-IN" sz="1600" dirty="0" smtClean="0">
                <a:latin typeface="Century Gothic" pitchFamily="34" charset="0"/>
              </a:rPr>
              <a:t>				&gt;&gt; print(</a:t>
            </a:r>
            <a:r>
              <a:rPr lang="en-IN" sz="1600" dirty="0" err="1" smtClean="0">
                <a:latin typeface="Century Gothic" pitchFamily="34" charset="0"/>
              </a:rPr>
              <a:t>a.len</a:t>
            </a:r>
            <a:r>
              <a:rPr lang="en-IN" sz="1600" dirty="0" smtClean="0">
                <a:latin typeface="Century Gothic" pitchFamily="34" charset="0"/>
              </a:rPr>
              <a:t>())</a:t>
            </a:r>
          </a:p>
          <a:p>
            <a:pPr marL="342900" indent="-342900">
              <a:buAutoNum type="arabicPeriod" startAt="2"/>
            </a:pPr>
            <a:r>
              <a:rPr lang="en-IN" sz="1600" dirty="0">
                <a:latin typeface="Century Gothic" pitchFamily="34" charset="0"/>
              </a:rPr>
              <a:t> lower</a:t>
            </a:r>
            <a:r>
              <a:rPr lang="en-IN" sz="1600" dirty="0" smtClean="0">
                <a:latin typeface="Century Gothic" pitchFamily="34" charset="0"/>
              </a:rPr>
              <a:t>() – method used to converts into lower case.</a:t>
            </a:r>
          </a:p>
          <a:p>
            <a:pPr marL="342900" indent="-342900">
              <a:buFont typeface="Arial"/>
              <a:buAutoNum type="arabicPeriod" startAt="2"/>
            </a:pPr>
            <a:r>
              <a:rPr lang="en-IN" sz="1600" dirty="0" smtClean="0">
                <a:latin typeface="Century Gothic" pitchFamily="34" charset="0"/>
              </a:rPr>
              <a:t>upper() </a:t>
            </a:r>
            <a:r>
              <a:rPr lang="en-IN" sz="1600" dirty="0">
                <a:latin typeface="Century Gothic" pitchFamily="34" charset="0"/>
              </a:rPr>
              <a:t>– method used to converts into </a:t>
            </a:r>
            <a:r>
              <a:rPr lang="en-IN" sz="1600" dirty="0" smtClean="0">
                <a:latin typeface="Century Gothic" pitchFamily="34" charset="0"/>
              </a:rPr>
              <a:t>upper </a:t>
            </a:r>
            <a:r>
              <a:rPr lang="en-IN" sz="1600" dirty="0">
                <a:latin typeface="Century Gothic" pitchFamily="34" charset="0"/>
              </a:rPr>
              <a:t>case</a:t>
            </a:r>
            <a:r>
              <a:rPr lang="en-IN" sz="1600" dirty="0" smtClean="0">
                <a:latin typeface="Century Gothic" pitchFamily="34" charset="0"/>
              </a:rPr>
              <a:t>.</a:t>
            </a:r>
          </a:p>
          <a:p>
            <a:pPr marL="342900" indent="-342900">
              <a:buFont typeface="Arial"/>
              <a:buAutoNum type="arabicPeriod" startAt="2"/>
            </a:pPr>
            <a:r>
              <a:rPr lang="en-US" sz="1600" dirty="0">
                <a:latin typeface="Century Gothic" pitchFamily="34" charset="0"/>
              </a:rPr>
              <a:t>The replace() method replaces a string with another </a:t>
            </a:r>
            <a:r>
              <a:rPr lang="en-US" sz="1600" dirty="0" smtClean="0">
                <a:latin typeface="Century Gothic" pitchFamily="34" charset="0"/>
              </a:rPr>
              <a:t>string,</a:t>
            </a:r>
          </a:p>
          <a:p>
            <a:pPr marL="71435" lvl="1" indent="0">
              <a:buNone/>
            </a:pPr>
            <a:r>
              <a:rPr lang="en-US" sz="1600" dirty="0" smtClean="0">
                <a:latin typeface="Century Gothic" pitchFamily="34" charset="0"/>
              </a:rPr>
              <a:t>	For Example,</a:t>
            </a:r>
          </a:p>
          <a:p>
            <a:pPr marL="71435" lvl="1" indent="0">
              <a:buNone/>
            </a:pPr>
            <a:r>
              <a:rPr lang="en-US" sz="1600" dirty="0">
                <a:latin typeface="Century Gothic" pitchFamily="34" charset="0"/>
              </a:rPr>
              <a:t>	</a:t>
            </a:r>
            <a:r>
              <a:rPr lang="en-US" sz="1600" dirty="0">
                <a:solidFill>
                  <a:srgbClr val="000000"/>
                </a:solidFill>
                <a:latin typeface="Century Gothic" pitchFamily="34" charset="0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Century Gothic" pitchFamily="34" charset="0"/>
              </a:rPr>
              <a:t>	&gt;&gt; a </a:t>
            </a:r>
            <a:r>
              <a:rPr lang="en-US" sz="1600" dirty="0">
                <a:solidFill>
                  <a:srgbClr val="000000"/>
                </a:solidFill>
                <a:latin typeface="Century Gothic" pitchFamily="34" charset="0"/>
              </a:rPr>
              <a:t>= "Hello, </a:t>
            </a:r>
            <a:r>
              <a:rPr lang="en-US" sz="1600" dirty="0" smtClean="0">
                <a:solidFill>
                  <a:srgbClr val="000000"/>
                </a:solidFill>
                <a:latin typeface="Century Gothic" pitchFamily="34" charset="0"/>
              </a:rPr>
              <a:t>Allegis!"</a:t>
            </a:r>
            <a:r>
              <a:rPr lang="en-US" sz="1600" dirty="0">
                <a:solidFill>
                  <a:srgbClr val="000000"/>
                </a:solidFill>
                <a:latin typeface="Century Gothic" pitchFamily="34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entury Gothic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Century Gothic" pitchFamily="34" charset="0"/>
              </a:rPr>
              <a:t>			&gt;&gt; print(</a:t>
            </a:r>
            <a:r>
              <a:rPr lang="en-US" sz="1600" dirty="0" err="1" smtClean="0">
                <a:solidFill>
                  <a:srgbClr val="000000"/>
                </a:solidFill>
                <a:latin typeface="Century Gothic" pitchFamily="34" charset="0"/>
              </a:rPr>
              <a:t>a.replace</a:t>
            </a:r>
            <a:r>
              <a:rPr lang="en-US" sz="1600" dirty="0" smtClean="0">
                <a:solidFill>
                  <a:srgbClr val="000000"/>
                </a:solidFill>
                <a:latin typeface="Century Gothic" pitchFamily="34" charset="0"/>
              </a:rPr>
              <a:t>(“Allegis",</a:t>
            </a:r>
            <a:r>
              <a:rPr lang="en-US" sz="1600" dirty="0">
                <a:solidFill>
                  <a:srgbClr val="000000"/>
                </a:solidFill>
                <a:latin typeface="Century Gothic" pitchFamily="34" charset="0"/>
              </a:rPr>
              <a:t> </a:t>
            </a:r>
            <a:r>
              <a:rPr lang="en-US" sz="1600" dirty="0" smtClean="0">
                <a:solidFill>
                  <a:srgbClr val="000000"/>
                </a:solidFill>
                <a:latin typeface="Century Gothic" pitchFamily="34" charset="0"/>
              </a:rPr>
              <a:t>“</a:t>
            </a:r>
            <a:r>
              <a:rPr lang="en-US" sz="1600" dirty="0" err="1" smtClean="0">
                <a:solidFill>
                  <a:srgbClr val="000000"/>
                </a:solidFill>
                <a:latin typeface="Century Gothic" pitchFamily="34" charset="0"/>
              </a:rPr>
              <a:t>EASi</a:t>
            </a:r>
            <a:r>
              <a:rPr lang="en-US" sz="1600" dirty="0" smtClean="0">
                <a:solidFill>
                  <a:srgbClr val="000000"/>
                </a:solidFill>
                <a:latin typeface="Century Gothic" pitchFamily="34" charset="0"/>
              </a:rPr>
              <a:t>"))</a:t>
            </a:r>
          </a:p>
          <a:p>
            <a:pPr marL="71435" lvl="1" indent="0">
              <a:buNone/>
            </a:pPr>
            <a:endParaRPr lang="en-US" sz="1600" dirty="0">
              <a:solidFill>
                <a:srgbClr val="000000"/>
              </a:solidFill>
              <a:latin typeface="Century Gothic" pitchFamily="34" charset="0"/>
            </a:endParaRPr>
          </a:p>
          <a:p>
            <a:pPr marL="71435" lvl="1" indent="0">
              <a:buNone/>
            </a:pPr>
            <a:endParaRPr lang="en-IN" sz="1600" dirty="0">
              <a:solidFill>
                <a:srgbClr val="000000"/>
              </a:solidFill>
              <a:latin typeface="Century Gothic" pitchFamily="34" charset="0"/>
            </a:endParaRPr>
          </a:p>
          <a:p>
            <a:pPr marL="342900" indent="-342900">
              <a:buAutoNum type="arabicPeriod" startAt="2"/>
            </a:pPr>
            <a:endParaRPr lang="en-IN" sz="1600" dirty="0" smtClean="0">
              <a:latin typeface="Century Gothic" pitchFamily="34" charset="0"/>
            </a:endParaRPr>
          </a:p>
          <a:p>
            <a:pPr marL="342900" indent="-342900">
              <a:buAutoNum type="arabicPeriod" startAt="2"/>
            </a:pPr>
            <a:endParaRPr lang="en-IN" sz="1600" dirty="0">
              <a:latin typeface="Century Gothic" pitchFamily="34" charset="0"/>
            </a:endParaRPr>
          </a:p>
          <a:p>
            <a:pPr marL="0" indent="0">
              <a:buNone/>
            </a:pPr>
            <a:endParaRPr lang="en-IN" sz="1600" dirty="0" smtClean="0">
              <a:latin typeface="Century Gothic" pitchFamily="34" charset="0"/>
            </a:endParaRPr>
          </a:p>
          <a:p>
            <a:pPr marL="0" indent="0">
              <a:buNone/>
            </a:pPr>
            <a:endParaRPr lang="en-US" sz="1600" dirty="0">
              <a:latin typeface="Century Gothic" pitchFamily="34" charset="0"/>
            </a:endParaRPr>
          </a:p>
          <a:p>
            <a:pPr marL="0" indent="0">
              <a:buNone/>
            </a:pPr>
            <a:endParaRPr lang="en-US" sz="1600" dirty="0">
              <a:latin typeface="Century Gothic" pitchFamily="34" charset="0"/>
            </a:endParaRPr>
          </a:p>
          <a:p>
            <a:pPr marL="0" indent="0">
              <a:buNone/>
            </a:pPr>
            <a:endParaRPr lang="en-US" sz="1600" dirty="0">
              <a:latin typeface="Century Gothic" pitchFamily="34" charset="0"/>
            </a:endParaRPr>
          </a:p>
          <a:p>
            <a:pPr marL="180571" lvl="3" indent="0" eaLnBrk="0" hangingPunct="0">
              <a:spcBef>
                <a:spcPct val="50000"/>
              </a:spcBef>
              <a:buNone/>
            </a:pP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AutoShape 2" descr="https://www.ovationnetworks.com/img/logo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5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165" y="166947"/>
            <a:ext cx="7822304" cy="458838"/>
          </a:xfrm>
        </p:spPr>
        <p:txBody>
          <a:bodyPr/>
          <a:lstStyle/>
          <a:p>
            <a:r>
              <a:rPr lang="en-IN" sz="1800" dirty="0"/>
              <a:t> </a:t>
            </a:r>
            <a:r>
              <a:rPr lang="en-IN" sz="1800" dirty="0" smtClean="0"/>
              <a:t>Collections</a:t>
            </a:r>
            <a:endParaRPr lang="en-IN" sz="1800" dirty="0">
              <a:latin typeface="+mn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274320" y="940527"/>
            <a:ext cx="8543109" cy="5822862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smtClean="0">
                <a:latin typeface="Century Gothic" pitchFamily="34" charset="0"/>
              </a:rPr>
              <a:t>There </a:t>
            </a:r>
            <a:r>
              <a:rPr lang="en-US" sz="1600" dirty="0">
                <a:latin typeface="Century Gothic" pitchFamily="34" charset="0"/>
              </a:rPr>
              <a:t>are four collection data types in the Python programming </a:t>
            </a:r>
            <a:r>
              <a:rPr lang="en-US" sz="1600" dirty="0" smtClean="0">
                <a:latin typeface="Century Gothic" pitchFamily="34" charset="0"/>
              </a:rPr>
              <a:t>language –</a:t>
            </a:r>
          </a:p>
          <a:p>
            <a:pPr marL="2517434" lvl="5" indent="-342900">
              <a:buFont typeface="+mj-lt"/>
              <a:buAutoNum type="arabicPeriod"/>
            </a:pPr>
            <a:r>
              <a:rPr lang="en-US" sz="2600" dirty="0" smtClean="0">
                <a:latin typeface="Century Gothic" pitchFamily="34" charset="0"/>
              </a:rPr>
              <a:t>List</a:t>
            </a:r>
          </a:p>
          <a:p>
            <a:pPr marL="2517434" lvl="5" indent="-342900">
              <a:buFont typeface="+mj-lt"/>
              <a:buAutoNum type="arabicPeriod"/>
            </a:pPr>
            <a:r>
              <a:rPr lang="en-US" sz="2600" dirty="0" smtClean="0">
                <a:latin typeface="Century Gothic" pitchFamily="34" charset="0"/>
              </a:rPr>
              <a:t>Tuple</a:t>
            </a:r>
          </a:p>
          <a:p>
            <a:pPr marL="2517434" lvl="5" indent="-342900">
              <a:buFont typeface="+mj-lt"/>
              <a:buAutoNum type="arabicPeriod"/>
            </a:pPr>
            <a:r>
              <a:rPr lang="en-US" sz="2600" dirty="0" smtClean="0">
                <a:latin typeface="Century Gothic" pitchFamily="34" charset="0"/>
              </a:rPr>
              <a:t>Set</a:t>
            </a:r>
          </a:p>
          <a:p>
            <a:pPr marL="2517434" lvl="5" indent="-342900">
              <a:buFont typeface="+mj-lt"/>
              <a:buAutoNum type="arabicPeriod"/>
            </a:pPr>
            <a:r>
              <a:rPr lang="en-US" sz="2600" dirty="0" smtClean="0">
                <a:latin typeface="Century Gothic" pitchFamily="34" charset="0"/>
              </a:rPr>
              <a:t>Dictionary</a:t>
            </a:r>
          </a:p>
          <a:p>
            <a:pPr marL="2174534" lvl="5" indent="0">
              <a:buNone/>
            </a:pPr>
            <a:r>
              <a:rPr lang="en-US" sz="2600" dirty="0">
                <a:latin typeface="Century Gothic" pitchFamily="34" charset="0"/>
              </a:rPr>
              <a:t>	</a:t>
            </a:r>
            <a:r>
              <a:rPr lang="en-US" sz="2600" dirty="0" smtClean="0">
                <a:latin typeface="Century Gothic" pitchFamily="34" charset="0"/>
              </a:rPr>
              <a:t>	</a:t>
            </a:r>
            <a:endParaRPr lang="en-US" sz="2600" dirty="0">
              <a:latin typeface="Century Gothic" pitchFamily="34" charset="0"/>
            </a:endParaRPr>
          </a:p>
          <a:p>
            <a:pPr marL="71435" lvl="1" indent="0">
              <a:buNone/>
            </a:pPr>
            <a:endParaRPr lang="en-IN" sz="1600" dirty="0">
              <a:solidFill>
                <a:srgbClr val="000000"/>
              </a:solidFill>
              <a:latin typeface="Century Gothic" pitchFamily="34" charset="0"/>
            </a:endParaRPr>
          </a:p>
          <a:p>
            <a:pPr marL="342900" indent="-342900">
              <a:buAutoNum type="arabicPeriod" startAt="2"/>
            </a:pPr>
            <a:endParaRPr lang="en-IN" sz="1600" dirty="0">
              <a:latin typeface="Century Gothic" pitchFamily="34" charset="0"/>
            </a:endParaRPr>
          </a:p>
          <a:p>
            <a:pPr marL="342900" indent="-342900">
              <a:buAutoNum type="arabicPeriod" startAt="2"/>
            </a:pPr>
            <a:endParaRPr lang="en-IN" sz="1600" dirty="0">
              <a:latin typeface="Century Gothic" pitchFamily="34" charset="0"/>
            </a:endParaRPr>
          </a:p>
          <a:p>
            <a:pPr marL="0" indent="0">
              <a:buNone/>
            </a:pPr>
            <a:endParaRPr lang="en-IN" sz="1600" dirty="0">
              <a:latin typeface="Century Gothic" pitchFamily="34" charset="0"/>
            </a:endParaRPr>
          </a:p>
          <a:p>
            <a:pPr marL="0" indent="0">
              <a:buNone/>
            </a:pPr>
            <a:endParaRPr lang="en-US" sz="1600" dirty="0">
              <a:latin typeface="Century Gothic" pitchFamily="34" charset="0"/>
            </a:endParaRPr>
          </a:p>
          <a:p>
            <a:pPr marL="0" indent="0">
              <a:buNone/>
            </a:pPr>
            <a:endParaRPr lang="en-US" sz="1600" dirty="0">
              <a:latin typeface="Century Gothic" pitchFamily="34" charset="0"/>
            </a:endParaRPr>
          </a:p>
          <a:p>
            <a:pPr marL="0" indent="0">
              <a:buNone/>
            </a:pPr>
            <a:endParaRPr lang="en-US" sz="1600" dirty="0">
              <a:latin typeface="Century Gothic" pitchFamily="34" charset="0"/>
            </a:endParaRPr>
          </a:p>
          <a:p>
            <a:pPr marL="180571" lvl="3" indent="0" eaLnBrk="0" hangingPunct="0">
              <a:spcBef>
                <a:spcPct val="50000"/>
              </a:spcBef>
              <a:buNone/>
            </a:pP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1435" lvl="1" indent="0">
              <a:buNone/>
            </a:pPr>
            <a:endParaRPr lang="en-US" sz="1600" dirty="0" smtClean="0">
              <a:solidFill>
                <a:srgbClr val="000000"/>
              </a:solidFill>
              <a:latin typeface="Century Gothic" pitchFamily="34" charset="0"/>
            </a:endParaRPr>
          </a:p>
          <a:p>
            <a:pPr marL="71435" lvl="1" indent="0">
              <a:buNone/>
            </a:pPr>
            <a:endParaRPr lang="en-IN" sz="1600" dirty="0">
              <a:solidFill>
                <a:srgbClr val="000000"/>
              </a:solidFill>
              <a:latin typeface="Century Gothic" pitchFamily="34" charset="0"/>
            </a:endParaRPr>
          </a:p>
          <a:p>
            <a:pPr marL="342900" indent="-342900">
              <a:buAutoNum type="arabicPeriod" startAt="2"/>
            </a:pPr>
            <a:endParaRPr lang="en-IN" sz="1600" dirty="0" smtClean="0">
              <a:latin typeface="Century Gothic" pitchFamily="34" charset="0"/>
            </a:endParaRPr>
          </a:p>
          <a:p>
            <a:pPr marL="342900" indent="-342900">
              <a:buAutoNum type="arabicPeriod" startAt="2"/>
            </a:pPr>
            <a:endParaRPr lang="en-IN" sz="1600" dirty="0">
              <a:latin typeface="Century Gothic" pitchFamily="34" charset="0"/>
            </a:endParaRPr>
          </a:p>
          <a:p>
            <a:pPr marL="0" indent="0">
              <a:buNone/>
            </a:pPr>
            <a:endParaRPr lang="en-IN" sz="1600" dirty="0" smtClean="0">
              <a:latin typeface="Century Gothic" pitchFamily="34" charset="0"/>
            </a:endParaRPr>
          </a:p>
          <a:p>
            <a:pPr marL="0" indent="0">
              <a:buNone/>
            </a:pPr>
            <a:endParaRPr lang="en-US" sz="1600" dirty="0">
              <a:latin typeface="Century Gothic" pitchFamily="34" charset="0"/>
            </a:endParaRPr>
          </a:p>
          <a:p>
            <a:pPr marL="0" indent="0">
              <a:buNone/>
            </a:pPr>
            <a:endParaRPr lang="en-US" sz="1600" dirty="0">
              <a:latin typeface="Century Gothic" pitchFamily="34" charset="0"/>
            </a:endParaRPr>
          </a:p>
          <a:p>
            <a:pPr marL="0" indent="0">
              <a:buNone/>
            </a:pPr>
            <a:endParaRPr lang="en-US" sz="1600" dirty="0">
              <a:latin typeface="Century Gothic" pitchFamily="34" charset="0"/>
            </a:endParaRPr>
          </a:p>
          <a:p>
            <a:pPr marL="180571" lvl="3" indent="0" eaLnBrk="0" hangingPunct="0">
              <a:spcBef>
                <a:spcPct val="50000"/>
              </a:spcBef>
              <a:buNone/>
            </a:pP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AutoShape 2" descr="https://www.ovationnetworks.com/img/logo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27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165" y="153092"/>
            <a:ext cx="7822304" cy="458838"/>
          </a:xfrm>
        </p:spPr>
        <p:txBody>
          <a:bodyPr/>
          <a:lstStyle/>
          <a:p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List</a:t>
            </a:r>
            <a:endParaRPr lang="en-IN" sz="2000" dirty="0">
              <a:latin typeface="+mn-lt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8109" y="824753"/>
            <a:ext cx="8867973" cy="554915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 </a:t>
            </a:r>
            <a:r>
              <a:rPr lang="en-US" dirty="0"/>
              <a:t>list is a collection which is ordered and changeable</a:t>
            </a:r>
            <a:r>
              <a:rPr lang="en-US" dirty="0" smtClean="0"/>
              <a:t>.</a:t>
            </a:r>
          </a:p>
          <a:p>
            <a:r>
              <a:rPr lang="en-IN" dirty="0"/>
              <a:t>Allows duplicate </a:t>
            </a:r>
            <a:r>
              <a:rPr lang="en-IN" dirty="0" smtClean="0"/>
              <a:t>members.</a:t>
            </a:r>
          </a:p>
          <a:p>
            <a:r>
              <a:rPr lang="en-US" dirty="0" smtClean="0"/>
              <a:t>In </a:t>
            </a:r>
            <a:r>
              <a:rPr lang="en-US" dirty="0"/>
              <a:t>Python lists are written with square brackets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can access the list items by Index number and it is start from 0.</a:t>
            </a:r>
          </a:p>
          <a:p>
            <a:r>
              <a:rPr lang="en-US" dirty="0" smtClean="0"/>
              <a:t>For Example: </a:t>
            </a:r>
          </a:p>
          <a:p>
            <a:pPr marL="1828800" lvl="4" indent="0">
              <a:buNone/>
            </a:pPr>
            <a:r>
              <a:rPr lang="en-US" dirty="0" smtClean="0"/>
              <a:t>&gt;&gt; </a:t>
            </a:r>
            <a:r>
              <a:rPr lang="en-US" dirty="0" err="1" smtClean="0"/>
              <a:t>myList</a:t>
            </a:r>
            <a:r>
              <a:rPr lang="en-US" dirty="0" smtClean="0"/>
              <a:t> = [“</a:t>
            </a:r>
            <a:r>
              <a:rPr lang="en-US" dirty="0" err="1" smtClean="0"/>
              <a:t>EEteam</a:t>
            </a:r>
            <a:r>
              <a:rPr lang="en-US" dirty="0" smtClean="0"/>
              <a:t>”, “</a:t>
            </a:r>
            <a:r>
              <a:rPr lang="en-US" dirty="0" err="1" smtClean="0"/>
              <a:t>MEteam</a:t>
            </a:r>
            <a:r>
              <a:rPr lang="en-US" dirty="0" smtClean="0"/>
              <a:t>”, “</a:t>
            </a:r>
            <a:r>
              <a:rPr lang="en-US" dirty="0" err="1" smtClean="0"/>
              <a:t>PEteam</a:t>
            </a:r>
            <a:r>
              <a:rPr lang="en-US" dirty="0" smtClean="0"/>
              <a:t>”]</a:t>
            </a:r>
          </a:p>
          <a:p>
            <a:pPr marL="1828800" lvl="4" indent="0">
              <a:buNone/>
            </a:pPr>
            <a:r>
              <a:rPr lang="en-US" dirty="0" smtClean="0"/>
              <a:t>&gt;&gt; print(</a:t>
            </a:r>
            <a:r>
              <a:rPr lang="en-US" dirty="0" err="1" smtClean="0"/>
              <a:t>myList</a:t>
            </a:r>
            <a:r>
              <a:rPr lang="en-US" dirty="0" smtClean="0"/>
              <a:t>)</a:t>
            </a:r>
          </a:p>
          <a:p>
            <a:pPr marL="1828800" lvl="4" indent="0">
              <a:buNone/>
            </a:pPr>
            <a:r>
              <a:rPr lang="en-US" dirty="0" smtClean="0"/>
              <a:t>&gt;&gt; print(</a:t>
            </a:r>
            <a:r>
              <a:rPr lang="en-US" dirty="0" err="1" smtClean="0"/>
              <a:t>myList</a:t>
            </a:r>
            <a:r>
              <a:rPr lang="en-US" dirty="0" smtClean="0"/>
              <a:t>[1])</a:t>
            </a:r>
          </a:p>
        </p:txBody>
      </p:sp>
    </p:spTree>
    <p:extLst>
      <p:ext uri="{BB962C8B-B14F-4D97-AF65-F5344CB8AC3E}">
        <p14:creationId xmlns:p14="http://schemas.microsoft.com/office/powerpoint/2010/main" val="122918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165" y="153092"/>
            <a:ext cx="7822304" cy="458838"/>
          </a:xfrm>
        </p:spPr>
        <p:txBody>
          <a:bodyPr/>
          <a:lstStyle/>
          <a:p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List</a:t>
            </a:r>
            <a:endParaRPr lang="en-IN" sz="2000" dirty="0">
              <a:latin typeface="+mn-lt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8109" y="824753"/>
            <a:ext cx="8867973" cy="554915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We can change the item value based on Index.</a:t>
            </a:r>
            <a:endParaRPr lang="en-US" dirty="0" smtClean="0"/>
          </a:p>
          <a:p>
            <a:r>
              <a:rPr lang="en-US" dirty="0" smtClean="0"/>
              <a:t>For Example: </a:t>
            </a:r>
          </a:p>
          <a:p>
            <a:pPr marL="1828800" lvl="4" indent="0">
              <a:buNone/>
            </a:pPr>
            <a:r>
              <a:rPr lang="en-US" dirty="0" smtClean="0"/>
              <a:t>&gt;&gt; </a:t>
            </a:r>
            <a:r>
              <a:rPr lang="en-US" dirty="0" err="1" smtClean="0"/>
              <a:t>myList</a:t>
            </a:r>
            <a:r>
              <a:rPr lang="en-US" dirty="0" smtClean="0"/>
              <a:t> = [“</a:t>
            </a:r>
            <a:r>
              <a:rPr lang="en-US" dirty="0" err="1" smtClean="0"/>
              <a:t>EEteam</a:t>
            </a:r>
            <a:r>
              <a:rPr lang="en-US" dirty="0" smtClean="0"/>
              <a:t>”, “</a:t>
            </a:r>
            <a:r>
              <a:rPr lang="en-US" dirty="0" err="1" smtClean="0"/>
              <a:t>MEteam</a:t>
            </a:r>
            <a:r>
              <a:rPr lang="en-US" dirty="0" smtClean="0"/>
              <a:t>”, “</a:t>
            </a:r>
            <a:r>
              <a:rPr lang="en-US" dirty="0" err="1" smtClean="0"/>
              <a:t>PEteam</a:t>
            </a:r>
            <a:r>
              <a:rPr lang="en-US" dirty="0" smtClean="0"/>
              <a:t>”]</a:t>
            </a:r>
          </a:p>
          <a:p>
            <a:pPr marL="1828800" lvl="4" indent="0">
              <a:buNone/>
            </a:pPr>
            <a:r>
              <a:rPr lang="en-US" dirty="0" smtClean="0"/>
              <a:t>&gt;&gt; </a:t>
            </a:r>
            <a:r>
              <a:rPr lang="en-US" dirty="0" err="1" smtClean="0"/>
              <a:t>myList</a:t>
            </a:r>
            <a:r>
              <a:rPr lang="en-US" dirty="0" smtClean="0"/>
              <a:t>[1]=“</a:t>
            </a:r>
            <a:r>
              <a:rPr lang="en-US" dirty="0" err="1" smtClean="0"/>
              <a:t>HRteam</a:t>
            </a:r>
            <a:r>
              <a:rPr lang="en-US" dirty="0" smtClean="0"/>
              <a:t>”</a:t>
            </a:r>
          </a:p>
          <a:p>
            <a:pPr marL="1828800" lvl="4" indent="0">
              <a:buNone/>
            </a:pPr>
            <a:r>
              <a:rPr lang="en-US" dirty="0" smtClean="0"/>
              <a:t>&gt;&gt; print(</a:t>
            </a:r>
            <a:r>
              <a:rPr lang="en-US" dirty="0" err="1" smtClean="0"/>
              <a:t>myList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8585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165" y="153092"/>
            <a:ext cx="7822304" cy="458838"/>
          </a:xfrm>
        </p:spPr>
        <p:txBody>
          <a:bodyPr/>
          <a:lstStyle/>
          <a:p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List BUILT-IN methods</a:t>
            </a:r>
            <a:endParaRPr lang="en-IN" sz="2000" dirty="0">
              <a:latin typeface="+mn-lt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8109" y="824753"/>
            <a:ext cx="8867973" cy="554915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210884"/>
              </p:ext>
            </p:extLst>
          </p:nvPr>
        </p:nvGraphicFramePr>
        <p:xfrm>
          <a:off x="243898" y="1168627"/>
          <a:ext cx="8656204" cy="4861404"/>
        </p:xfrm>
        <a:graphic>
          <a:graphicData uri="http://schemas.openxmlformats.org/drawingml/2006/table">
            <a:tbl>
              <a:tblPr/>
              <a:tblGrid>
                <a:gridCol w="4328102">
                  <a:extLst>
                    <a:ext uri="{9D8B030D-6E8A-4147-A177-3AD203B41FA5}">
                      <a16:colId xmlns:a16="http://schemas.microsoft.com/office/drawing/2014/main" val="1273033547"/>
                    </a:ext>
                  </a:extLst>
                </a:gridCol>
                <a:gridCol w="4328102">
                  <a:extLst>
                    <a:ext uri="{9D8B030D-6E8A-4147-A177-3AD203B41FA5}">
                      <a16:colId xmlns:a16="http://schemas.microsoft.com/office/drawing/2014/main" val="543879683"/>
                    </a:ext>
                  </a:extLst>
                </a:gridCol>
              </a:tblGrid>
              <a:tr h="351101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</a:rPr>
                        <a:t>Method</a:t>
                      </a:r>
                    </a:p>
                  </a:txBody>
                  <a:tcPr marL="61430" marR="30715" marT="30715" marB="307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dirty="0">
                          <a:effectLst/>
                        </a:rPr>
                        <a:t>Description</a:t>
                      </a:r>
                    </a:p>
                  </a:txBody>
                  <a:tcPr marL="30715" marR="30715" marT="30715" marB="307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701943"/>
                  </a:ext>
                </a:extLst>
              </a:tr>
              <a:tr h="351101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  <a:hlinkClick r:id="rId2"/>
                        </a:rPr>
                        <a:t>append()</a:t>
                      </a:r>
                      <a:endParaRPr lang="en-IN" sz="1200">
                        <a:effectLst/>
                      </a:endParaRPr>
                    </a:p>
                  </a:txBody>
                  <a:tcPr marL="61430" marR="30715" marT="30715" marB="307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Adds an element at the end of the list</a:t>
                      </a:r>
                    </a:p>
                  </a:txBody>
                  <a:tcPr marL="30715" marR="30715" marT="30715" marB="307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360004"/>
                  </a:ext>
                </a:extLst>
              </a:tr>
              <a:tr h="351101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  <a:hlinkClick r:id="rId3"/>
                        </a:rPr>
                        <a:t>clear()</a:t>
                      </a:r>
                      <a:endParaRPr lang="en-IN" sz="1200">
                        <a:effectLst/>
                      </a:endParaRPr>
                    </a:p>
                  </a:txBody>
                  <a:tcPr marL="61430" marR="30715" marT="30715" marB="307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Removes all the elements from the list</a:t>
                      </a:r>
                    </a:p>
                  </a:txBody>
                  <a:tcPr marL="30715" marR="30715" marT="30715" marB="307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163777"/>
                  </a:ext>
                </a:extLst>
              </a:tr>
              <a:tr h="351101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  <a:hlinkClick r:id="rId4"/>
                        </a:rPr>
                        <a:t>copy()</a:t>
                      </a:r>
                      <a:endParaRPr lang="en-IN" sz="1200">
                        <a:effectLst/>
                      </a:endParaRPr>
                    </a:p>
                  </a:txBody>
                  <a:tcPr marL="61430" marR="30715" marT="30715" marB="307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Returns a copy of the list</a:t>
                      </a:r>
                    </a:p>
                  </a:txBody>
                  <a:tcPr marL="30715" marR="30715" marT="30715" marB="307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501293"/>
                  </a:ext>
                </a:extLst>
              </a:tr>
              <a:tr h="567165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  <a:hlinkClick r:id="rId5"/>
                        </a:rPr>
                        <a:t>count()</a:t>
                      </a:r>
                      <a:endParaRPr lang="en-IN" sz="1200">
                        <a:effectLst/>
                      </a:endParaRPr>
                    </a:p>
                  </a:txBody>
                  <a:tcPr marL="61430" marR="30715" marT="30715" marB="307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Returns the number of elements with the specified value</a:t>
                      </a:r>
                    </a:p>
                  </a:txBody>
                  <a:tcPr marL="30715" marR="30715" marT="30715" marB="307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135799"/>
                  </a:ext>
                </a:extLst>
              </a:tr>
              <a:tr h="567165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  <a:hlinkClick r:id="rId6"/>
                        </a:rPr>
                        <a:t>extend()</a:t>
                      </a:r>
                      <a:endParaRPr lang="en-IN" sz="1200">
                        <a:effectLst/>
                      </a:endParaRPr>
                    </a:p>
                  </a:txBody>
                  <a:tcPr marL="61430" marR="30715" marT="30715" marB="307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Add the elements of a list (or any </a:t>
                      </a:r>
                      <a:r>
                        <a:rPr lang="en-US" sz="1200" dirty="0" err="1">
                          <a:effectLst/>
                        </a:rPr>
                        <a:t>iterable</a:t>
                      </a:r>
                      <a:r>
                        <a:rPr lang="en-US" sz="1200" dirty="0">
                          <a:effectLst/>
                        </a:rPr>
                        <a:t>), to the end of the current list</a:t>
                      </a:r>
                    </a:p>
                  </a:txBody>
                  <a:tcPr marL="30715" marR="30715" marT="30715" marB="307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3388567"/>
                  </a:ext>
                </a:extLst>
              </a:tr>
              <a:tr h="567165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  <a:hlinkClick r:id="rId7"/>
                        </a:rPr>
                        <a:t>index()</a:t>
                      </a:r>
                      <a:endParaRPr lang="en-IN" sz="1200">
                        <a:effectLst/>
                      </a:endParaRPr>
                    </a:p>
                  </a:txBody>
                  <a:tcPr marL="61430" marR="30715" marT="30715" marB="307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Returns the index of the first element with the specified value</a:t>
                      </a:r>
                    </a:p>
                  </a:txBody>
                  <a:tcPr marL="30715" marR="30715" marT="30715" marB="307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780410"/>
                  </a:ext>
                </a:extLst>
              </a:tr>
              <a:tr h="351101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  <a:hlinkClick r:id="rId8"/>
                        </a:rPr>
                        <a:t>insert()</a:t>
                      </a:r>
                      <a:endParaRPr lang="en-IN" sz="1200">
                        <a:effectLst/>
                      </a:endParaRPr>
                    </a:p>
                  </a:txBody>
                  <a:tcPr marL="61430" marR="30715" marT="30715" marB="307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Adds an element at the specified position</a:t>
                      </a:r>
                    </a:p>
                  </a:txBody>
                  <a:tcPr marL="30715" marR="30715" marT="30715" marB="307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9689090"/>
                  </a:ext>
                </a:extLst>
              </a:tr>
              <a:tr h="351101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  <a:hlinkClick r:id="rId9"/>
                        </a:rPr>
                        <a:t>pop()</a:t>
                      </a:r>
                      <a:endParaRPr lang="en-IN" sz="1200">
                        <a:effectLst/>
                      </a:endParaRPr>
                    </a:p>
                  </a:txBody>
                  <a:tcPr marL="61430" marR="30715" marT="30715" marB="307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Removes the element at the specified position</a:t>
                      </a:r>
                    </a:p>
                  </a:txBody>
                  <a:tcPr marL="30715" marR="30715" marT="30715" marB="307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0697055"/>
                  </a:ext>
                </a:extLst>
              </a:tr>
              <a:tr h="351101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  <a:hlinkClick r:id="rId10"/>
                        </a:rPr>
                        <a:t>remove()</a:t>
                      </a:r>
                      <a:endParaRPr lang="en-IN" sz="1200">
                        <a:effectLst/>
                      </a:endParaRPr>
                    </a:p>
                  </a:txBody>
                  <a:tcPr marL="61430" marR="30715" marT="30715" marB="307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Removes the item with the specified value</a:t>
                      </a:r>
                    </a:p>
                  </a:txBody>
                  <a:tcPr marL="30715" marR="30715" marT="30715" marB="307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114975"/>
                  </a:ext>
                </a:extLst>
              </a:tr>
              <a:tr h="351101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  <a:hlinkClick r:id="rId11"/>
                        </a:rPr>
                        <a:t>reverse()</a:t>
                      </a:r>
                      <a:endParaRPr lang="en-IN" sz="1200">
                        <a:effectLst/>
                      </a:endParaRPr>
                    </a:p>
                  </a:txBody>
                  <a:tcPr marL="61430" marR="30715" marT="30715" marB="307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Reverses the order of the list</a:t>
                      </a:r>
                    </a:p>
                  </a:txBody>
                  <a:tcPr marL="30715" marR="30715" marT="30715" marB="307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246720"/>
                  </a:ext>
                </a:extLst>
              </a:tr>
              <a:tr h="351101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dirty="0">
                          <a:effectLst/>
                          <a:hlinkClick r:id="rId12"/>
                        </a:rPr>
                        <a:t>sort()</a:t>
                      </a:r>
                      <a:endParaRPr lang="en-IN" sz="1200" dirty="0">
                        <a:effectLst/>
                      </a:endParaRPr>
                    </a:p>
                  </a:txBody>
                  <a:tcPr marL="61430" marR="30715" marT="30715" marB="307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dirty="0">
                          <a:effectLst/>
                        </a:rPr>
                        <a:t>Sorts the list</a:t>
                      </a:r>
                    </a:p>
                  </a:txBody>
                  <a:tcPr marL="30715" marR="30715" marT="30715" marB="307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777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415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165" y="153092"/>
            <a:ext cx="7822304" cy="458838"/>
          </a:xfrm>
        </p:spPr>
        <p:txBody>
          <a:bodyPr/>
          <a:lstStyle/>
          <a:p>
            <a:r>
              <a:rPr lang="en-IN" sz="2000" dirty="0"/>
              <a:t>Assignments-PY02</a:t>
            </a:r>
            <a:endParaRPr lang="en-IN" sz="2000" dirty="0">
              <a:latin typeface="+mn-lt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8109" y="824753"/>
            <a:ext cx="8867973" cy="554915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determine if a specified item is present in a list use the 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keyword: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824753"/>
            <a:ext cx="8725988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2. </a:t>
            </a:r>
            <a:r>
              <a:rPr lang="en-IN" dirty="0"/>
              <a:t>Write and Execute a python program to </a:t>
            </a:r>
          </a:p>
          <a:p>
            <a:r>
              <a:rPr lang="en-IN" dirty="0"/>
              <a:t>	</a:t>
            </a:r>
            <a:r>
              <a:rPr lang="en-IN" dirty="0" smtClean="0"/>
              <a:t>a</a:t>
            </a:r>
            <a:r>
              <a:rPr lang="en-IN" dirty="0"/>
              <a:t>) </a:t>
            </a:r>
            <a:r>
              <a:rPr lang="en-US" dirty="0" smtClean="0"/>
              <a:t>Read two lists via </a:t>
            </a:r>
            <a:r>
              <a:rPr lang="en-US" dirty="0" err="1" smtClean="0"/>
              <a:t>cmd</a:t>
            </a:r>
            <a:r>
              <a:rPr lang="en-US" dirty="0" smtClean="0"/>
              <a:t> </a:t>
            </a:r>
            <a:r>
              <a:rPr lang="en-US" dirty="0"/>
              <a:t>and returns True if they have at least one common </a:t>
            </a:r>
            <a:r>
              <a:rPr lang="en-US" dirty="0" smtClean="0"/>
              <a:t>member.</a:t>
            </a:r>
            <a:endParaRPr lang="en-IN" dirty="0"/>
          </a:p>
          <a:p>
            <a:r>
              <a:rPr lang="en-IN" dirty="0"/>
              <a:t>	</a:t>
            </a:r>
            <a:r>
              <a:rPr lang="en-IN" dirty="0" smtClean="0"/>
              <a:t>b) </a:t>
            </a:r>
            <a:r>
              <a:rPr lang="en-IN" dirty="0"/>
              <a:t>Cross check with all </a:t>
            </a:r>
            <a:r>
              <a:rPr lang="en-IN" dirty="0" smtClean="0"/>
              <a:t>built-in </a:t>
            </a:r>
            <a:r>
              <a:rPr lang="en-IN" dirty="0"/>
              <a:t>function </a:t>
            </a:r>
            <a:r>
              <a:rPr lang="en-IN" dirty="0" smtClean="0"/>
              <a:t>operation</a:t>
            </a:r>
            <a:r>
              <a:rPr lang="en-IN" dirty="0"/>
              <a:t> </a:t>
            </a:r>
            <a:r>
              <a:rPr lang="en-IN" dirty="0" smtClean="0"/>
              <a:t>along </a:t>
            </a:r>
            <a:r>
              <a:rPr lang="en-IN" smtClean="0"/>
              <a:t>with Commented Line</a:t>
            </a:r>
            <a:endParaRPr lang="en-IN" dirty="0" smtClean="0"/>
          </a:p>
          <a:p>
            <a:endParaRPr lang="en-IN" dirty="0"/>
          </a:p>
          <a:p>
            <a:r>
              <a:rPr lang="en-IN" dirty="0"/>
              <a:t>Hint: line = input('Enter a sentence:')</a:t>
            </a:r>
          </a:p>
        </p:txBody>
      </p:sp>
    </p:spTree>
    <p:extLst>
      <p:ext uri="{BB962C8B-B14F-4D97-AF65-F5344CB8AC3E}">
        <p14:creationId xmlns:p14="http://schemas.microsoft.com/office/powerpoint/2010/main" val="246602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15742</TotalTime>
  <Words>323</Words>
  <Application>Microsoft Office PowerPoint</Application>
  <PresentationFormat>On-screen Show (4:3)</PresentationFormat>
  <Paragraphs>125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Consolas</vt:lpstr>
      <vt:lpstr>Verdana</vt:lpstr>
      <vt:lpstr>Office Theme</vt:lpstr>
      <vt:lpstr>Python Training </vt:lpstr>
      <vt:lpstr>AGENDA</vt:lpstr>
      <vt:lpstr>Python String</vt:lpstr>
      <vt:lpstr>Python Strings (Conti…)</vt:lpstr>
      <vt:lpstr> Collections</vt:lpstr>
      <vt:lpstr>List</vt:lpstr>
      <vt:lpstr>List</vt:lpstr>
      <vt:lpstr>List BUILT-IN methods</vt:lpstr>
      <vt:lpstr>Assignments-PY02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NEWMARK</dc:creator>
  <cp:lastModifiedBy>Sharathkumar Gangadharaiah</cp:lastModifiedBy>
  <cp:revision>738</cp:revision>
  <cp:lastPrinted>2018-05-08T05:38:40Z</cp:lastPrinted>
  <dcterms:created xsi:type="dcterms:W3CDTF">2016-05-21T22:23:15Z</dcterms:created>
  <dcterms:modified xsi:type="dcterms:W3CDTF">2019-01-23T09:00:02Z</dcterms:modified>
</cp:coreProperties>
</file>